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0" r:id="rId1"/>
  </p:sldMasterIdLst>
  <p:sldIdLst>
    <p:sldId id="256" r:id="rId2"/>
    <p:sldId id="262" r:id="rId3"/>
    <p:sldId id="268" r:id="rId4"/>
    <p:sldId id="269" r:id="rId5"/>
    <p:sldId id="270" r:id="rId6"/>
    <p:sldId id="271" r:id="rId7"/>
    <p:sldId id="257" r:id="rId8"/>
    <p:sldId id="266" r:id="rId9"/>
    <p:sldId id="278" r:id="rId10"/>
    <p:sldId id="279" r:id="rId11"/>
    <p:sldId id="277" r:id="rId12"/>
    <p:sldId id="272" r:id="rId13"/>
    <p:sldId id="274" r:id="rId14"/>
    <p:sldId id="273" r:id="rId15"/>
    <p:sldId id="276"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3" d="100"/>
          <a:sy n="63" d="100"/>
        </p:scale>
        <p:origin x="732"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07T16:50:39.775"/>
    </inkml:context>
    <inkml:brush xml:id="br0">
      <inkml:brushProperty name="width" value="0.1" units="cm"/>
      <inkml:brushProperty name="height" value="0.1" units="cm"/>
      <inkml:brushProperty name="color" value="#FFFFFF"/>
    </inkml:brush>
  </inkml:definitions>
  <inkml:trace contextRef="#ctx0" brushRef="#br0">1 0 128,'0'6'0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descr="Tag=AccentColor&#10;Flavor=Light&#10;Target=FillAndLine">
            <a:extLst>
              <a:ext uri="{FF2B5EF4-FFF2-40B4-BE49-F238E27FC236}">
                <a16:creationId xmlns:a16="http://schemas.microsoft.com/office/drawing/2014/main" id="{DA381740-063A-41A4-836D-85D14980EEF0}"/>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4EF9DF8-704A-44AE-8850-307DDACC9387}"/>
              </a:ext>
            </a:extLst>
          </p:cNvPr>
          <p:cNvSpPr>
            <a:spLocks noGrp="1"/>
          </p:cNvSpPr>
          <p:nvPr>
            <p:ph type="ctrTitle"/>
          </p:nvPr>
        </p:nvSpPr>
        <p:spPr>
          <a:xfrm>
            <a:off x="841248" y="448056"/>
            <a:ext cx="10515600" cy="4069080"/>
          </a:xfrm>
        </p:spPr>
        <p:txBody>
          <a:bodyPr anchor="b">
            <a:noAutofit/>
          </a:bodyPr>
          <a:lstStyle>
            <a:lvl1pPr algn="l">
              <a:defRPr sz="9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CC72E09-06F3-48B9-9B95-DE15EC98017B}"/>
              </a:ext>
            </a:extLst>
          </p:cNvPr>
          <p:cNvSpPr>
            <a:spLocks noGrp="1"/>
          </p:cNvSpPr>
          <p:nvPr>
            <p:ph type="subTitle" idx="1"/>
          </p:nvPr>
        </p:nvSpPr>
        <p:spPr>
          <a:xfrm>
            <a:off x="841248" y="4983480"/>
            <a:ext cx="10515600" cy="1124712"/>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11CD474-E5E1-4D01-97F6-0C9FC09332C0}"/>
              </a:ext>
            </a:extLst>
          </p:cNvPr>
          <p:cNvSpPr>
            <a:spLocks noGrp="1"/>
          </p:cNvSpPr>
          <p:nvPr>
            <p:ph type="dt" sz="half" idx="10"/>
          </p:nvPr>
        </p:nvSpPr>
        <p:spPr/>
        <p:txBody>
          <a:bodyPr/>
          <a:lstStyle/>
          <a:p>
            <a:fld id="{72345051-2045-45DA-935E-2E3CA1A69ADC}" type="datetimeFigureOut">
              <a:rPr lang="en-US" smtClean="0"/>
              <a:t>5/25/2023</a:t>
            </a:fld>
            <a:endParaRPr lang="en-US" dirty="0"/>
          </a:p>
        </p:txBody>
      </p:sp>
      <p:sp>
        <p:nvSpPr>
          <p:cNvPr id="5" name="Footer Placeholder 4">
            <a:extLst>
              <a:ext uri="{FF2B5EF4-FFF2-40B4-BE49-F238E27FC236}">
                <a16:creationId xmlns:a16="http://schemas.microsoft.com/office/drawing/2014/main" id="{C636BBC7-EB9B-4B36-88E9-DBF65D270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8786C7-DD8D-492F-9A9A-A7B3EBE27FE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931492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7CF8D-FF51-4FD8-B968-A2C8507347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61A953-02EA-491B-A215-AF8420D74D3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4084D1E-BC98-44E4-8D2C-89CCDC293331}"/>
              </a:ext>
            </a:extLst>
          </p:cNvPr>
          <p:cNvSpPr>
            <a:spLocks noGrp="1"/>
          </p:cNvSpPr>
          <p:nvPr>
            <p:ph type="dt" sz="half" idx="10"/>
          </p:nvPr>
        </p:nvSpPr>
        <p:spPr/>
        <p:txBody>
          <a:bodyPr/>
          <a:lstStyle/>
          <a:p>
            <a:fld id="{72345051-2045-45DA-935E-2E3CA1A69ADC}" type="datetimeFigureOut">
              <a:rPr lang="en-US" smtClean="0"/>
              <a:t>5/25/2023</a:t>
            </a:fld>
            <a:endParaRPr lang="en-US"/>
          </a:p>
        </p:txBody>
      </p:sp>
      <p:sp>
        <p:nvSpPr>
          <p:cNvPr id="5" name="Footer Placeholder 4">
            <a:extLst>
              <a:ext uri="{FF2B5EF4-FFF2-40B4-BE49-F238E27FC236}">
                <a16:creationId xmlns:a16="http://schemas.microsoft.com/office/drawing/2014/main" id="{513019EB-9C2B-4833-B72A-1476941597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F6E764-5688-45F5-94ED-A7357D2F568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149138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0E3CB6-3025-40BF-A04B-A7B0CB4C0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DD5CB3-8B24-48C7-89D3-8DCAD36A453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50BC931-E2BF-4C1D-91AA-89F82F8268B2}"/>
              </a:ext>
            </a:extLst>
          </p:cNvPr>
          <p:cNvSpPr>
            <a:spLocks noGrp="1"/>
          </p:cNvSpPr>
          <p:nvPr>
            <p:ph type="dt" sz="half" idx="10"/>
          </p:nvPr>
        </p:nvSpPr>
        <p:spPr/>
        <p:txBody>
          <a:bodyPr/>
          <a:lstStyle/>
          <a:p>
            <a:fld id="{72345051-2045-45DA-935E-2E3CA1A69ADC}" type="datetimeFigureOut">
              <a:rPr lang="en-US" smtClean="0"/>
              <a:t>5/25/2023</a:t>
            </a:fld>
            <a:endParaRPr lang="en-US"/>
          </a:p>
        </p:txBody>
      </p:sp>
      <p:sp>
        <p:nvSpPr>
          <p:cNvPr id="5" name="Footer Placeholder 4">
            <a:extLst>
              <a:ext uri="{FF2B5EF4-FFF2-40B4-BE49-F238E27FC236}">
                <a16:creationId xmlns:a16="http://schemas.microsoft.com/office/drawing/2014/main" id="{7548A135-AEE9-4483-957E-3D143318DD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8DEFD4-A052-46B3-B2AE-F3091D8A2F7B}"/>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0776691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838200" y="1929384"/>
            <a:ext cx="10515600" cy="4251960"/>
          </a:xfrm>
        </p:spPr>
        <p:txBody>
          <a:bodyPr>
            <a:normAutofit/>
          </a:bodyPr>
          <a:lstStyle>
            <a:lvl1pPr>
              <a:defRPr sz="28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p>
            <a:fld id="{72345051-2045-45DA-935E-2E3CA1A69ADC}" type="datetimeFigureOut">
              <a:rPr lang="en-US" smtClean="0"/>
              <a:t>5/25/2023</a:t>
            </a:fld>
            <a:endParaRPr lang="en-US"/>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7" descr="Tag=AccentColor&#10;Flavor=Light&#10;Target=FillAndLine">
            <a:extLst>
              <a:ext uri="{FF2B5EF4-FFF2-40B4-BE49-F238E27FC236}">
                <a16:creationId xmlns:a16="http://schemas.microsoft.com/office/drawing/2014/main" id="{EBDD1931-9E86-4402-9A68-33A2D9EFB198}"/>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82073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218C0-6540-400C-BB51-353D5FD5CB00}"/>
              </a:ext>
            </a:extLst>
          </p:cNvPr>
          <p:cNvSpPr>
            <a:spLocks noGrp="1"/>
          </p:cNvSpPr>
          <p:nvPr>
            <p:ph type="title"/>
          </p:nvPr>
        </p:nvSpPr>
        <p:spPr>
          <a:xfrm>
            <a:off x="841248" y="448056"/>
            <a:ext cx="10515600" cy="4069080"/>
          </a:xfrm>
        </p:spPr>
        <p:txBody>
          <a:bodyPr anchor="b">
            <a:normAutofit/>
          </a:bodyPr>
          <a:lstStyle>
            <a:lvl1pPr>
              <a:defRPr sz="8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A81CD69-43B3-4FF7-AA41-30C36C957E65}"/>
              </a:ext>
            </a:extLst>
          </p:cNvPr>
          <p:cNvSpPr>
            <a:spLocks noGrp="1"/>
          </p:cNvSpPr>
          <p:nvPr>
            <p:ph type="body" idx="1"/>
          </p:nvPr>
        </p:nvSpPr>
        <p:spPr>
          <a:xfrm>
            <a:off x="841248" y="4983480"/>
            <a:ext cx="10515600" cy="1124712"/>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BF300D-5CBE-47E9-A193-E23C8314D0EA}"/>
              </a:ext>
            </a:extLst>
          </p:cNvPr>
          <p:cNvSpPr>
            <a:spLocks noGrp="1"/>
          </p:cNvSpPr>
          <p:nvPr>
            <p:ph type="dt" sz="half" idx="10"/>
          </p:nvPr>
        </p:nvSpPr>
        <p:spPr/>
        <p:txBody>
          <a:bodyPr/>
          <a:lstStyle/>
          <a:p>
            <a:fld id="{72345051-2045-45DA-935E-2E3CA1A69ADC}" type="datetimeFigureOut">
              <a:rPr lang="en-US" smtClean="0"/>
              <a:t>5/25/2023</a:t>
            </a:fld>
            <a:endParaRPr lang="en-US"/>
          </a:p>
        </p:txBody>
      </p:sp>
      <p:sp>
        <p:nvSpPr>
          <p:cNvPr id="5" name="Footer Placeholder 4">
            <a:extLst>
              <a:ext uri="{FF2B5EF4-FFF2-40B4-BE49-F238E27FC236}">
                <a16:creationId xmlns:a16="http://schemas.microsoft.com/office/drawing/2014/main" id="{56E7DF3F-C51A-4DB1-9FCE-E3E0D8E925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269CF4-FAAB-44EF-A2A5-8352B4AA384F}"/>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7" name="Rectangle 6" descr="Tag=AccentColor&#10;Flavor=Light&#10;Target=FillAndLine">
            <a:extLst>
              <a:ext uri="{FF2B5EF4-FFF2-40B4-BE49-F238E27FC236}">
                <a16:creationId xmlns:a16="http://schemas.microsoft.com/office/drawing/2014/main" id="{417A8947-4521-4FE1-8E44-27363435CE1B}"/>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8021745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DE264-531D-49C1-A8AF-2B4C1D218F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4B9A1B8-2F1B-46AA-858A-CFFF5AF7CEB0}"/>
              </a:ext>
            </a:extLst>
          </p:cNvPr>
          <p:cNvSpPr>
            <a:spLocks noGrp="1"/>
          </p:cNvSpPr>
          <p:nvPr>
            <p:ph sz="half" idx="1"/>
          </p:nvPr>
        </p:nvSpPr>
        <p:spPr>
          <a:xfrm>
            <a:off x="838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E6B9631-18C0-43BD-8AF3-9137D6D4C234}"/>
              </a:ext>
            </a:extLst>
          </p:cNvPr>
          <p:cNvSpPr>
            <a:spLocks noGrp="1"/>
          </p:cNvSpPr>
          <p:nvPr>
            <p:ph sz="half" idx="2"/>
          </p:nvPr>
        </p:nvSpPr>
        <p:spPr>
          <a:xfrm>
            <a:off x="6172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E9032FCA-14C6-4497-9C27-3F58062442CE}"/>
              </a:ext>
            </a:extLst>
          </p:cNvPr>
          <p:cNvSpPr>
            <a:spLocks noGrp="1"/>
          </p:cNvSpPr>
          <p:nvPr>
            <p:ph type="dt" sz="half" idx="10"/>
          </p:nvPr>
        </p:nvSpPr>
        <p:spPr/>
        <p:txBody>
          <a:bodyPr/>
          <a:lstStyle/>
          <a:p>
            <a:fld id="{72345051-2045-45DA-935E-2E3CA1A69ADC}" type="datetimeFigureOut">
              <a:rPr lang="en-US" smtClean="0"/>
              <a:t>5/25/2023</a:t>
            </a:fld>
            <a:endParaRPr lang="en-US"/>
          </a:p>
        </p:txBody>
      </p:sp>
      <p:sp>
        <p:nvSpPr>
          <p:cNvPr id="6" name="Footer Placeholder 5">
            <a:extLst>
              <a:ext uri="{FF2B5EF4-FFF2-40B4-BE49-F238E27FC236}">
                <a16:creationId xmlns:a16="http://schemas.microsoft.com/office/drawing/2014/main" id="{961E5057-693B-4E10-958E-0ABE79FEC7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0CECB1-0A35-4C10-9D3D-FE4404283011}"/>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9" name="Rectangle 8" descr="Tag=AccentColor&#10;Flavor=Light&#10;Target=FillAndLine">
            <a:extLst>
              <a:ext uri="{FF2B5EF4-FFF2-40B4-BE49-F238E27FC236}">
                <a16:creationId xmlns:a16="http://schemas.microsoft.com/office/drawing/2014/main" id="{2FAAC677-2D37-4F63-9C4B-711A2988EE0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158155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AE282-8875-4F49-AB21-E1C2BCAEA1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712EA2-EF8C-4F18-BECF-AD121F72816A}"/>
              </a:ext>
            </a:extLst>
          </p:cNvPr>
          <p:cNvSpPr>
            <a:spLocks noGrp="1"/>
          </p:cNvSpPr>
          <p:nvPr>
            <p:ph type="body" idx="1"/>
          </p:nvPr>
        </p:nvSpPr>
        <p:spPr>
          <a:xfrm>
            <a:off x="839788" y="1938528"/>
            <a:ext cx="5157787"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7B59D4-E93F-40C1-A1A2-F1867830C678}"/>
              </a:ext>
            </a:extLst>
          </p:cNvPr>
          <p:cNvSpPr>
            <a:spLocks noGrp="1"/>
          </p:cNvSpPr>
          <p:nvPr>
            <p:ph sz="half" idx="2"/>
          </p:nvPr>
        </p:nvSpPr>
        <p:spPr>
          <a:xfrm>
            <a:off x="839788" y="2926080"/>
            <a:ext cx="5157787"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E810616-1C77-42AE-8449-D0B64E2B8475}"/>
              </a:ext>
            </a:extLst>
          </p:cNvPr>
          <p:cNvSpPr>
            <a:spLocks noGrp="1"/>
          </p:cNvSpPr>
          <p:nvPr>
            <p:ph type="body" sz="quarter" idx="3"/>
          </p:nvPr>
        </p:nvSpPr>
        <p:spPr>
          <a:xfrm>
            <a:off x="6172200" y="1938528"/>
            <a:ext cx="5183188"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74E172-AFE8-48E4-BBB0-CA6D4EC1127C}"/>
              </a:ext>
            </a:extLst>
          </p:cNvPr>
          <p:cNvSpPr>
            <a:spLocks noGrp="1"/>
          </p:cNvSpPr>
          <p:nvPr>
            <p:ph sz="quarter" idx="4"/>
          </p:nvPr>
        </p:nvSpPr>
        <p:spPr>
          <a:xfrm>
            <a:off x="6172200" y="2926080"/>
            <a:ext cx="5183188"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C9407CC-270D-4C98-B95C-7AE67D2E1913}"/>
              </a:ext>
            </a:extLst>
          </p:cNvPr>
          <p:cNvSpPr>
            <a:spLocks noGrp="1"/>
          </p:cNvSpPr>
          <p:nvPr>
            <p:ph type="dt" sz="half" idx="10"/>
          </p:nvPr>
        </p:nvSpPr>
        <p:spPr/>
        <p:txBody>
          <a:bodyPr/>
          <a:lstStyle/>
          <a:p>
            <a:fld id="{72345051-2045-45DA-935E-2E3CA1A69ADC}" type="datetimeFigureOut">
              <a:rPr lang="en-US" smtClean="0"/>
              <a:t>5/25/2023</a:t>
            </a:fld>
            <a:endParaRPr lang="en-US"/>
          </a:p>
        </p:txBody>
      </p:sp>
      <p:sp>
        <p:nvSpPr>
          <p:cNvPr id="8" name="Footer Placeholder 7">
            <a:extLst>
              <a:ext uri="{FF2B5EF4-FFF2-40B4-BE49-F238E27FC236}">
                <a16:creationId xmlns:a16="http://schemas.microsoft.com/office/drawing/2014/main" id="{454070D5-9B7B-47FC-9F75-F6AD960745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8EAC17-33BE-4265-8C06-644C2D34FD3C}"/>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11" name="Rectangle 10" descr="Tag=AccentColor&#10;Flavor=Light&#10;Target=FillAndLine">
            <a:extLst>
              <a:ext uri="{FF2B5EF4-FFF2-40B4-BE49-F238E27FC236}">
                <a16:creationId xmlns:a16="http://schemas.microsoft.com/office/drawing/2014/main" id="{F634C457-AEBF-47D7-9200-BAD05D138B1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778174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E9AC0-40CD-4451-BF00-5E2FC7B7451B}"/>
              </a:ext>
            </a:extLst>
          </p:cNvPr>
          <p:cNvSpPr>
            <a:spLocks noGrp="1"/>
          </p:cNvSpPr>
          <p:nvPr>
            <p:ph type="title"/>
          </p:nvPr>
        </p:nvSpPr>
        <p:spPr>
          <a:xfrm>
            <a:off x="2203704" y="1728216"/>
            <a:ext cx="7781544" cy="3392424"/>
          </a:xfrm>
        </p:spPr>
        <p:txBody>
          <a:bodyPr>
            <a:normAutofit/>
          </a:bodyPr>
          <a:lstStyle>
            <a:lvl1pPr algn="ctr">
              <a:defRPr sz="78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C6FD9A32-9C83-452B-BC69-CC6E95D3C93C}"/>
              </a:ext>
            </a:extLst>
          </p:cNvPr>
          <p:cNvSpPr>
            <a:spLocks noGrp="1"/>
          </p:cNvSpPr>
          <p:nvPr>
            <p:ph type="dt" sz="half" idx="10"/>
          </p:nvPr>
        </p:nvSpPr>
        <p:spPr/>
        <p:txBody>
          <a:bodyPr/>
          <a:lstStyle/>
          <a:p>
            <a:fld id="{72345051-2045-45DA-935E-2E3CA1A69ADC}" type="datetimeFigureOut">
              <a:rPr lang="en-US" smtClean="0"/>
              <a:t>5/25/2023</a:t>
            </a:fld>
            <a:endParaRPr lang="en-US"/>
          </a:p>
        </p:txBody>
      </p:sp>
      <p:sp>
        <p:nvSpPr>
          <p:cNvPr id="4" name="Footer Placeholder 3">
            <a:extLst>
              <a:ext uri="{FF2B5EF4-FFF2-40B4-BE49-F238E27FC236}">
                <a16:creationId xmlns:a16="http://schemas.microsoft.com/office/drawing/2014/main" id="{6B87B83E-E23E-42DE-876D-F55908A97D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1C03A8-D428-4010-B413-13B1E992262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6" name="Rectangle 6" descr="Tag=AccentColor&#10;Flavor=Light&#10;Target=FillAndLine">
            <a:extLst>
              <a:ext uri="{FF2B5EF4-FFF2-40B4-BE49-F238E27FC236}">
                <a16:creationId xmlns:a16="http://schemas.microsoft.com/office/drawing/2014/main" id="{17F03060-85EC-4182-8C18-C6EE0D373E4B}"/>
              </a:ext>
            </a:extLst>
          </p:cNvPr>
          <p:cNvSpPr/>
          <p:nvPr/>
        </p:nvSpPr>
        <p:spPr>
          <a:xfrm>
            <a:off x="3974206" y="5126892"/>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818225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2816A0-77C4-4A3F-87BD-A7321E3C84D2}"/>
              </a:ext>
            </a:extLst>
          </p:cNvPr>
          <p:cNvSpPr>
            <a:spLocks noGrp="1"/>
          </p:cNvSpPr>
          <p:nvPr>
            <p:ph type="dt" sz="half" idx="10"/>
          </p:nvPr>
        </p:nvSpPr>
        <p:spPr/>
        <p:txBody>
          <a:bodyPr/>
          <a:lstStyle/>
          <a:p>
            <a:fld id="{72345051-2045-45DA-935E-2E3CA1A69ADC}" type="datetimeFigureOut">
              <a:rPr lang="en-US" smtClean="0"/>
              <a:t>5/25/2023</a:t>
            </a:fld>
            <a:endParaRPr lang="en-US"/>
          </a:p>
        </p:txBody>
      </p:sp>
      <p:sp>
        <p:nvSpPr>
          <p:cNvPr id="3" name="Footer Placeholder 2">
            <a:extLst>
              <a:ext uri="{FF2B5EF4-FFF2-40B4-BE49-F238E27FC236}">
                <a16:creationId xmlns:a16="http://schemas.microsoft.com/office/drawing/2014/main" id="{A5FC3464-F026-4C77-9441-55ECA5054D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7D9257-BADE-4D0B-AF0B-D09FE95FA078}"/>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179168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1C48E-F751-45A2-9010-208B81EDBE69}"/>
              </a:ext>
            </a:extLst>
          </p:cNvPr>
          <p:cNvSpPr>
            <a:spLocks noGrp="1"/>
          </p:cNvSpPr>
          <p:nvPr>
            <p:ph type="title"/>
          </p:nvPr>
        </p:nvSpPr>
        <p:spPr>
          <a:xfrm>
            <a:off x="839788" y="457200"/>
            <a:ext cx="3932237" cy="3429000"/>
          </a:xfrm>
        </p:spPr>
        <p:txBody>
          <a:bodyPr anchor="b">
            <a:normAutofit/>
          </a:bodyPr>
          <a:lstStyle>
            <a:lvl1pPr>
              <a:defRPr sz="6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9D501F6-8430-4758-8636-74D68E990EC3}"/>
              </a:ext>
            </a:extLst>
          </p:cNvPr>
          <p:cNvSpPr>
            <a:spLocks noGrp="1"/>
          </p:cNvSpPr>
          <p:nvPr>
            <p:ph idx="1"/>
          </p:nvPr>
        </p:nvSpPr>
        <p:spPr>
          <a:xfrm>
            <a:off x="5303520" y="548640"/>
            <a:ext cx="6053328" cy="5431536"/>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E79DC39-A29C-494C-98B6-999746C5F38A}"/>
              </a:ext>
            </a:extLst>
          </p:cNvPr>
          <p:cNvSpPr>
            <a:spLocks noGrp="1"/>
          </p:cNvSpPr>
          <p:nvPr>
            <p:ph type="body" sz="half" idx="2"/>
          </p:nvPr>
        </p:nvSpPr>
        <p:spPr>
          <a:xfrm>
            <a:off x="839788" y="3977640"/>
            <a:ext cx="3932237"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84C988-A6DB-469A-B8AA-31866F36E83D}"/>
              </a:ext>
            </a:extLst>
          </p:cNvPr>
          <p:cNvSpPr>
            <a:spLocks noGrp="1"/>
          </p:cNvSpPr>
          <p:nvPr>
            <p:ph type="dt" sz="half" idx="10"/>
          </p:nvPr>
        </p:nvSpPr>
        <p:spPr/>
        <p:txBody>
          <a:bodyPr/>
          <a:lstStyle/>
          <a:p>
            <a:fld id="{72345051-2045-45DA-935E-2E3CA1A69ADC}" type="datetimeFigureOut">
              <a:rPr lang="en-US" smtClean="0"/>
              <a:t>5/25/2023</a:t>
            </a:fld>
            <a:endParaRPr lang="en-US"/>
          </a:p>
        </p:txBody>
      </p:sp>
      <p:sp>
        <p:nvSpPr>
          <p:cNvPr id="6" name="Footer Placeholder 5">
            <a:extLst>
              <a:ext uri="{FF2B5EF4-FFF2-40B4-BE49-F238E27FC236}">
                <a16:creationId xmlns:a16="http://schemas.microsoft.com/office/drawing/2014/main" id="{02BC39C3-81EB-4828-9AD3-2F1FAC521E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59376C-9810-49A5-BC9A-4E6A02175273}"/>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B9F96F3A-E64D-4401-B02C-BCD5CAA97CFF}"/>
              </a:ext>
            </a:extLst>
          </p:cNvPr>
          <p:cNvSpPr/>
          <p:nvPr/>
        </p:nvSpPr>
        <p:spPr>
          <a:xfrm rot="5400000">
            <a:off x="2797492"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724567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37704-80BD-41B0-8395-41618EC3AFBC}"/>
              </a:ext>
            </a:extLst>
          </p:cNvPr>
          <p:cNvSpPr>
            <a:spLocks noGrp="1"/>
          </p:cNvSpPr>
          <p:nvPr>
            <p:ph type="title"/>
          </p:nvPr>
        </p:nvSpPr>
        <p:spPr>
          <a:xfrm>
            <a:off x="839788" y="457200"/>
            <a:ext cx="3931920" cy="3429000"/>
          </a:xfrm>
        </p:spPr>
        <p:txBody>
          <a:bodyPr anchor="b">
            <a:normAutofit/>
          </a:bodyPr>
          <a:lstStyle>
            <a:lvl1pPr>
              <a:defRPr sz="6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14DA4032-EC66-4974-BD30-898B60E4B562}"/>
              </a:ext>
            </a:extLst>
          </p:cNvPr>
          <p:cNvSpPr>
            <a:spLocks noGrp="1"/>
          </p:cNvSpPr>
          <p:nvPr>
            <p:ph type="pic" idx="1"/>
          </p:nvPr>
        </p:nvSpPr>
        <p:spPr>
          <a:xfrm>
            <a:off x="5303520" y="548640"/>
            <a:ext cx="6053328" cy="54315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21802D0-5574-4631-BA49-92362F8E40DC}"/>
              </a:ext>
            </a:extLst>
          </p:cNvPr>
          <p:cNvSpPr>
            <a:spLocks noGrp="1"/>
          </p:cNvSpPr>
          <p:nvPr>
            <p:ph type="body" sz="half" idx="2"/>
          </p:nvPr>
        </p:nvSpPr>
        <p:spPr>
          <a:xfrm>
            <a:off x="839788" y="3977640"/>
            <a:ext cx="3931920"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62C2F5B-DDDD-4E64-94A9-99E46F4B06A0}"/>
              </a:ext>
            </a:extLst>
          </p:cNvPr>
          <p:cNvSpPr>
            <a:spLocks noGrp="1"/>
          </p:cNvSpPr>
          <p:nvPr>
            <p:ph type="dt" sz="half" idx="10"/>
          </p:nvPr>
        </p:nvSpPr>
        <p:spPr/>
        <p:txBody>
          <a:bodyPr/>
          <a:lstStyle/>
          <a:p>
            <a:fld id="{72345051-2045-45DA-935E-2E3CA1A69ADC}" type="datetimeFigureOut">
              <a:rPr lang="en-US" smtClean="0"/>
              <a:t>5/25/2023</a:t>
            </a:fld>
            <a:endParaRPr lang="en-US"/>
          </a:p>
        </p:txBody>
      </p:sp>
      <p:sp>
        <p:nvSpPr>
          <p:cNvPr id="6" name="Footer Placeholder 5">
            <a:extLst>
              <a:ext uri="{FF2B5EF4-FFF2-40B4-BE49-F238E27FC236}">
                <a16:creationId xmlns:a16="http://schemas.microsoft.com/office/drawing/2014/main" id="{D4FA8D36-8865-48E7-8249-ED729A5F70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0F98C3-0B62-4361-8408-A01F70807CDB}"/>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FE511AB6-FEAF-4549-BA88-0764BD10B63D}"/>
              </a:ext>
            </a:extLst>
          </p:cNvPr>
          <p:cNvSpPr/>
          <p:nvPr/>
        </p:nvSpPr>
        <p:spPr>
          <a:xfrm rot="5400000">
            <a:off x="2798064"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54191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72D13B-FFCB-4650-AD3C-CB50373525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D0CA9470-DF15-46A1-BF0E-8A5367A4B0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63047CB-E94D-482F-BACA-681E96C0EC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345051-2045-45DA-935E-2E3CA1A69ADC}" type="datetimeFigureOut">
              <a:rPr lang="en-US" smtClean="0"/>
              <a:t>5/25/2023</a:t>
            </a:fld>
            <a:endParaRPr lang="en-US" dirty="0"/>
          </a:p>
        </p:txBody>
      </p:sp>
      <p:sp>
        <p:nvSpPr>
          <p:cNvPr id="5" name="Footer Placeholder 4">
            <a:extLst>
              <a:ext uri="{FF2B5EF4-FFF2-40B4-BE49-F238E27FC236}">
                <a16:creationId xmlns:a16="http://schemas.microsoft.com/office/drawing/2014/main" id="{2CFDA4B5-E797-42FC-8B7A-2294DF24A3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78ED201-6D0E-422C-B4EC-566A3DC298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A7CD31F4-64FA-4BA0-9498-67783267A8C8}" type="slidenum">
              <a:rPr lang="en-US" smtClean="0"/>
              <a:t>‹#›</a:t>
            </a:fld>
            <a:endParaRPr lang="en-US" dirty="0"/>
          </a:p>
        </p:txBody>
      </p:sp>
    </p:spTree>
    <p:extLst>
      <p:ext uri="{BB962C8B-B14F-4D97-AF65-F5344CB8AC3E}">
        <p14:creationId xmlns:p14="http://schemas.microsoft.com/office/powerpoint/2010/main" val="40653063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100000"/>
        </a:lnSpc>
        <a:spcBef>
          <a:spcPct val="0"/>
        </a:spcBef>
        <a:buNone/>
        <a:defRPr sz="54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ustomXml" Target="../ink/ink1.xml"/><Relationship Id="rId1" Type="http://schemas.openxmlformats.org/officeDocument/2006/relationships/slideLayout" Target="../slideLayouts/slideLayout8.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A0A50-B762-F63C-7205-45209774582D}"/>
              </a:ext>
            </a:extLst>
          </p:cNvPr>
          <p:cNvSpPr>
            <a:spLocks noGrp="1"/>
          </p:cNvSpPr>
          <p:nvPr>
            <p:ph type="ctrTitle"/>
          </p:nvPr>
        </p:nvSpPr>
        <p:spPr>
          <a:xfrm>
            <a:off x="658368" y="1060421"/>
            <a:ext cx="10515600" cy="2304571"/>
          </a:xfrm>
        </p:spPr>
        <p:txBody>
          <a:bodyPr/>
          <a:lstStyle/>
          <a:p>
            <a:pPr algn="ctr"/>
            <a:r>
              <a:rPr lang="en-GB" sz="8800" dirty="0">
                <a:latin typeface="Calibri Light" panose="020F0302020204030204" pitchFamily="34" charset="0"/>
                <a:cs typeface="Calibri Light" panose="020F0302020204030204" pitchFamily="34" charset="0"/>
              </a:rPr>
              <a:t>Clondalkin</a:t>
            </a:r>
            <a:br>
              <a:rPr lang="en-GB" sz="8800" dirty="0">
                <a:latin typeface="Calibri Light" panose="020F0302020204030204" pitchFamily="34" charset="0"/>
                <a:cs typeface="Calibri Light" panose="020F0302020204030204" pitchFamily="34" charset="0"/>
              </a:rPr>
            </a:br>
            <a:r>
              <a:rPr lang="en-GB" sz="8800" dirty="0">
                <a:latin typeface="Calibri Light" panose="020F0302020204030204" pitchFamily="34" charset="0"/>
                <a:cs typeface="Calibri Light" panose="020F0302020204030204" pitchFamily="34" charset="0"/>
              </a:rPr>
              <a:t> Local Area Plan</a:t>
            </a:r>
          </a:p>
        </p:txBody>
      </p:sp>
      <p:sp>
        <p:nvSpPr>
          <p:cNvPr id="3" name="Subtitle 2">
            <a:extLst>
              <a:ext uri="{FF2B5EF4-FFF2-40B4-BE49-F238E27FC236}">
                <a16:creationId xmlns:a16="http://schemas.microsoft.com/office/drawing/2014/main" id="{BFABC6C8-2C9A-BC84-681E-31B7487F5BC6}"/>
              </a:ext>
            </a:extLst>
          </p:cNvPr>
          <p:cNvSpPr>
            <a:spLocks noGrp="1"/>
          </p:cNvSpPr>
          <p:nvPr>
            <p:ph type="subTitle" idx="1"/>
          </p:nvPr>
        </p:nvSpPr>
        <p:spPr/>
        <p:txBody>
          <a:bodyPr/>
          <a:lstStyle/>
          <a:p>
            <a:r>
              <a:rPr lang="en-GB" dirty="0"/>
              <a:t>Preparation 2023</a:t>
            </a:r>
          </a:p>
        </p:txBody>
      </p:sp>
      <p:pic>
        <p:nvPicPr>
          <p:cNvPr id="5" name="Picture 4" descr="A picture containing text, font, logo, graphics&#10;&#10;Description automatically generated">
            <a:extLst>
              <a:ext uri="{FF2B5EF4-FFF2-40B4-BE49-F238E27FC236}">
                <a16:creationId xmlns:a16="http://schemas.microsoft.com/office/drawing/2014/main" id="{EE3DC71F-02D4-BBCB-52D6-03D60DE996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22062" y="5259966"/>
            <a:ext cx="2869938" cy="1598034"/>
          </a:xfrm>
          <a:prstGeom prst="rect">
            <a:avLst/>
          </a:prstGeom>
        </p:spPr>
      </p:pic>
      <p:pic>
        <p:nvPicPr>
          <p:cNvPr id="6" name="Picture 5">
            <a:extLst>
              <a:ext uri="{FF2B5EF4-FFF2-40B4-BE49-F238E27FC236}">
                <a16:creationId xmlns:a16="http://schemas.microsoft.com/office/drawing/2014/main" id="{79ED5649-811D-DF55-6620-F02457337E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3246" y="5641419"/>
            <a:ext cx="2865755" cy="945833"/>
          </a:xfrm>
          <a:prstGeom prst="rect">
            <a:avLst/>
          </a:prstGeom>
        </p:spPr>
      </p:pic>
      <p:pic>
        <p:nvPicPr>
          <p:cNvPr id="7" name="Picture 6">
            <a:extLst>
              <a:ext uri="{FF2B5EF4-FFF2-40B4-BE49-F238E27FC236}">
                <a16:creationId xmlns:a16="http://schemas.microsoft.com/office/drawing/2014/main" id="{3F4A5409-D9FF-5511-0295-B3EDEA9A15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0245" y="3442462"/>
            <a:ext cx="5731510" cy="1111250"/>
          </a:xfrm>
          <a:prstGeom prst="rect">
            <a:avLst/>
          </a:prstGeom>
        </p:spPr>
      </p:pic>
      <p:sp>
        <p:nvSpPr>
          <p:cNvPr id="8" name="TextBox 7">
            <a:extLst>
              <a:ext uri="{FF2B5EF4-FFF2-40B4-BE49-F238E27FC236}">
                <a16:creationId xmlns:a16="http://schemas.microsoft.com/office/drawing/2014/main" id="{347AF1E7-F927-47B1-6673-DE835E0B02C4}"/>
              </a:ext>
            </a:extLst>
          </p:cNvPr>
          <p:cNvSpPr txBox="1"/>
          <p:nvPr/>
        </p:nvSpPr>
        <p:spPr>
          <a:xfrm>
            <a:off x="4789714" y="6217920"/>
            <a:ext cx="3178629" cy="369332"/>
          </a:xfrm>
          <a:prstGeom prst="rect">
            <a:avLst/>
          </a:prstGeom>
          <a:noFill/>
        </p:spPr>
        <p:txBody>
          <a:bodyPr wrap="square" rtlCol="0">
            <a:spAutoFit/>
          </a:bodyPr>
          <a:lstStyle/>
          <a:p>
            <a:r>
              <a:rPr lang="en-IE" dirty="0"/>
              <a:t>Presentation to SPC  25</a:t>
            </a:r>
            <a:r>
              <a:rPr lang="en-IE" baseline="30000" dirty="0"/>
              <a:t>th</a:t>
            </a:r>
            <a:r>
              <a:rPr lang="en-IE" dirty="0"/>
              <a:t> May 2023</a:t>
            </a:r>
          </a:p>
        </p:txBody>
      </p:sp>
    </p:spTree>
    <p:extLst>
      <p:ext uri="{BB962C8B-B14F-4D97-AF65-F5344CB8AC3E}">
        <p14:creationId xmlns:p14="http://schemas.microsoft.com/office/powerpoint/2010/main" val="40737962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group of people in a room&#10;&#10;Description automatically generated">
            <a:extLst>
              <a:ext uri="{FF2B5EF4-FFF2-40B4-BE49-F238E27FC236}">
                <a16:creationId xmlns:a16="http://schemas.microsoft.com/office/drawing/2014/main" id="{4AC9B7ED-8420-2A21-1FD2-C0F5D3D28541}"/>
              </a:ext>
            </a:extLst>
          </p:cNvPr>
          <p:cNvPicPr>
            <a:picLocks noChangeAspect="1"/>
          </p:cNvPicPr>
          <p:nvPr/>
        </p:nvPicPr>
        <p:blipFill rotWithShape="1">
          <a:blip r:embed="rId2">
            <a:extLst>
              <a:ext uri="{28A0092B-C50C-407E-A947-70E740481C1C}">
                <a14:useLocalDpi xmlns:a14="http://schemas.microsoft.com/office/drawing/2010/main" val="0"/>
              </a:ext>
            </a:extLst>
          </a:blip>
          <a:srcRect t="11272" r="1" b="5962"/>
          <a:stretch/>
        </p:blipFill>
        <p:spPr>
          <a:xfrm>
            <a:off x="180279" y="161490"/>
            <a:ext cx="11827082" cy="6534092"/>
          </a:xfrm>
          <a:custGeom>
            <a:avLst/>
            <a:gdLst/>
            <a:ahLst/>
            <a:cxnLst/>
            <a:rect l="l" t="t" r="r" b="b"/>
            <a:pathLst>
              <a:path w="11827082" h="6534092">
                <a:moveTo>
                  <a:pt x="6610089" y="5"/>
                </a:moveTo>
                <a:cubicBezTo>
                  <a:pt x="6763993" y="-277"/>
                  <a:pt x="6862741" y="14300"/>
                  <a:pt x="6956523" y="21390"/>
                </a:cubicBezTo>
                <a:cubicBezTo>
                  <a:pt x="7271939" y="-12207"/>
                  <a:pt x="7581352" y="149"/>
                  <a:pt x="7768349" y="21390"/>
                </a:cubicBezTo>
                <a:lnTo>
                  <a:pt x="7831642" y="23688"/>
                </a:lnTo>
                <a:lnTo>
                  <a:pt x="7886307" y="21390"/>
                </a:lnTo>
                <a:cubicBezTo>
                  <a:pt x="7951978" y="17798"/>
                  <a:pt x="8007622" y="16567"/>
                  <a:pt x="8057445" y="16600"/>
                </a:cubicBezTo>
                <a:lnTo>
                  <a:pt x="8096254" y="17396"/>
                </a:lnTo>
                <a:lnTo>
                  <a:pt x="8199591" y="12947"/>
                </a:lnTo>
                <a:cubicBezTo>
                  <a:pt x="8247971" y="12558"/>
                  <a:pt x="8296272" y="14617"/>
                  <a:pt x="8344260" y="21390"/>
                </a:cubicBezTo>
                <a:lnTo>
                  <a:pt x="8355505" y="22738"/>
                </a:lnTo>
                <a:lnTo>
                  <a:pt x="8462217" y="21390"/>
                </a:lnTo>
                <a:cubicBezTo>
                  <a:pt x="8567700" y="16869"/>
                  <a:pt x="8666620" y="17239"/>
                  <a:pt x="8761697" y="18554"/>
                </a:cubicBezTo>
                <a:lnTo>
                  <a:pt x="8808871" y="19038"/>
                </a:lnTo>
                <a:lnTo>
                  <a:pt x="8941246" y="13930"/>
                </a:lnTo>
                <a:cubicBezTo>
                  <a:pt x="9040199" y="10800"/>
                  <a:pt x="9149474" y="10157"/>
                  <a:pt x="9260166" y="21390"/>
                </a:cubicBezTo>
                <a:lnTo>
                  <a:pt x="9339613" y="26448"/>
                </a:lnTo>
                <a:lnTo>
                  <a:pt x="9432845" y="28493"/>
                </a:lnTo>
                <a:cubicBezTo>
                  <a:pt x="9587011" y="31230"/>
                  <a:pt x="9744909" y="31599"/>
                  <a:pt x="9849954" y="21390"/>
                </a:cubicBezTo>
                <a:cubicBezTo>
                  <a:pt x="10060044" y="972"/>
                  <a:pt x="10204432" y="2657"/>
                  <a:pt x="10425865" y="21390"/>
                </a:cubicBezTo>
                <a:lnTo>
                  <a:pt x="10477895" y="25158"/>
                </a:lnTo>
                <a:lnTo>
                  <a:pt x="10566351" y="27751"/>
                </a:lnTo>
                <a:cubicBezTo>
                  <a:pt x="10727031" y="32755"/>
                  <a:pt x="10877889" y="35639"/>
                  <a:pt x="11001775" y="21390"/>
                </a:cubicBezTo>
                <a:cubicBezTo>
                  <a:pt x="11249546" y="-7108"/>
                  <a:pt x="11434553" y="12510"/>
                  <a:pt x="11813601" y="21390"/>
                </a:cubicBezTo>
                <a:cubicBezTo>
                  <a:pt x="11817928" y="208271"/>
                  <a:pt x="11818867" y="336567"/>
                  <a:pt x="11813601" y="475847"/>
                </a:cubicBezTo>
                <a:cubicBezTo>
                  <a:pt x="11808335" y="615127"/>
                  <a:pt x="11845853" y="1008651"/>
                  <a:pt x="11813601" y="1254916"/>
                </a:cubicBezTo>
                <a:cubicBezTo>
                  <a:pt x="11809570" y="1285699"/>
                  <a:pt x="11806768" y="1314174"/>
                  <a:pt x="11804923" y="1340777"/>
                </a:cubicBezTo>
                <a:lnTo>
                  <a:pt x="11803652" y="1373115"/>
                </a:lnTo>
                <a:lnTo>
                  <a:pt x="11804560" y="1395572"/>
                </a:lnTo>
                <a:cubicBezTo>
                  <a:pt x="11806656" y="1431340"/>
                  <a:pt x="11809600" y="1470662"/>
                  <a:pt x="11813601" y="1514605"/>
                </a:cubicBezTo>
                <a:cubicBezTo>
                  <a:pt x="11829606" y="1690380"/>
                  <a:pt x="11822955" y="1813845"/>
                  <a:pt x="11815628" y="1920902"/>
                </a:cubicBezTo>
                <a:lnTo>
                  <a:pt x="11811346" y="1995660"/>
                </a:lnTo>
                <a:lnTo>
                  <a:pt x="11813868" y="2104640"/>
                </a:lnTo>
                <a:lnTo>
                  <a:pt x="11817197" y="2264365"/>
                </a:lnTo>
                <a:lnTo>
                  <a:pt x="11821465" y="2306631"/>
                </a:lnTo>
                <a:cubicBezTo>
                  <a:pt x="11835170" y="2477814"/>
                  <a:pt x="11818400" y="2578773"/>
                  <a:pt x="11813601" y="2683208"/>
                </a:cubicBezTo>
                <a:cubicBezTo>
                  <a:pt x="11809487" y="2772725"/>
                  <a:pt x="11816027" y="2930030"/>
                  <a:pt x="11816192" y="3070653"/>
                </a:cubicBezTo>
                <a:lnTo>
                  <a:pt x="11813610" y="3202145"/>
                </a:lnTo>
                <a:lnTo>
                  <a:pt x="11813601" y="3267510"/>
                </a:lnTo>
                <a:cubicBezTo>
                  <a:pt x="11811419" y="3587194"/>
                  <a:pt x="11813535" y="3497122"/>
                  <a:pt x="11813601" y="3721967"/>
                </a:cubicBezTo>
                <a:cubicBezTo>
                  <a:pt x="11813617" y="3778178"/>
                  <a:pt x="11814293" y="3835214"/>
                  <a:pt x="11815131" y="3894088"/>
                </a:cubicBezTo>
                <a:lnTo>
                  <a:pt x="11816203" y="3972593"/>
                </a:lnTo>
                <a:lnTo>
                  <a:pt x="11816265" y="3973919"/>
                </a:lnTo>
                <a:cubicBezTo>
                  <a:pt x="11819902" y="4062998"/>
                  <a:pt x="11819694" y="4122248"/>
                  <a:pt x="11818174" y="4171327"/>
                </a:cubicBezTo>
                <a:lnTo>
                  <a:pt x="11817878" y="4178488"/>
                </a:lnTo>
                <a:lnTo>
                  <a:pt x="11818118" y="4277530"/>
                </a:lnTo>
                <a:cubicBezTo>
                  <a:pt x="11817612" y="4347824"/>
                  <a:pt x="11816272" y="4421987"/>
                  <a:pt x="11813601" y="4501036"/>
                </a:cubicBezTo>
                <a:cubicBezTo>
                  <a:pt x="11824398" y="4779554"/>
                  <a:pt x="11834923" y="4895505"/>
                  <a:pt x="11813601" y="5020415"/>
                </a:cubicBezTo>
                <a:cubicBezTo>
                  <a:pt x="11808270" y="5051643"/>
                  <a:pt x="11804885" y="5094410"/>
                  <a:pt x="11802984" y="5145366"/>
                </a:cubicBezTo>
                <a:lnTo>
                  <a:pt x="11802805" y="5153576"/>
                </a:lnTo>
                <a:lnTo>
                  <a:pt x="11813601" y="5280104"/>
                </a:lnTo>
                <a:cubicBezTo>
                  <a:pt x="11848339" y="5545832"/>
                  <a:pt x="11803810" y="5568088"/>
                  <a:pt x="11813601" y="5734561"/>
                </a:cubicBezTo>
                <a:cubicBezTo>
                  <a:pt x="11814825" y="5755370"/>
                  <a:pt x="11815354" y="5777180"/>
                  <a:pt x="11815391" y="5800160"/>
                </a:cubicBezTo>
                <a:lnTo>
                  <a:pt x="11814403" y="5861994"/>
                </a:lnTo>
                <a:lnTo>
                  <a:pt x="11814897" y="5940552"/>
                </a:lnTo>
                <a:cubicBezTo>
                  <a:pt x="11813455" y="6007961"/>
                  <a:pt x="11810716" y="6074118"/>
                  <a:pt x="11808410" y="6139030"/>
                </a:cubicBezTo>
                <a:lnTo>
                  <a:pt x="11805249" y="6294204"/>
                </a:lnTo>
                <a:lnTo>
                  <a:pt x="11806853" y="6377232"/>
                </a:lnTo>
                <a:lnTo>
                  <a:pt x="11813601" y="6513630"/>
                </a:lnTo>
                <a:cubicBezTo>
                  <a:pt x="11755932" y="6520071"/>
                  <a:pt x="11702085" y="6522123"/>
                  <a:pt x="11651008" y="6521869"/>
                </a:cubicBezTo>
                <a:lnTo>
                  <a:pt x="11606878" y="6520178"/>
                </a:lnTo>
                <a:lnTo>
                  <a:pt x="11480359" y="6526470"/>
                </a:lnTo>
                <a:cubicBezTo>
                  <a:pt x="11411497" y="6529079"/>
                  <a:pt x="11340067" y="6529281"/>
                  <a:pt x="11235913" y="6522672"/>
                </a:cubicBezTo>
                <a:lnTo>
                  <a:pt x="11167376" y="6517338"/>
                </a:lnTo>
                <a:lnTo>
                  <a:pt x="11118099" y="6519937"/>
                </a:lnTo>
                <a:cubicBezTo>
                  <a:pt x="11008080" y="6519923"/>
                  <a:pt x="10918905" y="6505169"/>
                  <a:pt x="10779737" y="6513630"/>
                </a:cubicBezTo>
                <a:lnTo>
                  <a:pt x="10756340" y="6513513"/>
                </a:lnTo>
                <a:lnTo>
                  <a:pt x="10748952" y="6514346"/>
                </a:lnTo>
                <a:cubicBezTo>
                  <a:pt x="10725838" y="6516206"/>
                  <a:pt x="10699773" y="6516641"/>
                  <a:pt x="10661780" y="6513630"/>
                </a:cubicBezTo>
                <a:lnTo>
                  <a:pt x="10643067" y="6512943"/>
                </a:lnTo>
                <a:lnTo>
                  <a:pt x="10627638" y="6512866"/>
                </a:lnTo>
                <a:lnTo>
                  <a:pt x="10598539" y="6511309"/>
                </a:lnTo>
                <a:lnTo>
                  <a:pt x="10590670" y="6511020"/>
                </a:lnTo>
                <a:cubicBezTo>
                  <a:pt x="10422654" y="6509230"/>
                  <a:pt x="10114537" y="6525711"/>
                  <a:pt x="9930443" y="6519069"/>
                </a:cubicBezTo>
                <a:lnTo>
                  <a:pt x="9908887" y="6517613"/>
                </a:lnTo>
                <a:lnTo>
                  <a:pt x="9697150" y="6531900"/>
                </a:lnTo>
                <a:cubicBezTo>
                  <a:pt x="9438634" y="6540253"/>
                  <a:pt x="9217380" y="6522684"/>
                  <a:pt x="9038128" y="6513630"/>
                </a:cubicBezTo>
                <a:lnTo>
                  <a:pt x="8901719" y="6509665"/>
                </a:lnTo>
                <a:lnTo>
                  <a:pt x="8766922" y="6512046"/>
                </a:lnTo>
                <a:cubicBezTo>
                  <a:pt x="8694433" y="6513288"/>
                  <a:pt x="8629372" y="6514112"/>
                  <a:pt x="8580175" y="6513630"/>
                </a:cubicBezTo>
                <a:lnTo>
                  <a:pt x="8571277" y="6513524"/>
                </a:lnTo>
                <a:lnTo>
                  <a:pt x="8462217" y="6513630"/>
                </a:lnTo>
                <a:cubicBezTo>
                  <a:pt x="8225188" y="6509968"/>
                  <a:pt x="7780127" y="6525503"/>
                  <a:pt x="7532434" y="6513630"/>
                </a:cubicBezTo>
                <a:lnTo>
                  <a:pt x="7448622" y="6511320"/>
                </a:lnTo>
                <a:lnTo>
                  <a:pt x="7428354" y="6513630"/>
                </a:lnTo>
                <a:cubicBezTo>
                  <a:pt x="7293248" y="6538560"/>
                  <a:pt x="7186080" y="6533261"/>
                  <a:pt x="7078782" y="6523679"/>
                </a:cubicBezTo>
                <a:lnTo>
                  <a:pt x="6973169" y="6513887"/>
                </a:lnTo>
                <a:lnTo>
                  <a:pt x="6954249" y="6514033"/>
                </a:lnTo>
                <a:cubicBezTo>
                  <a:pt x="6918701" y="6514123"/>
                  <a:pt x="6880374" y="6514018"/>
                  <a:pt x="6838566" y="6513630"/>
                </a:cubicBezTo>
                <a:lnTo>
                  <a:pt x="6790865" y="6514652"/>
                </a:lnTo>
                <a:lnTo>
                  <a:pt x="6717520" y="6518204"/>
                </a:lnTo>
                <a:lnTo>
                  <a:pt x="6690736" y="6516798"/>
                </a:lnTo>
                <a:lnTo>
                  <a:pt x="6604647" y="6518643"/>
                </a:lnTo>
                <a:cubicBezTo>
                  <a:pt x="6383546" y="6528740"/>
                  <a:pt x="6188571" y="6547337"/>
                  <a:pt x="5908782" y="6513630"/>
                </a:cubicBezTo>
                <a:lnTo>
                  <a:pt x="5827432" y="6506155"/>
                </a:lnTo>
                <a:lnTo>
                  <a:pt x="5818169" y="6505897"/>
                </a:lnTo>
                <a:cubicBezTo>
                  <a:pt x="5656134" y="6501940"/>
                  <a:pt x="5476891" y="6500561"/>
                  <a:pt x="5360626" y="6513630"/>
                </a:cubicBezTo>
                <a:cubicBezTo>
                  <a:pt x="5244362" y="6526700"/>
                  <a:pt x="5155294" y="6523407"/>
                  <a:pt x="5082581" y="6518492"/>
                </a:cubicBezTo>
                <a:lnTo>
                  <a:pt x="5011539" y="6513612"/>
                </a:lnTo>
                <a:lnTo>
                  <a:pt x="4978999" y="6513630"/>
                </a:lnTo>
                <a:lnTo>
                  <a:pt x="4947560" y="6512597"/>
                </a:lnTo>
                <a:lnTo>
                  <a:pt x="4902673" y="6513630"/>
                </a:lnTo>
                <a:cubicBezTo>
                  <a:pt x="4851834" y="6520217"/>
                  <a:pt x="4795188" y="6523001"/>
                  <a:pt x="4737076" y="6522747"/>
                </a:cubicBezTo>
                <a:lnTo>
                  <a:pt x="4649328" y="6518160"/>
                </a:lnTo>
                <a:lnTo>
                  <a:pt x="4624935" y="6519597"/>
                </a:lnTo>
                <a:cubicBezTo>
                  <a:pt x="4598495" y="6519851"/>
                  <a:pt x="4566987" y="6518389"/>
                  <a:pt x="4521046" y="6513630"/>
                </a:cubicBezTo>
                <a:lnTo>
                  <a:pt x="4456833" y="6510131"/>
                </a:lnTo>
                <a:lnTo>
                  <a:pt x="4343538" y="6512337"/>
                </a:lnTo>
                <a:cubicBezTo>
                  <a:pt x="4260681" y="6514690"/>
                  <a:pt x="4174545" y="6517475"/>
                  <a:pt x="4104725" y="6513630"/>
                </a:cubicBezTo>
                <a:cubicBezTo>
                  <a:pt x="3965085" y="6505941"/>
                  <a:pt x="3802107" y="6535988"/>
                  <a:pt x="3528815" y="6513630"/>
                </a:cubicBezTo>
                <a:lnTo>
                  <a:pt x="3407613" y="6504978"/>
                </a:lnTo>
                <a:lnTo>
                  <a:pt x="3251268" y="6513630"/>
                </a:lnTo>
                <a:cubicBezTo>
                  <a:pt x="3103602" y="6529652"/>
                  <a:pt x="3004932" y="6519904"/>
                  <a:pt x="2867035" y="6513929"/>
                </a:cubicBezTo>
                <a:lnTo>
                  <a:pt x="2840124" y="6513045"/>
                </a:lnTo>
                <a:lnTo>
                  <a:pt x="2834946" y="6513630"/>
                </a:lnTo>
                <a:cubicBezTo>
                  <a:pt x="2691933" y="6538293"/>
                  <a:pt x="2614008" y="6529004"/>
                  <a:pt x="2502859" y="6520536"/>
                </a:cubicBezTo>
                <a:lnTo>
                  <a:pt x="2442001" y="6517197"/>
                </a:lnTo>
                <a:lnTo>
                  <a:pt x="2438245" y="6517313"/>
                </a:lnTo>
                <a:cubicBezTo>
                  <a:pt x="2401807" y="6517985"/>
                  <a:pt x="2368299" y="6518156"/>
                  <a:pt x="2336678" y="6517988"/>
                </a:cubicBezTo>
                <a:lnTo>
                  <a:pt x="2185932" y="6514754"/>
                </a:lnTo>
                <a:lnTo>
                  <a:pt x="1960620" y="6520062"/>
                </a:lnTo>
                <a:cubicBezTo>
                  <a:pt x="1876521" y="6521810"/>
                  <a:pt x="1788378" y="6523022"/>
                  <a:pt x="1701155" y="6522387"/>
                </a:cubicBezTo>
                <a:lnTo>
                  <a:pt x="1589271" y="6518529"/>
                </a:lnTo>
                <a:lnTo>
                  <a:pt x="1539168" y="6519829"/>
                </a:lnTo>
                <a:cubicBezTo>
                  <a:pt x="1395291" y="6522782"/>
                  <a:pt x="1407110" y="6517174"/>
                  <a:pt x="1287620" y="6513630"/>
                </a:cubicBezTo>
                <a:cubicBezTo>
                  <a:pt x="1168131" y="6510087"/>
                  <a:pt x="1041230" y="6513238"/>
                  <a:pt x="932033" y="6514000"/>
                </a:cubicBezTo>
                <a:lnTo>
                  <a:pt x="918750" y="6513952"/>
                </a:lnTo>
                <a:lnTo>
                  <a:pt x="858917" y="6514806"/>
                </a:lnTo>
                <a:cubicBezTo>
                  <a:pt x="826932" y="6514879"/>
                  <a:pt x="792070" y="6514545"/>
                  <a:pt x="753341" y="6513630"/>
                </a:cubicBezTo>
                <a:cubicBezTo>
                  <a:pt x="443511" y="6506311"/>
                  <a:pt x="354936" y="6524642"/>
                  <a:pt x="17841" y="6513630"/>
                </a:cubicBezTo>
                <a:cubicBezTo>
                  <a:pt x="-956" y="6342673"/>
                  <a:pt x="-10467" y="6012653"/>
                  <a:pt x="17841" y="5799484"/>
                </a:cubicBezTo>
                <a:lnTo>
                  <a:pt x="19845" y="5756408"/>
                </a:lnTo>
                <a:lnTo>
                  <a:pt x="17841" y="5734561"/>
                </a:lnTo>
                <a:cubicBezTo>
                  <a:pt x="13149" y="5695472"/>
                  <a:pt x="12578" y="5648752"/>
                  <a:pt x="13918" y="5598323"/>
                </a:cubicBezTo>
                <a:lnTo>
                  <a:pt x="18180" y="5508699"/>
                </a:lnTo>
                <a:lnTo>
                  <a:pt x="16493" y="5477760"/>
                </a:lnTo>
                <a:cubicBezTo>
                  <a:pt x="8966" y="5369709"/>
                  <a:pt x="1889" y="5260695"/>
                  <a:pt x="17841" y="5150260"/>
                </a:cubicBezTo>
                <a:cubicBezTo>
                  <a:pt x="-3463" y="5038150"/>
                  <a:pt x="-2139" y="4857473"/>
                  <a:pt x="6850" y="4650409"/>
                </a:cubicBezTo>
                <a:lnTo>
                  <a:pt x="14633" y="4498670"/>
                </a:lnTo>
                <a:lnTo>
                  <a:pt x="14494" y="4495758"/>
                </a:lnTo>
                <a:cubicBezTo>
                  <a:pt x="12245" y="4421472"/>
                  <a:pt x="13025" y="4335511"/>
                  <a:pt x="14442" y="4243130"/>
                </a:cubicBezTo>
                <a:lnTo>
                  <a:pt x="16801" y="4091152"/>
                </a:lnTo>
                <a:lnTo>
                  <a:pt x="13537" y="4018512"/>
                </a:lnTo>
                <a:lnTo>
                  <a:pt x="17696" y="3920163"/>
                </a:lnTo>
                <a:lnTo>
                  <a:pt x="17841" y="3851812"/>
                </a:lnTo>
                <a:cubicBezTo>
                  <a:pt x="15571" y="3651484"/>
                  <a:pt x="26219" y="3546077"/>
                  <a:pt x="24551" y="3386181"/>
                </a:cubicBezTo>
                <a:lnTo>
                  <a:pt x="24397" y="3379573"/>
                </a:lnTo>
                <a:lnTo>
                  <a:pt x="22173" y="3327681"/>
                </a:lnTo>
                <a:cubicBezTo>
                  <a:pt x="20895" y="3304536"/>
                  <a:pt x="19446" y="3284181"/>
                  <a:pt x="17841" y="3267510"/>
                </a:cubicBezTo>
                <a:cubicBezTo>
                  <a:pt x="8213" y="3167488"/>
                  <a:pt x="-3113" y="2984082"/>
                  <a:pt x="3931" y="2799801"/>
                </a:cubicBezTo>
                <a:lnTo>
                  <a:pt x="4125" y="2797274"/>
                </a:lnTo>
                <a:lnTo>
                  <a:pt x="3717" y="2776150"/>
                </a:lnTo>
                <a:cubicBezTo>
                  <a:pt x="3237" y="2640023"/>
                  <a:pt x="7465" y="2516197"/>
                  <a:pt x="17841" y="2423520"/>
                </a:cubicBezTo>
                <a:cubicBezTo>
                  <a:pt x="20435" y="2400350"/>
                  <a:pt x="22069" y="2375698"/>
                  <a:pt x="22982" y="2349684"/>
                </a:cubicBezTo>
                <a:lnTo>
                  <a:pt x="23157" y="2331991"/>
                </a:lnTo>
                <a:lnTo>
                  <a:pt x="21648" y="2290240"/>
                </a:lnTo>
                <a:cubicBezTo>
                  <a:pt x="18695" y="2240502"/>
                  <a:pt x="15426" y="2193755"/>
                  <a:pt x="14054" y="2150784"/>
                </a:cubicBezTo>
                <a:lnTo>
                  <a:pt x="17291" y="2050968"/>
                </a:lnTo>
                <a:lnTo>
                  <a:pt x="12351" y="1872365"/>
                </a:lnTo>
                <a:cubicBezTo>
                  <a:pt x="11665" y="1799113"/>
                  <a:pt x="12859" y="1722821"/>
                  <a:pt x="17841" y="1644450"/>
                </a:cubicBezTo>
                <a:lnTo>
                  <a:pt x="21169" y="1569934"/>
                </a:lnTo>
                <a:lnTo>
                  <a:pt x="20488" y="1547698"/>
                </a:lnTo>
                <a:cubicBezTo>
                  <a:pt x="19568" y="1516527"/>
                  <a:pt x="18663" y="1483900"/>
                  <a:pt x="17841" y="1449683"/>
                </a:cubicBezTo>
                <a:cubicBezTo>
                  <a:pt x="11271" y="1175953"/>
                  <a:pt x="1415" y="1152151"/>
                  <a:pt x="17841" y="995226"/>
                </a:cubicBezTo>
                <a:lnTo>
                  <a:pt x="19885" y="968921"/>
                </a:lnTo>
                <a:lnTo>
                  <a:pt x="17841" y="930304"/>
                </a:lnTo>
                <a:cubicBezTo>
                  <a:pt x="7442" y="768208"/>
                  <a:pt x="7865" y="285783"/>
                  <a:pt x="17841" y="21390"/>
                </a:cubicBezTo>
                <a:cubicBezTo>
                  <a:pt x="147136" y="10433"/>
                  <a:pt x="296588" y="9602"/>
                  <a:pt x="440468" y="11925"/>
                </a:cubicBezTo>
                <a:lnTo>
                  <a:pt x="473966" y="12726"/>
                </a:lnTo>
                <a:lnTo>
                  <a:pt x="478805" y="12539"/>
                </a:lnTo>
                <a:lnTo>
                  <a:pt x="484496" y="12977"/>
                </a:lnTo>
                <a:lnTo>
                  <a:pt x="648894" y="16905"/>
                </a:lnTo>
                <a:cubicBezTo>
                  <a:pt x="714833" y="18773"/>
                  <a:pt x="776163" y="20559"/>
                  <a:pt x="829667" y="21390"/>
                </a:cubicBezTo>
                <a:lnTo>
                  <a:pt x="916694" y="22693"/>
                </a:lnTo>
                <a:lnTo>
                  <a:pt x="933747" y="21390"/>
                </a:lnTo>
                <a:cubicBezTo>
                  <a:pt x="1086511" y="12604"/>
                  <a:pt x="1591110" y="15003"/>
                  <a:pt x="1863531" y="21390"/>
                </a:cubicBezTo>
                <a:lnTo>
                  <a:pt x="1920387" y="22646"/>
                </a:lnTo>
                <a:lnTo>
                  <a:pt x="2054705" y="24358"/>
                </a:lnTo>
                <a:cubicBezTo>
                  <a:pt x="2107717" y="24456"/>
                  <a:pt x="2161143" y="23719"/>
                  <a:pt x="2217404" y="21390"/>
                </a:cubicBezTo>
                <a:cubicBezTo>
                  <a:pt x="2442445" y="12073"/>
                  <a:pt x="2732199" y="18194"/>
                  <a:pt x="2911273" y="21390"/>
                </a:cubicBezTo>
                <a:lnTo>
                  <a:pt x="3023675" y="20799"/>
                </a:lnTo>
                <a:lnTo>
                  <a:pt x="3093869" y="15816"/>
                </a:lnTo>
                <a:cubicBezTo>
                  <a:pt x="3182922" y="11551"/>
                  <a:pt x="3301373" y="10993"/>
                  <a:pt x="3429365" y="12165"/>
                </a:cubicBezTo>
                <a:lnTo>
                  <a:pt x="3575555" y="14425"/>
                </a:lnTo>
                <a:lnTo>
                  <a:pt x="3605772" y="13210"/>
                </a:lnTo>
                <a:cubicBezTo>
                  <a:pt x="3774503" y="6974"/>
                  <a:pt x="3960371" y="3465"/>
                  <a:pt x="4063093" y="21390"/>
                </a:cubicBezTo>
                <a:lnTo>
                  <a:pt x="4088792" y="24677"/>
                </a:lnTo>
                <a:lnTo>
                  <a:pt x="4129769" y="25744"/>
                </a:lnTo>
                <a:cubicBezTo>
                  <a:pt x="4269845" y="29597"/>
                  <a:pt x="4297423" y="30995"/>
                  <a:pt x="4403088" y="21390"/>
                </a:cubicBezTo>
                <a:cubicBezTo>
                  <a:pt x="4473592" y="10814"/>
                  <a:pt x="4858406" y="-6032"/>
                  <a:pt x="5096956" y="21390"/>
                </a:cubicBezTo>
                <a:lnTo>
                  <a:pt x="5251798" y="27914"/>
                </a:lnTo>
                <a:lnTo>
                  <a:pt x="5332872" y="21390"/>
                </a:lnTo>
                <a:cubicBezTo>
                  <a:pt x="5422885" y="11295"/>
                  <a:pt x="5502187" y="8863"/>
                  <a:pt x="5576462" y="10240"/>
                </a:cubicBezTo>
                <a:lnTo>
                  <a:pt x="5700011" y="17015"/>
                </a:lnTo>
                <a:lnTo>
                  <a:pt x="5761151" y="15143"/>
                </a:lnTo>
                <a:cubicBezTo>
                  <a:pt x="5846776" y="14123"/>
                  <a:pt x="5935566" y="15403"/>
                  <a:pt x="6026740" y="21390"/>
                </a:cubicBezTo>
                <a:lnTo>
                  <a:pt x="6161088" y="29209"/>
                </a:lnTo>
                <a:lnTo>
                  <a:pt x="6262655" y="21390"/>
                </a:lnTo>
                <a:cubicBezTo>
                  <a:pt x="6405549" y="5694"/>
                  <a:pt x="6517747" y="175"/>
                  <a:pt x="6610089" y="5"/>
                </a:cubicBezTo>
                <a:close/>
              </a:path>
            </a:pathLst>
          </a:custGeom>
        </p:spPr>
      </p:pic>
    </p:spTree>
    <p:extLst>
      <p:ext uri="{BB962C8B-B14F-4D97-AF65-F5344CB8AC3E}">
        <p14:creationId xmlns:p14="http://schemas.microsoft.com/office/powerpoint/2010/main" val="30352261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7">
            <a:extLst>
              <a:ext uri="{FF2B5EF4-FFF2-40B4-BE49-F238E27FC236}">
                <a16:creationId xmlns:a16="http://schemas.microsoft.com/office/drawing/2014/main" id="{EBDD1931-9E86-4402-9A68-33A2D9EF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9" name="Rectangle 1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A55767FC-F3E0-3055-65AB-CA1C248574DE}"/>
              </a:ext>
            </a:extLst>
          </p:cNvPr>
          <p:cNvSpPr txBox="1"/>
          <p:nvPr/>
        </p:nvSpPr>
        <p:spPr>
          <a:xfrm>
            <a:off x="5297762" y="329184"/>
            <a:ext cx="6251110" cy="1783080"/>
          </a:xfrm>
          <a:prstGeom prst="rect">
            <a:avLst/>
          </a:prstGeom>
        </p:spPr>
        <p:txBody>
          <a:bodyPr vert="horz" lIns="91440" tIns="45720" rIns="91440" bIns="45720" rtlCol="0" anchor="b">
            <a:normAutofit/>
          </a:bodyPr>
          <a:lstStyle/>
          <a:p>
            <a:pPr>
              <a:spcBef>
                <a:spcPct val="0"/>
              </a:spcBef>
              <a:spcAft>
                <a:spcPts val="600"/>
              </a:spcAft>
            </a:pPr>
            <a:r>
              <a:rPr lang="en-US" sz="7200">
                <a:latin typeface="+mj-lt"/>
                <a:ea typeface="+mj-ea"/>
                <a:cs typeface="+mj-cs"/>
              </a:rPr>
              <a:t>Additional consultation</a:t>
            </a:r>
          </a:p>
        </p:txBody>
      </p:sp>
      <p:sp>
        <p:nvSpPr>
          <p:cNvPr id="21"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2395728"/>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1B8FFF"/>
          </a:solidFill>
          <a:ln w="38100" cap="rnd">
            <a:solidFill>
              <a:srgbClr val="1B8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8481EA9E-A41E-7041-9631-281B14A90D7F}"/>
              </a:ext>
            </a:extLst>
          </p:cNvPr>
          <p:cNvSpPr txBox="1"/>
          <p:nvPr/>
        </p:nvSpPr>
        <p:spPr>
          <a:xfrm>
            <a:off x="5297762" y="2706624"/>
            <a:ext cx="6251110" cy="3483864"/>
          </a:xfrm>
          <a:prstGeom prst="rect">
            <a:avLst/>
          </a:prstGeom>
        </p:spPr>
        <p:txBody>
          <a:bodyPr vert="horz" lIns="91440" tIns="45720" rIns="91440" bIns="45720" rtlCol="0">
            <a:normAutofit fontScale="92500" lnSpcReduction="10000"/>
          </a:bodyPr>
          <a:lstStyle/>
          <a:p>
            <a:pPr marL="285750" indent="-228600">
              <a:lnSpc>
                <a:spcPct val="110000"/>
              </a:lnSpc>
              <a:spcAft>
                <a:spcPts val="600"/>
              </a:spcAft>
              <a:buFont typeface="Arial" panose="020B0604020202020204" pitchFamily="34" charset="0"/>
              <a:buChar char="•"/>
            </a:pPr>
            <a:r>
              <a:rPr lang="en-US" sz="2400" dirty="0"/>
              <a:t>Disabled Persons Interviews – One to One during May</a:t>
            </a:r>
          </a:p>
          <a:p>
            <a:pPr marL="285750" indent="-228600">
              <a:lnSpc>
                <a:spcPct val="110000"/>
              </a:lnSpc>
              <a:spcAft>
                <a:spcPts val="600"/>
              </a:spcAft>
              <a:buFont typeface="Arial" panose="020B0604020202020204" pitchFamily="34" charset="0"/>
              <a:buChar char="•"/>
            </a:pPr>
            <a:r>
              <a:rPr lang="en-US" sz="2400" dirty="0"/>
              <a:t>Youth specific online survey (almost 223 responses 6</a:t>
            </a:r>
            <a:r>
              <a:rPr lang="en-US" sz="2400" baseline="30000" dirty="0"/>
              <a:t>th</a:t>
            </a:r>
            <a:r>
              <a:rPr lang="en-US" sz="2400" dirty="0"/>
              <a:t> April to 23</a:t>
            </a:r>
            <a:r>
              <a:rPr lang="en-US" sz="2400" baseline="30000" dirty="0"/>
              <a:t>rd</a:t>
            </a:r>
            <a:r>
              <a:rPr lang="en-US" sz="2400" dirty="0"/>
              <a:t> May, ages 8-18)</a:t>
            </a:r>
          </a:p>
          <a:p>
            <a:pPr marL="285750" indent="-228600">
              <a:lnSpc>
                <a:spcPct val="110000"/>
              </a:lnSpc>
              <a:spcAft>
                <a:spcPts val="600"/>
              </a:spcAft>
              <a:buFont typeface="Arial" panose="020B0604020202020204" pitchFamily="34" charset="0"/>
              <a:buChar char="•"/>
            </a:pPr>
            <a:r>
              <a:rPr lang="en-US" sz="2400" dirty="0"/>
              <a:t>Childrens Corner at in-person workshop on 10</a:t>
            </a:r>
            <a:r>
              <a:rPr lang="en-US" sz="2400" baseline="30000" dirty="0"/>
              <a:t>th</a:t>
            </a:r>
            <a:r>
              <a:rPr lang="en-US" sz="2400" dirty="0"/>
              <a:t> May</a:t>
            </a:r>
          </a:p>
          <a:p>
            <a:pPr marL="285750" indent="-228600">
              <a:lnSpc>
                <a:spcPct val="110000"/>
              </a:lnSpc>
              <a:spcAft>
                <a:spcPts val="600"/>
              </a:spcAft>
              <a:buFont typeface="Arial" panose="020B0604020202020204" pitchFamily="34" charset="0"/>
              <a:buChar char="•"/>
            </a:pPr>
            <a:r>
              <a:rPr lang="en-US" sz="2400" dirty="0"/>
              <a:t>Actively encouraged engagement with Online Workshop on 23rd May</a:t>
            </a:r>
          </a:p>
          <a:p>
            <a:pPr marL="285750" indent="-228600">
              <a:lnSpc>
                <a:spcPct val="110000"/>
              </a:lnSpc>
              <a:spcAft>
                <a:spcPts val="600"/>
              </a:spcAft>
              <a:buFont typeface="Arial" panose="020B0604020202020204" pitchFamily="34" charset="0"/>
              <a:buChar char="•"/>
            </a:pPr>
            <a:r>
              <a:rPr lang="en-US" sz="2400" dirty="0"/>
              <a:t>Outreach to Library, Local Groups, Sports Clubs, Clondalkin Education Centre, Schools</a:t>
            </a:r>
          </a:p>
          <a:p>
            <a:pPr marL="57150" indent="-228600">
              <a:lnSpc>
                <a:spcPct val="110000"/>
              </a:lnSpc>
              <a:spcAft>
                <a:spcPts val="600"/>
              </a:spcAft>
              <a:buFont typeface="Arial" panose="020B0604020202020204" pitchFamily="34" charset="0"/>
              <a:buChar char="•"/>
            </a:pPr>
            <a:endParaRPr lang="en-US" dirty="0"/>
          </a:p>
          <a:p>
            <a:pPr>
              <a:lnSpc>
                <a:spcPct val="110000"/>
              </a:lnSpc>
              <a:spcAft>
                <a:spcPts val="600"/>
              </a:spcAft>
            </a:pPr>
            <a:r>
              <a:rPr lang="en-US" sz="3000" b="1" dirty="0"/>
              <a:t>Output </a:t>
            </a:r>
            <a:r>
              <a:rPr lang="en-US" sz="3000" dirty="0"/>
              <a:t>- Report on themes and issues arising from this first round of public consultation </a:t>
            </a:r>
          </a:p>
        </p:txBody>
      </p:sp>
      <p:pic>
        <p:nvPicPr>
          <p:cNvPr id="5" name="Picture 4" descr="A person writing on a piece of paper&#10;&#10;Description automatically generated with medium confidence">
            <a:extLst>
              <a:ext uri="{FF2B5EF4-FFF2-40B4-BE49-F238E27FC236}">
                <a16:creationId xmlns:a16="http://schemas.microsoft.com/office/drawing/2014/main" id="{207A2705-AC8F-7A48-2046-21DE7EF467F5}"/>
              </a:ext>
            </a:extLst>
          </p:cNvPr>
          <p:cNvPicPr>
            <a:picLocks noChangeAspect="1"/>
          </p:cNvPicPr>
          <p:nvPr/>
        </p:nvPicPr>
        <p:blipFill rotWithShape="1">
          <a:blip r:embed="rId2">
            <a:extLst>
              <a:ext uri="{28A0092B-C50C-407E-A947-70E740481C1C}">
                <a14:useLocalDpi xmlns:a14="http://schemas.microsoft.com/office/drawing/2010/main" val="0"/>
              </a:ext>
            </a:extLst>
          </a:blip>
          <a:srcRect t="1710" r="-1"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Tree>
    <p:extLst>
      <p:ext uri="{BB962C8B-B14F-4D97-AF65-F5344CB8AC3E}">
        <p14:creationId xmlns:p14="http://schemas.microsoft.com/office/powerpoint/2010/main" val="6093851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BDD1931-9E86-4402-9A68-33A2D9EF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0" name="Rectangle 9">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1"/>
          </a:solidFill>
          <a:ln w="8199" cap="flat">
            <a:noFill/>
            <a:prstDash val="solid"/>
            <a:miter/>
          </a:ln>
        </p:spPr>
        <p:txBody>
          <a:bodyPr rtlCol="0" anchor="ctr"/>
          <a:lstStyle/>
          <a:p>
            <a:endParaRPr lang="en-US"/>
          </a:p>
        </p:txBody>
      </p:sp>
      <p:sp>
        <p:nvSpPr>
          <p:cNvPr id="2" name="TextBox 1">
            <a:extLst>
              <a:ext uri="{FF2B5EF4-FFF2-40B4-BE49-F238E27FC236}">
                <a16:creationId xmlns:a16="http://schemas.microsoft.com/office/drawing/2014/main" id="{4E5393BE-5F7D-09CA-C226-F24357D76921}"/>
              </a:ext>
            </a:extLst>
          </p:cNvPr>
          <p:cNvSpPr txBox="1"/>
          <p:nvPr/>
        </p:nvSpPr>
        <p:spPr>
          <a:xfrm>
            <a:off x="838200" y="401221"/>
            <a:ext cx="10515600" cy="1348065"/>
          </a:xfrm>
          <a:prstGeom prst="rect">
            <a:avLst/>
          </a:prstGeom>
        </p:spPr>
        <p:txBody>
          <a:bodyPr vert="horz" lIns="91440" tIns="45720" rIns="91440" bIns="45720" rtlCol="0" anchor="ctr">
            <a:normAutofit/>
          </a:bodyPr>
          <a:lstStyle/>
          <a:p>
            <a:pPr>
              <a:spcBef>
                <a:spcPct val="0"/>
              </a:spcBef>
              <a:spcAft>
                <a:spcPts val="600"/>
              </a:spcAft>
            </a:pPr>
            <a:r>
              <a:rPr lang="en-US" sz="6800" dirty="0">
                <a:solidFill>
                  <a:schemeClr val="bg1"/>
                </a:solidFill>
                <a:latin typeface="+mj-lt"/>
                <a:ea typeface="+mj-ea"/>
                <a:cs typeface="+mj-cs"/>
              </a:rPr>
              <a:t>Next steps – Urban design procurement</a:t>
            </a:r>
          </a:p>
        </p:txBody>
      </p:sp>
      <p:sp>
        <p:nvSpPr>
          <p:cNvPr id="3" name="TextBox 2">
            <a:extLst>
              <a:ext uri="{FF2B5EF4-FFF2-40B4-BE49-F238E27FC236}">
                <a16:creationId xmlns:a16="http://schemas.microsoft.com/office/drawing/2014/main" id="{18F2A49B-F45A-C9A3-221F-3D20C55833DB}"/>
              </a:ext>
            </a:extLst>
          </p:cNvPr>
          <p:cNvSpPr txBox="1"/>
          <p:nvPr/>
        </p:nvSpPr>
        <p:spPr>
          <a:xfrm>
            <a:off x="838200" y="2347414"/>
            <a:ext cx="4770120" cy="4198201"/>
          </a:xfrm>
          <a:prstGeom prst="rect">
            <a:avLst/>
          </a:prstGeom>
          <a:solidFill>
            <a:schemeClr val="bg2"/>
          </a:solidFill>
        </p:spPr>
        <p:txBody>
          <a:bodyPr vert="horz" lIns="91440" tIns="45720" rIns="91440" bIns="45720" rtlCol="0">
            <a:normAutofit/>
          </a:bodyPr>
          <a:lstStyle/>
          <a:p>
            <a:pPr>
              <a:lnSpc>
                <a:spcPct val="110000"/>
              </a:lnSpc>
              <a:spcAft>
                <a:spcPts val="600"/>
              </a:spcAft>
            </a:pPr>
            <a:r>
              <a:rPr lang="en-US" sz="3000" b="1" dirty="0"/>
              <a:t>Urban Design – Stage 1 – July 2023 to Q1 2024</a:t>
            </a:r>
          </a:p>
          <a:p>
            <a:pPr marL="457200" indent="-457200">
              <a:lnSpc>
                <a:spcPct val="110000"/>
              </a:lnSpc>
              <a:spcAft>
                <a:spcPts val="600"/>
              </a:spcAft>
              <a:buFontTx/>
              <a:buChar char="-"/>
            </a:pPr>
            <a:r>
              <a:rPr lang="en-US" sz="3000" dirty="0"/>
              <a:t>Objectives for growth</a:t>
            </a:r>
          </a:p>
          <a:p>
            <a:pPr marL="457200" indent="-457200">
              <a:lnSpc>
                <a:spcPct val="110000"/>
              </a:lnSpc>
              <a:spcAft>
                <a:spcPts val="600"/>
              </a:spcAft>
              <a:buFontTx/>
              <a:buChar char="-"/>
            </a:pPr>
            <a:r>
              <a:rPr lang="en-US" sz="3000" dirty="0"/>
              <a:t>High level concepts for development</a:t>
            </a:r>
          </a:p>
          <a:p>
            <a:pPr marL="457200" indent="-457200">
              <a:lnSpc>
                <a:spcPct val="110000"/>
              </a:lnSpc>
              <a:spcAft>
                <a:spcPts val="600"/>
              </a:spcAft>
              <a:buFontTx/>
              <a:buChar char="-"/>
            </a:pPr>
            <a:r>
              <a:rPr lang="en-US" sz="3000" dirty="0"/>
              <a:t>Vision</a:t>
            </a:r>
          </a:p>
          <a:p>
            <a:pPr marL="457200" indent="-457200">
              <a:lnSpc>
                <a:spcPct val="110000"/>
              </a:lnSpc>
              <a:spcAft>
                <a:spcPts val="600"/>
              </a:spcAft>
              <a:buFontTx/>
              <a:buChar char="-"/>
            </a:pPr>
            <a:r>
              <a:rPr lang="en-US" sz="3000" dirty="0"/>
              <a:t>Consultation Feedback Jan/Feb 2024</a:t>
            </a:r>
          </a:p>
          <a:p>
            <a:pPr>
              <a:lnSpc>
                <a:spcPct val="110000"/>
              </a:lnSpc>
              <a:spcAft>
                <a:spcPts val="600"/>
              </a:spcAft>
            </a:pPr>
            <a:endParaRPr lang="en-US" sz="3000" dirty="0"/>
          </a:p>
          <a:p>
            <a:pPr>
              <a:lnSpc>
                <a:spcPct val="110000"/>
              </a:lnSpc>
              <a:spcAft>
                <a:spcPts val="600"/>
              </a:spcAft>
            </a:pPr>
            <a:r>
              <a:rPr lang="en-US" sz="3000" dirty="0"/>
              <a:t>This stage will involve early work on Stage 2</a:t>
            </a:r>
            <a:endParaRPr lang="en-US" dirty="0"/>
          </a:p>
        </p:txBody>
      </p:sp>
      <p:sp>
        <p:nvSpPr>
          <p:cNvPr id="4" name="TextBox 3">
            <a:extLst>
              <a:ext uri="{FF2B5EF4-FFF2-40B4-BE49-F238E27FC236}">
                <a16:creationId xmlns:a16="http://schemas.microsoft.com/office/drawing/2014/main" id="{8D0559A2-5CB9-8B6D-01A0-72A513C7533F}"/>
              </a:ext>
            </a:extLst>
          </p:cNvPr>
          <p:cNvSpPr txBox="1"/>
          <p:nvPr/>
        </p:nvSpPr>
        <p:spPr>
          <a:xfrm>
            <a:off x="6746242" y="2347414"/>
            <a:ext cx="5230874" cy="4198201"/>
          </a:xfrm>
          <a:prstGeom prst="rect">
            <a:avLst/>
          </a:prstGeom>
          <a:solidFill>
            <a:schemeClr val="accent1">
              <a:lumMod val="20000"/>
              <a:lumOff val="80000"/>
            </a:schemeClr>
          </a:solidFill>
        </p:spPr>
        <p:txBody>
          <a:bodyPr wrap="square" rtlCol="0">
            <a:spAutoFit/>
          </a:bodyPr>
          <a:lstStyle/>
          <a:p>
            <a:r>
              <a:rPr lang="en-IE" sz="2800" b="1" dirty="0"/>
              <a:t>Urban Design – Stage 2 - Q1 2024- Q3 2024</a:t>
            </a:r>
          </a:p>
          <a:p>
            <a:pPr marL="457200" indent="-457200">
              <a:lnSpc>
                <a:spcPct val="110000"/>
              </a:lnSpc>
              <a:spcAft>
                <a:spcPts val="600"/>
              </a:spcAft>
              <a:buFontTx/>
              <a:buChar char="-"/>
            </a:pPr>
            <a:r>
              <a:rPr lang="en-US" sz="2800" dirty="0"/>
              <a:t>Conservation Plan</a:t>
            </a:r>
          </a:p>
          <a:p>
            <a:pPr marL="457200" indent="-457200">
              <a:lnSpc>
                <a:spcPct val="110000"/>
              </a:lnSpc>
              <a:spcAft>
                <a:spcPts val="600"/>
              </a:spcAft>
              <a:buFontTx/>
              <a:buChar char="-"/>
            </a:pPr>
            <a:r>
              <a:rPr lang="en-US" sz="2800" dirty="0"/>
              <a:t>Wider urban design principles</a:t>
            </a:r>
          </a:p>
          <a:p>
            <a:pPr marL="457200" indent="-457200">
              <a:lnSpc>
                <a:spcPct val="110000"/>
              </a:lnSpc>
              <a:spcAft>
                <a:spcPts val="600"/>
              </a:spcAft>
              <a:buFontTx/>
              <a:buChar char="-"/>
            </a:pPr>
            <a:r>
              <a:rPr lang="en-US" sz="2800" dirty="0"/>
              <a:t>Framework Plans examining land use capacity and principles for development</a:t>
            </a:r>
          </a:p>
          <a:p>
            <a:pPr marL="457200" indent="-457200">
              <a:lnSpc>
                <a:spcPct val="110000"/>
              </a:lnSpc>
              <a:spcAft>
                <a:spcPts val="600"/>
              </a:spcAft>
              <a:buFontTx/>
              <a:buChar char="-"/>
            </a:pPr>
            <a:r>
              <a:rPr lang="en-US" sz="2800" dirty="0"/>
              <a:t>Principles for Development for Infill sites</a:t>
            </a:r>
          </a:p>
          <a:p>
            <a:pPr marL="457200" indent="-457200">
              <a:lnSpc>
                <a:spcPct val="110000"/>
              </a:lnSpc>
              <a:spcAft>
                <a:spcPts val="600"/>
              </a:spcAft>
              <a:buFontTx/>
              <a:buChar char="-"/>
            </a:pPr>
            <a:r>
              <a:rPr lang="en-US" sz="2800" dirty="0"/>
              <a:t>Integration of Movement</a:t>
            </a:r>
          </a:p>
          <a:p>
            <a:pPr marL="457200" indent="-457200">
              <a:lnSpc>
                <a:spcPct val="110000"/>
              </a:lnSpc>
              <a:spcAft>
                <a:spcPts val="600"/>
              </a:spcAft>
              <a:buFontTx/>
              <a:buChar char="-"/>
            </a:pPr>
            <a:r>
              <a:rPr lang="en-US" sz="2800" dirty="0"/>
              <a:t>Concepts for Village Enhancement Scheme </a:t>
            </a:r>
            <a:endParaRPr lang="en-IE" sz="2400" dirty="0"/>
          </a:p>
        </p:txBody>
      </p:sp>
    </p:spTree>
    <p:extLst>
      <p:ext uri="{BB962C8B-B14F-4D97-AF65-F5344CB8AC3E}">
        <p14:creationId xmlns:p14="http://schemas.microsoft.com/office/powerpoint/2010/main" val="19554783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iagram, map&#10;&#10;Description automatically generated">
            <a:extLst>
              <a:ext uri="{FF2B5EF4-FFF2-40B4-BE49-F238E27FC236}">
                <a16:creationId xmlns:a16="http://schemas.microsoft.com/office/drawing/2014/main" id="{6CF30366-E5E2-1402-82E8-8931180618A4}"/>
              </a:ext>
            </a:extLst>
          </p:cNvPr>
          <p:cNvPicPr>
            <a:picLocks noChangeAspect="1"/>
          </p:cNvPicPr>
          <p:nvPr/>
        </p:nvPicPr>
        <p:blipFill>
          <a:blip r:embed="rId2"/>
          <a:stretch>
            <a:fillRect/>
          </a:stretch>
        </p:blipFill>
        <p:spPr>
          <a:xfrm>
            <a:off x="637383" y="499381"/>
            <a:ext cx="5742940" cy="4003040"/>
          </a:xfrm>
          <a:prstGeom prst="rect">
            <a:avLst/>
          </a:prstGeom>
        </p:spPr>
      </p:pic>
      <p:pic>
        <p:nvPicPr>
          <p:cNvPr id="3" name="Picture 2" descr="Diagram&#10;&#10;Description automatically generated with medium confidence">
            <a:extLst>
              <a:ext uri="{FF2B5EF4-FFF2-40B4-BE49-F238E27FC236}">
                <a16:creationId xmlns:a16="http://schemas.microsoft.com/office/drawing/2014/main" id="{91551A75-A825-0C94-8EE9-93E48971353E}"/>
              </a:ext>
            </a:extLst>
          </p:cNvPr>
          <p:cNvPicPr>
            <a:picLocks noChangeAspect="1"/>
          </p:cNvPicPr>
          <p:nvPr/>
        </p:nvPicPr>
        <p:blipFill>
          <a:blip r:embed="rId3"/>
          <a:stretch>
            <a:fillRect/>
          </a:stretch>
        </p:blipFill>
        <p:spPr>
          <a:xfrm>
            <a:off x="6822190" y="2396072"/>
            <a:ext cx="5246370" cy="3648075"/>
          </a:xfrm>
          <a:prstGeom prst="rect">
            <a:avLst/>
          </a:prstGeom>
        </p:spPr>
      </p:pic>
      <p:sp>
        <p:nvSpPr>
          <p:cNvPr id="4" name="TextBox 3">
            <a:extLst>
              <a:ext uri="{FF2B5EF4-FFF2-40B4-BE49-F238E27FC236}">
                <a16:creationId xmlns:a16="http://schemas.microsoft.com/office/drawing/2014/main" id="{E64E7846-4C18-29A4-F656-9EBE7D0D0872}"/>
              </a:ext>
            </a:extLst>
          </p:cNvPr>
          <p:cNvSpPr txBox="1"/>
          <p:nvPr/>
        </p:nvSpPr>
        <p:spPr>
          <a:xfrm>
            <a:off x="811658" y="4664467"/>
            <a:ext cx="5044612" cy="461665"/>
          </a:xfrm>
          <a:prstGeom prst="rect">
            <a:avLst/>
          </a:prstGeom>
          <a:noFill/>
        </p:spPr>
        <p:txBody>
          <a:bodyPr wrap="square" rtlCol="0">
            <a:spAutoFit/>
          </a:bodyPr>
          <a:lstStyle/>
          <a:p>
            <a:r>
              <a:rPr lang="en-IE" sz="2400" dirty="0"/>
              <a:t>Lands along </a:t>
            </a:r>
            <a:r>
              <a:rPr lang="en-IE" sz="2400" dirty="0" err="1"/>
              <a:t>Nangor</a:t>
            </a:r>
            <a:r>
              <a:rPr lang="en-IE" sz="2400" dirty="0"/>
              <a:t> Road and Ninth Lock Road to rear of Mill Centre</a:t>
            </a:r>
          </a:p>
        </p:txBody>
      </p:sp>
      <p:sp>
        <p:nvSpPr>
          <p:cNvPr id="5" name="TextBox 4">
            <a:extLst>
              <a:ext uri="{FF2B5EF4-FFF2-40B4-BE49-F238E27FC236}">
                <a16:creationId xmlns:a16="http://schemas.microsoft.com/office/drawing/2014/main" id="{E5E45A3A-923C-E1A1-617B-5DB58B2D2124}"/>
              </a:ext>
            </a:extLst>
          </p:cNvPr>
          <p:cNvSpPr txBox="1"/>
          <p:nvPr/>
        </p:nvSpPr>
        <p:spPr>
          <a:xfrm>
            <a:off x="7335748" y="6044147"/>
            <a:ext cx="3873358" cy="461665"/>
          </a:xfrm>
          <a:prstGeom prst="rect">
            <a:avLst/>
          </a:prstGeom>
          <a:noFill/>
        </p:spPr>
        <p:txBody>
          <a:bodyPr wrap="square" rtlCol="0">
            <a:spAutoFit/>
          </a:bodyPr>
          <a:lstStyle/>
          <a:p>
            <a:r>
              <a:rPr lang="en-IE" sz="2400" dirty="0"/>
              <a:t>Lands between N7 and </a:t>
            </a:r>
            <a:r>
              <a:rPr lang="en-IE" sz="2400" dirty="0" err="1"/>
              <a:t>Knockmeenagh</a:t>
            </a:r>
            <a:r>
              <a:rPr lang="en-IE" sz="2400" dirty="0"/>
              <a:t> Lane</a:t>
            </a:r>
          </a:p>
        </p:txBody>
      </p:sp>
      <p:sp>
        <p:nvSpPr>
          <p:cNvPr id="6" name="TextBox 5">
            <a:extLst>
              <a:ext uri="{FF2B5EF4-FFF2-40B4-BE49-F238E27FC236}">
                <a16:creationId xmlns:a16="http://schemas.microsoft.com/office/drawing/2014/main" id="{7AB32A08-656B-506A-D769-D02BD808A1B0}"/>
              </a:ext>
            </a:extLst>
          </p:cNvPr>
          <p:cNvSpPr txBox="1"/>
          <p:nvPr/>
        </p:nvSpPr>
        <p:spPr>
          <a:xfrm>
            <a:off x="7202183" y="421240"/>
            <a:ext cx="4777483" cy="707886"/>
          </a:xfrm>
          <a:prstGeom prst="rect">
            <a:avLst/>
          </a:prstGeom>
          <a:noFill/>
        </p:spPr>
        <p:txBody>
          <a:bodyPr wrap="square" rtlCol="0">
            <a:spAutoFit/>
          </a:bodyPr>
          <a:lstStyle/>
          <a:p>
            <a:r>
              <a:rPr lang="en-IE" sz="4000" dirty="0">
                <a:latin typeface="+mj-lt"/>
              </a:rPr>
              <a:t>Framework Plan Lands</a:t>
            </a:r>
          </a:p>
        </p:txBody>
      </p:sp>
    </p:spTree>
    <p:extLst>
      <p:ext uri="{BB962C8B-B14F-4D97-AF65-F5344CB8AC3E}">
        <p14:creationId xmlns:p14="http://schemas.microsoft.com/office/powerpoint/2010/main" val="20282047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BDD1931-9E86-4402-9A68-33A2D9EF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0" name="Rectangle 9">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1"/>
          </a:solidFill>
          <a:ln w="8199" cap="flat">
            <a:noFill/>
            <a:prstDash val="solid"/>
            <a:miter/>
          </a:ln>
        </p:spPr>
        <p:txBody>
          <a:bodyPr rtlCol="0" anchor="ctr"/>
          <a:lstStyle/>
          <a:p>
            <a:endParaRPr lang="en-US"/>
          </a:p>
        </p:txBody>
      </p:sp>
      <p:sp>
        <p:nvSpPr>
          <p:cNvPr id="2" name="TextBox 1">
            <a:extLst>
              <a:ext uri="{FF2B5EF4-FFF2-40B4-BE49-F238E27FC236}">
                <a16:creationId xmlns:a16="http://schemas.microsoft.com/office/drawing/2014/main" id="{4E5393BE-5F7D-09CA-C226-F24357D76921}"/>
              </a:ext>
            </a:extLst>
          </p:cNvPr>
          <p:cNvSpPr txBox="1"/>
          <p:nvPr/>
        </p:nvSpPr>
        <p:spPr>
          <a:xfrm>
            <a:off x="838200" y="401221"/>
            <a:ext cx="10515600" cy="1348065"/>
          </a:xfrm>
          <a:prstGeom prst="rect">
            <a:avLst/>
          </a:prstGeom>
        </p:spPr>
        <p:txBody>
          <a:bodyPr vert="horz" lIns="91440" tIns="45720" rIns="91440" bIns="45720" rtlCol="0" anchor="ctr">
            <a:normAutofit fontScale="85000" lnSpcReduction="10000"/>
          </a:bodyPr>
          <a:lstStyle/>
          <a:p>
            <a:pPr>
              <a:spcBef>
                <a:spcPct val="0"/>
              </a:spcBef>
              <a:spcAft>
                <a:spcPts val="600"/>
              </a:spcAft>
            </a:pPr>
            <a:r>
              <a:rPr lang="en-US" sz="6800" dirty="0">
                <a:solidFill>
                  <a:schemeClr val="bg1"/>
                </a:solidFill>
                <a:latin typeface="+mj-lt"/>
                <a:ea typeface="+mj-ea"/>
                <a:cs typeface="+mj-cs"/>
              </a:rPr>
              <a:t>Next steps – Sustainable movement - procurement</a:t>
            </a:r>
          </a:p>
        </p:txBody>
      </p:sp>
      <p:sp>
        <p:nvSpPr>
          <p:cNvPr id="3" name="TextBox 2">
            <a:extLst>
              <a:ext uri="{FF2B5EF4-FFF2-40B4-BE49-F238E27FC236}">
                <a16:creationId xmlns:a16="http://schemas.microsoft.com/office/drawing/2014/main" id="{18F2A49B-F45A-C9A3-221F-3D20C55833DB}"/>
              </a:ext>
            </a:extLst>
          </p:cNvPr>
          <p:cNvSpPr txBox="1"/>
          <p:nvPr/>
        </p:nvSpPr>
        <p:spPr>
          <a:xfrm>
            <a:off x="838200" y="2448560"/>
            <a:ext cx="11079480" cy="4155439"/>
          </a:xfrm>
          <a:prstGeom prst="rect">
            <a:avLst/>
          </a:prstGeom>
        </p:spPr>
        <p:txBody>
          <a:bodyPr vert="horz" lIns="91440" tIns="45720" rIns="91440" bIns="45720" rtlCol="0">
            <a:normAutofit fontScale="92500" lnSpcReduction="20000"/>
          </a:bodyPr>
          <a:lstStyle/>
          <a:p>
            <a:pPr>
              <a:lnSpc>
                <a:spcPct val="110000"/>
              </a:lnSpc>
              <a:spcAft>
                <a:spcPts val="600"/>
              </a:spcAft>
            </a:pPr>
            <a:r>
              <a:rPr lang="en-US" sz="3200" b="1" dirty="0"/>
              <a:t>Procurement – Sustainable Movement </a:t>
            </a:r>
            <a:r>
              <a:rPr lang="en-US" sz="3200" dirty="0"/>
              <a:t>– Area Based Transport Assessment (ABTA)</a:t>
            </a:r>
          </a:p>
          <a:p>
            <a:pPr>
              <a:lnSpc>
                <a:spcPct val="110000"/>
              </a:lnSpc>
              <a:spcAft>
                <a:spcPts val="600"/>
              </a:spcAft>
            </a:pPr>
            <a:endParaRPr lang="en-US" sz="3200" dirty="0"/>
          </a:p>
          <a:p>
            <a:pPr marL="457200" indent="-457200">
              <a:lnSpc>
                <a:spcPct val="110000"/>
              </a:lnSpc>
              <a:spcAft>
                <a:spcPts val="600"/>
              </a:spcAft>
              <a:buFontTx/>
              <a:buChar char="-"/>
            </a:pPr>
            <a:r>
              <a:rPr lang="en-US" sz="3200" dirty="0"/>
              <a:t>Examine traffic and active travel movement – SWOT exercise</a:t>
            </a:r>
          </a:p>
          <a:p>
            <a:pPr marL="457200" indent="-457200">
              <a:lnSpc>
                <a:spcPct val="110000"/>
              </a:lnSpc>
              <a:spcAft>
                <a:spcPts val="600"/>
              </a:spcAft>
              <a:buFontTx/>
              <a:buChar char="-"/>
            </a:pPr>
            <a:r>
              <a:rPr lang="en-US" sz="3200" dirty="0"/>
              <a:t>Traffic Modelling exercises as required</a:t>
            </a:r>
          </a:p>
          <a:p>
            <a:pPr marL="457200" indent="-457200">
              <a:lnSpc>
                <a:spcPct val="110000"/>
              </a:lnSpc>
              <a:spcAft>
                <a:spcPts val="600"/>
              </a:spcAft>
              <a:buFontTx/>
              <a:buChar char="-"/>
            </a:pPr>
            <a:r>
              <a:rPr lang="en-US" sz="3200" dirty="0"/>
              <a:t>Integrate movement with Urban Design principles</a:t>
            </a:r>
          </a:p>
          <a:p>
            <a:pPr marL="457200" indent="-457200">
              <a:lnSpc>
                <a:spcPct val="110000"/>
              </a:lnSpc>
              <a:spcAft>
                <a:spcPts val="600"/>
              </a:spcAft>
              <a:buFontTx/>
              <a:buChar char="-"/>
            </a:pPr>
            <a:r>
              <a:rPr lang="en-US" sz="3200" dirty="0"/>
              <a:t>Input to Framework Plans </a:t>
            </a:r>
          </a:p>
          <a:p>
            <a:pPr marL="457200" indent="-457200">
              <a:lnSpc>
                <a:spcPct val="110000"/>
              </a:lnSpc>
              <a:spcAft>
                <a:spcPts val="600"/>
              </a:spcAft>
              <a:buFontTx/>
              <a:buChar char="-"/>
            </a:pPr>
            <a:r>
              <a:rPr lang="en-US" sz="3200" dirty="0"/>
              <a:t>Identify routing for Cycle South Dublin Active Travel Routes – Clondalkin to </a:t>
            </a:r>
            <a:r>
              <a:rPr lang="en-US" sz="3200" dirty="0" err="1"/>
              <a:t>Tallaght</a:t>
            </a:r>
            <a:r>
              <a:rPr lang="en-US" sz="3200" dirty="0"/>
              <a:t> and </a:t>
            </a:r>
            <a:r>
              <a:rPr lang="en-US" sz="3200" dirty="0" err="1"/>
              <a:t>Corkagh</a:t>
            </a:r>
            <a:r>
              <a:rPr lang="en-US" sz="3200" dirty="0"/>
              <a:t> Park to Grand Canal</a:t>
            </a:r>
          </a:p>
          <a:p>
            <a:pPr marL="457200" indent="-457200">
              <a:lnSpc>
                <a:spcPct val="110000"/>
              </a:lnSpc>
              <a:spcAft>
                <a:spcPts val="600"/>
              </a:spcAft>
              <a:buFontTx/>
              <a:buChar char="-"/>
            </a:pPr>
            <a:r>
              <a:rPr lang="en-US" sz="3200" dirty="0" err="1"/>
              <a:t>Prioritise</a:t>
            </a:r>
            <a:r>
              <a:rPr lang="en-US" sz="3200" dirty="0"/>
              <a:t> sustainable modes of transport to support 10 minute settlement concept</a:t>
            </a:r>
          </a:p>
          <a:p>
            <a:pPr indent="-228600">
              <a:lnSpc>
                <a:spcPct val="110000"/>
              </a:lnSpc>
              <a:spcAft>
                <a:spcPts val="600"/>
              </a:spcAft>
              <a:buFont typeface="Arial" panose="020B0604020202020204" pitchFamily="34" charset="0"/>
              <a:buChar char="•"/>
            </a:pPr>
            <a:endParaRPr lang="en-US" dirty="0"/>
          </a:p>
          <a:p>
            <a:pPr indent="-228600">
              <a:lnSpc>
                <a:spcPct val="110000"/>
              </a:lnSpc>
              <a:spcAft>
                <a:spcPts val="600"/>
              </a:spcAft>
              <a:buFont typeface="Arial" panose="020B0604020202020204" pitchFamily="34" charset="0"/>
              <a:buChar char="•"/>
            </a:pPr>
            <a:endParaRPr lang="en-US" dirty="0"/>
          </a:p>
        </p:txBody>
      </p:sp>
    </p:spTree>
    <p:extLst>
      <p:ext uri="{BB962C8B-B14F-4D97-AF65-F5344CB8AC3E}">
        <p14:creationId xmlns:p14="http://schemas.microsoft.com/office/powerpoint/2010/main" val="33880524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BDD1931-9E86-4402-9A68-33A2D9EF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0" name="Rectangle 9">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1"/>
          </a:solidFill>
          <a:ln w="8199" cap="flat">
            <a:noFill/>
            <a:prstDash val="solid"/>
            <a:miter/>
          </a:ln>
        </p:spPr>
        <p:txBody>
          <a:bodyPr rtlCol="0" anchor="ctr"/>
          <a:lstStyle/>
          <a:p>
            <a:endParaRPr lang="en-US"/>
          </a:p>
        </p:txBody>
      </p:sp>
      <p:sp>
        <p:nvSpPr>
          <p:cNvPr id="2" name="TextBox 1">
            <a:extLst>
              <a:ext uri="{FF2B5EF4-FFF2-40B4-BE49-F238E27FC236}">
                <a16:creationId xmlns:a16="http://schemas.microsoft.com/office/drawing/2014/main" id="{20A91696-548B-D3C4-8999-889AFD94DCC1}"/>
              </a:ext>
            </a:extLst>
          </p:cNvPr>
          <p:cNvSpPr txBox="1"/>
          <p:nvPr/>
        </p:nvSpPr>
        <p:spPr>
          <a:xfrm>
            <a:off x="838200" y="401221"/>
            <a:ext cx="10515600" cy="1348065"/>
          </a:xfrm>
          <a:prstGeom prst="rect">
            <a:avLst/>
          </a:prstGeom>
        </p:spPr>
        <p:txBody>
          <a:bodyPr vert="horz" lIns="91440" tIns="45720" rIns="91440" bIns="45720" rtlCol="0" anchor="ctr">
            <a:normAutofit/>
          </a:bodyPr>
          <a:lstStyle/>
          <a:p>
            <a:pPr>
              <a:spcBef>
                <a:spcPct val="0"/>
              </a:spcBef>
              <a:spcAft>
                <a:spcPts val="600"/>
              </a:spcAft>
            </a:pPr>
            <a:r>
              <a:rPr lang="en-US" sz="6800">
                <a:solidFill>
                  <a:schemeClr val="bg1"/>
                </a:solidFill>
                <a:latin typeface="+mj-lt"/>
                <a:ea typeface="+mj-ea"/>
                <a:cs typeface="+mj-cs"/>
              </a:rPr>
              <a:t>Next Steps -</a:t>
            </a:r>
          </a:p>
        </p:txBody>
      </p:sp>
      <p:sp>
        <p:nvSpPr>
          <p:cNvPr id="3" name="TextBox 2">
            <a:extLst>
              <a:ext uri="{FF2B5EF4-FFF2-40B4-BE49-F238E27FC236}">
                <a16:creationId xmlns:a16="http://schemas.microsoft.com/office/drawing/2014/main" id="{56FB93AA-D608-026C-CD66-D5C7D8F15BF1}"/>
              </a:ext>
            </a:extLst>
          </p:cNvPr>
          <p:cNvSpPr txBox="1"/>
          <p:nvPr/>
        </p:nvSpPr>
        <p:spPr>
          <a:xfrm>
            <a:off x="838200" y="2586789"/>
            <a:ext cx="10515600" cy="3590174"/>
          </a:xfrm>
          <a:prstGeom prst="rect">
            <a:avLst/>
          </a:prstGeom>
        </p:spPr>
        <p:txBody>
          <a:bodyPr vert="horz" lIns="91440" tIns="45720" rIns="91440" bIns="45720" rtlCol="0">
            <a:noAutofit/>
          </a:bodyPr>
          <a:lstStyle/>
          <a:p>
            <a:pPr marL="285750" indent="-228600">
              <a:lnSpc>
                <a:spcPct val="110000"/>
              </a:lnSpc>
              <a:spcAft>
                <a:spcPts val="600"/>
              </a:spcAft>
              <a:buFont typeface="Arial" panose="020B0604020202020204" pitchFamily="34" charset="0"/>
              <a:buChar char="•"/>
            </a:pPr>
            <a:r>
              <a:rPr lang="en-US" sz="2800" dirty="0"/>
              <a:t>Final Report on round one of public consultation - emerging themes and issues – June 2023</a:t>
            </a:r>
          </a:p>
          <a:p>
            <a:pPr marL="285750" indent="-228600">
              <a:lnSpc>
                <a:spcPct val="110000"/>
              </a:lnSpc>
              <a:spcAft>
                <a:spcPts val="600"/>
              </a:spcAft>
              <a:buFont typeface="Arial" panose="020B0604020202020204" pitchFamily="34" charset="0"/>
              <a:buChar char="•"/>
            </a:pPr>
            <a:r>
              <a:rPr lang="en-US" sz="2800" dirty="0"/>
              <a:t>Report will be published</a:t>
            </a:r>
          </a:p>
          <a:p>
            <a:pPr marL="285750" indent="-228600">
              <a:lnSpc>
                <a:spcPct val="110000"/>
              </a:lnSpc>
              <a:spcAft>
                <a:spcPts val="600"/>
              </a:spcAft>
              <a:buFont typeface="Arial" panose="020B0604020202020204" pitchFamily="34" charset="0"/>
              <a:buChar char="•"/>
            </a:pPr>
            <a:r>
              <a:rPr lang="en-US" sz="2800" dirty="0"/>
              <a:t>Findings will be used to inform early work on urban design and movement</a:t>
            </a:r>
          </a:p>
          <a:p>
            <a:pPr marL="285750" indent="-228600">
              <a:lnSpc>
                <a:spcPct val="110000"/>
              </a:lnSpc>
              <a:spcAft>
                <a:spcPts val="600"/>
              </a:spcAft>
              <a:buFont typeface="Arial" panose="020B0604020202020204" pitchFamily="34" charset="0"/>
              <a:buChar char="•"/>
            </a:pPr>
            <a:r>
              <a:rPr lang="en-US" sz="2800" dirty="0"/>
              <a:t>Engagement of consultants – July 2023 [urban design; transport; SEA/AA; SFRA]</a:t>
            </a:r>
          </a:p>
          <a:p>
            <a:pPr marL="285750" indent="-228600">
              <a:lnSpc>
                <a:spcPct val="110000"/>
              </a:lnSpc>
              <a:spcAft>
                <a:spcPts val="600"/>
              </a:spcAft>
              <a:buFont typeface="Arial" panose="020B0604020202020204" pitchFamily="34" charset="0"/>
              <a:buChar char="•"/>
            </a:pPr>
            <a:r>
              <a:rPr lang="en-US" sz="2800" dirty="0"/>
              <a:t>Stage 1 work to advance to </a:t>
            </a:r>
            <a:r>
              <a:rPr lang="en-US" sz="2800" b="1" dirty="0"/>
              <a:t>second round of public consultation </a:t>
            </a:r>
            <a:r>
              <a:rPr lang="en-US" sz="2800" dirty="0"/>
              <a:t>and feedback – Q1 2024</a:t>
            </a:r>
          </a:p>
          <a:p>
            <a:pPr marL="285750" indent="-228600">
              <a:lnSpc>
                <a:spcPct val="110000"/>
              </a:lnSpc>
              <a:spcAft>
                <a:spcPts val="600"/>
              </a:spcAft>
              <a:buFont typeface="Arial" panose="020B0604020202020204" pitchFamily="34" charset="0"/>
              <a:buChar char="•"/>
            </a:pPr>
            <a:r>
              <a:rPr lang="en-US" sz="2800" dirty="0"/>
              <a:t>Preparation of Draft Plan to go on statutory public consultation in Sept 2025</a:t>
            </a:r>
          </a:p>
          <a:p>
            <a:pPr marL="285750" indent="-228600">
              <a:lnSpc>
                <a:spcPct val="110000"/>
              </a:lnSpc>
              <a:spcAft>
                <a:spcPts val="600"/>
              </a:spcAft>
              <a:buFont typeface="Arial" panose="020B0604020202020204" pitchFamily="34" charset="0"/>
              <a:buChar char="•"/>
            </a:pPr>
            <a:r>
              <a:rPr lang="en-US" sz="2800" dirty="0"/>
              <a:t>Briefings of </a:t>
            </a:r>
            <a:r>
              <a:rPr lang="en-US" sz="2800" dirty="0" err="1"/>
              <a:t>Councillors</a:t>
            </a:r>
            <a:r>
              <a:rPr lang="en-US" sz="2800" dirty="0"/>
              <a:t> at various stages in advance of Draft Plan being published</a:t>
            </a:r>
          </a:p>
        </p:txBody>
      </p:sp>
    </p:spTree>
    <p:extLst>
      <p:ext uri="{BB962C8B-B14F-4D97-AF65-F5344CB8AC3E}">
        <p14:creationId xmlns:p14="http://schemas.microsoft.com/office/powerpoint/2010/main" val="16098312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7">
            <a:extLst>
              <a:ext uri="{FF2B5EF4-FFF2-40B4-BE49-F238E27FC236}">
                <a16:creationId xmlns:a16="http://schemas.microsoft.com/office/drawing/2014/main" id="{EBDD1931-9E86-4402-9A68-33A2D9EF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2" name="Rectangle 11">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8DE392D-9E73-564E-BB9A-299B50D169F2}"/>
              </a:ext>
            </a:extLst>
          </p:cNvPr>
          <p:cNvSpPr>
            <a:spLocks noGrp="1"/>
          </p:cNvSpPr>
          <p:nvPr>
            <p:ph type="title"/>
          </p:nvPr>
        </p:nvSpPr>
        <p:spPr>
          <a:xfrm>
            <a:off x="630936" y="640080"/>
            <a:ext cx="4818888" cy="1481328"/>
          </a:xfrm>
        </p:spPr>
        <p:txBody>
          <a:bodyPr vert="horz" lIns="91440" tIns="45720" rIns="91440" bIns="45720" rtlCol="0" anchor="b">
            <a:normAutofit fontScale="90000"/>
          </a:bodyPr>
          <a:lstStyle/>
          <a:p>
            <a:r>
              <a:rPr lang="en-US" sz="5600" dirty="0"/>
              <a:t>County Development Plan context</a:t>
            </a:r>
          </a:p>
        </p:txBody>
      </p:sp>
      <p:sp>
        <p:nvSpPr>
          <p:cNvPr id="14" name="Rectangle 6">
            <a:extLst>
              <a:ext uri="{FF2B5EF4-FFF2-40B4-BE49-F238E27FC236}">
                <a16:creationId xmlns:a16="http://schemas.microsoft.com/office/drawing/2014/main" id="{3CE8AF5E-D374-4CF1-90CC-35CF73B81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0936" y="2386584"/>
            <a:ext cx="4114800" cy="18288"/>
          </a:xfrm>
          <a:custGeom>
            <a:avLst/>
            <a:gdLst>
              <a:gd name="connsiteX0" fmla="*/ 0 w 4114800"/>
              <a:gd name="connsiteY0" fmla="*/ 0 h 18288"/>
              <a:gd name="connsiteX1" fmla="*/ 768096 w 4114800"/>
              <a:gd name="connsiteY1" fmla="*/ 0 h 18288"/>
              <a:gd name="connsiteX2" fmla="*/ 1495044 w 4114800"/>
              <a:gd name="connsiteY2" fmla="*/ 0 h 18288"/>
              <a:gd name="connsiteX3" fmla="*/ 2221992 w 4114800"/>
              <a:gd name="connsiteY3" fmla="*/ 0 h 18288"/>
              <a:gd name="connsiteX4" fmla="*/ 2784348 w 4114800"/>
              <a:gd name="connsiteY4" fmla="*/ 0 h 18288"/>
              <a:gd name="connsiteX5" fmla="*/ 3387852 w 4114800"/>
              <a:gd name="connsiteY5" fmla="*/ 0 h 18288"/>
              <a:gd name="connsiteX6" fmla="*/ 4114800 w 4114800"/>
              <a:gd name="connsiteY6" fmla="*/ 0 h 18288"/>
              <a:gd name="connsiteX7" fmla="*/ 4114800 w 4114800"/>
              <a:gd name="connsiteY7" fmla="*/ 18288 h 18288"/>
              <a:gd name="connsiteX8" fmla="*/ 3429000 w 4114800"/>
              <a:gd name="connsiteY8" fmla="*/ 18288 h 18288"/>
              <a:gd name="connsiteX9" fmla="*/ 2866644 w 4114800"/>
              <a:gd name="connsiteY9" fmla="*/ 18288 h 18288"/>
              <a:gd name="connsiteX10" fmla="*/ 2304288 w 4114800"/>
              <a:gd name="connsiteY10" fmla="*/ 18288 h 18288"/>
              <a:gd name="connsiteX11" fmla="*/ 1577340 w 4114800"/>
              <a:gd name="connsiteY11" fmla="*/ 18288 h 18288"/>
              <a:gd name="connsiteX12" fmla="*/ 973836 w 4114800"/>
              <a:gd name="connsiteY12" fmla="*/ 18288 h 18288"/>
              <a:gd name="connsiteX13" fmla="*/ 0 w 4114800"/>
              <a:gd name="connsiteY13" fmla="*/ 18288 h 18288"/>
              <a:gd name="connsiteX14" fmla="*/ 0 w 4114800"/>
              <a:gd name="connsiteY1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114800" h="18288" fill="none" extrusionOk="0">
                <a:moveTo>
                  <a:pt x="0" y="0"/>
                </a:moveTo>
                <a:cubicBezTo>
                  <a:pt x="338280" y="-26110"/>
                  <a:pt x="483942" y="6555"/>
                  <a:pt x="768096" y="0"/>
                </a:cubicBezTo>
                <a:cubicBezTo>
                  <a:pt x="1052250" y="-6555"/>
                  <a:pt x="1331484" y="24616"/>
                  <a:pt x="1495044" y="0"/>
                </a:cubicBezTo>
                <a:cubicBezTo>
                  <a:pt x="1658604" y="-24616"/>
                  <a:pt x="2056661" y="-33562"/>
                  <a:pt x="2221992" y="0"/>
                </a:cubicBezTo>
                <a:cubicBezTo>
                  <a:pt x="2387323" y="33562"/>
                  <a:pt x="2629463" y="-20094"/>
                  <a:pt x="2784348" y="0"/>
                </a:cubicBezTo>
                <a:cubicBezTo>
                  <a:pt x="2939233" y="20094"/>
                  <a:pt x="3151981" y="1524"/>
                  <a:pt x="3387852" y="0"/>
                </a:cubicBezTo>
                <a:cubicBezTo>
                  <a:pt x="3623723" y="-1524"/>
                  <a:pt x="3882724" y="26165"/>
                  <a:pt x="4114800" y="0"/>
                </a:cubicBezTo>
                <a:cubicBezTo>
                  <a:pt x="4114300" y="8855"/>
                  <a:pt x="4114909" y="14521"/>
                  <a:pt x="4114800" y="18288"/>
                </a:cubicBezTo>
                <a:cubicBezTo>
                  <a:pt x="3910038" y="37744"/>
                  <a:pt x="3683432" y="-3969"/>
                  <a:pt x="3429000" y="18288"/>
                </a:cubicBezTo>
                <a:cubicBezTo>
                  <a:pt x="3174568" y="40545"/>
                  <a:pt x="3085815" y="44166"/>
                  <a:pt x="2866644" y="18288"/>
                </a:cubicBezTo>
                <a:cubicBezTo>
                  <a:pt x="2647473" y="-7590"/>
                  <a:pt x="2580474" y="31338"/>
                  <a:pt x="2304288" y="18288"/>
                </a:cubicBezTo>
                <a:cubicBezTo>
                  <a:pt x="2028102" y="5238"/>
                  <a:pt x="1863008" y="-2001"/>
                  <a:pt x="1577340" y="18288"/>
                </a:cubicBezTo>
                <a:cubicBezTo>
                  <a:pt x="1291672" y="38577"/>
                  <a:pt x="1243931" y="9893"/>
                  <a:pt x="973836" y="18288"/>
                </a:cubicBezTo>
                <a:cubicBezTo>
                  <a:pt x="703741" y="26683"/>
                  <a:pt x="317656" y="-5910"/>
                  <a:pt x="0" y="18288"/>
                </a:cubicBezTo>
                <a:cubicBezTo>
                  <a:pt x="683" y="12014"/>
                  <a:pt x="724" y="5908"/>
                  <a:pt x="0" y="0"/>
                </a:cubicBezTo>
                <a:close/>
              </a:path>
              <a:path w="4114800" h="18288" stroke="0"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13902" y="7180"/>
                  <a:pt x="4114969" y="13790"/>
                  <a:pt x="4114800" y="18288"/>
                </a:cubicBezTo>
                <a:cubicBezTo>
                  <a:pt x="3968901" y="8593"/>
                  <a:pt x="3623428" y="17559"/>
                  <a:pt x="3429000" y="18288"/>
                </a:cubicBezTo>
                <a:cubicBezTo>
                  <a:pt x="3234572" y="19017"/>
                  <a:pt x="3085079" y="41804"/>
                  <a:pt x="2866644" y="18288"/>
                </a:cubicBezTo>
                <a:cubicBezTo>
                  <a:pt x="2648209" y="-5228"/>
                  <a:pt x="2451737" y="24580"/>
                  <a:pt x="2180844" y="18288"/>
                </a:cubicBezTo>
                <a:cubicBezTo>
                  <a:pt x="1909951" y="11996"/>
                  <a:pt x="1681589" y="12244"/>
                  <a:pt x="1495044" y="18288"/>
                </a:cubicBezTo>
                <a:cubicBezTo>
                  <a:pt x="1308499" y="24332"/>
                  <a:pt x="1136614" y="21789"/>
                  <a:pt x="850392" y="18288"/>
                </a:cubicBezTo>
                <a:cubicBezTo>
                  <a:pt x="564170" y="14787"/>
                  <a:pt x="210636" y="54701"/>
                  <a:pt x="0" y="18288"/>
                </a:cubicBezTo>
                <a:cubicBezTo>
                  <a:pt x="571" y="10093"/>
                  <a:pt x="-125" y="8407"/>
                  <a:pt x="0" y="0"/>
                </a:cubicBezTo>
                <a:close/>
              </a:path>
            </a:pathLst>
          </a:custGeom>
          <a:solidFill>
            <a:srgbClr val="08C8E1"/>
          </a:solidFill>
          <a:ln w="38100" cap="rnd">
            <a:solidFill>
              <a:srgbClr val="08C8E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398FE0E3-7391-4D6C-1686-6E68B338E5CE}"/>
              </a:ext>
            </a:extLst>
          </p:cNvPr>
          <p:cNvSpPr>
            <a:spLocks noGrp="1"/>
          </p:cNvSpPr>
          <p:nvPr>
            <p:ph type="body" sz="half" idx="2"/>
          </p:nvPr>
        </p:nvSpPr>
        <p:spPr>
          <a:xfrm>
            <a:off x="630936" y="2660904"/>
            <a:ext cx="5360200" cy="3547872"/>
          </a:xfrm>
        </p:spPr>
        <p:txBody>
          <a:bodyPr vert="horz" lIns="91440" tIns="45720" rIns="91440" bIns="45720" rtlCol="0" anchor="t">
            <a:noAutofit/>
          </a:bodyPr>
          <a:lstStyle/>
          <a:p>
            <a:pPr>
              <a:lnSpc>
                <a:spcPct val="100000"/>
              </a:lnSpc>
              <a:spcBef>
                <a:spcPts val="300"/>
              </a:spcBef>
              <a:spcAft>
                <a:spcPts val="800"/>
              </a:spcAft>
            </a:pPr>
            <a:r>
              <a:rPr lang="en-US" sz="1600" b="1" dirty="0">
                <a:effectLst/>
                <a:latin typeface="Arial" panose="020B0604020202020204" pitchFamily="34" charset="0"/>
                <a:cs typeface="Arial" panose="020B0604020202020204" pitchFamily="34" charset="0"/>
              </a:rPr>
              <a:t>Objectives: QDP14 -  3  and EDE4 - 14</a:t>
            </a:r>
          </a:p>
          <a:p>
            <a:pPr>
              <a:lnSpc>
                <a:spcPct val="100000"/>
              </a:lnSpc>
              <a:spcBef>
                <a:spcPts val="300"/>
              </a:spcBef>
              <a:spcAft>
                <a:spcPts val="800"/>
              </a:spcAft>
            </a:pPr>
            <a:r>
              <a:rPr lang="en-US" sz="1600" b="1" i="1" dirty="0">
                <a:effectLst/>
                <a:cs typeface="Calibri" panose="020F0502020204030204" pitchFamily="34" charset="0"/>
              </a:rPr>
              <a:t>“</a:t>
            </a:r>
            <a:r>
              <a:rPr lang="en-US" sz="1600" dirty="0">
                <a:effectLst/>
                <a:latin typeface="Calibri" panose="020F0502020204030204" pitchFamily="34" charset="0"/>
                <a:cs typeface="Calibri" panose="020F0502020204030204" pitchFamily="34" charset="0"/>
              </a:rPr>
              <a:t>To prepare a LAP for Clondalkin, the extent of the boundary to be defined, which will be guided by the Local Area Plans Guidelines for Planning Authorities, 2013 (Department of the Environment, Community and Local Government) or any superseding guidelines and which will incorporate:</a:t>
            </a:r>
          </a:p>
          <a:p>
            <a:pPr marL="342900" lvl="0" indent="-228600">
              <a:lnSpc>
                <a:spcPct val="100000"/>
              </a:lnSpc>
              <a:spcBef>
                <a:spcPts val="300"/>
              </a:spcBef>
              <a:buFont typeface="Arial" panose="020B0604020202020204" pitchFamily="34" charset="0"/>
              <a:buChar char="•"/>
            </a:pPr>
            <a:r>
              <a:rPr lang="en-US" sz="1600" dirty="0">
                <a:effectLst/>
                <a:latin typeface="Calibri" panose="020F0502020204030204" pitchFamily="34" charset="0"/>
                <a:cs typeface="Calibri" panose="020F0502020204030204" pitchFamily="34" charset="0"/>
              </a:rPr>
              <a:t>A vision for the development of Clondalkin</a:t>
            </a:r>
          </a:p>
          <a:p>
            <a:pPr marL="342900" lvl="0" indent="-228600">
              <a:lnSpc>
                <a:spcPct val="100000"/>
              </a:lnSpc>
              <a:spcBef>
                <a:spcPts val="300"/>
              </a:spcBef>
              <a:buFont typeface="Arial" panose="020B0604020202020204" pitchFamily="34" charset="0"/>
              <a:buChar char="•"/>
            </a:pPr>
            <a:r>
              <a:rPr lang="en-US" sz="1600" dirty="0">
                <a:effectLst/>
                <a:latin typeface="Calibri" panose="020F0502020204030204" pitchFamily="34" charset="0"/>
                <a:cs typeface="Calibri" panose="020F0502020204030204" pitchFamily="34" charset="0"/>
              </a:rPr>
              <a:t>Wider urban design principles</a:t>
            </a:r>
          </a:p>
          <a:p>
            <a:pPr marL="342900" lvl="0" indent="-228600">
              <a:lnSpc>
                <a:spcPct val="100000"/>
              </a:lnSpc>
              <a:spcBef>
                <a:spcPts val="300"/>
              </a:spcBef>
              <a:buFont typeface="Arial" panose="020B0604020202020204" pitchFamily="34" charset="0"/>
              <a:buChar char="•"/>
            </a:pPr>
            <a:r>
              <a:rPr lang="en-US" sz="1600" dirty="0">
                <a:effectLst/>
                <a:latin typeface="Calibri" panose="020F0502020204030204" pitchFamily="34" charset="0"/>
                <a:cs typeface="Calibri" panose="020F0502020204030204" pitchFamily="34" charset="0"/>
              </a:rPr>
              <a:t>Framework plans for larger infill sites</a:t>
            </a:r>
          </a:p>
          <a:p>
            <a:pPr marL="342900" lvl="0" indent="-228600">
              <a:lnSpc>
                <a:spcPct val="100000"/>
              </a:lnSpc>
              <a:spcBef>
                <a:spcPts val="300"/>
              </a:spcBef>
              <a:buFont typeface="Arial" panose="020B0604020202020204" pitchFamily="34" charset="0"/>
              <a:buChar char="•"/>
            </a:pPr>
            <a:r>
              <a:rPr lang="en-US" sz="1600" dirty="0">
                <a:effectLst/>
                <a:latin typeface="Calibri" panose="020F0502020204030204" pitchFamily="34" charset="0"/>
                <a:cs typeface="Calibri" panose="020F0502020204030204" pitchFamily="34" charset="0"/>
              </a:rPr>
              <a:t>A Conservation Plan </a:t>
            </a:r>
          </a:p>
          <a:p>
            <a:pPr marL="342900" lvl="0" indent="-228600">
              <a:lnSpc>
                <a:spcPct val="100000"/>
              </a:lnSpc>
              <a:spcBef>
                <a:spcPts val="300"/>
              </a:spcBef>
              <a:buFont typeface="Arial" panose="020B0604020202020204" pitchFamily="34" charset="0"/>
              <a:buChar char="•"/>
            </a:pPr>
            <a:r>
              <a:rPr lang="en-US" sz="1600" dirty="0">
                <a:effectLst/>
                <a:latin typeface="Calibri" panose="020F0502020204030204" pitchFamily="34" charset="0"/>
                <a:cs typeface="Calibri" panose="020F0502020204030204" pitchFamily="34" charset="0"/>
              </a:rPr>
              <a:t>A local Green Infrastructure strategy derived from the County GI Strategy </a:t>
            </a:r>
          </a:p>
          <a:p>
            <a:pPr marL="342900" lvl="0" indent="-228600">
              <a:lnSpc>
                <a:spcPct val="100000"/>
              </a:lnSpc>
              <a:spcBef>
                <a:spcPts val="300"/>
              </a:spcBef>
              <a:spcAft>
                <a:spcPts val="800"/>
              </a:spcAft>
              <a:buFont typeface="Arial" panose="020B0604020202020204" pitchFamily="34" charset="0"/>
              <a:buChar char="•"/>
            </a:pPr>
            <a:r>
              <a:rPr lang="en-US" sz="1600" dirty="0">
                <a:effectLst/>
                <a:latin typeface="Calibri" panose="020F0502020204030204" pitchFamily="34" charset="0"/>
                <a:cs typeface="Calibri" panose="020F0502020204030204" pitchFamily="34" charset="0"/>
              </a:rPr>
              <a:t>Transport movement study.”</a:t>
            </a:r>
            <a:endParaRPr lang="en-US" sz="1600" dirty="0"/>
          </a:p>
        </p:txBody>
      </p:sp>
      <mc:AlternateContent xmlns:mc="http://schemas.openxmlformats.org/markup-compatibility/2006" xmlns:p14="http://schemas.microsoft.com/office/powerpoint/2010/main">
        <mc:Choice Requires="p14">
          <p:contentPart p14:bwMode="auto" r:id="rId2">
            <p14:nvContentPartPr>
              <p14:cNvPr id="16" name="Ink 15">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val="1"/>
                  </p:ext>
                </p:extLst>
              </p14:nvPr>
            </p14:nvContentPartPr>
            <p14:xfrm>
              <a:off x="5755403" y="1971579"/>
              <a:ext cx="360" cy="2160"/>
            </p14:xfrm>
          </p:contentPart>
        </mc:Choice>
        <mc:Fallback xmlns="">
          <p:pic>
            <p:nvPicPr>
              <p:cNvPr id="16" name="Ink 15">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3"/>
              <a:stretch>
                <a:fillRect/>
              </a:stretch>
            </p:blipFill>
            <p:spPr>
              <a:xfrm>
                <a:off x="5737403" y="1956150"/>
                <a:ext cx="36000" cy="32709"/>
              </a:xfrm>
              <a:prstGeom prst="rect">
                <a:avLst/>
              </a:prstGeom>
            </p:spPr>
          </p:pic>
        </mc:Fallback>
      </mc:AlternateContent>
      <p:pic>
        <p:nvPicPr>
          <p:cNvPr id="5" name="Content Placeholder 5">
            <a:extLst>
              <a:ext uri="{FF2B5EF4-FFF2-40B4-BE49-F238E27FC236}">
                <a16:creationId xmlns:a16="http://schemas.microsoft.com/office/drawing/2014/main" id="{D73B61EF-72C7-4ABC-6161-45BCA5AD6047}"/>
              </a:ext>
            </a:extLst>
          </p:cNvPr>
          <p:cNvPicPr>
            <a:picLocks noGrp="1" noChangeAspect="1"/>
          </p:cNvPicPr>
          <p:nvPr>
            <p:ph idx="1"/>
          </p:nvPr>
        </p:nvPicPr>
        <p:blipFill>
          <a:blip r:embed="rId4"/>
          <a:stretch>
            <a:fillRect/>
          </a:stretch>
        </p:blipFill>
        <p:spPr>
          <a:xfrm>
            <a:off x="7292214" y="1210490"/>
            <a:ext cx="3467643" cy="5007429"/>
          </a:xfrm>
          <a:prstGeom prst="rect">
            <a:avLst/>
          </a:prstGeom>
        </p:spPr>
      </p:pic>
    </p:spTree>
    <p:extLst>
      <p:ext uri="{BB962C8B-B14F-4D97-AF65-F5344CB8AC3E}">
        <p14:creationId xmlns:p14="http://schemas.microsoft.com/office/powerpoint/2010/main" val="970897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139B183-AF17-DFE4-508A-7BA26CD7D239}"/>
              </a:ext>
            </a:extLst>
          </p:cNvPr>
          <p:cNvPicPr>
            <a:picLocks noChangeAspect="1"/>
          </p:cNvPicPr>
          <p:nvPr/>
        </p:nvPicPr>
        <p:blipFill>
          <a:blip r:embed="rId2"/>
          <a:stretch>
            <a:fillRect/>
          </a:stretch>
        </p:blipFill>
        <p:spPr>
          <a:xfrm>
            <a:off x="768850" y="114609"/>
            <a:ext cx="10654300" cy="6743391"/>
          </a:xfrm>
          <a:prstGeom prst="rect">
            <a:avLst/>
          </a:prstGeom>
        </p:spPr>
      </p:pic>
      <p:sp>
        <p:nvSpPr>
          <p:cNvPr id="4" name="Oval 3">
            <a:extLst>
              <a:ext uri="{FF2B5EF4-FFF2-40B4-BE49-F238E27FC236}">
                <a16:creationId xmlns:a16="http://schemas.microsoft.com/office/drawing/2014/main" id="{50A31E81-D1EC-7CFA-3E8E-8A61A02476E1}"/>
              </a:ext>
            </a:extLst>
          </p:cNvPr>
          <p:cNvSpPr/>
          <p:nvPr/>
        </p:nvSpPr>
        <p:spPr>
          <a:xfrm>
            <a:off x="319983" y="4274807"/>
            <a:ext cx="3164440" cy="236305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1670268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DC6182F-832D-45C4-5C58-F75FAE8E5208}"/>
              </a:ext>
            </a:extLst>
          </p:cNvPr>
          <p:cNvPicPr>
            <a:picLocks noChangeAspect="1"/>
          </p:cNvPicPr>
          <p:nvPr/>
        </p:nvPicPr>
        <p:blipFill>
          <a:blip r:embed="rId2"/>
          <a:stretch>
            <a:fillRect/>
          </a:stretch>
        </p:blipFill>
        <p:spPr>
          <a:xfrm>
            <a:off x="634203" y="124127"/>
            <a:ext cx="10923594" cy="3805444"/>
          </a:xfrm>
          <a:prstGeom prst="rect">
            <a:avLst/>
          </a:prstGeom>
        </p:spPr>
      </p:pic>
      <p:pic>
        <p:nvPicPr>
          <p:cNvPr id="7" name="Picture 6">
            <a:extLst>
              <a:ext uri="{FF2B5EF4-FFF2-40B4-BE49-F238E27FC236}">
                <a16:creationId xmlns:a16="http://schemas.microsoft.com/office/drawing/2014/main" id="{7128ECBC-DFA5-4291-9FAA-B69293910195}"/>
              </a:ext>
            </a:extLst>
          </p:cNvPr>
          <p:cNvPicPr>
            <a:picLocks noChangeAspect="1"/>
          </p:cNvPicPr>
          <p:nvPr/>
        </p:nvPicPr>
        <p:blipFill>
          <a:blip r:embed="rId3"/>
          <a:stretch>
            <a:fillRect/>
          </a:stretch>
        </p:blipFill>
        <p:spPr>
          <a:xfrm>
            <a:off x="5986949" y="3929570"/>
            <a:ext cx="5799112" cy="2928429"/>
          </a:xfrm>
          <a:prstGeom prst="rect">
            <a:avLst/>
          </a:prstGeom>
        </p:spPr>
      </p:pic>
    </p:spTree>
    <p:extLst>
      <p:ext uri="{BB962C8B-B14F-4D97-AF65-F5344CB8AC3E}">
        <p14:creationId xmlns:p14="http://schemas.microsoft.com/office/powerpoint/2010/main" val="39495604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F027EB3A-DF05-4A1A-99F5-BE83E76546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F9DF0125-E5C8-AC9D-D9D1-CA3AB22966F8}"/>
              </a:ext>
            </a:extLst>
          </p:cNvPr>
          <p:cNvSpPr txBox="1"/>
          <p:nvPr/>
        </p:nvSpPr>
        <p:spPr>
          <a:xfrm>
            <a:off x="2753360" y="191772"/>
            <a:ext cx="5923280" cy="707886"/>
          </a:xfrm>
          <a:prstGeom prst="rect">
            <a:avLst/>
          </a:prstGeom>
          <a:noFill/>
        </p:spPr>
        <p:txBody>
          <a:bodyPr wrap="square" rtlCol="0">
            <a:spAutoFit/>
          </a:bodyPr>
          <a:lstStyle/>
          <a:p>
            <a:pPr algn="ctr"/>
            <a:r>
              <a:rPr lang="en-IE" sz="4000" dirty="0">
                <a:latin typeface="+mj-lt"/>
              </a:rPr>
              <a:t>Online Survey FEEDBACK: April - may</a:t>
            </a:r>
          </a:p>
        </p:txBody>
      </p:sp>
      <p:pic>
        <p:nvPicPr>
          <p:cNvPr id="5" name="Picture 4">
            <a:extLst>
              <a:ext uri="{FF2B5EF4-FFF2-40B4-BE49-F238E27FC236}">
                <a16:creationId xmlns:a16="http://schemas.microsoft.com/office/drawing/2014/main" id="{1CD5DF42-988A-224E-DEBC-98410C9CA0DC}"/>
              </a:ext>
            </a:extLst>
          </p:cNvPr>
          <p:cNvPicPr>
            <a:picLocks noChangeAspect="1"/>
          </p:cNvPicPr>
          <p:nvPr/>
        </p:nvPicPr>
        <p:blipFill>
          <a:blip r:embed="rId2"/>
          <a:stretch>
            <a:fillRect/>
          </a:stretch>
        </p:blipFill>
        <p:spPr>
          <a:xfrm>
            <a:off x="1198880" y="1091429"/>
            <a:ext cx="9416004" cy="5689408"/>
          </a:xfrm>
          <a:prstGeom prst="rect">
            <a:avLst/>
          </a:prstGeom>
        </p:spPr>
      </p:pic>
    </p:spTree>
    <p:extLst>
      <p:ext uri="{BB962C8B-B14F-4D97-AF65-F5344CB8AC3E}">
        <p14:creationId xmlns:p14="http://schemas.microsoft.com/office/powerpoint/2010/main" val="40282836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530D275-405A-A8E3-700C-85042247D6ED}"/>
              </a:ext>
            </a:extLst>
          </p:cNvPr>
          <p:cNvPicPr>
            <a:picLocks noChangeAspect="1"/>
          </p:cNvPicPr>
          <p:nvPr/>
        </p:nvPicPr>
        <p:blipFill>
          <a:blip r:embed="rId2"/>
          <a:stretch>
            <a:fillRect/>
          </a:stretch>
        </p:blipFill>
        <p:spPr>
          <a:xfrm>
            <a:off x="273443" y="1978189"/>
            <a:ext cx="11321334" cy="3501273"/>
          </a:xfrm>
          <a:prstGeom prst="rect">
            <a:avLst/>
          </a:prstGeom>
        </p:spPr>
      </p:pic>
      <p:sp>
        <p:nvSpPr>
          <p:cNvPr id="4" name="TextBox 3">
            <a:extLst>
              <a:ext uri="{FF2B5EF4-FFF2-40B4-BE49-F238E27FC236}">
                <a16:creationId xmlns:a16="http://schemas.microsoft.com/office/drawing/2014/main" id="{B9F7D0B6-B87A-3007-F6E6-CD5BE681DDE4}"/>
              </a:ext>
            </a:extLst>
          </p:cNvPr>
          <p:cNvSpPr txBox="1"/>
          <p:nvPr/>
        </p:nvSpPr>
        <p:spPr>
          <a:xfrm>
            <a:off x="4174732" y="509086"/>
            <a:ext cx="3842535" cy="707886"/>
          </a:xfrm>
          <a:prstGeom prst="rect">
            <a:avLst/>
          </a:prstGeom>
          <a:noFill/>
        </p:spPr>
        <p:txBody>
          <a:bodyPr wrap="square" rtlCol="0">
            <a:spAutoFit/>
          </a:bodyPr>
          <a:lstStyle/>
          <a:p>
            <a:r>
              <a:rPr lang="en-IE" sz="4000" dirty="0">
                <a:latin typeface="+mj-lt"/>
              </a:rPr>
              <a:t>Online survey - Feedback</a:t>
            </a:r>
          </a:p>
        </p:txBody>
      </p:sp>
    </p:spTree>
    <p:extLst>
      <p:ext uri="{BB962C8B-B14F-4D97-AF65-F5344CB8AC3E}">
        <p14:creationId xmlns:p14="http://schemas.microsoft.com/office/powerpoint/2010/main" val="34745509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F027EB3A-DF05-4A1A-99F5-BE83E76546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F9DF0125-E5C8-AC9D-D9D1-CA3AB22966F8}"/>
              </a:ext>
            </a:extLst>
          </p:cNvPr>
          <p:cNvSpPr txBox="1"/>
          <p:nvPr/>
        </p:nvSpPr>
        <p:spPr>
          <a:xfrm>
            <a:off x="3586480" y="268470"/>
            <a:ext cx="4775200" cy="707886"/>
          </a:xfrm>
          <a:prstGeom prst="rect">
            <a:avLst/>
          </a:prstGeom>
          <a:noFill/>
        </p:spPr>
        <p:txBody>
          <a:bodyPr wrap="square" rtlCol="0">
            <a:spAutoFit/>
          </a:bodyPr>
          <a:lstStyle/>
          <a:p>
            <a:pPr algn="ctr"/>
            <a:r>
              <a:rPr lang="en-IE" sz="4000">
                <a:latin typeface="+mj-lt"/>
              </a:rPr>
              <a:t>Online Survey: April - may</a:t>
            </a:r>
            <a:endParaRPr lang="en-IE" sz="4000" dirty="0">
              <a:latin typeface="+mj-lt"/>
            </a:endParaRPr>
          </a:p>
        </p:txBody>
      </p:sp>
      <p:pic>
        <p:nvPicPr>
          <p:cNvPr id="7" name="Picture 6">
            <a:extLst>
              <a:ext uri="{FF2B5EF4-FFF2-40B4-BE49-F238E27FC236}">
                <a16:creationId xmlns:a16="http://schemas.microsoft.com/office/drawing/2014/main" id="{31264BAC-2CB6-C74A-56DB-74B5E9AEA32F}"/>
              </a:ext>
            </a:extLst>
          </p:cNvPr>
          <p:cNvPicPr>
            <a:picLocks noChangeAspect="1"/>
          </p:cNvPicPr>
          <p:nvPr/>
        </p:nvPicPr>
        <p:blipFill>
          <a:blip r:embed="rId2"/>
          <a:stretch>
            <a:fillRect/>
          </a:stretch>
        </p:blipFill>
        <p:spPr>
          <a:xfrm>
            <a:off x="1069609" y="1105890"/>
            <a:ext cx="10218575" cy="5315458"/>
          </a:xfrm>
          <a:prstGeom prst="rect">
            <a:avLst/>
          </a:prstGeom>
        </p:spPr>
      </p:pic>
    </p:spTree>
    <p:extLst>
      <p:ext uri="{BB962C8B-B14F-4D97-AF65-F5344CB8AC3E}">
        <p14:creationId xmlns:p14="http://schemas.microsoft.com/office/powerpoint/2010/main" val="9979042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F027EB3A-DF05-4A1A-99F5-BE83E76546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F9DF0125-E5C8-AC9D-D9D1-CA3AB22966F8}"/>
              </a:ext>
            </a:extLst>
          </p:cNvPr>
          <p:cNvSpPr txBox="1"/>
          <p:nvPr/>
        </p:nvSpPr>
        <p:spPr>
          <a:xfrm>
            <a:off x="495442" y="257314"/>
            <a:ext cx="10416398" cy="707886"/>
          </a:xfrm>
          <a:prstGeom prst="rect">
            <a:avLst/>
          </a:prstGeom>
          <a:noFill/>
        </p:spPr>
        <p:txBody>
          <a:bodyPr wrap="square" rtlCol="0">
            <a:spAutoFit/>
          </a:bodyPr>
          <a:lstStyle/>
          <a:p>
            <a:pPr algn="ctr"/>
            <a:r>
              <a:rPr lang="en-IE" sz="4000" dirty="0">
                <a:latin typeface="+mj-lt"/>
              </a:rPr>
              <a:t>Clondalkin Face to Face And online workshops</a:t>
            </a:r>
          </a:p>
        </p:txBody>
      </p:sp>
      <p:sp>
        <p:nvSpPr>
          <p:cNvPr id="3" name="TextBox 2">
            <a:extLst>
              <a:ext uri="{FF2B5EF4-FFF2-40B4-BE49-F238E27FC236}">
                <a16:creationId xmlns:a16="http://schemas.microsoft.com/office/drawing/2014/main" id="{AC5A2A94-66E0-3629-1654-D58091D94875}"/>
              </a:ext>
            </a:extLst>
          </p:cNvPr>
          <p:cNvSpPr txBox="1"/>
          <p:nvPr/>
        </p:nvSpPr>
        <p:spPr>
          <a:xfrm>
            <a:off x="389642" y="1149565"/>
            <a:ext cx="7149078" cy="6647974"/>
          </a:xfrm>
          <a:prstGeom prst="rect">
            <a:avLst/>
          </a:prstGeom>
          <a:noFill/>
        </p:spPr>
        <p:txBody>
          <a:bodyPr wrap="square" rtlCol="0">
            <a:spAutoFit/>
          </a:bodyPr>
          <a:lstStyle/>
          <a:p>
            <a:pPr marL="285750" indent="-285750">
              <a:buFont typeface="Arial" panose="020B0604020202020204" pitchFamily="34" charset="0"/>
              <a:buChar char="•"/>
            </a:pPr>
            <a:r>
              <a:rPr lang="en-IE" sz="2400" dirty="0">
                <a:latin typeface="Calibri Light" panose="020F0302020204030204" pitchFamily="34" charset="0"/>
                <a:cs typeface="Calibri Light" panose="020F0302020204030204" pitchFamily="34" charset="0"/>
              </a:rPr>
              <a:t>10</a:t>
            </a:r>
            <a:r>
              <a:rPr lang="en-IE" sz="2400" baseline="30000" dirty="0">
                <a:latin typeface="Calibri Light" panose="020F0302020204030204" pitchFamily="34" charset="0"/>
                <a:cs typeface="Calibri Light" panose="020F0302020204030204" pitchFamily="34" charset="0"/>
              </a:rPr>
              <a:t>th</a:t>
            </a:r>
            <a:r>
              <a:rPr lang="en-IE" sz="2400" dirty="0">
                <a:latin typeface="Calibri Light" panose="020F0302020204030204" pitchFamily="34" charset="0"/>
                <a:cs typeface="Calibri Light" panose="020F0302020204030204" pitchFamily="34" charset="0"/>
              </a:rPr>
              <a:t> May in </a:t>
            </a:r>
            <a:r>
              <a:rPr lang="en-IE" sz="2400" dirty="0" err="1">
                <a:latin typeface="Calibri Light" panose="020F0302020204030204" pitchFamily="34" charset="0"/>
                <a:cs typeface="Calibri Light" panose="020F0302020204030204" pitchFamily="34" charset="0"/>
              </a:rPr>
              <a:t>Áras</a:t>
            </a:r>
            <a:r>
              <a:rPr lang="en-IE" sz="2400" dirty="0">
                <a:latin typeface="Calibri Light" panose="020F0302020204030204" pitchFamily="34" charset="0"/>
                <a:cs typeface="Calibri Light" panose="020F0302020204030204" pitchFamily="34" charset="0"/>
              </a:rPr>
              <a:t> </a:t>
            </a:r>
            <a:r>
              <a:rPr lang="en-IE" sz="2400" dirty="0" err="1">
                <a:latin typeface="Calibri Light" panose="020F0302020204030204" pitchFamily="34" charset="0"/>
                <a:cs typeface="Calibri Light" panose="020F0302020204030204" pitchFamily="34" charset="0"/>
              </a:rPr>
              <a:t>Chrónáin</a:t>
            </a:r>
            <a:endParaRPr lang="en-IE" sz="2400" dirty="0">
              <a:latin typeface="Calibri Light" panose="020F0302020204030204" pitchFamily="34" charset="0"/>
              <a:cs typeface="Calibri Light" panose="020F0302020204030204" pitchFamily="34" charset="0"/>
            </a:endParaRPr>
          </a:p>
          <a:p>
            <a:pPr marL="285750" indent="-285750">
              <a:buFont typeface="Arial" panose="020B0604020202020204" pitchFamily="34" charset="0"/>
              <a:buChar char="•"/>
            </a:pPr>
            <a:r>
              <a:rPr lang="en-IE" sz="2400" dirty="0">
                <a:latin typeface="Calibri Light" panose="020F0302020204030204" pitchFamily="34" charset="0"/>
                <a:cs typeface="Calibri Light" panose="020F0302020204030204" pitchFamily="34" charset="0"/>
              </a:rPr>
              <a:t>23</a:t>
            </a:r>
            <a:r>
              <a:rPr lang="en-IE" sz="2400" baseline="30000" dirty="0">
                <a:latin typeface="Calibri Light" panose="020F0302020204030204" pitchFamily="34" charset="0"/>
                <a:cs typeface="Calibri Light" panose="020F0302020204030204" pitchFamily="34" charset="0"/>
              </a:rPr>
              <a:t>rd</a:t>
            </a:r>
            <a:r>
              <a:rPr lang="en-IE" sz="2400" dirty="0">
                <a:latin typeface="Calibri Light" panose="020F0302020204030204" pitchFamily="34" charset="0"/>
                <a:cs typeface="Calibri Light" panose="020F0302020204030204" pitchFamily="34" charset="0"/>
              </a:rPr>
              <a:t> May Workshop - Webinar</a:t>
            </a:r>
          </a:p>
          <a:p>
            <a:endParaRPr lang="en-IE" sz="1200" dirty="0">
              <a:latin typeface="Calibri Light" panose="020F0302020204030204" pitchFamily="34" charset="0"/>
              <a:cs typeface="Calibri Light" panose="020F0302020204030204" pitchFamily="34" charset="0"/>
            </a:endParaRPr>
          </a:p>
          <a:p>
            <a:pPr algn="l"/>
            <a:r>
              <a:rPr lang="en-IE" sz="2400" b="1" i="0" u="none" strike="noStrike" baseline="0" dirty="0">
                <a:latin typeface="Calibri Light" panose="020F0302020204030204" pitchFamily="34" charset="0"/>
                <a:cs typeface="Calibri Light" panose="020F0302020204030204" pitchFamily="34" charset="0"/>
              </a:rPr>
              <a:t>Goals of the Workshops</a:t>
            </a:r>
          </a:p>
          <a:p>
            <a:pPr marL="342900" indent="-342900" algn="l">
              <a:buFont typeface="Wingdings" panose="05000000000000000000" pitchFamily="2" charset="2"/>
              <a:buChar char="Ø"/>
            </a:pPr>
            <a:r>
              <a:rPr lang="en-GB" sz="2400" b="0" i="0" u="none" strike="noStrike" baseline="0" dirty="0">
                <a:latin typeface="Calibri Light" panose="020F0302020204030204" pitchFamily="34" charset="0"/>
                <a:cs typeface="Calibri Light" panose="020F0302020204030204" pitchFamily="34" charset="0"/>
              </a:rPr>
              <a:t>Explain the process and explain a LAP (briefly)</a:t>
            </a:r>
          </a:p>
          <a:p>
            <a:pPr marL="342900" indent="-342900" algn="l">
              <a:buFont typeface="Wingdings" panose="05000000000000000000" pitchFamily="2" charset="2"/>
              <a:buChar char="Ø"/>
            </a:pPr>
            <a:r>
              <a:rPr lang="en-GB" sz="2400" b="0" i="0" u="none" strike="noStrike" baseline="0" dirty="0">
                <a:latin typeface="Calibri Light" panose="020F0302020204030204" pitchFamily="34" charset="0"/>
                <a:cs typeface="Calibri Light" panose="020F0302020204030204" pitchFamily="34" charset="0"/>
              </a:rPr>
              <a:t>Feedback to the public on the issues raised during the survey (sense check)</a:t>
            </a:r>
          </a:p>
          <a:p>
            <a:pPr marL="342900" indent="-342900" algn="l">
              <a:buFont typeface="Wingdings" panose="05000000000000000000" pitchFamily="2" charset="2"/>
              <a:buChar char="Ø"/>
            </a:pPr>
            <a:r>
              <a:rPr lang="en-GB" sz="2400" b="0" i="0" u="none" strike="noStrike" baseline="0" dirty="0">
                <a:latin typeface="Calibri Light" panose="020F0302020204030204" pitchFamily="34" charset="0"/>
                <a:cs typeface="Calibri Light" panose="020F0302020204030204" pitchFamily="34" charset="0"/>
              </a:rPr>
              <a:t>Sense check a vision for Clondalkin based on survey insights </a:t>
            </a:r>
          </a:p>
          <a:p>
            <a:pPr marL="342900" indent="-342900" algn="l">
              <a:buFont typeface="Wingdings" panose="05000000000000000000" pitchFamily="2" charset="2"/>
              <a:buChar char="Ø"/>
            </a:pPr>
            <a:r>
              <a:rPr lang="en-GB" sz="2400" b="0" i="0" u="none" strike="noStrike" baseline="0" dirty="0">
                <a:latin typeface="Calibri Light" panose="020F0302020204030204" pitchFamily="34" charset="0"/>
                <a:cs typeface="Calibri Light" panose="020F0302020204030204" pitchFamily="34" charset="0"/>
              </a:rPr>
              <a:t>Workshop each theme moving from current state (continue to understand) to future state/vision at a </a:t>
            </a:r>
            <a:r>
              <a:rPr lang="en-GB" sz="2400" b="1" i="1" u="none" strike="noStrike" baseline="0" dirty="0">
                <a:latin typeface="Calibri Light" panose="020F0302020204030204" pitchFamily="34" charset="0"/>
                <a:cs typeface="Calibri Light" panose="020F0302020204030204" pitchFamily="34" charset="0"/>
              </a:rPr>
              <a:t>high </a:t>
            </a:r>
            <a:r>
              <a:rPr lang="en-GB" sz="2400" b="0" i="0" u="none" strike="noStrike" baseline="0" dirty="0">
                <a:latin typeface="Calibri Light" panose="020F0302020204030204" pitchFamily="34" charset="0"/>
                <a:cs typeface="Calibri Light" panose="020F0302020204030204" pitchFamily="34" charset="0"/>
              </a:rPr>
              <a:t>level</a:t>
            </a:r>
          </a:p>
          <a:p>
            <a:pPr marL="342900" indent="-342900" algn="l">
              <a:buFont typeface="Wingdings" panose="05000000000000000000" pitchFamily="2" charset="2"/>
              <a:buChar char="Ø"/>
            </a:pPr>
            <a:r>
              <a:rPr lang="en-GB" sz="2400" b="0" i="0" u="none" strike="noStrike" baseline="0" dirty="0">
                <a:latin typeface="Calibri Light" panose="020F0302020204030204" pitchFamily="34" charset="0"/>
                <a:cs typeface="Calibri Light" panose="020F0302020204030204" pitchFamily="34" charset="0"/>
              </a:rPr>
              <a:t>Demonstrate a fair and transparent consultation process. (Content from the survey, timeline of public consultation process, quotes)</a:t>
            </a:r>
            <a:endParaRPr lang="en-IE" sz="2400" dirty="0">
              <a:latin typeface="Calibri Light" panose="020F0302020204030204" pitchFamily="34" charset="0"/>
              <a:cs typeface="Calibri Light" panose="020F0302020204030204" pitchFamily="34" charset="0"/>
            </a:endParaRPr>
          </a:p>
          <a:p>
            <a:pPr marL="285750" indent="-285750">
              <a:buFont typeface="Arial" panose="020B0604020202020204" pitchFamily="34" charset="0"/>
              <a:buChar char="•"/>
            </a:pPr>
            <a:endParaRPr lang="en-IE" sz="2400" dirty="0"/>
          </a:p>
          <a:p>
            <a:pPr marL="285750" indent="-285750">
              <a:buFont typeface="Arial" panose="020B0604020202020204" pitchFamily="34" charset="0"/>
              <a:buChar char="•"/>
            </a:pPr>
            <a:endParaRPr lang="en-IE" sz="2400" dirty="0"/>
          </a:p>
          <a:p>
            <a:pPr marL="285750" indent="-285750">
              <a:buFont typeface="Arial" panose="020B0604020202020204" pitchFamily="34" charset="0"/>
              <a:buChar char="•"/>
            </a:pPr>
            <a:endParaRPr lang="en-IE" dirty="0"/>
          </a:p>
        </p:txBody>
      </p:sp>
      <p:pic>
        <p:nvPicPr>
          <p:cNvPr id="4" name="Picture 3">
            <a:extLst>
              <a:ext uri="{FF2B5EF4-FFF2-40B4-BE49-F238E27FC236}">
                <a16:creationId xmlns:a16="http://schemas.microsoft.com/office/drawing/2014/main" id="{AF7CAAE4-951F-1509-E30E-BF33846BE1A2}"/>
              </a:ext>
            </a:extLst>
          </p:cNvPr>
          <p:cNvPicPr>
            <a:picLocks noChangeAspect="1"/>
          </p:cNvPicPr>
          <p:nvPr/>
        </p:nvPicPr>
        <p:blipFill>
          <a:blip r:embed="rId2"/>
          <a:stretch>
            <a:fillRect/>
          </a:stretch>
        </p:blipFill>
        <p:spPr>
          <a:xfrm>
            <a:off x="7960495" y="1307006"/>
            <a:ext cx="3841864" cy="4598854"/>
          </a:xfrm>
          <a:prstGeom prst="rect">
            <a:avLst/>
          </a:prstGeom>
          <a:ln w="12700">
            <a:solidFill>
              <a:schemeClr val="bg2">
                <a:lumMod val="75000"/>
              </a:schemeClr>
            </a:solidFill>
          </a:ln>
        </p:spPr>
      </p:pic>
    </p:spTree>
    <p:extLst>
      <p:ext uri="{BB962C8B-B14F-4D97-AF65-F5344CB8AC3E}">
        <p14:creationId xmlns:p14="http://schemas.microsoft.com/office/powerpoint/2010/main" val="26748961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descr="A group of people looking at a poster&#10;&#10;Description automatically generated with medium confidence">
            <a:extLst>
              <a:ext uri="{FF2B5EF4-FFF2-40B4-BE49-F238E27FC236}">
                <a16:creationId xmlns:a16="http://schemas.microsoft.com/office/drawing/2014/main" id="{54C5112F-0E2E-CCF3-6C3C-5DD2D79585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2096" y="1123527"/>
            <a:ext cx="3062191" cy="4604800"/>
          </a:xfrm>
          <a:prstGeom prst="rect">
            <a:avLst/>
          </a:prstGeom>
        </p:spPr>
      </p:pic>
      <p:cxnSp>
        <p:nvCxnSpPr>
          <p:cNvPr id="1036" name="Straight Connector 1035">
            <a:extLst>
              <a:ext uri="{FF2B5EF4-FFF2-40B4-BE49-F238E27FC236}">
                <a16:creationId xmlns:a16="http://schemas.microsoft.com/office/drawing/2014/main" id="{DCD67800-37AC-4E14-89B0-F79DCB3FB8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16560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11" name="Picture 10" descr="A person and person sitting at a table&#10;&#10;Description automatically generated with medium confidence">
            <a:extLst>
              <a:ext uri="{FF2B5EF4-FFF2-40B4-BE49-F238E27FC236}">
                <a16:creationId xmlns:a16="http://schemas.microsoft.com/office/drawing/2014/main" id="{82E82707-0CF4-AF33-7400-AF7DD6E8DC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48253" y="1123527"/>
            <a:ext cx="3062191" cy="4604800"/>
          </a:xfrm>
          <a:prstGeom prst="rect">
            <a:avLst/>
          </a:prstGeom>
        </p:spPr>
      </p:pic>
      <p:cxnSp>
        <p:nvCxnSpPr>
          <p:cNvPr id="1038" name="Straight Connector 1037">
            <a:extLst>
              <a:ext uri="{FF2B5EF4-FFF2-40B4-BE49-F238E27FC236}">
                <a16:creationId xmlns:a16="http://schemas.microsoft.com/office/drawing/2014/main" id="{20F1788F-A5AE-4188-8274-F7F2E3833E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99592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7" name="Picture 6" descr="A group of people looking at a map&#10;&#10;Description automatically generated with medium confidence">
            <a:extLst>
              <a:ext uri="{FF2B5EF4-FFF2-40B4-BE49-F238E27FC236}">
                <a16:creationId xmlns:a16="http://schemas.microsoft.com/office/drawing/2014/main" id="{8741EEF6-6DAA-37B8-D092-A877B69F5E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9800" y="1123528"/>
            <a:ext cx="3062191" cy="4604800"/>
          </a:xfrm>
          <a:prstGeom prst="rect">
            <a:avLst/>
          </a:prstGeom>
        </p:spPr>
      </p:pic>
    </p:spTree>
    <p:extLst>
      <p:ext uri="{BB962C8B-B14F-4D97-AF65-F5344CB8AC3E}">
        <p14:creationId xmlns:p14="http://schemas.microsoft.com/office/powerpoint/2010/main" val="642510913"/>
      </p:ext>
    </p:extLst>
  </p:cSld>
  <p:clrMapOvr>
    <a:masterClrMapping/>
  </p:clrMapOvr>
</p:sld>
</file>

<file path=ppt/theme/theme1.xml><?xml version="1.0" encoding="utf-8"?>
<a:theme xmlns:a="http://schemas.openxmlformats.org/drawingml/2006/main" name="SketchyVTI">
  <a:themeElements>
    <a:clrScheme name="SketchyVTI">
      <a:dk1>
        <a:sysClr val="windowText" lastClr="000000"/>
      </a:dk1>
      <a:lt1>
        <a:sysClr val="window" lastClr="FFFFFF"/>
      </a:lt1>
      <a:dk2>
        <a:srgbClr val="39302A"/>
      </a:dk2>
      <a:lt2>
        <a:srgbClr val="E5DEDB"/>
      </a:lt2>
      <a:accent1>
        <a:srgbClr val="E4650E"/>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Custom 2">
      <a:majorFont>
        <a:latin typeface="The Serif Hand Black"/>
        <a:ea typeface=""/>
        <a:cs typeface=""/>
      </a:majorFont>
      <a:minorFont>
        <a:latin typeface="The Hand Bol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yVTI" id="{A6D2C935-A6E4-4DD9-BCC5-5AE2504DB8EA}" vid="{F0754072-50B6-4C01-B911-67246C9F58D2}"/>
    </a:ext>
  </a:extLst>
</a:theme>
</file>

<file path=docProps/app.xml><?xml version="1.0" encoding="utf-8"?>
<Properties xmlns="http://schemas.openxmlformats.org/officeDocument/2006/extended-properties" xmlns:vt="http://schemas.openxmlformats.org/officeDocument/2006/docPropsVTypes">
  <Template>Sketchy</Template>
  <TotalTime>331</TotalTime>
  <Words>577</Words>
  <Application>Microsoft Office PowerPoint</Application>
  <PresentationFormat>Widescreen</PresentationFormat>
  <Paragraphs>69</Paragraphs>
  <Slides>15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Calibri Light</vt:lpstr>
      <vt:lpstr>The Hand Bold</vt:lpstr>
      <vt:lpstr>The Serif Hand Black</vt:lpstr>
      <vt:lpstr>Wingdings</vt:lpstr>
      <vt:lpstr>SketchyVTI</vt:lpstr>
      <vt:lpstr>Clondalkin  Local Area Plan</vt:lpstr>
      <vt:lpstr>County Development Plan context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Clondalkin local area plan</dc:title>
  <dc:creator>Tracy McGibbon</dc:creator>
  <cp:lastModifiedBy>Hazel Craigie</cp:lastModifiedBy>
  <cp:revision>20</cp:revision>
  <dcterms:created xsi:type="dcterms:W3CDTF">2023-02-07T16:27:40Z</dcterms:created>
  <dcterms:modified xsi:type="dcterms:W3CDTF">2023-05-25T14:49:00Z</dcterms:modified>
</cp:coreProperties>
</file>