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sldIdLst>
    <p:sldId id="256" r:id="rId2"/>
    <p:sldId id="262" r:id="rId3"/>
    <p:sldId id="268" r:id="rId4"/>
    <p:sldId id="269" r:id="rId5"/>
    <p:sldId id="270" r:id="rId6"/>
    <p:sldId id="271" r:id="rId7"/>
    <p:sldId id="257" r:id="rId8"/>
    <p:sldId id="266" r:id="rId9"/>
    <p:sldId id="278" r:id="rId10"/>
    <p:sldId id="279" r:id="rId11"/>
    <p:sldId id="277" r:id="rId12"/>
    <p:sldId id="272" r:id="rId13"/>
    <p:sldId id="274" r:id="rId14"/>
    <p:sldId id="273"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16:50:39.775"/>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5/25/2023</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931492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5/25/2023</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149138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5/25/2023</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077669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5/25/2023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2073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5/25/2023</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02174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5/25/2023</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58155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5/25/2023</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7817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5/25/2023</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18225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5/25/2023</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179168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5/25/2023</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456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5/25/2023</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191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5/25/2023</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4065306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ustomXml" Target="../ink/ink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A0A50-B762-F63C-7205-45209774582D}"/>
              </a:ext>
            </a:extLst>
          </p:cNvPr>
          <p:cNvSpPr>
            <a:spLocks noGrp="1"/>
          </p:cNvSpPr>
          <p:nvPr>
            <p:ph type="ctrTitle"/>
          </p:nvPr>
        </p:nvSpPr>
        <p:spPr>
          <a:xfrm>
            <a:off x="658368" y="1060421"/>
            <a:ext cx="10515600" cy="2304571"/>
          </a:xfrm>
        </p:spPr>
        <p:txBody>
          <a:bodyPr/>
          <a:lstStyle/>
          <a:p>
            <a:pPr algn="ctr"/>
            <a:r>
              <a:rPr lang="en-GB" sz="8800" dirty="0">
                <a:latin typeface="Calibri Light" panose="020F0302020204030204" pitchFamily="34" charset="0"/>
                <a:cs typeface="Calibri Light" panose="020F0302020204030204" pitchFamily="34" charset="0"/>
              </a:rPr>
              <a:t>Clondalkin</a:t>
            </a:r>
            <a:br>
              <a:rPr lang="en-GB" sz="8800" dirty="0">
                <a:latin typeface="Calibri Light" panose="020F0302020204030204" pitchFamily="34" charset="0"/>
                <a:cs typeface="Calibri Light" panose="020F0302020204030204" pitchFamily="34" charset="0"/>
              </a:rPr>
            </a:br>
            <a:r>
              <a:rPr lang="en-GB" sz="8800" dirty="0">
                <a:latin typeface="Calibri Light" panose="020F0302020204030204" pitchFamily="34" charset="0"/>
                <a:cs typeface="Calibri Light" panose="020F0302020204030204" pitchFamily="34" charset="0"/>
              </a:rPr>
              <a:t> Local Area Plan</a:t>
            </a:r>
          </a:p>
        </p:txBody>
      </p:sp>
      <p:sp>
        <p:nvSpPr>
          <p:cNvPr id="3" name="Subtitle 2">
            <a:extLst>
              <a:ext uri="{FF2B5EF4-FFF2-40B4-BE49-F238E27FC236}">
                <a16:creationId xmlns:a16="http://schemas.microsoft.com/office/drawing/2014/main" id="{BFABC6C8-2C9A-BC84-681E-31B7487F5BC6}"/>
              </a:ext>
            </a:extLst>
          </p:cNvPr>
          <p:cNvSpPr>
            <a:spLocks noGrp="1"/>
          </p:cNvSpPr>
          <p:nvPr>
            <p:ph type="subTitle" idx="1"/>
          </p:nvPr>
        </p:nvSpPr>
        <p:spPr/>
        <p:txBody>
          <a:bodyPr/>
          <a:lstStyle/>
          <a:p>
            <a:r>
              <a:rPr lang="en-GB" dirty="0"/>
              <a:t>Preparation 2023</a:t>
            </a:r>
          </a:p>
        </p:txBody>
      </p:sp>
      <p:pic>
        <p:nvPicPr>
          <p:cNvPr id="5" name="Picture 4" descr="A picture containing text, font, logo, graphics&#10;&#10;Description automatically generated">
            <a:extLst>
              <a:ext uri="{FF2B5EF4-FFF2-40B4-BE49-F238E27FC236}">
                <a16:creationId xmlns:a16="http://schemas.microsoft.com/office/drawing/2014/main" id="{EE3DC71F-02D4-BBCB-52D6-03D60DE99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2062" y="5259966"/>
            <a:ext cx="2869938" cy="1598034"/>
          </a:xfrm>
          <a:prstGeom prst="rect">
            <a:avLst/>
          </a:prstGeom>
        </p:spPr>
      </p:pic>
      <p:pic>
        <p:nvPicPr>
          <p:cNvPr id="6" name="Picture 5">
            <a:extLst>
              <a:ext uri="{FF2B5EF4-FFF2-40B4-BE49-F238E27FC236}">
                <a16:creationId xmlns:a16="http://schemas.microsoft.com/office/drawing/2014/main" id="{79ED5649-811D-DF55-6620-F02457337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46" y="5641419"/>
            <a:ext cx="2865755" cy="945833"/>
          </a:xfrm>
          <a:prstGeom prst="rect">
            <a:avLst/>
          </a:prstGeom>
        </p:spPr>
      </p:pic>
      <p:pic>
        <p:nvPicPr>
          <p:cNvPr id="7" name="Picture 6">
            <a:extLst>
              <a:ext uri="{FF2B5EF4-FFF2-40B4-BE49-F238E27FC236}">
                <a16:creationId xmlns:a16="http://schemas.microsoft.com/office/drawing/2014/main" id="{3F4A5409-D9FF-5511-0295-B3EDEA9A15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0245" y="3442462"/>
            <a:ext cx="5731510" cy="1111250"/>
          </a:xfrm>
          <a:prstGeom prst="rect">
            <a:avLst/>
          </a:prstGeom>
        </p:spPr>
      </p:pic>
      <p:sp>
        <p:nvSpPr>
          <p:cNvPr id="8" name="TextBox 7">
            <a:extLst>
              <a:ext uri="{FF2B5EF4-FFF2-40B4-BE49-F238E27FC236}">
                <a16:creationId xmlns:a16="http://schemas.microsoft.com/office/drawing/2014/main" id="{347AF1E7-F927-47B1-6673-DE835E0B02C4}"/>
              </a:ext>
            </a:extLst>
          </p:cNvPr>
          <p:cNvSpPr txBox="1"/>
          <p:nvPr/>
        </p:nvSpPr>
        <p:spPr>
          <a:xfrm>
            <a:off x="4789714" y="6217920"/>
            <a:ext cx="3178629" cy="369332"/>
          </a:xfrm>
          <a:prstGeom prst="rect">
            <a:avLst/>
          </a:prstGeom>
          <a:noFill/>
        </p:spPr>
        <p:txBody>
          <a:bodyPr wrap="square" rtlCol="0">
            <a:spAutoFit/>
          </a:bodyPr>
          <a:lstStyle/>
          <a:p>
            <a:r>
              <a:rPr lang="en-IE" dirty="0"/>
              <a:t>Presentation to SPC  25</a:t>
            </a:r>
            <a:r>
              <a:rPr lang="en-IE" baseline="30000" dirty="0"/>
              <a:t>th</a:t>
            </a:r>
            <a:r>
              <a:rPr lang="en-IE" dirty="0"/>
              <a:t> May 2023</a:t>
            </a:r>
          </a:p>
        </p:txBody>
      </p:sp>
    </p:spTree>
    <p:extLst>
      <p:ext uri="{BB962C8B-B14F-4D97-AF65-F5344CB8AC3E}">
        <p14:creationId xmlns:p14="http://schemas.microsoft.com/office/powerpoint/2010/main" val="4073796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in a room&#10;&#10;Description automatically generated">
            <a:extLst>
              <a:ext uri="{FF2B5EF4-FFF2-40B4-BE49-F238E27FC236}">
                <a16:creationId xmlns:a16="http://schemas.microsoft.com/office/drawing/2014/main" id="{4AC9B7ED-8420-2A21-1FD2-C0F5D3D28541}"/>
              </a:ext>
            </a:extLst>
          </p:cNvPr>
          <p:cNvPicPr>
            <a:picLocks noChangeAspect="1"/>
          </p:cNvPicPr>
          <p:nvPr/>
        </p:nvPicPr>
        <p:blipFill rotWithShape="1">
          <a:blip r:embed="rId2">
            <a:extLst>
              <a:ext uri="{28A0092B-C50C-407E-A947-70E740481C1C}">
                <a14:useLocalDpi xmlns:a14="http://schemas.microsoft.com/office/drawing/2010/main" val="0"/>
              </a:ext>
            </a:extLst>
          </a:blip>
          <a:srcRect t="11272" r="1" b="5962"/>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3035226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9" name="Rectangle 1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55767FC-F3E0-3055-65AB-CA1C248574DE}"/>
              </a:ext>
            </a:extLst>
          </p:cNvPr>
          <p:cNvSpPr txBox="1"/>
          <p:nvPr/>
        </p:nvSpPr>
        <p:spPr>
          <a:xfrm>
            <a:off x="5297762" y="329184"/>
            <a:ext cx="6251110" cy="1783080"/>
          </a:xfrm>
          <a:prstGeom prst="rect">
            <a:avLst/>
          </a:prstGeom>
        </p:spPr>
        <p:txBody>
          <a:bodyPr vert="horz" lIns="91440" tIns="45720" rIns="91440" bIns="45720" rtlCol="0" anchor="b">
            <a:normAutofit/>
          </a:bodyPr>
          <a:lstStyle/>
          <a:p>
            <a:pPr>
              <a:spcBef>
                <a:spcPct val="0"/>
              </a:spcBef>
              <a:spcAft>
                <a:spcPts val="600"/>
              </a:spcAft>
            </a:pPr>
            <a:r>
              <a:rPr lang="en-US" sz="7200">
                <a:latin typeface="+mj-lt"/>
                <a:ea typeface="+mj-ea"/>
                <a:cs typeface="+mj-cs"/>
              </a:rPr>
              <a:t>Additional consultation</a:t>
            </a:r>
          </a:p>
        </p:txBody>
      </p:sp>
      <p:sp>
        <p:nvSpPr>
          <p:cNvPr id="2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1B8FFF"/>
          </a:solidFill>
          <a:ln w="38100" cap="rnd">
            <a:solidFill>
              <a:srgbClr val="1B8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481EA9E-A41E-7041-9631-281B14A90D7F}"/>
              </a:ext>
            </a:extLst>
          </p:cNvPr>
          <p:cNvSpPr txBox="1"/>
          <p:nvPr/>
        </p:nvSpPr>
        <p:spPr>
          <a:xfrm>
            <a:off x="5297762" y="2706624"/>
            <a:ext cx="6251110" cy="3483864"/>
          </a:xfrm>
          <a:prstGeom prst="rect">
            <a:avLst/>
          </a:prstGeom>
        </p:spPr>
        <p:txBody>
          <a:bodyPr vert="horz" lIns="91440" tIns="45720" rIns="91440" bIns="45720" rtlCol="0">
            <a:normAutofit fontScale="92500" lnSpcReduction="10000"/>
          </a:bodyPr>
          <a:lstStyle/>
          <a:p>
            <a:pPr marL="285750" indent="-228600">
              <a:lnSpc>
                <a:spcPct val="110000"/>
              </a:lnSpc>
              <a:spcAft>
                <a:spcPts val="600"/>
              </a:spcAft>
              <a:buFont typeface="Arial" panose="020B0604020202020204" pitchFamily="34" charset="0"/>
              <a:buChar char="•"/>
            </a:pPr>
            <a:r>
              <a:rPr lang="en-US" sz="2400" dirty="0"/>
              <a:t>Disabled Persons Interviews – One to One during May</a:t>
            </a:r>
          </a:p>
          <a:p>
            <a:pPr marL="285750" indent="-228600">
              <a:lnSpc>
                <a:spcPct val="110000"/>
              </a:lnSpc>
              <a:spcAft>
                <a:spcPts val="600"/>
              </a:spcAft>
              <a:buFont typeface="Arial" panose="020B0604020202020204" pitchFamily="34" charset="0"/>
              <a:buChar char="•"/>
            </a:pPr>
            <a:r>
              <a:rPr lang="en-US" sz="2400" dirty="0"/>
              <a:t>Youth specific online survey (almost 223 responses 6</a:t>
            </a:r>
            <a:r>
              <a:rPr lang="en-US" sz="2400" baseline="30000" dirty="0"/>
              <a:t>th</a:t>
            </a:r>
            <a:r>
              <a:rPr lang="en-US" sz="2400" dirty="0"/>
              <a:t> April to 23</a:t>
            </a:r>
            <a:r>
              <a:rPr lang="en-US" sz="2400" baseline="30000" dirty="0"/>
              <a:t>rd</a:t>
            </a:r>
            <a:r>
              <a:rPr lang="en-US" sz="2400" dirty="0"/>
              <a:t> May, ages 8-18)</a:t>
            </a:r>
          </a:p>
          <a:p>
            <a:pPr marL="285750" indent="-228600">
              <a:lnSpc>
                <a:spcPct val="110000"/>
              </a:lnSpc>
              <a:spcAft>
                <a:spcPts val="600"/>
              </a:spcAft>
              <a:buFont typeface="Arial" panose="020B0604020202020204" pitchFamily="34" charset="0"/>
              <a:buChar char="•"/>
            </a:pPr>
            <a:r>
              <a:rPr lang="en-US" sz="2400" dirty="0"/>
              <a:t>Childrens Corner at in-person workshop on 10</a:t>
            </a:r>
            <a:r>
              <a:rPr lang="en-US" sz="2400" baseline="30000" dirty="0"/>
              <a:t>th</a:t>
            </a:r>
            <a:r>
              <a:rPr lang="en-US" sz="2400" dirty="0"/>
              <a:t> May</a:t>
            </a:r>
          </a:p>
          <a:p>
            <a:pPr marL="285750" indent="-228600">
              <a:lnSpc>
                <a:spcPct val="110000"/>
              </a:lnSpc>
              <a:spcAft>
                <a:spcPts val="600"/>
              </a:spcAft>
              <a:buFont typeface="Arial" panose="020B0604020202020204" pitchFamily="34" charset="0"/>
              <a:buChar char="•"/>
            </a:pPr>
            <a:r>
              <a:rPr lang="en-US" sz="2400" dirty="0"/>
              <a:t>Actively encouraged engagement with Online Workshop on 23rd May</a:t>
            </a:r>
          </a:p>
          <a:p>
            <a:pPr marL="285750" indent="-228600">
              <a:lnSpc>
                <a:spcPct val="110000"/>
              </a:lnSpc>
              <a:spcAft>
                <a:spcPts val="600"/>
              </a:spcAft>
              <a:buFont typeface="Arial" panose="020B0604020202020204" pitchFamily="34" charset="0"/>
              <a:buChar char="•"/>
            </a:pPr>
            <a:r>
              <a:rPr lang="en-US" sz="2400" dirty="0"/>
              <a:t>Outreach to Library, Local Groups, Sports Clubs, Clondalkin Education Centre, Schools</a:t>
            </a:r>
          </a:p>
          <a:p>
            <a:pPr marL="57150" indent="-228600">
              <a:lnSpc>
                <a:spcPct val="110000"/>
              </a:lnSpc>
              <a:spcAft>
                <a:spcPts val="600"/>
              </a:spcAft>
              <a:buFont typeface="Arial" panose="020B0604020202020204" pitchFamily="34" charset="0"/>
              <a:buChar char="•"/>
            </a:pPr>
            <a:endParaRPr lang="en-US" dirty="0"/>
          </a:p>
          <a:p>
            <a:pPr>
              <a:lnSpc>
                <a:spcPct val="110000"/>
              </a:lnSpc>
              <a:spcAft>
                <a:spcPts val="600"/>
              </a:spcAft>
            </a:pPr>
            <a:r>
              <a:rPr lang="en-US" sz="3000" b="1" dirty="0"/>
              <a:t>Output </a:t>
            </a:r>
            <a:r>
              <a:rPr lang="en-US" sz="3000" dirty="0"/>
              <a:t>- Report on themes and issues arising from this first round of public consultation </a:t>
            </a:r>
          </a:p>
        </p:txBody>
      </p:sp>
      <p:pic>
        <p:nvPicPr>
          <p:cNvPr id="5" name="Picture 4" descr="A person writing on a piece of paper&#10;&#10;Description automatically generated with medium confidence">
            <a:extLst>
              <a:ext uri="{FF2B5EF4-FFF2-40B4-BE49-F238E27FC236}">
                <a16:creationId xmlns:a16="http://schemas.microsoft.com/office/drawing/2014/main" id="{207A2705-AC8F-7A48-2046-21DE7EF467F5}"/>
              </a:ext>
            </a:extLst>
          </p:cNvPr>
          <p:cNvPicPr>
            <a:picLocks noChangeAspect="1"/>
          </p:cNvPicPr>
          <p:nvPr/>
        </p:nvPicPr>
        <p:blipFill rotWithShape="1">
          <a:blip r:embed="rId2">
            <a:extLst>
              <a:ext uri="{28A0092B-C50C-407E-A947-70E740481C1C}">
                <a14:useLocalDpi xmlns:a14="http://schemas.microsoft.com/office/drawing/2010/main" val="0"/>
              </a:ext>
            </a:extLst>
          </a:blip>
          <a:srcRect t="1710"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609385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0" name="Rectangle 9">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4E5393BE-5F7D-09CA-C226-F24357D76921}"/>
              </a:ext>
            </a:extLst>
          </p:cNvPr>
          <p:cNvSpPr txBox="1"/>
          <p:nvPr/>
        </p:nvSpPr>
        <p:spPr>
          <a:xfrm>
            <a:off x="838200" y="401221"/>
            <a:ext cx="10515600" cy="1348065"/>
          </a:xfrm>
          <a:prstGeom prst="rect">
            <a:avLst/>
          </a:prstGeom>
        </p:spPr>
        <p:txBody>
          <a:bodyPr vert="horz" lIns="91440" tIns="45720" rIns="91440" bIns="45720" rtlCol="0" anchor="ctr">
            <a:normAutofit/>
          </a:bodyPr>
          <a:lstStyle/>
          <a:p>
            <a:pPr>
              <a:spcBef>
                <a:spcPct val="0"/>
              </a:spcBef>
              <a:spcAft>
                <a:spcPts val="600"/>
              </a:spcAft>
            </a:pPr>
            <a:r>
              <a:rPr lang="en-US" sz="6800" dirty="0">
                <a:solidFill>
                  <a:schemeClr val="bg1"/>
                </a:solidFill>
                <a:latin typeface="+mj-lt"/>
                <a:ea typeface="+mj-ea"/>
                <a:cs typeface="+mj-cs"/>
              </a:rPr>
              <a:t>Next steps – Urban design procurement</a:t>
            </a:r>
          </a:p>
        </p:txBody>
      </p:sp>
      <p:sp>
        <p:nvSpPr>
          <p:cNvPr id="3" name="TextBox 2">
            <a:extLst>
              <a:ext uri="{FF2B5EF4-FFF2-40B4-BE49-F238E27FC236}">
                <a16:creationId xmlns:a16="http://schemas.microsoft.com/office/drawing/2014/main" id="{18F2A49B-F45A-C9A3-221F-3D20C55833DB}"/>
              </a:ext>
            </a:extLst>
          </p:cNvPr>
          <p:cNvSpPr txBox="1"/>
          <p:nvPr/>
        </p:nvSpPr>
        <p:spPr>
          <a:xfrm>
            <a:off x="838200" y="2347414"/>
            <a:ext cx="4770120" cy="4198201"/>
          </a:xfrm>
          <a:prstGeom prst="rect">
            <a:avLst/>
          </a:prstGeom>
          <a:solidFill>
            <a:schemeClr val="bg2"/>
          </a:solidFill>
        </p:spPr>
        <p:txBody>
          <a:bodyPr vert="horz" lIns="91440" tIns="45720" rIns="91440" bIns="45720" rtlCol="0">
            <a:normAutofit/>
          </a:bodyPr>
          <a:lstStyle/>
          <a:p>
            <a:pPr>
              <a:lnSpc>
                <a:spcPct val="110000"/>
              </a:lnSpc>
              <a:spcAft>
                <a:spcPts val="600"/>
              </a:spcAft>
            </a:pPr>
            <a:r>
              <a:rPr lang="en-US" sz="3000" b="1" dirty="0"/>
              <a:t>Urban Design – Stage 1 – July 2023 to Q1 2024</a:t>
            </a:r>
          </a:p>
          <a:p>
            <a:pPr marL="457200" indent="-457200">
              <a:lnSpc>
                <a:spcPct val="110000"/>
              </a:lnSpc>
              <a:spcAft>
                <a:spcPts val="600"/>
              </a:spcAft>
              <a:buFontTx/>
              <a:buChar char="-"/>
            </a:pPr>
            <a:r>
              <a:rPr lang="en-US" sz="3000" dirty="0"/>
              <a:t>Objectives for growth</a:t>
            </a:r>
          </a:p>
          <a:p>
            <a:pPr marL="457200" indent="-457200">
              <a:lnSpc>
                <a:spcPct val="110000"/>
              </a:lnSpc>
              <a:spcAft>
                <a:spcPts val="600"/>
              </a:spcAft>
              <a:buFontTx/>
              <a:buChar char="-"/>
            </a:pPr>
            <a:r>
              <a:rPr lang="en-US" sz="3000" dirty="0"/>
              <a:t>High level concepts for development</a:t>
            </a:r>
          </a:p>
          <a:p>
            <a:pPr marL="457200" indent="-457200">
              <a:lnSpc>
                <a:spcPct val="110000"/>
              </a:lnSpc>
              <a:spcAft>
                <a:spcPts val="600"/>
              </a:spcAft>
              <a:buFontTx/>
              <a:buChar char="-"/>
            </a:pPr>
            <a:r>
              <a:rPr lang="en-US" sz="3000" dirty="0"/>
              <a:t>Vision</a:t>
            </a:r>
          </a:p>
          <a:p>
            <a:pPr marL="457200" indent="-457200">
              <a:lnSpc>
                <a:spcPct val="110000"/>
              </a:lnSpc>
              <a:spcAft>
                <a:spcPts val="600"/>
              </a:spcAft>
              <a:buFontTx/>
              <a:buChar char="-"/>
            </a:pPr>
            <a:r>
              <a:rPr lang="en-US" sz="3000" dirty="0"/>
              <a:t>Consultation Feedback Jan/Feb 2024</a:t>
            </a:r>
          </a:p>
          <a:p>
            <a:pPr>
              <a:lnSpc>
                <a:spcPct val="110000"/>
              </a:lnSpc>
              <a:spcAft>
                <a:spcPts val="600"/>
              </a:spcAft>
            </a:pPr>
            <a:endParaRPr lang="en-US" sz="3000" dirty="0"/>
          </a:p>
          <a:p>
            <a:pPr>
              <a:lnSpc>
                <a:spcPct val="110000"/>
              </a:lnSpc>
              <a:spcAft>
                <a:spcPts val="600"/>
              </a:spcAft>
            </a:pPr>
            <a:r>
              <a:rPr lang="en-US" sz="3000" dirty="0"/>
              <a:t>This stage will involve early work on Stage 2</a:t>
            </a:r>
            <a:endParaRPr lang="en-US" dirty="0"/>
          </a:p>
        </p:txBody>
      </p:sp>
      <p:sp>
        <p:nvSpPr>
          <p:cNvPr id="4" name="TextBox 3">
            <a:extLst>
              <a:ext uri="{FF2B5EF4-FFF2-40B4-BE49-F238E27FC236}">
                <a16:creationId xmlns:a16="http://schemas.microsoft.com/office/drawing/2014/main" id="{8D0559A2-5CB9-8B6D-01A0-72A513C7533F}"/>
              </a:ext>
            </a:extLst>
          </p:cNvPr>
          <p:cNvSpPr txBox="1"/>
          <p:nvPr/>
        </p:nvSpPr>
        <p:spPr>
          <a:xfrm>
            <a:off x="6746242" y="2347414"/>
            <a:ext cx="5230874" cy="4198201"/>
          </a:xfrm>
          <a:prstGeom prst="rect">
            <a:avLst/>
          </a:prstGeom>
          <a:solidFill>
            <a:schemeClr val="accent1">
              <a:lumMod val="20000"/>
              <a:lumOff val="80000"/>
            </a:schemeClr>
          </a:solidFill>
        </p:spPr>
        <p:txBody>
          <a:bodyPr wrap="square" rtlCol="0">
            <a:spAutoFit/>
          </a:bodyPr>
          <a:lstStyle/>
          <a:p>
            <a:r>
              <a:rPr lang="en-IE" sz="2800" b="1" dirty="0"/>
              <a:t>Urban Design – Stage 2 - Q1 2024- Q3 2024</a:t>
            </a:r>
          </a:p>
          <a:p>
            <a:pPr marL="457200" indent="-457200">
              <a:lnSpc>
                <a:spcPct val="110000"/>
              </a:lnSpc>
              <a:spcAft>
                <a:spcPts val="600"/>
              </a:spcAft>
              <a:buFontTx/>
              <a:buChar char="-"/>
            </a:pPr>
            <a:r>
              <a:rPr lang="en-US" sz="2800" dirty="0"/>
              <a:t>Conservation Plan</a:t>
            </a:r>
          </a:p>
          <a:p>
            <a:pPr marL="457200" indent="-457200">
              <a:lnSpc>
                <a:spcPct val="110000"/>
              </a:lnSpc>
              <a:spcAft>
                <a:spcPts val="600"/>
              </a:spcAft>
              <a:buFontTx/>
              <a:buChar char="-"/>
            </a:pPr>
            <a:r>
              <a:rPr lang="en-US" sz="2800" dirty="0"/>
              <a:t>Wider urban design principles</a:t>
            </a:r>
          </a:p>
          <a:p>
            <a:pPr marL="457200" indent="-457200">
              <a:lnSpc>
                <a:spcPct val="110000"/>
              </a:lnSpc>
              <a:spcAft>
                <a:spcPts val="600"/>
              </a:spcAft>
              <a:buFontTx/>
              <a:buChar char="-"/>
            </a:pPr>
            <a:r>
              <a:rPr lang="en-US" sz="2800" dirty="0"/>
              <a:t>Framework Plans examining land use capacity and principles for development</a:t>
            </a:r>
          </a:p>
          <a:p>
            <a:pPr marL="457200" indent="-457200">
              <a:lnSpc>
                <a:spcPct val="110000"/>
              </a:lnSpc>
              <a:spcAft>
                <a:spcPts val="600"/>
              </a:spcAft>
              <a:buFontTx/>
              <a:buChar char="-"/>
            </a:pPr>
            <a:r>
              <a:rPr lang="en-US" sz="2800" dirty="0"/>
              <a:t>Principles for Development for Infill sites</a:t>
            </a:r>
          </a:p>
          <a:p>
            <a:pPr marL="457200" indent="-457200">
              <a:lnSpc>
                <a:spcPct val="110000"/>
              </a:lnSpc>
              <a:spcAft>
                <a:spcPts val="600"/>
              </a:spcAft>
              <a:buFontTx/>
              <a:buChar char="-"/>
            </a:pPr>
            <a:r>
              <a:rPr lang="en-US" sz="2800" dirty="0"/>
              <a:t>Integration of Movement</a:t>
            </a:r>
          </a:p>
          <a:p>
            <a:pPr marL="457200" indent="-457200">
              <a:lnSpc>
                <a:spcPct val="110000"/>
              </a:lnSpc>
              <a:spcAft>
                <a:spcPts val="600"/>
              </a:spcAft>
              <a:buFontTx/>
              <a:buChar char="-"/>
            </a:pPr>
            <a:r>
              <a:rPr lang="en-US" sz="2800" dirty="0"/>
              <a:t>Concepts for Village Enhancement Scheme </a:t>
            </a:r>
            <a:endParaRPr lang="en-IE" sz="2400" dirty="0"/>
          </a:p>
        </p:txBody>
      </p:sp>
    </p:spTree>
    <p:extLst>
      <p:ext uri="{BB962C8B-B14F-4D97-AF65-F5344CB8AC3E}">
        <p14:creationId xmlns:p14="http://schemas.microsoft.com/office/powerpoint/2010/main" val="1955478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map&#10;&#10;Description automatically generated">
            <a:extLst>
              <a:ext uri="{FF2B5EF4-FFF2-40B4-BE49-F238E27FC236}">
                <a16:creationId xmlns:a16="http://schemas.microsoft.com/office/drawing/2014/main" id="{6CF30366-E5E2-1402-82E8-8931180618A4}"/>
              </a:ext>
            </a:extLst>
          </p:cNvPr>
          <p:cNvPicPr>
            <a:picLocks noChangeAspect="1"/>
          </p:cNvPicPr>
          <p:nvPr/>
        </p:nvPicPr>
        <p:blipFill>
          <a:blip r:embed="rId2"/>
          <a:stretch>
            <a:fillRect/>
          </a:stretch>
        </p:blipFill>
        <p:spPr>
          <a:xfrm>
            <a:off x="637383" y="499381"/>
            <a:ext cx="5742940" cy="4003040"/>
          </a:xfrm>
          <a:prstGeom prst="rect">
            <a:avLst/>
          </a:prstGeom>
        </p:spPr>
      </p:pic>
      <p:pic>
        <p:nvPicPr>
          <p:cNvPr id="3" name="Picture 2" descr="Diagram&#10;&#10;Description automatically generated with medium confidence">
            <a:extLst>
              <a:ext uri="{FF2B5EF4-FFF2-40B4-BE49-F238E27FC236}">
                <a16:creationId xmlns:a16="http://schemas.microsoft.com/office/drawing/2014/main" id="{91551A75-A825-0C94-8EE9-93E48971353E}"/>
              </a:ext>
            </a:extLst>
          </p:cNvPr>
          <p:cNvPicPr>
            <a:picLocks noChangeAspect="1"/>
          </p:cNvPicPr>
          <p:nvPr/>
        </p:nvPicPr>
        <p:blipFill>
          <a:blip r:embed="rId3"/>
          <a:stretch>
            <a:fillRect/>
          </a:stretch>
        </p:blipFill>
        <p:spPr>
          <a:xfrm>
            <a:off x="6822190" y="2396072"/>
            <a:ext cx="5246370" cy="3648075"/>
          </a:xfrm>
          <a:prstGeom prst="rect">
            <a:avLst/>
          </a:prstGeom>
        </p:spPr>
      </p:pic>
      <p:sp>
        <p:nvSpPr>
          <p:cNvPr id="4" name="TextBox 3">
            <a:extLst>
              <a:ext uri="{FF2B5EF4-FFF2-40B4-BE49-F238E27FC236}">
                <a16:creationId xmlns:a16="http://schemas.microsoft.com/office/drawing/2014/main" id="{E64E7846-4C18-29A4-F656-9EBE7D0D0872}"/>
              </a:ext>
            </a:extLst>
          </p:cNvPr>
          <p:cNvSpPr txBox="1"/>
          <p:nvPr/>
        </p:nvSpPr>
        <p:spPr>
          <a:xfrm>
            <a:off x="811658" y="4664467"/>
            <a:ext cx="5044612" cy="461665"/>
          </a:xfrm>
          <a:prstGeom prst="rect">
            <a:avLst/>
          </a:prstGeom>
          <a:noFill/>
        </p:spPr>
        <p:txBody>
          <a:bodyPr wrap="square" rtlCol="0">
            <a:spAutoFit/>
          </a:bodyPr>
          <a:lstStyle/>
          <a:p>
            <a:r>
              <a:rPr lang="en-IE" sz="2400" dirty="0"/>
              <a:t>Lands along </a:t>
            </a:r>
            <a:r>
              <a:rPr lang="en-IE" sz="2400" dirty="0" err="1"/>
              <a:t>Nangor</a:t>
            </a:r>
            <a:r>
              <a:rPr lang="en-IE" sz="2400" dirty="0"/>
              <a:t> Road and Ninth Lock Road to rear of Mill Centre</a:t>
            </a:r>
          </a:p>
        </p:txBody>
      </p:sp>
      <p:sp>
        <p:nvSpPr>
          <p:cNvPr id="5" name="TextBox 4">
            <a:extLst>
              <a:ext uri="{FF2B5EF4-FFF2-40B4-BE49-F238E27FC236}">
                <a16:creationId xmlns:a16="http://schemas.microsoft.com/office/drawing/2014/main" id="{E5E45A3A-923C-E1A1-617B-5DB58B2D2124}"/>
              </a:ext>
            </a:extLst>
          </p:cNvPr>
          <p:cNvSpPr txBox="1"/>
          <p:nvPr/>
        </p:nvSpPr>
        <p:spPr>
          <a:xfrm>
            <a:off x="7335748" y="6044147"/>
            <a:ext cx="3873358" cy="461665"/>
          </a:xfrm>
          <a:prstGeom prst="rect">
            <a:avLst/>
          </a:prstGeom>
          <a:noFill/>
        </p:spPr>
        <p:txBody>
          <a:bodyPr wrap="square" rtlCol="0">
            <a:spAutoFit/>
          </a:bodyPr>
          <a:lstStyle/>
          <a:p>
            <a:r>
              <a:rPr lang="en-IE" sz="2400" dirty="0"/>
              <a:t>Lands between N7 and </a:t>
            </a:r>
            <a:r>
              <a:rPr lang="en-IE" sz="2400" dirty="0" err="1"/>
              <a:t>Knockmeenagh</a:t>
            </a:r>
            <a:r>
              <a:rPr lang="en-IE" sz="2400" dirty="0"/>
              <a:t> Lane</a:t>
            </a:r>
          </a:p>
        </p:txBody>
      </p:sp>
      <p:sp>
        <p:nvSpPr>
          <p:cNvPr id="6" name="TextBox 5">
            <a:extLst>
              <a:ext uri="{FF2B5EF4-FFF2-40B4-BE49-F238E27FC236}">
                <a16:creationId xmlns:a16="http://schemas.microsoft.com/office/drawing/2014/main" id="{7AB32A08-656B-506A-D769-D02BD808A1B0}"/>
              </a:ext>
            </a:extLst>
          </p:cNvPr>
          <p:cNvSpPr txBox="1"/>
          <p:nvPr/>
        </p:nvSpPr>
        <p:spPr>
          <a:xfrm>
            <a:off x="7202183" y="421240"/>
            <a:ext cx="4777483" cy="707886"/>
          </a:xfrm>
          <a:prstGeom prst="rect">
            <a:avLst/>
          </a:prstGeom>
          <a:noFill/>
        </p:spPr>
        <p:txBody>
          <a:bodyPr wrap="square" rtlCol="0">
            <a:spAutoFit/>
          </a:bodyPr>
          <a:lstStyle/>
          <a:p>
            <a:r>
              <a:rPr lang="en-IE" sz="4000" dirty="0">
                <a:latin typeface="+mj-lt"/>
              </a:rPr>
              <a:t>Framework Plan Lands</a:t>
            </a:r>
          </a:p>
        </p:txBody>
      </p:sp>
    </p:spTree>
    <p:extLst>
      <p:ext uri="{BB962C8B-B14F-4D97-AF65-F5344CB8AC3E}">
        <p14:creationId xmlns:p14="http://schemas.microsoft.com/office/powerpoint/2010/main" val="2028204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0" name="Rectangle 9">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4E5393BE-5F7D-09CA-C226-F24357D76921}"/>
              </a:ext>
            </a:extLst>
          </p:cNvPr>
          <p:cNvSpPr txBox="1"/>
          <p:nvPr/>
        </p:nvSpPr>
        <p:spPr>
          <a:xfrm>
            <a:off x="838200" y="401221"/>
            <a:ext cx="10515600" cy="1348065"/>
          </a:xfrm>
          <a:prstGeom prst="rect">
            <a:avLst/>
          </a:prstGeom>
        </p:spPr>
        <p:txBody>
          <a:bodyPr vert="horz" lIns="91440" tIns="45720" rIns="91440" bIns="45720" rtlCol="0" anchor="ctr">
            <a:normAutofit fontScale="85000" lnSpcReduction="10000"/>
          </a:bodyPr>
          <a:lstStyle/>
          <a:p>
            <a:pPr>
              <a:spcBef>
                <a:spcPct val="0"/>
              </a:spcBef>
              <a:spcAft>
                <a:spcPts val="600"/>
              </a:spcAft>
            </a:pPr>
            <a:r>
              <a:rPr lang="en-US" sz="6800" dirty="0">
                <a:solidFill>
                  <a:schemeClr val="bg1"/>
                </a:solidFill>
                <a:latin typeface="+mj-lt"/>
                <a:ea typeface="+mj-ea"/>
                <a:cs typeface="+mj-cs"/>
              </a:rPr>
              <a:t>Next steps – Sustainable movement - procurement</a:t>
            </a:r>
          </a:p>
        </p:txBody>
      </p:sp>
      <p:sp>
        <p:nvSpPr>
          <p:cNvPr id="3" name="TextBox 2">
            <a:extLst>
              <a:ext uri="{FF2B5EF4-FFF2-40B4-BE49-F238E27FC236}">
                <a16:creationId xmlns:a16="http://schemas.microsoft.com/office/drawing/2014/main" id="{18F2A49B-F45A-C9A3-221F-3D20C55833DB}"/>
              </a:ext>
            </a:extLst>
          </p:cNvPr>
          <p:cNvSpPr txBox="1"/>
          <p:nvPr/>
        </p:nvSpPr>
        <p:spPr>
          <a:xfrm>
            <a:off x="838200" y="2448560"/>
            <a:ext cx="11079480" cy="4155439"/>
          </a:xfrm>
          <a:prstGeom prst="rect">
            <a:avLst/>
          </a:prstGeom>
        </p:spPr>
        <p:txBody>
          <a:bodyPr vert="horz" lIns="91440" tIns="45720" rIns="91440" bIns="45720" rtlCol="0">
            <a:normAutofit fontScale="92500" lnSpcReduction="20000"/>
          </a:bodyPr>
          <a:lstStyle/>
          <a:p>
            <a:pPr>
              <a:lnSpc>
                <a:spcPct val="110000"/>
              </a:lnSpc>
              <a:spcAft>
                <a:spcPts val="600"/>
              </a:spcAft>
            </a:pPr>
            <a:r>
              <a:rPr lang="en-US" sz="3200" b="1" dirty="0"/>
              <a:t>Procurement – Sustainable Movement </a:t>
            </a:r>
            <a:r>
              <a:rPr lang="en-US" sz="3200" dirty="0"/>
              <a:t>– Area Based Transport Assessment (ABTA)</a:t>
            </a:r>
          </a:p>
          <a:p>
            <a:pPr>
              <a:lnSpc>
                <a:spcPct val="110000"/>
              </a:lnSpc>
              <a:spcAft>
                <a:spcPts val="600"/>
              </a:spcAft>
            </a:pPr>
            <a:endParaRPr lang="en-US" sz="3200" dirty="0"/>
          </a:p>
          <a:p>
            <a:pPr marL="457200" indent="-457200">
              <a:lnSpc>
                <a:spcPct val="110000"/>
              </a:lnSpc>
              <a:spcAft>
                <a:spcPts val="600"/>
              </a:spcAft>
              <a:buFontTx/>
              <a:buChar char="-"/>
            </a:pPr>
            <a:r>
              <a:rPr lang="en-US" sz="3200" dirty="0"/>
              <a:t>Examine traffic and active travel movement – SWOT exercise</a:t>
            </a:r>
          </a:p>
          <a:p>
            <a:pPr marL="457200" indent="-457200">
              <a:lnSpc>
                <a:spcPct val="110000"/>
              </a:lnSpc>
              <a:spcAft>
                <a:spcPts val="600"/>
              </a:spcAft>
              <a:buFontTx/>
              <a:buChar char="-"/>
            </a:pPr>
            <a:r>
              <a:rPr lang="en-US" sz="3200" dirty="0"/>
              <a:t>Traffic Modelling exercises as required</a:t>
            </a:r>
          </a:p>
          <a:p>
            <a:pPr marL="457200" indent="-457200">
              <a:lnSpc>
                <a:spcPct val="110000"/>
              </a:lnSpc>
              <a:spcAft>
                <a:spcPts val="600"/>
              </a:spcAft>
              <a:buFontTx/>
              <a:buChar char="-"/>
            </a:pPr>
            <a:r>
              <a:rPr lang="en-US" sz="3200" dirty="0"/>
              <a:t>Integrate movement with Urban Design principles</a:t>
            </a:r>
          </a:p>
          <a:p>
            <a:pPr marL="457200" indent="-457200">
              <a:lnSpc>
                <a:spcPct val="110000"/>
              </a:lnSpc>
              <a:spcAft>
                <a:spcPts val="600"/>
              </a:spcAft>
              <a:buFontTx/>
              <a:buChar char="-"/>
            </a:pPr>
            <a:r>
              <a:rPr lang="en-US" sz="3200" dirty="0"/>
              <a:t>Input to Framework Plans </a:t>
            </a:r>
          </a:p>
          <a:p>
            <a:pPr marL="457200" indent="-457200">
              <a:lnSpc>
                <a:spcPct val="110000"/>
              </a:lnSpc>
              <a:spcAft>
                <a:spcPts val="600"/>
              </a:spcAft>
              <a:buFontTx/>
              <a:buChar char="-"/>
            </a:pPr>
            <a:r>
              <a:rPr lang="en-US" sz="3200" dirty="0"/>
              <a:t>Identify routing for Cycle South Dublin Active Travel Routes – Clondalkin to </a:t>
            </a:r>
            <a:r>
              <a:rPr lang="en-US" sz="3200" dirty="0" err="1"/>
              <a:t>Tallaght</a:t>
            </a:r>
            <a:r>
              <a:rPr lang="en-US" sz="3200" dirty="0"/>
              <a:t> and </a:t>
            </a:r>
            <a:r>
              <a:rPr lang="en-US" sz="3200" dirty="0" err="1"/>
              <a:t>Corkagh</a:t>
            </a:r>
            <a:r>
              <a:rPr lang="en-US" sz="3200" dirty="0"/>
              <a:t> Park to Grand Canal</a:t>
            </a:r>
          </a:p>
          <a:p>
            <a:pPr marL="457200" indent="-457200">
              <a:lnSpc>
                <a:spcPct val="110000"/>
              </a:lnSpc>
              <a:spcAft>
                <a:spcPts val="600"/>
              </a:spcAft>
              <a:buFontTx/>
              <a:buChar char="-"/>
            </a:pPr>
            <a:r>
              <a:rPr lang="en-US" sz="3200" dirty="0" err="1"/>
              <a:t>Prioritise</a:t>
            </a:r>
            <a:r>
              <a:rPr lang="en-US" sz="3200" dirty="0"/>
              <a:t> sustainable modes of transport to support 10 minute settlement concept</a:t>
            </a:r>
          </a:p>
          <a:p>
            <a:pPr indent="-228600">
              <a:lnSpc>
                <a:spcPct val="110000"/>
              </a:lnSpc>
              <a:spcAft>
                <a:spcPts val="600"/>
              </a:spcAft>
              <a:buFont typeface="Arial" panose="020B0604020202020204" pitchFamily="34" charset="0"/>
              <a:buChar char="•"/>
            </a:pPr>
            <a:endParaRPr lang="en-US" dirty="0"/>
          </a:p>
          <a:p>
            <a:pPr indent="-228600">
              <a:lnSpc>
                <a:spcPct val="11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3388052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0" name="Rectangle 9">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20A91696-548B-D3C4-8999-889AFD94DCC1}"/>
              </a:ext>
            </a:extLst>
          </p:cNvPr>
          <p:cNvSpPr txBox="1"/>
          <p:nvPr/>
        </p:nvSpPr>
        <p:spPr>
          <a:xfrm>
            <a:off x="838200" y="401221"/>
            <a:ext cx="10515600" cy="1348065"/>
          </a:xfrm>
          <a:prstGeom prst="rect">
            <a:avLst/>
          </a:prstGeom>
        </p:spPr>
        <p:txBody>
          <a:bodyPr vert="horz" lIns="91440" tIns="45720" rIns="91440" bIns="45720" rtlCol="0" anchor="ctr">
            <a:normAutofit/>
          </a:bodyPr>
          <a:lstStyle/>
          <a:p>
            <a:pPr>
              <a:spcBef>
                <a:spcPct val="0"/>
              </a:spcBef>
              <a:spcAft>
                <a:spcPts val="600"/>
              </a:spcAft>
            </a:pPr>
            <a:r>
              <a:rPr lang="en-US" sz="6800">
                <a:solidFill>
                  <a:schemeClr val="bg1"/>
                </a:solidFill>
                <a:latin typeface="+mj-lt"/>
                <a:ea typeface="+mj-ea"/>
                <a:cs typeface="+mj-cs"/>
              </a:rPr>
              <a:t>Next Steps -</a:t>
            </a:r>
          </a:p>
        </p:txBody>
      </p:sp>
      <p:sp>
        <p:nvSpPr>
          <p:cNvPr id="3" name="TextBox 2">
            <a:extLst>
              <a:ext uri="{FF2B5EF4-FFF2-40B4-BE49-F238E27FC236}">
                <a16:creationId xmlns:a16="http://schemas.microsoft.com/office/drawing/2014/main" id="{56FB93AA-D608-026C-CD66-D5C7D8F15BF1}"/>
              </a:ext>
            </a:extLst>
          </p:cNvPr>
          <p:cNvSpPr txBox="1"/>
          <p:nvPr/>
        </p:nvSpPr>
        <p:spPr>
          <a:xfrm>
            <a:off x="838200" y="2586789"/>
            <a:ext cx="10515600" cy="3590174"/>
          </a:xfrm>
          <a:prstGeom prst="rect">
            <a:avLst/>
          </a:prstGeom>
        </p:spPr>
        <p:txBody>
          <a:bodyPr vert="horz" lIns="91440" tIns="45720" rIns="91440" bIns="45720" rtlCol="0">
            <a:noAutofit/>
          </a:bodyPr>
          <a:lstStyle/>
          <a:p>
            <a:pPr marL="285750" indent="-228600">
              <a:lnSpc>
                <a:spcPct val="110000"/>
              </a:lnSpc>
              <a:spcAft>
                <a:spcPts val="600"/>
              </a:spcAft>
              <a:buFont typeface="Arial" panose="020B0604020202020204" pitchFamily="34" charset="0"/>
              <a:buChar char="•"/>
            </a:pPr>
            <a:r>
              <a:rPr lang="en-US" sz="2800" dirty="0"/>
              <a:t>Final Report on round one of public consultation - emerging themes and issues – June 2023</a:t>
            </a:r>
          </a:p>
          <a:p>
            <a:pPr marL="285750" indent="-228600">
              <a:lnSpc>
                <a:spcPct val="110000"/>
              </a:lnSpc>
              <a:spcAft>
                <a:spcPts val="600"/>
              </a:spcAft>
              <a:buFont typeface="Arial" panose="020B0604020202020204" pitchFamily="34" charset="0"/>
              <a:buChar char="•"/>
            </a:pPr>
            <a:r>
              <a:rPr lang="en-US" sz="2800" dirty="0"/>
              <a:t>Report will be published</a:t>
            </a:r>
          </a:p>
          <a:p>
            <a:pPr marL="285750" indent="-228600">
              <a:lnSpc>
                <a:spcPct val="110000"/>
              </a:lnSpc>
              <a:spcAft>
                <a:spcPts val="600"/>
              </a:spcAft>
              <a:buFont typeface="Arial" panose="020B0604020202020204" pitchFamily="34" charset="0"/>
              <a:buChar char="•"/>
            </a:pPr>
            <a:r>
              <a:rPr lang="en-US" sz="2800" dirty="0"/>
              <a:t>Findings will be used to inform early work on urban design and movement</a:t>
            </a:r>
          </a:p>
          <a:p>
            <a:pPr marL="285750" indent="-228600">
              <a:lnSpc>
                <a:spcPct val="110000"/>
              </a:lnSpc>
              <a:spcAft>
                <a:spcPts val="600"/>
              </a:spcAft>
              <a:buFont typeface="Arial" panose="020B0604020202020204" pitchFamily="34" charset="0"/>
              <a:buChar char="•"/>
            </a:pPr>
            <a:r>
              <a:rPr lang="en-US" sz="2800" dirty="0"/>
              <a:t>Engagement of consultants – July 2023 [urban design; transport; SEA/AA; SFRA]</a:t>
            </a:r>
          </a:p>
          <a:p>
            <a:pPr marL="285750" indent="-228600">
              <a:lnSpc>
                <a:spcPct val="110000"/>
              </a:lnSpc>
              <a:spcAft>
                <a:spcPts val="600"/>
              </a:spcAft>
              <a:buFont typeface="Arial" panose="020B0604020202020204" pitchFamily="34" charset="0"/>
              <a:buChar char="•"/>
            </a:pPr>
            <a:r>
              <a:rPr lang="en-US" sz="2800" dirty="0"/>
              <a:t>Stage 1 work to advance to </a:t>
            </a:r>
            <a:r>
              <a:rPr lang="en-US" sz="2800" b="1" dirty="0"/>
              <a:t>second round of public consultation </a:t>
            </a:r>
            <a:r>
              <a:rPr lang="en-US" sz="2800" dirty="0"/>
              <a:t>and feedback – Q1 2024</a:t>
            </a:r>
          </a:p>
          <a:p>
            <a:pPr marL="285750" indent="-228600">
              <a:lnSpc>
                <a:spcPct val="110000"/>
              </a:lnSpc>
              <a:spcAft>
                <a:spcPts val="600"/>
              </a:spcAft>
              <a:buFont typeface="Arial" panose="020B0604020202020204" pitchFamily="34" charset="0"/>
              <a:buChar char="•"/>
            </a:pPr>
            <a:r>
              <a:rPr lang="en-US" sz="2800" dirty="0"/>
              <a:t>Preparation of Draft Plan to go on statutory public consultation in Sept 2025</a:t>
            </a:r>
          </a:p>
          <a:p>
            <a:pPr marL="285750" indent="-228600">
              <a:lnSpc>
                <a:spcPct val="110000"/>
              </a:lnSpc>
              <a:spcAft>
                <a:spcPts val="600"/>
              </a:spcAft>
              <a:buFont typeface="Arial" panose="020B0604020202020204" pitchFamily="34" charset="0"/>
              <a:buChar char="•"/>
            </a:pPr>
            <a:r>
              <a:rPr lang="en-US" sz="2800" dirty="0"/>
              <a:t>Briefings of </a:t>
            </a:r>
            <a:r>
              <a:rPr lang="en-US" sz="2800" dirty="0" err="1"/>
              <a:t>Councillors</a:t>
            </a:r>
            <a:r>
              <a:rPr lang="en-US" sz="2800" dirty="0"/>
              <a:t> at various stages in advance of Draft Plan being published</a:t>
            </a:r>
          </a:p>
        </p:txBody>
      </p:sp>
    </p:spTree>
    <p:extLst>
      <p:ext uri="{BB962C8B-B14F-4D97-AF65-F5344CB8AC3E}">
        <p14:creationId xmlns:p14="http://schemas.microsoft.com/office/powerpoint/2010/main" val="1609831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DE392D-9E73-564E-BB9A-299B50D169F2}"/>
              </a:ext>
            </a:extLst>
          </p:cNvPr>
          <p:cNvSpPr>
            <a:spLocks noGrp="1"/>
          </p:cNvSpPr>
          <p:nvPr>
            <p:ph type="title"/>
          </p:nvPr>
        </p:nvSpPr>
        <p:spPr>
          <a:xfrm>
            <a:off x="630936" y="640080"/>
            <a:ext cx="4818888" cy="1481328"/>
          </a:xfrm>
        </p:spPr>
        <p:txBody>
          <a:bodyPr vert="horz" lIns="91440" tIns="45720" rIns="91440" bIns="45720" rtlCol="0" anchor="b">
            <a:normAutofit fontScale="90000"/>
          </a:bodyPr>
          <a:lstStyle/>
          <a:p>
            <a:r>
              <a:rPr lang="en-US" sz="5600" dirty="0"/>
              <a:t>County Development Plan context</a:t>
            </a:r>
          </a:p>
        </p:txBody>
      </p:sp>
      <p:sp>
        <p:nvSpPr>
          <p:cNvPr id="14"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08C8E1"/>
          </a:solidFill>
          <a:ln w="38100" cap="rnd">
            <a:solidFill>
              <a:srgbClr val="08C8E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98FE0E3-7391-4D6C-1686-6E68B338E5CE}"/>
              </a:ext>
            </a:extLst>
          </p:cNvPr>
          <p:cNvSpPr>
            <a:spLocks noGrp="1"/>
          </p:cNvSpPr>
          <p:nvPr>
            <p:ph type="body" sz="half" idx="2"/>
          </p:nvPr>
        </p:nvSpPr>
        <p:spPr>
          <a:xfrm>
            <a:off x="630936" y="2660904"/>
            <a:ext cx="5360200" cy="3547872"/>
          </a:xfrm>
        </p:spPr>
        <p:txBody>
          <a:bodyPr vert="horz" lIns="91440" tIns="45720" rIns="91440" bIns="45720" rtlCol="0" anchor="t">
            <a:noAutofit/>
          </a:bodyPr>
          <a:lstStyle/>
          <a:p>
            <a:pPr>
              <a:lnSpc>
                <a:spcPct val="100000"/>
              </a:lnSpc>
              <a:spcBef>
                <a:spcPts val="300"/>
              </a:spcBef>
              <a:spcAft>
                <a:spcPts val="800"/>
              </a:spcAft>
            </a:pPr>
            <a:r>
              <a:rPr lang="en-US" sz="1600" b="1" dirty="0">
                <a:effectLst/>
                <a:latin typeface="Arial" panose="020B0604020202020204" pitchFamily="34" charset="0"/>
                <a:cs typeface="Arial" panose="020B0604020202020204" pitchFamily="34" charset="0"/>
              </a:rPr>
              <a:t>Objectives: QDP14 -  3  and EDE4 - 14</a:t>
            </a:r>
          </a:p>
          <a:p>
            <a:pPr>
              <a:lnSpc>
                <a:spcPct val="100000"/>
              </a:lnSpc>
              <a:spcBef>
                <a:spcPts val="300"/>
              </a:spcBef>
              <a:spcAft>
                <a:spcPts val="800"/>
              </a:spcAft>
            </a:pPr>
            <a:r>
              <a:rPr lang="en-US" sz="1600" b="1" i="1" dirty="0">
                <a:effectLst/>
                <a:cs typeface="Calibri" panose="020F0502020204030204" pitchFamily="34" charset="0"/>
              </a:rPr>
              <a:t>“</a:t>
            </a:r>
            <a:r>
              <a:rPr lang="en-US" sz="1600" dirty="0">
                <a:effectLst/>
                <a:latin typeface="Calibri" panose="020F0502020204030204" pitchFamily="34" charset="0"/>
                <a:cs typeface="Calibri" panose="020F0502020204030204" pitchFamily="34" charset="0"/>
              </a:rPr>
              <a:t>To prepare a LAP for Clondalkin, the extent of the boundary to be defined, which will be guided by the Local Area Plans Guidelines for Planning Authorities, 2013 (Department of the Environment, Community and Local Government) or any superseding guidelines and which will incorporate:</a:t>
            </a:r>
          </a:p>
          <a:p>
            <a:pPr marL="342900" lvl="0" indent="-228600">
              <a:lnSpc>
                <a:spcPct val="100000"/>
              </a:lnSpc>
              <a:spcBef>
                <a:spcPts val="300"/>
              </a:spcBef>
              <a:buFont typeface="Arial" panose="020B0604020202020204" pitchFamily="34" charset="0"/>
              <a:buChar char="•"/>
            </a:pPr>
            <a:r>
              <a:rPr lang="en-US" sz="1600" dirty="0">
                <a:effectLst/>
                <a:latin typeface="Calibri" panose="020F0502020204030204" pitchFamily="34" charset="0"/>
                <a:cs typeface="Calibri" panose="020F0502020204030204" pitchFamily="34" charset="0"/>
              </a:rPr>
              <a:t>A vision for the development of Clondalkin</a:t>
            </a:r>
          </a:p>
          <a:p>
            <a:pPr marL="342900" lvl="0" indent="-228600">
              <a:lnSpc>
                <a:spcPct val="100000"/>
              </a:lnSpc>
              <a:spcBef>
                <a:spcPts val="300"/>
              </a:spcBef>
              <a:buFont typeface="Arial" panose="020B0604020202020204" pitchFamily="34" charset="0"/>
              <a:buChar char="•"/>
            </a:pPr>
            <a:r>
              <a:rPr lang="en-US" sz="1600" dirty="0">
                <a:effectLst/>
                <a:latin typeface="Calibri" panose="020F0502020204030204" pitchFamily="34" charset="0"/>
                <a:cs typeface="Calibri" panose="020F0502020204030204" pitchFamily="34" charset="0"/>
              </a:rPr>
              <a:t>Wider urban design principles</a:t>
            </a:r>
          </a:p>
          <a:p>
            <a:pPr marL="342900" lvl="0" indent="-228600">
              <a:lnSpc>
                <a:spcPct val="100000"/>
              </a:lnSpc>
              <a:spcBef>
                <a:spcPts val="300"/>
              </a:spcBef>
              <a:buFont typeface="Arial" panose="020B0604020202020204" pitchFamily="34" charset="0"/>
              <a:buChar char="•"/>
            </a:pPr>
            <a:r>
              <a:rPr lang="en-US" sz="1600" dirty="0">
                <a:effectLst/>
                <a:latin typeface="Calibri" panose="020F0502020204030204" pitchFamily="34" charset="0"/>
                <a:cs typeface="Calibri" panose="020F0502020204030204" pitchFamily="34" charset="0"/>
              </a:rPr>
              <a:t>Framework plans for larger infill sites</a:t>
            </a:r>
          </a:p>
          <a:p>
            <a:pPr marL="342900" lvl="0" indent="-228600">
              <a:lnSpc>
                <a:spcPct val="100000"/>
              </a:lnSpc>
              <a:spcBef>
                <a:spcPts val="300"/>
              </a:spcBef>
              <a:buFont typeface="Arial" panose="020B0604020202020204" pitchFamily="34" charset="0"/>
              <a:buChar char="•"/>
            </a:pPr>
            <a:r>
              <a:rPr lang="en-US" sz="1600" dirty="0">
                <a:effectLst/>
                <a:latin typeface="Calibri" panose="020F0502020204030204" pitchFamily="34" charset="0"/>
                <a:cs typeface="Calibri" panose="020F0502020204030204" pitchFamily="34" charset="0"/>
              </a:rPr>
              <a:t>A Conservation Plan </a:t>
            </a:r>
          </a:p>
          <a:p>
            <a:pPr marL="342900" lvl="0" indent="-228600">
              <a:lnSpc>
                <a:spcPct val="100000"/>
              </a:lnSpc>
              <a:spcBef>
                <a:spcPts val="300"/>
              </a:spcBef>
              <a:buFont typeface="Arial" panose="020B0604020202020204" pitchFamily="34" charset="0"/>
              <a:buChar char="•"/>
            </a:pPr>
            <a:r>
              <a:rPr lang="en-US" sz="1600" dirty="0">
                <a:effectLst/>
                <a:latin typeface="Calibri" panose="020F0502020204030204" pitchFamily="34" charset="0"/>
                <a:cs typeface="Calibri" panose="020F0502020204030204" pitchFamily="34" charset="0"/>
              </a:rPr>
              <a:t>A local Green Infrastructure strategy derived from the County GI Strategy </a:t>
            </a:r>
          </a:p>
          <a:p>
            <a:pPr marL="342900" lvl="0" indent="-228600">
              <a:lnSpc>
                <a:spcPct val="100000"/>
              </a:lnSpc>
              <a:spcBef>
                <a:spcPts val="300"/>
              </a:spcBef>
              <a:spcAft>
                <a:spcPts val="800"/>
              </a:spcAft>
              <a:buFont typeface="Arial" panose="020B0604020202020204" pitchFamily="34" charset="0"/>
              <a:buChar char="•"/>
            </a:pPr>
            <a:r>
              <a:rPr lang="en-US" sz="1600" dirty="0">
                <a:effectLst/>
                <a:latin typeface="Calibri" panose="020F0502020204030204" pitchFamily="34" charset="0"/>
                <a:cs typeface="Calibri" panose="020F0502020204030204" pitchFamily="34" charset="0"/>
              </a:rPr>
              <a:t>Transport movement study.”</a:t>
            </a:r>
            <a:endParaRPr lang="en-US" sz="1600" dirty="0"/>
          </a:p>
        </p:txBody>
      </p:sp>
      <mc:AlternateContent xmlns:mc="http://schemas.openxmlformats.org/markup-compatibility/2006" xmlns:p14="http://schemas.microsoft.com/office/powerpoint/2010/main">
        <mc:Choice Requires="p14">
          <p:contentPart p14:bwMode="auto" r:id="rId2">
            <p14:nvContentPartPr>
              <p14:cNvPr id="16" name="Ink 1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6" name="Ink 1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5" name="Content Placeholder 5">
            <a:extLst>
              <a:ext uri="{FF2B5EF4-FFF2-40B4-BE49-F238E27FC236}">
                <a16:creationId xmlns:a16="http://schemas.microsoft.com/office/drawing/2014/main" id="{D73B61EF-72C7-4ABC-6161-45BCA5AD6047}"/>
              </a:ext>
            </a:extLst>
          </p:cNvPr>
          <p:cNvPicPr>
            <a:picLocks noGrp="1" noChangeAspect="1"/>
          </p:cNvPicPr>
          <p:nvPr>
            <p:ph idx="1"/>
          </p:nvPr>
        </p:nvPicPr>
        <p:blipFill>
          <a:blip r:embed="rId4"/>
          <a:stretch>
            <a:fillRect/>
          </a:stretch>
        </p:blipFill>
        <p:spPr>
          <a:xfrm>
            <a:off x="7292214" y="1210490"/>
            <a:ext cx="3467643" cy="5007429"/>
          </a:xfrm>
          <a:prstGeom prst="rect">
            <a:avLst/>
          </a:prstGeom>
        </p:spPr>
      </p:pic>
    </p:spTree>
    <p:extLst>
      <p:ext uri="{BB962C8B-B14F-4D97-AF65-F5344CB8AC3E}">
        <p14:creationId xmlns:p14="http://schemas.microsoft.com/office/powerpoint/2010/main" val="970897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39B183-AF17-DFE4-508A-7BA26CD7D239}"/>
              </a:ext>
            </a:extLst>
          </p:cNvPr>
          <p:cNvPicPr>
            <a:picLocks noChangeAspect="1"/>
          </p:cNvPicPr>
          <p:nvPr/>
        </p:nvPicPr>
        <p:blipFill>
          <a:blip r:embed="rId2"/>
          <a:stretch>
            <a:fillRect/>
          </a:stretch>
        </p:blipFill>
        <p:spPr>
          <a:xfrm>
            <a:off x="768850" y="114609"/>
            <a:ext cx="10654300" cy="6743391"/>
          </a:xfrm>
          <a:prstGeom prst="rect">
            <a:avLst/>
          </a:prstGeom>
        </p:spPr>
      </p:pic>
      <p:sp>
        <p:nvSpPr>
          <p:cNvPr id="4" name="Oval 3">
            <a:extLst>
              <a:ext uri="{FF2B5EF4-FFF2-40B4-BE49-F238E27FC236}">
                <a16:creationId xmlns:a16="http://schemas.microsoft.com/office/drawing/2014/main" id="{50A31E81-D1EC-7CFA-3E8E-8A61A02476E1}"/>
              </a:ext>
            </a:extLst>
          </p:cNvPr>
          <p:cNvSpPr/>
          <p:nvPr/>
        </p:nvSpPr>
        <p:spPr>
          <a:xfrm>
            <a:off x="319983" y="4274807"/>
            <a:ext cx="3164440" cy="23630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670268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C6182F-832D-45C4-5C58-F75FAE8E5208}"/>
              </a:ext>
            </a:extLst>
          </p:cNvPr>
          <p:cNvPicPr>
            <a:picLocks noChangeAspect="1"/>
          </p:cNvPicPr>
          <p:nvPr/>
        </p:nvPicPr>
        <p:blipFill>
          <a:blip r:embed="rId2"/>
          <a:stretch>
            <a:fillRect/>
          </a:stretch>
        </p:blipFill>
        <p:spPr>
          <a:xfrm>
            <a:off x="634203" y="124127"/>
            <a:ext cx="10923594" cy="3805444"/>
          </a:xfrm>
          <a:prstGeom prst="rect">
            <a:avLst/>
          </a:prstGeom>
        </p:spPr>
      </p:pic>
      <p:pic>
        <p:nvPicPr>
          <p:cNvPr id="7" name="Picture 6">
            <a:extLst>
              <a:ext uri="{FF2B5EF4-FFF2-40B4-BE49-F238E27FC236}">
                <a16:creationId xmlns:a16="http://schemas.microsoft.com/office/drawing/2014/main" id="{7128ECBC-DFA5-4291-9FAA-B69293910195}"/>
              </a:ext>
            </a:extLst>
          </p:cNvPr>
          <p:cNvPicPr>
            <a:picLocks noChangeAspect="1"/>
          </p:cNvPicPr>
          <p:nvPr/>
        </p:nvPicPr>
        <p:blipFill>
          <a:blip r:embed="rId3"/>
          <a:stretch>
            <a:fillRect/>
          </a:stretch>
        </p:blipFill>
        <p:spPr>
          <a:xfrm>
            <a:off x="5986949" y="3929570"/>
            <a:ext cx="5799112" cy="2928429"/>
          </a:xfrm>
          <a:prstGeom prst="rect">
            <a:avLst/>
          </a:prstGeom>
        </p:spPr>
      </p:pic>
    </p:spTree>
    <p:extLst>
      <p:ext uri="{BB962C8B-B14F-4D97-AF65-F5344CB8AC3E}">
        <p14:creationId xmlns:p14="http://schemas.microsoft.com/office/powerpoint/2010/main" val="3949560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027EB3A-DF05-4A1A-99F5-BE83E7654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9DF0125-E5C8-AC9D-D9D1-CA3AB22966F8}"/>
              </a:ext>
            </a:extLst>
          </p:cNvPr>
          <p:cNvSpPr txBox="1"/>
          <p:nvPr/>
        </p:nvSpPr>
        <p:spPr>
          <a:xfrm>
            <a:off x="2753360" y="191772"/>
            <a:ext cx="5923280" cy="707886"/>
          </a:xfrm>
          <a:prstGeom prst="rect">
            <a:avLst/>
          </a:prstGeom>
          <a:noFill/>
        </p:spPr>
        <p:txBody>
          <a:bodyPr wrap="square" rtlCol="0">
            <a:spAutoFit/>
          </a:bodyPr>
          <a:lstStyle/>
          <a:p>
            <a:pPr algn="ctr"/>
            <a:r>
              <a:rPr lang="en-IE" sz="4000" dirty="0">
                <a:latin typeface="+mj-lt"/>
              </a:rPr>
              <a:t>Online Survey FEEDBACK: April - may</a:t>
            </a:r>
          </a:p>
        </p:txBody>
      </p:sp>
      <p:pic>
        <p:nvPicPr>
          <p:cNvPr id="5" name="Picture 4">
            <a:extLst>
              <a:ext uri="{FF2B5EF4-FFF2-40B4-BE49-F238E27FC236}">
                <a16:creationId xmlns:a16="http://schemas.microsoft.com/office/drawing/2014/main" id="{1CD5DF42-988A-224E-DEBC-98410C9CA0DC}"/>
              </a:ext>
            </a:extLst>
          </p:cNvPr>
          <p:cNvPicPr>
            <a:picLocks noChangeAspect="1"/>
          </p:cNvPicPr>
          <p:nvPr/>
        </p:nvPicPr>
        <p:blipFill>
          <a:blip r:embed="rId2"/>
          <a:stretch>
            <a:fillRect/>
          </a:stretch>
        </p:blipFill>
        <p:spPr>
          <a:xfrm>
            <a:off x="1198880" y="1091429"/>
            <a:ext cx="9416004" cy="5689408"/>
          </a:xfrm>
          <a:prstGeom prst="rect">
            <a:avLst/>
          </a:prstGeom>
        </p:spPr>
      </p:pic>
    </p:spTree>
    <p:extLst>
      <p:ext uri="{BB962C8B-B14F-4D97-AF65-F5344CB8AC3E}">
        <p14:creationId xmlns:p14="http://schemas.microsoft.com/office/powerpoint/2010/main" val="4028283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0D275-405A-A8E3-700C-85042247D6ED}"/>
              </a:ext>
            </a:extLst>
          </p:cNvPr>
          <p:cNvPicPr>
            <a:picLocks noChangeAspect="1"/>
          </p:cNvPicPr>
          <p:nvPr/>
        </p:nvPicPr>
        <p:blipFill>
          <a:blip r:embed="rId2"/>
          <a:stretch>
            <a:fillRect/>
          </a:stretch>
        </p:blipFill>
        <p:spPr>
          <a:xfrm>
            <a:off x="273443" y="1978189"/>
            <a:ext cx="11321334" cy="3501273"/>
          </a:xfrm>
          <a:prstGeom prst="rect">
            <a:avLst/>
          </a:prstGeom>
        </p:spPr>
      </p:pic>
      <p:sp>
        <p:nvSpPr>
          <p:cNvPr id="4" name="TextBox 3">
            <a:extLst>
              <a:ext uri="{FF2B5EF4-FFF2-40B4-BE49-F238E27FC236}">
                <a16:creationId xmlns:a16="http://schemas.microsoft.com/office/drawing/2014/main" id="{B9F7D0B6-B87A-3007-F6E6-CD5BE681DDE4}"/>
              </a:ext>
            </a:extLst>
          </p:cNvPr>
          <p:cNvSpPr txBox="1"/>
          <p:nvPr/>
        </p:nvSpPr>
        <p:spPr>
          <a:xfrm>
            <a:off x="4174732" y="509086"/>
            <a:ext cx="3842535" cy="707886"/>
          </a:xfrm>
          <a:prstGeom prst="rect">
            <a:avLst/>
          </a:prstGeom>
          <a:noFill/>
        </p:spPr>
        <p:txBody>
          <a:bodyPr wrap="square" rtlCol="0">
            <a:spAutoFit/>
          </a:bodyPr>
          <a:lstStyle/>
          <a:p>
            <a:r>
              <a:rPr lang="en-IE" sz="4000" dirty="0">
                <a:latin typeface="+mj-lt"/>
              </a:rPr>
              <a:t>Online survey - Feedback</a:t>
            </a:r>
          </a:p>
        </p:txBody>
      </p:sp>
    </p:spTree>
    <p:extLst>
      <p:ext uri="{BB962C8B-B14F-4D97-AF65-F5344CB8AC3E}">
        <p14:creationId xmlns:p14="http://schemas.microsoft.com/office/powerpoint/2010/main" val="3474550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027EB3A-DF05-4A1A-99F5-BE83E7654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9DF0125-E5C8-AC9D-D9D1-CA3AB22966F8}"/>
              </a:ext>
            </a:extLst>
          </p:cNvPr>
          <p:cNvSpPr txBox="1"/>
          <p:nvPr/>
        </p:nvSpPr>
        <p:spPr>
          <a:xfrm>
            <a:off x="3586480" y="268470"/>
            <a:ext cx="4775200" cy="707886"/>
          </a:xfrm>
          <a:prstGeom prst="rect">
            <a:avLst/>
          </a:prstGeom>
          <a:noFill/>
        </p:spPr>
        <p:txBody>
          <a:bodyPr wrap="square" rtlCol="0">
            <a:spAutoFit/>
          </a:bodyPr>
          <a:lstStyle/>
          <a:p>
            <a:pPr algn="ctr"/>
            <a:r>
              <a:rPr lang="en-IE" sz="4000">
                <a:latin typeface="+mj-lt"/>
              </a:rPr>
              <a:t>Online Survey: April - may</a:t>
            </a:r>
            <a:endParaRPr lang="en-IE" sz="4000" dirty="0">
              <a:latin typeface="+mj-lt"/>
            </a:endParaRPr>
          </a:p>
        </p:txBody>
      </p:sp>
      <p:pic>
        <p:nvPicPr>
          <p:cNvPr id="7" name="Picture 6">
            <a:extLst>
              <a:ext uri="{FF2B5EF4-FFF2-40B4-BE49-F238E27FC236}">
                <a16:creationId xmlns:a16="http://schemas.microsoft.com/office/drawing/2014/main" id="{31264BAC-2CB6-C74A-56DB-74B5E9AEA32F}"/>
              </a:ext>
            </a:extLst>
          </p:cNvPr>
          <p:cNvPicPr>
            <a:picLocks noChangeAspect="1"/>
          </p:cNvPicPr>
          <p:nvPr/>
        </p:nvPicPr>
        <p:blipFill>
          <a:blip r:embed="rId2"/>
          <a:stretch>
            <a:fillRect/>
          </a:stretch>
        </p:blipFill>
        <p:spPr>
          <a:xfrm>
            <a:off x="1069609" y="1105890"/>
            <a:ext cx="10218575" cy="5315458"/>
          </a:xfrm>
          <a:prstGeom prst="rect">
            <a:avLst/>
          </a:prstGeom>
        </p:spPr>
      </p:pic>
    </p:spTree>
    <p:extLst>
      <p:ext uri="{BB962C8B-B14F-4D97-AF65-F5344CB8AC3E}">
        <p14:creationId xmlns:p14="http://schemas.microsoft.com/office/powerpoint/2010/main" val="997904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027EB3A-DF05-4A1A-99F5-BE83E7654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9DF0125-E5C8-AC9D-D9D1-CA3AB22966F8}"/>
              </a:ext>
            </a:extLst>
          </p:cNvPr>
          <p:cNvSpPr txBox="1"/>
          <p:nvPr/>
        </p:nvSpPr>
        <p:spPr>
          <a:xfrm>
            <a:off x="495442" y="257314"/>
            <a:ext cx="10416398" cy="707886"/>
          </a:xfrm>
          <a:prstGeom prst="rect">
            <a:avLst/>
          </a:prstGeom>
          <a:noFill/>
        </p:spPr>
        <p:txBody>
          <a:bodyPr wrap="square" rtlCol="0">
            <a:spAutoFit/>
          </a:bodyPr>
          <a:lstStyle/>
          <a:p>
            <a:pPr algn="ctr"/>
            <a:r>
              <a:rPr lang="en-IE" sz="4000" dirty="0">
                <a:latin typeface="+mj-lt"/>
              </a:rPr>
              <a:t>Clondalkin Face to Face And online workshops</a:t>
            </a:r>
          </a:p>
        </p:txBody>
      </p:sp>
      <p:sp>
        <p:nvSpPr>
          <p:cNvPr id="3" name="TextBox 2">
            <a:extLst>
              <a:ext uri="{FF2B5EF4-FFF2-40B4-BE49-F238E27FC236}">
                <a16:creationId xmlns:a16="http://schemas.microsoft.com/office/drawing/2014/main" id="{AC5A2A94-66E0-3629-1654-D58091D94875}"/>
              </a:ext>
            </a:extLst>
          </p:cNvPr>
          <p:cNvSpPr txBox="1"/>
          <p:nvPr/>
        </p:nvSpPr>
        <p:spPr>
          <a:xfrm>
            <a:off x="389642" y="1149565"/>
            <a:ext cx="7149078" cy="6647974"/>
          </a:xfrm>
          <a:prstGeom prst="rect">
            <a:avLst/>
          </a:prstGeom>
          <a:noFill/>
        </p:spPr>
        <p:txBody>
          <a:bodyPr wrap="square" rtlCol="0">
            <a:spAutoFit/>
          </a:bodyPr>
          <a:lstStyle/>
          <a:p>
            <a:pPr marL="285750" indent="-285750">
              <a:buFont typeface="Arial" panose="020B0604020202020204" pitchFamily="34" charset="0"/>
              <a:buChar char="•"/>
            </a:pPr>
            <a:r>
              <a:rPr lang="en-IE" sz="2400" dirty="0">
                <a:latin typeface="Calibri Light" panose="020F0302020204030204" pitchFamily="34" charset="0"/>
                <a:cs typeface="Calibri Light" panose="020F0302020204030204" pitchFamily="34" charset="0"/>
              </a:rPr>
              <a:t>10</a:t>
            </a:r>
            <a:r>
              <a:rPr lang="en-IE" sz="2400" baseline="30000" dirty="0">
                <a:latin typeface="Calibri Light" panose="020F0302020204030204" pitchFamily="34" charset="0"/>
                <a:cs typeface="Calibri Light" panose="020F0302020204030204" pitchFamily="34" charset="0"/>
              </a:rPr>
              <a:t>th</a:t>
            </a:r>
            <a:r>
              <a:rPr lang="en-IE" sz="2400" dirty="0">
                <a:latin typeface="Calibri Light" panose="020F0302020204030204" pitchFamily="34" charset="0"/>
                <a:cs typeface="Calibri Light" panose="020F0302020204030204" pitchFamily="34" charset="0"/>
              </a:rPr>
              <a:t> May in </a:t>
            </a:r>
            <a:r>
              <a:rPr lang="en-IE" sz="2400" dirty="0" err="1">
                <a:latin typeface="Calibri Light" panose="020F0302020204030204" pitchFamily="34" charset="0"/>
                <a:cs typeface="Calibri Light" panose="020F0302020204030204" pitchFamily="34" charset="0"/>
              </a:rPr>
              <a:t>Áras</a:t>
            </a:r>
            <a:r>
              <a:rPr lang="en-IE" sz="2400" dirty="0">
                <a:latin typeface="Calibri Light" panose="020F0302020204030204" pitchFamily="34" charset="0"/>
                <a:cs typeface="Calibri Light" panose="020F0302020204030204" pitchFamily="34" charset="0"/>
              </a:rPr>
              <a:t> </a:t>
            </a:r>
            <a:r>
              <a:rPr lang="en-IE" sz="2400" dirty="0" err="1">
                <a:latin typeface="Calibri Light" panose="020F0302020204030204" pitchFamily="34" charset="0"/>
                <a:cs typeface="Calibri Light" panose="020F0302020204030204" pitchFamily="34" charset="0"/>
              </a:rPr>
              <a:t>Chrónáin</a:t>
            </a:r>
            <a:endParaRPr lang="en-IE" sz="24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IE" sz="2400" dirty="0">
                <a:latin typeface="Calibri Light" panose="020F0302020204030204" pitchFamily="34" charset="0"/>
                <a:cs typeface="Calibri Light" panose="020F0302020204030204" pitchFamily="34" charset="0"/>
              </a:rPr>
              <a:t>23</a:t>
            </a:r>
            <a:r>
              <a:rPr lang="en-IE" sz="2400" baseline="30000" dirty="0">
                <a:latin typeface="Calibri Light" panose="020F0302020204030204" pitchFamily="34" charset="0"/>
                <a:cs typeface="Calibri Light" panose="020F0302020204030204" pitchFamily="34" charset="0"/>
              </a:rPr>
              <a:t>rd</a:t>
            </a:r>
            <a:r>
              <a:rPr lang="en-IE" sz="2400" dirty="0">
                <a:latin typeface="Calibri Light" panose="020F0302020204030204" pitchFamily="34" charset="0"/>
                <a:cs typeface="Calibri Light" panose="020F0302020204030204" pitchFamily="34" charset="0"/>
              </a:rPr>
              <a:t> May Workshop - Webinar</a:t>
            </a:r>
          </a:p>
          <a:p>
            <a:endParaRPr lang="en-IE" sz="1200" dirty="0">
              <a:latin typeface="Calibri Light" panose="020F0302020204030204" pitchFamily="34" charset="0"/>
              <a:cs typeface="Calibri Light" panose="020F0302020204030204" pitchFamily="34" charset="0"/>
            </a:endParaRPr>
          </a:p>
          <a:p>
            <a:pPr algn="l"/>
            <a:r>
              <a:rPr lang="en-IE" sz="2400" b="1" i="0" u="none" strike="noStrike" baseline="0" dirty="0">
                <a:latin typeface="Calibri Light" panose="020F0302020204030204" pitchFamily="34" charset="0"/>
                <a:cs typeface="Calibri Light" panose="020F0302020204030204" pitchFamily="34" charset="0"/>
              </a:rPr>
              <a:t>Goals of the Workshops</a:t>
            </a:r>
          </a:p>
          <a:p>
            <a:pPr marL="342900" indent="-342900" algn="l">
              <a:buFont typeface="Wingdings" panose="05000000000000000000" pitchFamily="2" charset="2"/>
              <a:buChar char="Ø"/>
            </a:pPr>
            <a:r>
              <a:rPr lang="en-GB" sz="2400" b="0" i="0" u="none" strike="noStrike" baseline="0" dirty="0">
                <a:latin typeface="Calibri Light" panose="020F0302020204030204" pitchFamily="34" charset="0"/>
                <a:cs typeface="Calibri Light" panose="020F0302020204030204" pitchFamily="34" charset="0"/>
              </a:rPr>
              <a:t>Explain the process and explain a LAP (briefly)</a:t>
            </a:r>
          </a:p>
          <a:p>
            <a:pPr marL="342900" indent="-342900" algn="l">
              <a:buFont typeface="Wingdings" panose="05000000000000000000" pitchFamily="2" charset="2"/>
              <a:buChar char="Ø"/>
            </a:pPr>
            <a:r>
              <a:rPr lang="en-GB" sz="2400" b="0" i="0" u="none" strike="noStrike" baseline="0" dirty="0">
                <a:latin typeface="Calibri Light" panose="020F0302020204030204" pitchFamily="34" charset="0"/>
                <a:cs typeface="Calibri Light" panose="020F0302020204030204" pitchFamily="34" charset="0"/>
              </a:rPr>
              <a:t>Feedback to the public on the issues raised during the survey (sense check)</a:t>
            </a:r>
          </a:p>
          <a:p>
            <a:pPr marL="342900" indent="-342900" algn="l">
              <a:buFont typeface="Wingdings" panose="05000000000000000000" pitchFamily="2" charset="2"/>
              <a:buChar char="Ø"/>
            </a:pPr>
            <a:r>
              <a:rPr lang="en-GB" sz="2400" b="0" i="0" u="none" strike="noStrike" baseline="0" dirty="0">
                <a:latin typeface="Calibri Light" panose="020F0302020204030204" pitchFamily="34" charset="0"/>
                <a:cs typeface="Calibri Light" panose="020F0302020204030204" pitchFamily="34" charset="0"/>
              </a:rPr>
              <a:t>Sense check a vision for Clondalkin based on survey insights </a:t>
            </a:r>
          </a:p>
          <a:p>
            <a:pPr marL="342900" indent="-342900" algn="l">
              <a:buFont typeface="Wingdings" panose="05000000000000000000" pitchFamily="2" charset="2"/>
              <a:buChar char="Ø"/>
            </a:pPr>
            <a:r>
              <a:rPr lang="en-GB" sz="2400" b="0" i="0" u="none" strike="noStrike" baseline="0" dirty="0">
                <a:latin typeface="Calibri Light" panose="020F0302020204030204" pitchFamily="34" charset="0"/>
                <a:cs typeface="Calibri Light" panose="020F0302020204030204" pitchFamily="34" charset="0"/>
              </a:rPr>
              <a:t>Workshop each theme moving from current state (continue to understand) to future state/vision at a </a:t>
            </a:r>
            <a:r>
              <a:rPr lang="en-GB" sz="2400" b="1" i="1" u="none" strike="noStrike" baseline="0" dirty="0">
                <a:latin typeface="Calibri Light" panose="020F0302020204030204" pitchFamily="34" charset="0"/>
                <a:cs typeface="Calibri Light" panose="020F0302020204030204" pitchFamily="34" charset="0"/>
              </a:rPr>
              <a:t>high </a:t>
            </a:r>
            <a:r>
              <a:rPr lang="en-GB" sz="2400" b="0" i="0" u="none" strike="noStrike" baseline="0" dirty="0">
                <a:latin typeface="Calibri Light" panose="020F0302020204030204" pitchFamily="34" charset="0"/>
                <a:cs typeface="Calibri Light" panose="020F0302020204030204" pitchFamily="34" charset="0"/>
              </a:rPr>
              <a:t>level</a:t>
            </a:r>
          </a:p>
          <a:p>
            <a:pPr marL="342900" indent="-342900" algn="l">
              <a:buFont typeface="Wingdings" panose="05000000000000000000" pitchFamily="2" charset="2"/>
              <a:buChar char="Ø"/>
            </a:pPr>
            <a:r>
              <a:rPr lang="en-GB" sz="2400" b="0" i="0" u="none" strike="noStrike" baseline="0" dirty="0">
                <a:latin typeface="Calibri Light" panose="020F0302020204030204" pitchFamily="34" charset="0"/>
                <a:cs typeface="Calibri Light" panose="020F0302020204030204" pitchFamily="34" charset="0"/>
              </a:rPr>
              <a:t>Demonstrate a fair and transparent consultation process. (Content from the survey, timeline of public consultation process, quotes)</a:t>
            </a:r>
            <a:endParaRPr lang="en-IE" sz="24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endParaRPr lang="en-IE" sz="2400" dirty="0"/>
          </a:p>
          <a:p>
            <a:pPr marL="285750" indent="-285750">
              <a:buFont typeface="Arial" panose="020B0604020202020204" pitchFamily="34" charset="0"/>
              <a:buChar char="•"/>
            </a:pPr>
            <a:endParaRPr lang="en-IE" sz="2400" dirty="0"/>
          </a:p>
          <a:p>
            <a:pPr marL="285750" indent="-285750">
              <a:buFont typeface="Arial" panose="020B0604020202020204" pitchFamily="34" charset="0"/>
              <a:buChar char="•"/>
            </a:pPr>
            <a:endParaRPr lang="en-IE" dirty="0"/>
          </a:p>
        </p:txBody>
      </p:sp>
      <p:pic>
        <p:nvPicPr>
          <p:cNvPr id="4" name="Picture 3">
            <a:extLst>
              <a:ext uri="{FF2B5EF4-FFF2-40B4-BE49-F238E27FC236}">
                <a16:creationId xmlns:a16="http://schemas.microsoft.com/office/drawing/2014/main" id="{AF7CAAE4-951F-1509-E30E-BF33846BE1A2}"/>
              </a:ext>
            </a:extLst>
          </p:cNvPr>
          <p:cNvPicPr>
            <a:picLocks noChangeAspect="1"/>
          </p:cNvPicPr>
          <p:nvPr/>
        </p:nvPicPr>
        <p:blipFill>
          <a:blip r:embed="rId2"/>
          <a:stretch>
            <a:fillRect/>
          </a:stretch>
        </p:blipFill>
        <p:spPr>
          <a:xfrm>
            <a:off x="7960495" y="1307006"/>
            <a:ext cx="3841864" cy="4598854"/>
          </a:xfrm>
          <a:prstGeom prst="rect">
            <a:avLst/>
          </a:prstGeom>
          <a:ln w="12700">
            <a:solidFill>
              <a:schemeClr val="bg2">
                <a:lumMod val="75000"/>
              </a:schemeClr>
            </a:solidFill>
          </a:ln>
        </p:spPr>
      </p:pic>
    </p:spTree>
    <p:extLst>
      <p:ext uri="{BB962C8B-B14F-4D97-AF65-F5344CB8AC3E}">
        <p14:creationId xmlns:p14="http://schemas.microsoft.com/office/powerpoint/2010/main" val="2674896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group of people looking at a poster&#10;&#10;Description automatically generated with medium confidence">
            <a:extLst>
              <a:ext uri="{FF2B5EF4-FFF2-40B4-BE49-F238E27FC236}">
                <a16:creationId xmlns:a16="http://schemas.microsoft.com/office/drawing/2014/main" id="{54C5112F-0E2E-CCF3-6C3C-5DD2D7958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096" y="1123527"/>
            <a:ext cx="3062191" cy="4604800"/>
          </a:xfrm>
          <a:prstGeom prst="rect">
            <a:avLst/>
          </a:prstGeom>
        </p:spPr>
      </p:pic>
      <p:cxnSp>
        <p:nvCxnSpPr>
          <p:cNvPr id="1036" name="Straight Connector 1035">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1" name="Picture 10" descr="A person and person sitting at a table&#10;&#10;Description automatically generated with medium confidence">
            <a:extLst>
              <a:ext uri="{FF2B5EF4-FFF2-40B4-BE49-F238E27FC236}">
                <a16:creationId xmlns:a16="http://schemas.microsoft.com/office/drawing/2014/main" id="{82E82707-0CF4-AF33-7400-AF7DD6E8D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253" y="1123527"/>
            <a:ext cx="3062191" cy="4604800"/>
          </a:xfrm>
          <a:prstGeom prst="rect">
            <a:avLst/>
          </a:prstGeom>
        </p:spPr>
      </p:pic>
      <p:cxnSp>
        <p:nvCxnSpPr>
          <p:cNvPr id="1038" name="Straight Connector 1037">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descr="A group of people looking at a map&#10;&#10;Description automatically generated with medium confidence">
            <a:extLst>
              <a:ext uri="{FF2B5EF4-FFF2-40B4-BE49-F238E27FC236}">
                <a16:creationId xmlns:a16="http://schemas.microsoft.com/office/drawing/2014/main" id="{8741EEF6-6DAA-37B8-D092-A877B69F5E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9800" y="1123528"/>
            <a:ext cx="3062191" cy="4604800"/>
          </a:xfrm>
          <a:prstGeom prst="rect">
            <a:avLst/>
          </a:prstGeom>
        </p:spPr>
      </p:pic>
    </p:spTree>
    <p:extLst>
      <p:ext uri="{BB962C8B-B14F-4D97-AF65-F5344CB8AC3E}">
        <p14:creationId xmlns:p14="http://schemas.microsoft.com/office/powerpoint/2010/main" val="642510913"/>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emplate>Sketchy</Template>
  <TotalTime>331</TotalTime>
  <Words>577</Words>
  <Application>Microsoft Office PowerPoint</Application>
  <PresentationFormat>Widescreen</PresentationFormat>
  <Paragraphs>69</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The Hand Bold</vt:lpstr>
      <vt:lpstr>The Serif Hand Black</vt:lpstr>
      <vt:lpstr>Wingdings</vt:lpstr>
      <vt:lpstr>SketchyVTI</vt:lpstr>
      <vt:lpstr>Clondalkin  Local Area Plan</vt:lpstr>
      <vt:lpstr>County Development Plan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Clondalkin local area plan</dc:title>
  <dc:creator>Tracy McGibbon</dc:creator>
  <cp:lastModifiedBy>Hazel Craigie</cp:lastModifiedBy>
  <cp:revision>20</cp:revision>
  <dcterms:created xsi:type="dcterms:W3CDTF">2023-02-07T16:27:40Z</dcterms:created>
  <dcterms:modified xsi:type="dcterms:W3CDTF">2023-05-25T14:49:00Z</dcterms:modified>
</cp:coreProperties>
</file>