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83" r:id="rId2"/>
  </p:sldIdLst>
  <p:sldSz cx="12192000" cy="6858000"/>
  <p:notesSz cx="6858000" cy="9144000"/>
  <p:defaultTextStyle>
    <a:defPPr>
      <a:defRPr lang="en-I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7681E0-615F-407D-92AA-DB6B60B8164D}" v="5" dt="2023-05-15T11:43:24.2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08"/>
  </p:normalViewPr>
  <p:slideViewPr>
    <p:cSldViewPr snapToGrid="0" snapToObjects="1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E6B1DD-93D1-6B92-E267-754D058779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024E80-6293-A5BC-960A-C330FA426BD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77716C4-63C0-4E0A-AB2F-0EEB7F568F92}" type="datetimeFigureOut">
              <a:rPr lang="en-GB"/>
              <a:pPr>
                <a:defRPr/>
              </a:pPr>
              <a:t>15/05/2023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BBF0A84-E84B-CC7C-2EDC-F96CDF1580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B4D8809-64CA-FD16-5C02-3C587A1746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85E55-0004-5A47-7124-17892EEDAE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3DE32-AF13-30FE-7631-082B5145FD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9A7E56C-643E-4C81-B6D2-7E361EB1E3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Waterfor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8D6D244-3190-5F82-24B7-C88ADA7CB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16013"/>
            <a:ext cx="3868738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1953"/>
            <a:ext cx="9144000" cy="18106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184664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5E37412-85E3-1E75-29CC-2ECF66E1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21B98-D702-41F4-86EA-F984FDFD3DB8}" type="datetimeFigureOut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E0CC9C-6341-417B-8DD4-35DDE7BC6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AD93B7-40AC-6DE6-1D2C-F77D8265E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710CE-1F10-4D4F-813C-D29E3304A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7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 Waterfor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DF1178-3C5B-5F5D-83A4-5421B8DA006A}"/>
              </a:ext>
            </a:extLst>
          </p:cNvPr>
          <p:cNvCxnSpPr/>
          <p:nvPr/>
        </p:nvCxnSpPr>
        <p:spPr>
          <a:xfrm>
            <a:off x="838200" y="1690688"/>
            <a:ext cx="10515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C1B8488-42B4-8302-93AC-777B65FB91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776212" y="5386217"/>
            <a:ext cx="2411976" cy="684553"/>
          </a:xfrm>
          <a:prstGeom prst="rect">
            <a:avLst/>
          </a:prstGeom>
          <a:blipFill>
            <a:blip r:embed="rId3"/>
            <a:stretch>
              <a:fillRect l="-14000" r="14000" b="-5000"/>
            </a:stretch>
          </a:blip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38200" y="5280025"/>
            <a:ext cx="2136775" cy="896938"/>
          </a:xfrm>
          <a:noFill/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557B6CD-BE95-21C4-5B10-E221B59C774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0C78A-33E2-4AED-A16A-4C75DF928C93}" type="datetimeFigureOut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7DF695C-B6B1-C7F8-A2ED-93B8B9754FE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DE4D511-813E-800D-C3D5-E6F32A15CE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C4C22-2952-430F-8F16-8FB41296E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4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08387F3-4041-59F7-27C6-B4098376C700}"/>
              </a:ext>
            </a:extLst>
          </p:cNvPr>
          <p:cNvCxnSpPr/>
          <p:nvPr/>
        </p:nvCxnSpPr>
        <p:spPr>
          <a:xfrm>
            <a:off x="838200" y="1690688"/>
            <a:ext cx="10515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7">
            <a:extLst>
              <a:ext uri="{FF2B5EF4-FFF2-40B4-BE49-F238E27FC236}">
                <a16:creationId xmlns:a16="http://schemas.microsoft.com/office/drawing/2014/main" id="{AF0C0763-B696-F6EE-9D6A-596612FA0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599113"/>
            <a:ext cx="17526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DD5DF75-6DDC-2CAD-DD2A-17F90B03D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EEC64-03ED-4991-82BC-96CBC6D518A3}" type="datetimeFigureOut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9AF9435-1ACA-12F5-C899-9AD23E5FE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23C80F8-BB3F-E754-C43E-73680AE63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90F02-B75C-4ACA-88AC-7B5AFC5CA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21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Waterf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F4299EB8-496C-2114-1AB2-ABB1E34B5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599113"/>
            <a:ext cx="17526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38200" y="5280025"/>
            <a:ext cx="2136775" cy="896938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A3A4E00-8C2A-9573-28A7-53A0729F4CF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575D7-6DBD-4CDD-88FF-29B7CE576C61}" type="datetimeFigureOut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95BCC5E-F38D-4BDD-EAB2-48166F55BDC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6C7A229-E098-5227-010B-8CD649E2EE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083E-A3B9-4ECA-9EF7-1B9964A97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30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aterf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7F73CBB4-BA25-0F49-D619-C0692DA30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599113"/>
            <a:ext cx="17526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38200" y="5280025"/>
            <a:ext cx="2136775" cy="896938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AC69A56C-9684-DF7B-959B-A80C6801AFF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794C5-6914-4086-90AA-C2B499805B8A}" type="datetimeFigureOut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E419701-9082-39F1-2094-F5FAB49D573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C41A3B6-9087-47DE-8D74-BB16BB1D014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C272F-D19E-4D26-8DAA-8FD7315DB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51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EA7373B9-8149-77CC-E2E5-6417CE029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1835150"/>
            <a:ext cx="9005888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0F910B7-9FA5-11BE-FB10-66A3311B1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C46B4-4D49-43CE-9201-682CB4D68847}" type="datetimeFigureOut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8A63421-1153-E3DC-8495-C54C8A14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AAB4319-729F-4E3D-924B-DA2611F71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8D120-1388-4C82-B642-B54D301DE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57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Content Waterf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2EB7748-63DB-3F15-ABD9-A2B5D0D2A23F}"/>
              </a:ext>
            </a:extLst>
          </p:cNvPr>
          <p:cNvCxnSpPr/>
          <p:nvPr/>
        </p:nvCxnSpPr>
        <p:spPr>
          <a:xfrm>
            <a:off x="838200" y="1690688"/>
            <a:ext cx="105156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Text&#10;&#10;Description automatically generated">
            <a:extLst>
              <a:ext uri="{FF2B5EF4-FFF2-40B4-BE49-F238E27FC236}">
                <a16:creationId xmlns:a16="http://schemas.microsoft.com/office/drawing/2014/main" id="{40CFF26E-9888-EC22-E475-FBD79E01D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100" y="5435600"/>
            <a:ext cx="16637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7514"/>
            <a:ext cx="10515600" cy="4351338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38200" y="5280025"/>
            <a:ext cx="2136775" cy="896938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38A0F2B-0922-392E-85A8-4A3C8FC9C21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6F151-1FB3-444E-AAA2-FD8968BE988A}" type="datetimeFigureOut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8AC8F95-9B65-4246-E4F8-ADC1853D0F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52783FD-7BF3-97CB-2480-1CFF33FA58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E5661-B2FB-4FB3-AED0-A624FBEE1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7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ark Title Waterfor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4B1FAF31-0161-9221-EADA-D6A183D83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158875"/>
            <a:ext cx="35369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1953"/>
            <a:ext cx="9144000" cy="181063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184664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3DC801-76DF-7F2D-022C-46CB73714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F7DB7-6E05-46CE-AB63-7694FABB6AB4}" type="datetimeFigureOut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6D44BA-A86D-3046-C1B5-7697FFA4A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602853-DBC2-E7BD-D378-47B510595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9039C-1560-4311-B35D-05CC9B716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1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Cycling Nationa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495F50BD-2534-5C2F-23C2-7FFC9DEA3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74625"/>
            <a:ext cx="35369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0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Cycling Waterfor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684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Park Nationa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6184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Park Waterfor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25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Yoga Nationa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31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8222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Image Right Waterf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B6784B-FC31-E14C-3157-CDA042A7E6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591422" y="5529480"/>
            <a:ext cx="2281362" cy="647483"/>
          </a:xfrm>
          <a:prstGeom prst="rect">
            <a:avLst/>
          </a:prstGeom>
          <a:blipFill>
            <a:blip r:embed="rId3"/>
            <a:stretch>
              <a:fillRect l="-14000" r="14000" b="-5000"/>
            </a:stretch>
          </a:blipFill>
        </p:spPr>
      </p:pic>
      <p:sp>
        <p:nvSpPr>
          <p:cNvPr id="28" name="Picture Placeholder 27"/>
          <p:cNvSpPr>
            <a:spLocks noGrp="1"/>
          </p:cNvSpPr>
          <p:nvPr>
            <p:ph type="pic" sz="quarter" idx="14"/>
          </p:nvPr>
        </p:nvSpPr>
        <p:spPr>
          <a:xfrm>
            <a:off x="6169441" y="1825625"/>
            <a:ext cx="4114799" cy="4114799"/>
          </a:xfrm>
          <a:custGeom>
            <a:avLst/>
            <a:gdLst>
              <a:gd name="connsiteX0" fmla="*/ 2057420 w 4114799"/>
              <a:gd name="connsiteY0" fmla="*/ 4114798 h 4114799"/>
              <a:gd name="connsiteX1" fmla="*/ 4114799 w 4114799"/>
              <a:gd name="connsiteY1" fmla="*/ 4114798 h 4114799"/>
              <a:gd name="connsiteX2" fmla="*/ 4114799 w 4114799"/>
              <a:gd name="connsiteY2" fmla="*/ 4114799 h 4114799"/>
              <a:gd name="connsiteX3" fmla="*/ 2057400 w 4114799"/>
              <a:gd name="connsiteY3" fmla="*/ 4114799 h 4114799"/>
              <a:gd name="connsiteX4" fmla="*/ 0 w 4114799"/>
              <a:gd name="connsiteY4" fmla="*/ 4114798 h 4114799"/>
              <a:gd name="connsiteX5" fmla="*/ 2057381 w 4114799"/>
              <a:gd name="connsiteY5" fmla="*/ 4114798 h 4114799"/>
              <a:gd name="connsiteX6" fmla="*/ 2057400 w 4114799"/>
              <a:gd name="connsiteY6" fmla="*/ 4114799 h 4114799"/>
              <a:gd name="connsiteX7" fmla="*/ 0 w 4114799"/>
              <a:gd name="connsiteY7" fmla="*/ 4114799 h 4114799"/>
              <a:gd name="connsiteX8" fmla="*/ 2057381 w 4114799"/>
              <a:gd name="connsiteY8" fmla="*/ 0 h 4114799"/>
              <a:gd name="connsiteX9" fmla="*/ 2057421 w 4114799"/>
              <a:gd name="connsiteY9" fmla="*/ 0 h 4114799"/>
              <a:gd name="connsiteX10" fmla="*/ 2254777 w 4114799"/>
              <a:gd name="connsiteY10" fmla="*/ 9344 h 4114799"/>
              <a:gd name="connsiteX11" fmla="*/ 4104178 w 4114799"/>
              <a:gd name="connsiteY11" fmla="*/ 1847042 h 4114799"/>
              <a:gd name="connsiteX12" fmla="*/ 4114799 w 4114799"/>
              <a:gd name="connsiteY12" fmla="*/ 2057380 h 4114799"/>
              <a:gd name="connsiteX13" fmla="*/ 4114799 w 4114799"/>
              <a:gd name="connsiteY13" fmla="*/ 2057419 h 4114799"/>
              <a:gd name="connsiteX14" fmla="*/ 4104178 w 4114799"/>
              <a:gd name="connsiteY14" fmla="*/ 2267756 h 4114799"/>
              <a:gd name="connsiteX15" fmla="*/ 2267757 w 4114799"/>
              <a:gd name="connsiteY15" fmla="*/ 4104177 h 4114799"/>
              <a:gd name="connsiteX16" fmla="*/ 2057420 w 4114799"/>
              <a:gd name="connsiteY16" fmla="*/ 4114798 h 4114799"/>
              <a:gd name="connsiteX17" fmla="*/ 2057381 w 4114799"/>
              <a:gd name="connsiteY17" fmla="*/ 4114798 h 4114799"/>
              <a:gd name="connsiteX18" fmla="*/ 1847043 w 4114799"/>
              <a:gd name="connsiteY18" fmla="*/ 4104177 h 4114799"/>
              <a:gd name="connsiteX19" fmla="*/ 0 w 4114799"/>
              <a:gd name="connsiteY19" fmla="*/ 2057399 h 4114799"/>
              <a:gd name="connsiteX20" fmla="*/ 1847043 w 4114799"/>
              <a:gd name="connsiteY20" fmla="*/ 10621 h 411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14799" h="4114799">
                <a:moveTo>
                  <a:pt x="2057420" y="4114798"/>
                </a:moveTo>
                <a:lnTo>
                  <a:pt x="4114799" y="4114798"/>
                </a:lnTo>
                <a:lnTo>
                  <a:pt x="4114799" y="4114799"/>
                </a:lnTo>
                <a:lnTo>
                  <a:pt x="2057400" y="4114799"/>
                </a:lnTo>
                <a:close/>
                <a:moveTo>
                  <a:pt x="0" y="4114798"/>
                </a:moveTo>
                <a:lnTo>
                  <a:pt x="2057381" y="4114798"/>
                </a:lnTo>
                <a:lnTo>
                  <a:pt x="2057400" y="4114799"/>
                </a:lnTo>
                <a:lnTo>
                  <a:pt x="0" y="4114799"/>
                </a:lnTo>
                <a:close/>
                <a:moveTo>
                  <a:pt x="2057381" y="0"/>
                </a:moveTo>
                <a:lnTo>
                  <a:pt x="2057421" y="0"/>
                </a:lnTo>
                <a:lnTo>
                  <a:pt x="2254777" y="9344"/>
                </a:lnTo>
                <a:cubicBezTo>
                  <a:pt x="3229164" y="102087"/>
                  <a:pt x="4005403" y="874426"/>
                  <a:pt x="4104178" y="1847042"/>
                </a:cubicBezTo>
                <a:lnTo>
                  <a:pt x="4114799" y="2057380"/>
                </a:lnTo>
                <a:lnTo>
                  <a:pt x="4114799" y="2057419"/>
                </a:lnTo>
                <a:lnTo>
                  <a:pt x="4104178" y="2267756"/>
                </a:lnTo>
                <a:cubicBezTo>
                  <a:pt x="4005842" y="3236049"/>
                  <a:pt x="3236050" y="4005842"/>
                  <a:pt x="2267757" y="4104177"/>
                </a:cubicBezTo>
                <a:lnTo>
                  <a:pt x="2057420" y="4114798"/>
                </a:lnTo>
                <a:lnTo>
                  <a:pt x="2057381" y="4114798"/>
                </a:lnTo>
                <a:lnTo>
                  <a:pt x="1847043" y="4104177"/>
                </a:lnTo>
                <a:cubicBezTo>
                  <a:pt x="809586" y="3998818"/>
                  <a:pt x="0" y="3122653"/>
                  <a:pt x="0" y="2057399"/>
                </a:cubicBezTo>
                <a:cubicBezTo>
                  <a:pt x="0" y="992145"/>
                  <a:pt x="809586" y="115981"/>
                  <a:pt x="1847043" y="10621"/>
                </a:cubicBezTo>
                <a:close/>
              </a:path>
            </a:pathLst>
          </a:custGeom>
          <a:solidFill>
            <a:schemeClr val="tx1"/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38200" y="5280025"/>
            <a:ext cx="2136775" cy="896938"/>
          </a:xfrm>
          <a:noFill/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70C29-8A68-5EE9-CF81-B58BCD484C2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9A911-2894-4D06-9FA2-E6C334011747}" type="datetimeFigureOut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F05394-0BC8-83E9-329A-1630F09F348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C682D-6AEE-075F-C9FA-CF58BB4FABF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11533-2E81-4E00-A36C-E24FDC843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6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189EA54-08CB-A5E0-746F-EA4924E074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E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C518DDE-9C1D-0E04-1785-6DF6000F5A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E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02E5D-8585-5DF3-FED3-E9FB4414EF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0BF7518-8C37-404D-8B96-E10B1C6329F5}" type="datetimeFigureOut">
              <a:rPr lang="en-US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FC25F-BDE3-7C55-9E84-39D6812EC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29907-251F-0F58-29DB-2D6368BFE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A1DFB0B-6A7C-4F61-863E-13A69085AA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panose="020E0502030303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panose="020E0502030303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panose="020E0502030303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panose="020E0502030303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panose="020E0502030303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panose="020E0502030303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panose="020E0502030303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panose="020E0502030303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8016CF8B-FDF0-D6D3-8FA4-CE400C4232B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2281239"/>
            <a:ext cx="9144000" cy="8620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2800" dirty="0"/>
              <a:t>		    </a:t>
            </a:r>
            <a:br>
              <a:rPr lang="en-GB" altLang="en-US" sz="2800" dirty="0"/>
            </a:br>
            <a:br>
              <a:rPr lang="en-GB" altLang="en-US" sz="2800" dirty="0"/>
            </a:br>
            <a:r>
              <a:rPr lang="en-GB" altLang="en-US" sz="2800" dirty="0"/>
              <a:t>			Active South Dublin 2023-2028</a:t>
            </a:r>
            <a:endParaRPr lang="en-IE" altLang="en-US" sz="2800" dirty="0"/>
          </a:p>
        </p:txBody>
      </p:sp>
      <p:sp>
        <p:nvSpPr>
          <p:cNvPr id="18435" name="Subtitle 2">
            <a:extLst>
              <a:ext uri="{FF2B5EF4-FFF2-40B4-BE49-F238E27FC236}">
                <a16:creationId xmlns:a16="http://schemas.microsoft.com/office/drawing/2014/main" id="{78514C42-2E3C-1705-B5D9-CCBE4A2CA58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8200" y="3143252"/>
            <a:ext cx="9144000" cy="3581398"/>
          </a:xfrm>
        </p:spPr>
        <p:txBody>
          <a:bodyPr/>
          <a:lstStyle/>
          <a:p>
            <a:pPr eaLnBrk="1" hangingPunct="1"/>
            <a:r>
              <a:rPr lang="en-GB" altLang="en-US" dirty="0"/>
              <a:t>Next Steps:</a:t>
            </a:r>
          </a:p>
          <a:p>
            <a:pPr eaLnBrk="1" hangingPunct="1"/>
            <a:r>
              <a:rPr lang="en-GB" altLang="en-US" dirty="0"/>
              <a:t>-    Finalise document design and launch it – by </a:t>
            </a:r>
            <a:r>
              <a:rPr lang="en-GB" altLang="en-US" u="sng" dirty="0"/>
              <a:t>end of June </a:t>
            </a:r>
          </a:p>
          <a:p>
            <a:pPr marL="342900" indent="-342900" eaLnBrk="1" hangingPunct="1">
              <a:buFontTx/>
              <a:buChar char="-"/>
            </a:pPr>
            <a:r>
              <a:rPr lang="en-GB" altLang="en-US" dirty="0"/>
              <a:t>Agree Active SD Unit structure and funding support from SDCC</a:t>
            </a:r>
          </a:p>
          <a:p>
            <a:pPr marL="342900" indent="-342900" eaLnBrk="1" hangingPunct="1">
              <a:buFontTx/>
              <a:buChar char="-"/>
            </a:pPr>
            <a:r>
              <a:rPr lang="en-GB" altLang="en-US" dirty="0"/>
              <a:t>Design Active SD template and start the rebranding process</a:t>
            </a:r>
          </a:p>
          <a:p>
            <a:pPr marL="342900" indent="-342900" eaLnBrk="1" hangingPunct="1">
              <a:buFontTx/>
              <a:buChar char="-"/>
            </a:pPr>
            <a:r>
              <a:rPr lang="en-GB" altLang="en-US"/>
              <a:t>Appoint </a:t>
            </a:r>
            <a:r>
              <a:rPr lang="en-GB" altLang="en-US" dirty="0"/>
              <a:t>additional staff – </a:t>
            </a:r>
          </a:p>
          <a:p>
            <a:pPr eaLnBrk="1" hangingPunct="1"/>
            <a:r>
              <a:rPr lang="en-GB" altLang="en-US" dirty="0"/>
              <a:t>(2023) community sports officer, disability officer, </a:t>
            </a:r>
          </a:p>
          <a:p>
            <a:pPr eaLnBrk="1" hangingPunct="1"/>
            <a:r>
              <a:rPr lang="en-GB" altLang="en-US" dirty="0"/>
              <a:t>(2024) outdoor rec. officer, ESF Officer, </a:t>
            </a:r>
            <a:r>
              <a:rPr lang="en-GB" altLang="en-US" dirty="0" err="1"/>
              <a:t>phy</a:t>
            </a:r>
            <a:r>
              <a:rPr lang="en-GB" altLang="en-US" dirty="0"/>
              <a:t>. activity for health officer</a:t>
            </a:r>
          </a:p>
          <a:p>
            <a:pPr eaLnBrk="1" hangingPunct="1"/>
            <a:r>
              <a:rPr lang="en-GB" altLang="en-US" dirty="0"/>
              <a:t>- Agree actions of plan to be implemented in 2023/24</a:t>
            </a:r>
          </a:p>
          <a:p>
            <a:pPr marL="342900" indent="-342900" eaLnBrk="1" hangingPunct="1">
              <a:buFontTx/>
              <a:buChar char="-"/>
            </a:pPr>
            <a:endParaRPr lang="en-GB" altLang="en-US" dirty="0"/>
          </a:p>
          <a:p>
            <a:pPr eaLnBrk="1" hangingPunct="1"/>
            <a:endParaRPr lang="en-GB" altLang="en-US" dirty="0"/>
          </a:p>
          <a:p>
            <a:pPr eaLnBrk="1" hangingPunct="1"/>
            <a:endParaRPr lang="en-IE" altLang="en-US" dirty="0"/>
          </a:p>
        </p:txBody>
      </p:sp>
      <p:pic>
        <p:nvPicPr>
          <p:cNvPr id="1026" name="Picture 2" descr="Site Logo">
            <a:extLst>
              <a:ext uri="{FF2B5EF4-FFF2-40B4-BE49-F238E27FC236}">
                <a16:creationId xmlns:a16="http://schemas.microsoft.com/office/drawing/2014/main" id="{19EC58B4-1C62-E76E-169F-AF37D416B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144" y="990600"/>
            <a:ext cx="3401213" cy="129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235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DCSP">
      <a:dk1>
        <a:srgbClr val="414042"/>
      </a:dk1>
      <a:lt1>
        <a:sysClr val="window" lastClr="FFFFFF"/>
      </a:lt1>
      <a:dk2>
        <a:srgbClr val="414042"/>
      </a:dk2>
      <a:lt2>
        <a:srgbClr val="FFFFFF"/>
      </a:lt2>
      <a:accent1>
        <a:srgbClr val="4380A9"/>
      </a:accent1>
      <a:accent2>
        <a:srgbClr val="8AC640"/>
      </a:accent2>
      <a:accent3>
        <a:srgbClr val="B65885"/>
      </a:accent3>
      <a:accent4>
        <a:srgbClr val="88868A"/>
      </a:accent4>
      <a:accent5>
        <a:srgbClr val="6AA0C4"/>
      </a:accent5>
      <a:accent6>
        <a:srgbClr val="C77FA1"/>
      </a:accent6>
      <a:hlink>
        <a:srgbClr val="99BED7"/>
      </a:hlink>
      <a:folHlink>
        <a:srgbClr val="DDB1C6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tive Cities_Presentation Template_Dublin  -  Read-Only  -  Compatibility Mode" id="{14DC2848-6161-44C4-8956-AA6E8160D86B}" vid="{4BCE56D7-1D95-4DB0-B4F1-61544CF3A3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Active Cities_Presentation Template_Dublin</Template>
  <TotalTime>259</TotalTime>
  <Words>87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Candara</vt:lpstr>
      <vt:lpstr>Office Theme</vt:lpstr>
      <vt:lpstr>           Active South Dublin 2023-2028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February 2023</dc:title>
  <dc:creator>Thomas McDermott</dc:creator>
  <cp:lastModifiedBy>Edel Clancy</cp:lastModifiedBy>
  <cp:revision>3</cp:revision>
  <dcterms:created xsi:type="dcterms:W3CDTF">2023-02-07T16:54:03Z</dcterms:created>
  <dcterms:modified xsi:type="dcterms:W3CDTF">2023-05-15T12:10:14Z</dcterms:modified>
</cp:coreProperties>
</file>