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61" r:id="rId5"/>
    <p:sldId id="292" r:id="rId6"/>
    <p:sldId id="295" r:id="rId7"/>
    <p:sldId id="293" r:id="rId8"/>
    <p:sldId id="294" r:id="rId9"/>
    <p:sldId id="336" r:id="rId10"/>
    <p:sldId id="296" r:id="rId11"/>
    <p:sldId id="339" r:id="rId12"/>
    <p:sldId id="342" r:id="rId13"/>
    <p:sldId id="337" r:id="rId14"/>
    <p:sldId id="338" r:id="rId15"/>
    <p:sldId id="34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41B6F8-20FD-4576-9BBC-E27B949671C3}" v="46" dt="2023-05-15T10:26:51.1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0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E102D-BAC6-4B15-83D0-23EB8F5619E1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F5DE2-6A1A-41FD-B8C1-1B662F16C2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35233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2</a:t>
            </a:fld>
            <a:endParaRPr lang="en-IE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044054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11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1146169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3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3266413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4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818228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5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1557475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6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3366725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7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1484215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8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3468537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9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2701023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10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1073266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78B05-94EE-4500-9A67-4E5951DB02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2CF7E1-AFC8-4EE9-9736-5A57B3A02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562FC-9F22-4A01-90EA-9C7D1BFD3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48733-4B72-47D9-94F8-97FFBC178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01D82-7D7C-4BD2-8599-BFFA4EAF6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33283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E80C7-C921-4EF6-BF5D-845726EDE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9605A0-CA8A-480F-AC16-A1CADD623C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6E8E0-74BA-47D8-995B-E177F1455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4F153-939F-4756-AAB5-E4DD0616D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94481-6EB8-4DD4-B819-2B78068B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41508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574605-0231-4053-A24A-81965E4ACC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6CE5C0-AC47-43D0-9968-78F15C502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9444F-F843-426B-9545-586E5D13E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72B5C-A83C-4D53-BA31-813C4E141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96C5E-4480-4148-82D9-ADE748927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41802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8984F-1779-4A49-8F8E-AFB86739A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BD882-2B3D-46E7-BD37-F7669BCEA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78B88-DC52-4E06-B099-30C8338B1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2F35B-21A8-4915-9CD1-5E6BEFBE8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88A4F-EE68-4109-AB34-097C71E81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7925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F45E5-F496-4AC8-A0D8-DA4DF2699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CDEED1-FFAB-4130-BD40-E99A0F62E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DF7EF-9589-4C86-B735-CEFBD53EC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E585A-6EF0-4E2E-AEF3-904581B88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741A96-BEB9-46B5-B247-82E5CDE8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22659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C74DB-F269-47F3-8F85-4537D696B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8A993-8FF0-4A12-A14A-0ADE8E12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7F66C-4572-4422-8AEB-5C5AED9130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4E4A7-72BA-4411-BB35-EF1AE0CA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0E09BD-6D11-4D16-AB48-32C0317A6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7D7983-3BD3-4AE4-B5D0-94DF35619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49551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96D4F-B140-4F64-9E46-FF3D775D5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9AB26-D889-4503-931E-568689DCF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6CE7C-1F14-46D1-872C-5FF2D27A0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06E4C5-AE52-42AB-AE83-4C8009F71B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E83BCA-A8CE-4377-AD86-4A07F96D80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698657-5080-4240-AE81-C4E5DACD3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A0795C-E2E3-4A69-940D-9CECA3B4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55F271-6C0C-45F6-8786-355D2AAFD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162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A5E26-E04C-4CF4-8043-979C7FA0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A97ED2-008E-4EE5-93E4-E6D33B273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1B8839-7F8B-47EF-AAC0-150C67730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83413E-023A-4996-A8C7-A828A0A00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12865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DCBBF8-C1D1-44B0-BCDD-A01F0539F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0200D8-72FA-4765-80E4-66CD56230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F9AFDF-66B4-4D89-BF23-069F6BAA7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8929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0DE66-4281-488A-A202-D43301510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44A6D-4FEE-4A85-A01C-4E0465F28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4590B-8F2A-4470-A281-263BD2AA8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D0FC52-8492-492A-AEDD-1FE6DED34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58A0B-A851-407B-9617-4346ABB13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058004-D422-4088-8BE6-DC39B3EB7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08602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33A42-924F-4236-AA32-AEF8244A7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9A38B4-21DC-464F-836F-60454A0107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866E6-2E54-4356-9F73-4EF994F8C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9C08C-104F-444E-84BB-8D9E8B228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B5D35-DA1A-499A-87B6-88C0DF4DDE9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56CE8-EB1D-432C-8E46-B464A67E8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23171-6278-4ABF-BFE0-AD2E781C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6442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8394E7-818F-4390-86A2-1545EC7A6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512FEC-F7EC-4C35-AA6C-5337671E1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923D3-1676-4DF4-91F6-809D416285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B5D35-DA1A-499A-87B6-88C0DF4DDE9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3958-9D9C-44FB-A58D-A9D7D8BE73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D5CE9-B568-4179-B780-701883BE8F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B83F9-71BF-41FA-B0B1-AEDDF98C3C0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0272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cid:426A7275-2700-405E-957C-8059AD227713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2.jpe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25082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2209800"/>
            <a:ext cx="9067800" cy="3810000"/>
          </a:xfrm>
          <a:noFill/>
          <a:ln/>
        </p:spPr>
        <p:txBody>
          <a:bodyPr>
            <a:normAutofit/>
          </a:bodyPr>
          <a:lstStyle/>
          <a:p>
            <a:r>
              <a:rPr lang="en-IE" sz="4800" b="1" dirty="0">
                <a:solidFill>
                  <a:schemeClr val="bg1"/>
                </a:solidFill>
              </a:rPr>
              <a:t>Community Development Update</a:t>
            </a:r>
          </a:p>
          <a:p>
            <a:endParaRPr lang="en-IE" sz="4800" b="1" dirty="0">
              <a:solidFill>
                <a:schemeClr val="bg1"/>
              </a:solidFill>
            </a:endParaRPr>
          </a:p>
          <a:p>
            <a:r>
              <a:rPr lang="en-IE" sz="4400" b="1" dirty="0">
                <a:solidFill>
                  <a:schemeClr val="bg1"/>
                </a:solidFill>
              </a:rPr>
              <a:t>Social, Community &amp; Equality SPC Meeting</a:t>
            </a:r>
          </a:p>
          <a:p>
            <a:r>
              <a:rPr lang="en-IE" sz="4400" b="1" dirty="0">
                <a:solidFill>
                  <a:schemeClr val="bg1"/>
                </a:solidFill>
              </a:rPr>
              <a:t>16</a:t>
            </a:r>
            <a:r>
              <a:rPr lang="en-IE" sz="4400" b="1" baseline="30000" dirty="0">
                <a:solidFill>
                  <a:schemeClr val="bg1"/>
                </a:solidFill>
              </a:rPr>
              <a:t>th</a:t>
            </a:r>
            <a:r>
              <a:rPr lang="en-IE" sz="4400" b="1" dirty="0">
                <a:solidFill>
                  <a:schemeClr val="bg1"/>
                </a:solidFill>
              </a:rPr>
              <a:t> May 2023</a:t>
            </a:r>
          </a:p>
          <a:p>
            <a:endParaRPr lang="en-IE" sz="4300" b="1" dirty="0">
              <a:solidFill>
                <a:schemeClr val="bg1"/>
              </a:solidFill>
            </a:endParaRP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1905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655" name="Rectangle 27654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A group of childre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A1DCB22C-48C7-F39F-B5F1-D29FE329D06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8" r="6883" b="-4"/>
          <a:stretch/>
        </p:blipFill>
        <p:spPr bwMode="auto"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noFill/>
        </p:spPr>
      </p:pic>
      <p:pic>
        <p:nvPicPr>
          <p:cNvPr id="27650" name="Picture 1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1"/>
          <a:stretch/>
        </p:blipFill>
        <p:spPr bwMode="auto"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group of people in kayaks&#10;&#10;Description automatically generated with medium confidence">
            <a:extLst>
              <a:ext uri="{FF2B5EF4-FFF2-40B4-BE49-F238E27FC236}">
                <a16:creationId xmlns:a16="http://schemas.microsoft.com/office/drawing/2014/main" id="{38B2AC10-FAF2-44C1-8CA5-32BAA598024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1" r="-1" b="7359"/>
          <a:stretch/>
        </p:blipFill>
        <p:spPr bwMode="auto"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  <a:noFill/>
        </p:spPr>
      </p:pic>
      <p:sp useBgFill="1">
        <p:nvSpPr>
          <p:cNvPr id="27657" name="Freeform: Shape 27656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659" name="Freeform: Shape 27658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EF1A0A1-0858-4177-AC77-B2655CE1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Summer Projects</a:t>
            </a:r>
          </a:p>
        </p:txBody>
      </p:sp>
      <p:sp>
        <p:nvSpPr>
          <p:cNvPr id="27661" name="Rectangle 27660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663" name="Rectangle 27662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B9805-2884-9D01-6C95-B39CDDB23D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2514600"/>
            <a:ext cx="4922338" cy="366674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lang="en-US" sz="2400" dirty="0"/>
          </a:p>
          <a:p>
            <a:pPr marL="0"/>
            <a:r>
              <a:rPr lang="en-US" sz="2400" dirty="0"/>
              <a:t>Summer Projects deliver 2 – 4 weeks of activities for children ages 5 – 12</a:t>
            </a:r>
          </a:p>
          <a:p>
            <a:pPr marL="0"/>
            <a:r>
              <a:rPr lang="en-US" sz="2400" dirty="0"/>
              <a:t>We will be accepting applications for Summer projects until  19</a:t>
            </a:r>
            <a:r>
              <a:rPr lang="en-US" sz="2400" baseline="30000" dirty="0"/>
              <a:t>th</a:t>
            </a:r>
            <a:r>
              <a:rPr lang="en-US" sz="2400" dirty="0"/>
              <a:t> May 2023</a:t>
            </a:r>
          </a:p>
          <a:p>
            <a:pPr marL="0"/>
            <a:r>
              <a:rPr lang="en-US" sz="2400" dirty="0"/>
              <a:t>Current status – 21 application which represents increase of 2 from last year. </a:t>
            </a:r>
          </a:p>
          <a:p>
            <a:pPr marL="0"/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15728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684" name="Rectangle 27683">
            <a:extLst>
              <a:ext uri="{FF2B5EF4-FFF2-40B4-BE49-F238E27FC236}">
                <a16:creationId xmlns:a16="http://schemas.microsoft.com/office/drawing/2014/main" id="{4C3A44BB-E01C-4AA8-B2C8-32FC346D2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EF1A0A1-0858-4177-AC77-B2655CE1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731651"/>
            <a:ext cx="4328160" cy="12597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MacUilliam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27650" name="Picture 1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0" r="2" b="2"/>
          <a:stretch/>
        </p:blipFill>
        <p:spPr bwMode="auto">
          <a:xfrm>
            <a:off x="4406844" y="-35476"/>
            <a:ext cx="4101288" cy="3418797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B9805-2884-9D01-6C95-B39CDDB23D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06844" y="3728025"/>
            <a:ext cx="6946955" cy="259375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sz="1700" dirty="0"/>
          </a:p>
          <a:p>
            <a:pPr marL="0"/>
            <a:r>
              <a:rPr lang="en-US" sz="2400" dirty="0"/>
              <a:t>Family Fun Day on 24</a:t>
            </a:r>
            <a:r>
              <a:rPr lang="en-US" sz="2400" baseline="30000" dirty="0"/>
              <a:t>th</a:t>
            </a:r>
            <a:r>
              <a:rPr lang="en-US" sz="2400" dirty="0"/>
              <a:t> June</a:t>
            </a:r>
          </a:p>
          <a:p>
            <a:pPr marL="0"/>
            <a:r>
              <a:rPr lang="en-US" sz="2400" dirty="0"/>
              <a:t>Fun day to incorporate various community stakeholders. Activities include, arts and crafts, reptile zoo, sports, singing and dancing.</a:t>
            </a:r>
          </a:p>
          <a:p>
            <a:pPr marL="0"/>
            <a:r>
              <a:rPr lang="en-US" sz="2400" dirty="0"/>
              <a:t>We are currently formulating plans for Balgaddy</a:t>
            </a:r>
          </a:p>
          <a:p>
            <a:pPr marL="0"/>
            <a:endParaRPr lang="en-US" sz="1700" dirty="0"/>
          </a:p>
          <a:p>
            <a:endParaRPr lang="en-US" sz="1700" dirty="0"/>
          </a:p>
        </p:txBody>
      </p:sp>
      <p:pic>
        <p:nvPicPr>
          <p:cNvPr id="4" name="Picture 3" descr="A picture containing tree, person, grass, outdoor&#10;&#10;Description automatically generated">
            <a:extLst>
              <a:ext uri="{FF2B5EF4-FFF2-40B4-BE49-F238E27FC236}">
                <a16:creationId xmlns:a16="http://schemas.microsoft.com/office/drawing/2014/main" id="{2D1419C7-E933-CC8E-2B6E-8D369E67CD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0" r="22095" b="3"/>
          <a:stretch/>
        </p:blipFill>
        <p:spPr>
          <a:xfrm>
            <a:off x="8104435" y="154614"/>
            <a:ext cx="3538926" cy="3418797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</p:spPr>
      </p:pic>
      <p:pic>
        <p:nvPicPr>
          <p:cNvPr id="9" name="Picture 8" descr="A group of people at an outdoor event&#10;&#10;Description automatically generated with medium confidence">
            <a:extLst>
              <a:ext uri="{FF2B5EF4-FFF2-40B4-BE49-F238E27FC236}">
                <a16:creationId xmlns:a16="http://schemas.microsoft.com/office/drawing/2014/main" id="{36C3A9B2-E863-339F-3A68-326164B46E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61" y="2113280"/>
            <a:ext cx="3878786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122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25082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2209800"/>
            <a:ext cx="9067800" cy="1317171"/>
          </a:xfrm>
          <a:noFill/>
          <a:ln/>
        </p:spPr>
        <p:txBody>
          <a:bodyPr>
            <a:normAutofit/>
          </a:bodyPr>
          <a:lstStyle/>
          <a:p>
            <a:r>
              <a:rPr lang="en-GB" sz="4800" b="1" dirty="0">
                <a:solidFill>
                  <a:schemeClr val="bg1"/>
                </a:solidFill>
              </a:rPr>
              <a:t>T</a:t>
            </a:r>
            <a:r>
              <a:rPr lang="en-IE" sz="4800" b="1" dirty="0">
                <a:solidFill>
                  <a:schemeClr val="bg1"/>
                </a:solidFill>
              </a:rPr>
              <a:t>hank you</a:t>
            </a:r>
            <a:endParaRPr lang="en-IE" sz="4400" b="1" dirty="0">
              <a:solidFill>
                <a:schemeClr val="bg1"/>
              </a:solidFill>
            </a:endParaRP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1905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178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38304" cy="687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A69B20A-53DB-444A-9D5D-D57713E6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800" y="808051"/>
            <a:ext cx="7732890" cy="13255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EF6F2E"/>
                </a:solidFill>
                <a:cs typeface="Calibri" panose="020F0502020204030204" pitchFamily="34" charset="0"/>
              </a:rPr>
              <a:t>Community Development</a:t>
            </a:r>
            <a:endParaRPr lang="en-IE" b="1" dirty="0">
              <a:solidFill>
                <a:srgbClr val="EF6F2E"/>
              </a:solidFill>
              <a:cs typeface="Calibri" panose="020F050202020403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F3563B-0722-4D5B-8A65-BF73CD9FA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329" y="2133614"/>
            <a:ext cx="11751342" cy="4233650"/>
          </a:xfrm>
        </p:spPr>
        <p:txBody>
          <a:bodyPr>
            <a:noAutofit/>
          </a:bodyPr>
          <a:lstStyle/>
          <a:p>
            <a:pPr marL="182562" indent="0">
              <a:buNone/>
            </a:pPr>
            <a:endParaRPr lang="en-IE" altLang="en-US" dirty="0"/>
          </a:p>
          <a:p>
            <a:pPr marL="182562" indent="0">
              <a:buNone/>
            </a:pPr>
            <a:r>
              <a:rPr lang="en-IE" altLang="en-US" dirty="0"/>
              <a:t>Community grants provide an opportunity to voluntary groups and communities to apply for financial assistance across various funding streams.</a:t>
            </a:r>
          </a:p>
          <a:p>
            <a:pPr marL="182562" indent="0">
              <a:buNone/>
            </a:pPr>
            <a:r>
              <a:rPr lang="en-IE" altLang="en-US" dirty="0"/>
              <a:t>Applicants were able to access funding from March this year.</a:t>
            </a:r>
          </a:p>
          <a:p>
            <a:pPr marL="182562" indent="0">
              <a:buNone/>
            </a:pPr>
            <a:r>
              <a:rPr lang="en-IE" altLang="en-US" dirty="0"/>
              <a:t>Our endeavour is to make the online application facility live from February in 2024 which will further increase funding accessibility.</a:t>
            </a:r>
          </a:p>
          <a:p>
            <a:pPr marL="182562" indent="0">
              <a:buNone/>
            </a:pPr>
            <a:r>
              <a:rPr lang="en-IE" altLang="en-US" dirty="0"/>
              <a:t>We have processed 88 applications since March with total cumulative funding request of €199k</a:t>
            </a:r>
          </a:p>
        </p:txBody>
      </p:sp>
    </p:spTree>
    <p:extLst>
      <p:ext uri="{BB962C8B-B14F-4D97-AF65-F5344CB8AC3E}">
        <p14:creationId xmlns:p14="http://schemas.microsoft.com/office/powerpoint/2010/main" val="4175551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CE45BCE8-8E8E-93A1-6372-B9B6BF83FB91}"/>
              </a:ext>
            </a:extLst>
          </p:cNvPr>
          <p:cNvSpPr txBox="1">
            <a:spLocks/>
          </p:cNvSpPr>
          <p:nvPr/>
        </p:nvSpPr>
        <p:spPr>
          <a:xfrm>
            <a:off x="223520" y="77508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>
              <a:solidFill>
                <a:srgbClr val="EF6F2E"/>
              </a:solidFill>
              <a:cs typeface="Calibri" panose="020F0502020204030204" pitchFamily="34" charset="0"/>
            </a:endParaRPr>
          </a:p>
          <a:p>
            <a:r>
              <a:rPr lang="en-US" b="1" dirty="0">
                <a:solidFill>
                  <a:srgbClr val="EF6F2E"/>
                </a:solidFill>
                <a:cs typeface="Calibri" panose="020F0502020204030204" pitchFamily="34" charset="0"/>
              </a:rPr>
              <a:t>Community &amp; Sports Grants Breakdown</a:t>
            </a:r>
            <a:endParaRPr lang="en-IE" b="1" dirty="0">
              <a:solidFill>
                <a:srgbClr val="EF6F2E"/>
              </a:solidFill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8F7284-0A62-7174-857B-F54632950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00643"/>
            <a:ext cx="12192000" cy="432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60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1B6BCF4B-5BB2-1E2C-BC64-76DA28333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32080"/>
            <a:ext cx="8829472" cy="173602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EF6F2E"/>
                </a:solidFill>
                <a:cs typeface="Calibri" panose="020F0502020204030204" pitchFamily="34" charset="0"/>
              </a:rPr>
              <a:t>Grants by LEA</a:t>
            </a:r>
            <a:endParaRPr lang="en-IE" b="1" dirty="0">
              <a:solidFill>
                <a:srgbClr val="EF6F2E"/>
              </a:solidFill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9B948A-7FBE-90DF-5688-05B2F1D378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68107"/>
            <a:ext cx="12192000" cy="45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31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A2467656-F778-A344-4FC8-1AF844076B85}"/>
              </a:ext>
            </a:extLst>
          </p:cNvPr>
          <p:cNvSpPr txBox="1">
            <a:spLocks/>
          </p:cNvSpPr>
          <p:nvPr/>
        </p:nvSpPr>
        <p:spPr>
          <a:xfrm>
            <a:off x="569844" y="6490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EF6F2E"/>
                </a:solidFill>
                <a:cs typeface="Calibri" panose="020F0502020204030204" pitchFamily="34" charset="0"/>
              </a:rPr>
              <a:t>Sports Grants only by LEA</a:t>
            </a:r>
            <a:endParaRPr lang="en-IE" b="1" dirty="0">
              <a:solidFill>
                <a:srgbClr val="EF6F2E"/>
              </a:solidFill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88FEF1-E05B-9891-C986-041CEAD2C7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672" y="2161566"/>
            <a:ext cx="10252953" cy="404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30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3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A crowd of people walking down a street&#10;&#10;Description automatically generated with medium confidence">
            <a:extLst>
              <a:ext uri="{FF2B5EF4-FFF2-40B4-BE49-F238E27FC236}">
                <a16:creationId xmlns:a16="http://schemas.microsoft.com/office/drawing/2014/main" id="{0F1A5924-CF3D-995D-05F0-2E1AE2441D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4" r="-2" b="-2"/>
          <a:stretch/>
        </p:blipFill>
        <p:spPr bwMode="auto"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</p:spPr>
      </p:pic>
      <p:pic>
        <p:nvPicPr>
          <p:cNvPr id="5" name="Content Placeholder 4" descr="A group of people marching in the street&#10;&#10;Description automatically generated with low confidence">
            <a:extLst>
              <a:ext uri="{FF2B5EF4-FFF2-40B4-BE49-F238E27FC236}">
                <a16:creationId xmlns:a16="http://schemas.microsoft.com/office/drawing/2014/main" id="{DEBE3A24-1049-4B83-B8E5-2349378F83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2" r="-2" b="-2"/>
          <a:stretch/>
        </p:blipFill>
        <p:spPr bwMode="auto"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</p:spPr>
      </p:pic>
      <p:sp useBgFill="1">
        <p:nvSpPr>
          <p:cNvPr id="21" name="Freeform: Shape 15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EF1A0A1-0858-4177-AC77-B2655CE1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Funding provided for St Patrick's Day celebrations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F70AE9C-9D0B-552C-F26E-EE42A03E55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2822683"/>
            <a:ext cx="4833938" cy="30446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0823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EF1A0A1-0858-4177-AC77-B2655CE1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830029"/>
            <a:ext cx="10553309" cy="1337065"/>
          </a:xfrm>
        </p:spPr>
        <p:txBody>
          <a:bodyPr>
            <a:normAutofit/>
          </a:bodyPr>
          <a:lstStyle/>
          <a:p>
            <a:br>
              <a:rPr lang="en-US" b="1" dirty="0">
                <a:solidFill>
                  <a:srgbClr val="EF6F2E"/>
                </a:solidFill>
                <a:cs typeface="Calibri" panose="020F0502020204030204" pitchFamily="34" charset="0"/>
              </a:rPr>
            </a:br>
            <a:r>
              <a:rPr lang="en-US" b="1" dirty="0">
                <a:solidFill>
                  <a:srgbClr val="EF6F2E"/>
                </a:solidFill>
                <a:cs typeface="Calibri" panose="020F0502020204030204" pitchFamily="34" charset="0"/>
              </a:rPr>
              <a:t>Community Development</a:t>
            </a:r>
            <a:endParaRPr lang="en-IE" b="1" dirty="0">
              <a:solidFill>
                <a:srgbClr val="EF6F2E"/>
              </a:solidFill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4FE61F-2723-4746-9773-10D7ED656E0B}"/>
              </a:ext>
            </a:extLst>
          </p:cNvPr>
          <p:cNvSpPr txBox="1"/>
          <p:nvPr/>
        </p:nvSpPr>
        <p:spPr>
          <a:xfrm>
            <a:off x="406400" y="2041444"/>
            <a:ext cx="114982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Continue to support community development via our funding streams, facilities and personnel. 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Collaborate with partner organisations to achieve common goals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Continuous assessment of Salesforce data to ensure a targeted, informed service delivery model is utilised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Promotion of </a:t>
            </a:r>
            <a:r>
              <a:rPr lang="en-IE" sz="2800" dirty="0"/>
              <a:t>community event/festival &amp; Community funding opportunities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4224888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678" name="Rectangle 27677">
            <a:extLst>
              <a:ext uri="{FF2B5EF4-FFF2-40B4-BE49-F238E27FC236}">
                <a16:creationId xmlns:a16="http://schemas.microsoft.com/office/drawing/2014/main" id="{4C3A44BB-E01C-4AA8-B2C8-32FC346D2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650" name="Picture 1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0" r="2" b="2"/>
          <a:stretch/>
        </p:blipFill>
        <p:spPr bwMode="auto">
          <a:xfrm>
            <a:off x="4045356" y="-127575"/>
            <a:ext cx="4101288" cy="1702376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B9805-2884-9D01-6C95-B39CDDB23D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95601" y="2066608"/>
            <a:ext cx="6492239" cy="4300847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indent="0">
              <a:buNone/>
            </a:pPr>
            <a:r>
              <a:rPr lang="en-US" sz="1800" b="1" dirty="0"/>
              <a:t> </a:t>
            </a:r>
          </a:p>
          <a:p>
            <a:pPr marL="0"/>
            <a:r>
              <a:rPr lang="en-US" sz="4400" dirty="0"/>
              <a:t>Firhouse Active Age Group - </a:t>
            </a:r>
            <a:r>
              <a:rPr lang="en-US" sz="4400" b="0" i="0" dirty="0">
                <a:effectLst/>
              </a:rPr>
              <a:t>Weed Wanders workshop. Exploration of medicinal and folklore properties of wildflowers growing Venue – Firhouse Community Centre. </a:t>
            </a:r>
          </a:p>
          <a:p>
            <a:pPr marL="0"/>
            <a:r>
              <a:rPr lang="en-US" sz="4400" dirty="0"/>
              <a:t>Active Seniors flower arranging class. 18</a:t>
            </a:r>
            <a:r>
              <a:rPr lang="en-US" sz="4400" baseline="30000" dirty="0"/>
              <a:t>th</a:t>
            </a:r>
            <a:r>
              <a:rPr lang="en-US" sz="4400" dirty="0"/>
              <a:t> May. Venue – An </a:t>
            </a:r>
            <a:r>
              <a:rPr lang="en-US" sz="4400" dirty="0" err="1"/>
              <a:t>Cosan</a:t>
            </a:r>
            <a:endParaRPr lang="en-US" sz="4400" dirty="0"/>
          </a:p>
          <a:p>
            <a:pPr marL="0"/>
            <a:r>
              <a:rPr lang="en-US" sz="4400" dirty="0"/>
              <a:t>Coffee Morning, Week starting 29</a:t>
            </a:r>
            <a:r>
              <a:rPr lang="en-US" sz="4400" baseline="30000" dirty="0"/>
              <a:t>th</a:t>
            </a:r>
            <a:r>
              <a:rPr lang="en-US" sz="4400" dirty="0"/>
              <a:t> May, Venue Jobstown Community Centre</a:t>
            </a:r>
          </a:p>
          <a:p>
            <a:pPr marL="0"/>
            <a:r>
              <a:rPr lang="en-US" sz="4400" dirty="0" err="1"/>
              <a:t>Bealtaine</a:t>
            </a:r>
            <a:r>
              <a:rPr lang="en-US" sz="4400" dirty="0"/>
              <a:t> Art morning , </a:t>
            </a:r>
            <a:r>
              <a:rPr lang="en-US" sz="4400" dirty="0" err="1"/>
              <a:t>Knockmitten</a:t>
            </a:r>
            <a:r>
              <a:rPr lang="en-US" sz="4400" dirty="0"/>
              <a:t> Youth &amp; Community Centre</a:t>
            </a:r>
          </a:p>
          <a:p>
            <a:pPr marL="0"/>
            <a:endParaRPr lang="en-US" sz="1100" dirty="0"/>
          </a:p>
          <a:p>
            <a:pPr marL="0"/>
            <a:endParaRPr lang="en-US" sz="1100" dirty="0"/>
          </a:p>
          <a:p>
            <a:endParaRPr lang="en-US" sz="1100" dirty="0"/>
          </a:p>
        </p:txBody>
      </p:sp>
      <p:pic>
        <p:nvPicPr>
          <p:cNvPr id="9" name="Content Placeholder 8" descr="A group of people dancing&#10;&#10;Description automatically generated">
            <a:extLst>
              <a:ext uri="{FF2B5EF4-FFF2-40B4-BE49-F238E27FC236}">
                <a16:creationId xmlns:a16="http://schemas.microsoft.com/office/drawing/2014/main" id="{3E69BFC3-2F5F-9139-4043-83FA540A95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7" r="25677" b="-1"/>
          <a:stretch/>
        </p:blipFill>
        <p:spPr>
          <a:xfrm>
            <a:off x="20" y="277472"/>
            <a:ext cx="2975238" cy="5946218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</p:spPr>
      </p:pic>
      <p:pic>
        <p:nvPicPr>
          <p:cNvPr id="11" name="Picture 10" descr="A group of people sitting at a table eating food&#10;&#10;Description automatically generated with medium confidence">
            <a:extLst>
              <a:ext uri="{FF2B5EF4-FFF2-40B4-BE49-F238E27FC236}">
                <a16:creationId xmlns:a16="http://schemas.microsoft.com/office/drawing/2014/main" id="{107C32BE-680C-0DDE-F1B4-3073F882E8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6" r="38703" b="-2"/>
          <a:stretch/>
        </p:blipFill>
        <p:spPr>
          <a:xfrm>
            <a:off x="8653074" y="-2"/>
            <a:ext cx="3538926" cy="429018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6A70FD7-D2F4-C1CA-BDE8-232F5739C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8926" y="375920"/>
            <a:ext cx="3898193" cy="1314768"/>
          </a:xfrm>
        </p:spPr>
        <p:txBody>
          <a:bodyPr/>
          <a:lstStyle/>
          <a:p>
            <a:r>
              <a:rPr lang="en-GB" dirty="0"/>
              <a:t>BEALTAINE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49110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751" name="Rectangle 27708">
            <a:extLst>
              <a:ext uri="{FF2B5EF4-FFF2-40B4-BE49-F238E27FC236}">
                <a16:creationId xmlns:a16="http://schemas.microsoft.com/office/drawing/2014/main" id="{9716D72B-0D25-43A5-8554-C535E5118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EF1A0A1-0858-4177-AC77-B2655CE1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3801" y="432877"/>
            <a:ext cx="3988536" cy="113989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AFRICA DAY 2023</a:t>
            </a:r>
          </a:p>
        </p:txBody>
      </p:sp>
      <p:pic>
        <p:nvPicPr>
          <p:cNvPr id="12" name="Picture 11" descr="A person walking on a colorful carpet&#10;&#10;Description automatically generated with low confidence">
            <a:extLst>
              <a:ext uri="{FF2B5EF4-FFF2-40B4-BE49-F238E27FC236}">
                <a16:creationId xmlns:a16="http://schemas.microsoft.com/office/drawing/2014/main" id="{788368F7-E72A-4E2E-B7D6-BFBF04B499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5" r="20415" b="2"/>
          <a:stretch/>
        </p:blipFill>
        <p:spPr>
          <a:xfrm>
            <a:off x="-7" y="10"/>
            <a:ext cx="3919476" cy="4143497"/>
          </a:xfrm>
          <a:custGeom>
            <a:avLst/>
            <a:gdLst/>
            <a:ahLst/>
            <a:cxnLst/>
            <a:rect l="l" t="t" r="r" b="b"/>
            <a:pathLst>
              <a:path w="3919476" h="4143507">
                <a:moveTo>
                  <a:pt x="0" y="0"/>
                </a:moveTo>
                <a:lnTo>
                  <a:pt x="3903116" y="0"/>
                </a:lnTo>
                <a:lnTo>
                  <a:pt x="3899307" y="150213"/>
                </a:lnTo>
                <a:cubicBezTo>
                  <a:pt x="3899870" y="322276"/>
                  <a:pt x="3912280" y="494071"/>
                  <a:pt x="3910163" y="665222"/>
                </a:cubicBezTo>
                <a:cubicBezTo>
                  <a:pt x="3909034" y="760465"/>
                  <a:pt x="3887866" y="855454"/>
                  <a:pt x="3891817" y="950951"/>
                </a:cubicBezTo>
                <a:cubicBezTo>
                  <a:pt x="3903389" y="1240363"/>
                  <a:pt x="3899579" y="1529902"/>
                  <a:pt x="3914679" y="1819187"/>
                </a:cubicBezTo>
                <a:cubicBezTo>
                  <a:pt x="3924446" y="1960184"/>
                  <a:pt x="3919293" y="2101691"/>
                  <a:pt x="3899297" y="2241812"/>
                </a:cubicBezTo>
                <a:cubicBezTo>
                  <a:pt x="3882644" y="2346833"/>
                  <a:pt x="3892946" y="2452744"/>
                  <a:pt x="3900002" y="2558273"/>
                </a:cubicBezTo>
                <a:cubicBezTo>
                  <a:pt x="3908611" y="2686026"/>
                  <a:pt x="3913268" y="2813652"/>
                  <a:pt x="3899155" y="2941659"/>
                </a:cubicBezTo>
                <a:cubicBezTo>
                  <a:pt x="3888995" y="3032710"/>
                  <a:pt x="3898449" y="3124270"/>
                  <a:pt x="3904095" y="3215577"/>
                </a:cubicBezTo>
                <a:cubicBezTo>
                  <a:pt x="3911433" y="3310871"/>
                  <a:pt x="3911433" y="3406520"/>
                  <a:pt x="3904095" y="3501814"/>
                </a:cubicBezTo>
                <a:cubicBezTo>
                  <a:pt x="3896728" y="3588930"/>
                  <a:pt x="3898478" y="3676464"/>
                  <a:pt x="3909317" y="3763288"/>
                </a:cubicBezTo>
                <a:cubicBezTo>
                  <a:pt x="3921171" y="3864881"/>
                  <a:pt x="3911998" y="3966473"/>
                  <a:pt x="3903389" y="4068066"/>
                </a:cubicBezTo>
                <a:lnTo>
                  <a:pt x="3899890" y="4129496"/>
                </a:lnTo>
                <a:lnTo>
                  <a:pt x="3856837" y="4131079"/>
                </a:lnTo>
                <a:cubicBezTo>
                  <a:pt x="3690565" y="4131562"/>
                  <a:pt x="3524292" y="4118803"/>
                  <a:pt x="3358020" y="4125635"/>
                </a:cubicBezTo>
                <a:cubicBezTo>
                  <a:pt x="3138339" y="4134610"/>
                  <a:pt x="2918661" y="4144924"/>
                  <a:pt x="2699106" y="4130457"/>
                </a:cubicBezTo>
                <a:cubicBezTo>
                  <a:pt x="2548620" y="4120546"/>
                  <a:pt x="2397378" y="4107552"/>
                  <a:pt x="2246135" y="4111571"/>
                </a:cubicBezTo>
                <a:cubicBezTo>
                  <a:pt x="2090859" y="4115857"/>
                  <a:pt x="1936213" y="4129921"/>
                  <a:pt x="1781316" y="4140235"/>
                </a:cubicBezTo>
                <a:cubicBezTo>
                  <a:pt x="1667682" y="4147695"/>
                  <a:pt x="1553608" y="4142392"/>
                  <a:pt x="1441020" y="4124430"/>
                </a:cubicBezTo>
                <a:cubicBezTo>
                  <a:pt x="1360735" y="4111704"/>
                  <a:pt x="1279946" y="4117196"/>
                  <a:pt x="1199535" y="4121751"/>
                </a:cubicBezTo>
                <a:cubicBezTo>
                  <a:pt x="1054343" y="4130324"/>
                  <a:pt x="909653" y="4143718"/>
                  <a:pt x="764462" y="4130324"/>
                </a:cubicBezTo>
                <a:cubicBezTo>
                  <a:pt x="634770" y="4118267"/>
                  <a:pt x="503820" y="4108490"/>
                  <a:pt x="375137" y="4118267"/>
                </a:cubicBezTo>
                <a:cubicBezTo>
                  <a:pt x="278626" y="4125601"/>
                  <a:pt x="182043" y="4132935"/>
                  <a:pt x="85336" y="4130493"/>
                </a:cubicBezTo>
                <a:lnTo>
                  <a:pt x="0" y="4125145"/>
                </a:lnTo>
                <a:close/>
              </a:path>
            </a:pathLst>
          </a:custGeom>
        </p:spPr>
      </p:pic>
      <p:pic>
        <p:nvPicPr>
          <p:cNvPr id="14" name="Picture 13" descr="A group of girls dancing&#10;&#10;Description automatically generated with medium confidence">
            <a:extLst>
              <a:ext uri="{FF2B5EF4-FFF2-40B4-BE49-F238E27FC236}">
                <a16:creationId xmlns:a16="http://schemas.microsoft.com/office/drawing/2014/main" id="{5E1E1130-7069-B317-73A3-8D06B16F6C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9" r="25157"/>
          <a:stretch/>
        </p:blipFill>
        <p:spPr>
          <a:xfrm>
            <a:off x="4115400" y="10"/>
            <a:ext cx="3058323" cy="3597029"/>
          </a:xfrm>
          <a:custGeom>
            <a:avLst/>
            <a:gdLst/>
            <a:ahLst/>
            <a:cxnLst/>
            <a:rect l="l" t="t" r="r" b="b"/>
            <a:pathLst>
              <a:path w="3058323" h="3597039">
                <a:moveTo>
                  <a:pt x="15411" y="0"/>
                </a:moveTo>
                <a:lnTo>
                  <a:pt x="3031762" y="0"/>
                </a:lnTo>
                <a:lnTo>
                  <a:pt x="3046461" y="132146"/>
                </a:lnTo>
                <a:cubicBezTo>
                  <a:pt x="3048338" y="180004"/>
                  <a:pt x="3046791" y="227996"/>
                  <a:pt x="3041802" y="275754"/>
                </a:cubicBezTo>
                <a:cubicBezTo>
                  <a:pt x="3027897" y="401800"/>
                  <a:pt x="3049074" y="530780"/>
                  <a:pt x="3008505" y="654529"/>
                </a:cubicBezTo>
                <a:cubicBezTo>
                  <a:pt x="3005571" y="667491"/>
                  <a:pt x="3004614" y="680823"/>
                  <a:pt x="3005698" y="694078"/>
                </a:cubicBezTo>
                <a:cubicBezTo>
                  <a:pt x="3005188" y="761821"/>
                  <a:pt x="3019349" y="827651"/>
                  <a:pt x="3033127" y="893608"/>
                </a:cubicBezTo>
                <a:cubicBezTo>
                  <a:pt x="3048309" y="966327"/>
                  <a:pt x="3067190" y="1038663"/>
                  <a:pt x="3044226" y="1113933"/>
                </a:cubicBezTo>
                <a:cubicBezTo>
                  <a:pt x="3037911" y="1137802"/>
                  <a:pt x="3037911" y="1162909"/>
                  <a:pt x="3044226" y="1186779"/>
                </a:cubicBezTo>
                <a:cubicBezTo>
                  <a:pt x="3050414" y="1219872"/>
                  <a:pt x="3050414" y="1253833"/>
                  <a:pt x="3044226" y="1286927"/>
                </a:cubicBezTo>
                <a:cubicBezTo>
                  <a:pt x="3034913" y="1357732"/>
                  <a:pt x="3025345" y="1428920"/>
                  <a:pt x="3030448" y="1500363"/>
                </a:cubicBezTo>
                <a:cubicBezTo>
                  <a:pt x="3038001" y="1625694"/>
                  <a:pt x="3036164" y="1751408"/>
                  <a:pt x="3024962" y="1876459"/>
                </a:cubicBezTo>
                <a:cubicBezTo>
                  <a:pt x="3020242" y="1937185"/>
                  <a:pt x="3013991" y="1998805"/>
                  <a:pt x="3036572" y="2058128"/>
                </a:cubicBezTo>
                <a:cubicBezTo>
                  <a:pt x="3039761" y="2065719"/>
                  <a:pt x="3039761" y="2074267"/>
                  <a:pt x="3036572" y="2081857"/>
                </a:cubicBezTo>
                <a:cubicBezTo>
                  <a:pt x="2993834" y="2180984"/>
                  <a:pt x="3005826" y="2282153"/>
                  <a:pt x="3027897" y="2382556"/>
                </a:cubicBezTo>
                <a:cubicBezTo>
                  <a:pt x="3059523" y="2516907"/>
                  <a:pt x="3066565" y="2655863"/>
                  <a:pt x="3048691" y="2792715"/>
                </a:cubicBezTo>
                <a:cubicBezTo>
                  <a:pt x="3037337" y="2873471"/>
                  <a:pt x="3023687" y="2954354"/>
                  <a:pt x="3031596" y="3036386"/>
                </a:cubicBezTo>
                <a:cubicBezTo>
                  <a:pt x="3037490" y="3100417"/>
                  <a:pt x="3039736" y="3164741"/>
                  <a:pt x="3038358" y="3229027"/>
                </a:cubicBezTo>
                <a:cubicBezTo>
                  <a:pt x="3036891" y="3311633"/>
                  <a:pt x="3031788" y="3394080"/>
                  <a:pt x="3028535" y="3476606"/>
                </a:cubicBezTo>
                <a:lnTo>
                  <a:pt x="3026145" y="3582089"/>
                </a:lnTo>
                <a:lnTo>
                  <a:pt x="2837742" y="3576169"/>
                </a:lnTo>
                <a:cubicBezTo>
                  <a:pt x="2749601" y="3575123"/>
                  <a:pt x="2661428" y="3575842"/>
                  <a:pt x="2573255" y="3578457"/>
                </a:cubicBezTo>
                <a:cubicBezTo>
                  <a:pt x="2415279" y="3583558"/>
                  <a:pt x="2257302" y="3585390"/>
                  <a:pt x="2099327" y="3578457"/>
                </a:cubicBezTo>
                <a:cubicBezTo>
                  <a:pt x="1926907" y="3570479"/>
                  <a:pt x="1754870" y="3579504"/>
                  <a:pt x="1582958" y="3591536"/>
                </a:cubicBezTo>
                <a:cubicBezTo>
                  <a:pt x="1416747" y="3603177"/>
                  <a:pt x="1250917" y="3594544"/>
                  <a:pt x="1084959" y="3582381"/>
                </a:cubicBezTo>
                <a:cubicBezTo>
                  <a:pt x="910095" y="3569328"/>
                  <a:pt x="734510" y="3570585"/>
                  <a:pt x="559849" y="3586174"/>
                </a:cubicBezTo>
                <a:cubicBezTo>
                  <a:pt x="445325" y="3596376"/>
                  <a:pt x="330549" y="3581074"/>
                  <a:pt x="216532" y="3582119"/>
                </a:cubicBezTo>
                <a:lnTo>
                  <a:pt x="3784" y="3583799"/>
                </a:lnTo>
                <a:lnTo>
                  <a:pt x="23102" y="3304343"/>
                </a:lnTo>
                <a:cubicBezTo>
                  <a:pt x="27378" y="3232352"/>
                  <a:pt x="25445" y="3160183"/>
                  <a:pt x="17316" y="3088458"/>
                </a:cubicBezTo>
                <a:cubicBezTo>
                  <a:pt x="9187" y="3007476"/>
                  <a:pt x="12024" y="2925898"/>
                  <a:pt x="25783" y="2845525"/>
                </a:cubicBezTo>
                <a:cubicBezTo>
                  <a:pt x="43141" y="2750282"/>
                  <a:pt x="35379" y="2655039"/>
                  <a:pt x="29029" y="2559796"/>
                </a:cubicBezTo>
                <a:cubicBezTo>
                  <a:pt x="11671" y="2298322"/>
                  <a:pt x="-9498" y="2036848"/>
                  <a:pt x="4615" y="1774485"/>
                </a:cubicBezTo>
                <a:cubicBezTo>
                  <a:pt x="7578" y="1718482"/>
                  <a:pt x="20561" y="1663876"/>
                  <a:pt x="25925" y="1608255"/>
                </a:cubicBezTo>
                <a:cubicBezTo>
                  <a:pt x="41590" y="1446595"/>
                  <a:pt x="23242" y="1285571"/>
                  <a:pt x="15763" y="1124293"/>
                </a:cubicBezTo>
                <a:cubicBezTo>
                  <a:pt x="5010" y="945807"/>
                  <a:pt x="7183" y="766877"/>
                  <a:pt x="22255" y="588646"/>
                </a:cubicBezTo>
                <a:cubicBezTo>
                  <a:pt x="41165" y="395112"/>
                  <a:pt x="35097" y="201070"/>
                  <a:pt x="19010" y="7282"/>
                </a:cubicBezTo>
                <a:close/>
              </a:path>
            </a:pathLst>
          </a:custGeom>
        </p:spPr>
      </p:pic>
      <p:sp>
        <p:nvSpPr>
          <p:cNvPr id="2775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6484" y="2424319"/>
            <a:ext cx="3851563" cy="18288"/>
          </a:xfrm>
          <a:custGeom>
            <a:avLst/>
            <a:gdLst>
              <a:gd name="connsiteX0" fmla="*/ 0 w 3851563"/>
              <a:gd name="connsiteY0" fmla="*/ 0 h 18288"/>
              <a:gd name="connsiteX1" fmla="*/ 718958 w 3851563"/>
              <a:gd name="connsiteY1" fmla="*/ 0 h 18288"/>
              <a:gd name="connsiteX2" fmla="*/ 1437917 w 3851563"/>
              <a:gd name="connsiteY2" fmla="*/ 0 h 18288"/>
              <a:gd name="connsiteX3" fmla="*/ 1964297 w 3851563"/>
              <a:gd name="connsiteY3" fmla="*/ 0 h 18288"/>
              <a:gd name="connsiteX4" fmla="*/ 2606224 w 3851563"/>
              <a:gd name="connsiteY4" fmla="*/ 0 h 18288"/>
              <a:gd name="connsiteX5" fmla="*/ 3171120 w 3851563"/>
              <a:gd name="connsiteY5" fmla="*/ 0 h 18288"/>
              <a:gd name="connsiteX6" fmla="*/ 3851563 w 3851563"/>
              <a:gd name="connsiteY6" fmla="*/ 0 h 18288"/>
              <a:gd name="connsiteX7" fmla="*/ 3851563 w 3851563"/>
              <a:gd name="connsiteY7" fmla="*/ 18288 h 18288"/>
              <a:gd name="connsiteX8" fmla="*/ 3209636 w 3851563"/>
              <a:gd name="connsiteY8" fmla="*/ 18288 h 18288"/>
              <a:gd name="connsiteX9" fmla="*/ 2644740 w 3851563"/>
              <a:gd name="connsiteY9" fmla="*/ 18288 h 18288"/>
              <a:gd name="connsiteX10" fmla="*/ 2002813 w 3851563"/>
              <a:gd name="connsiteY10" fmla="*/ 18288 h 18288"/>
              <a:gd name="connsiteX11" fmla="*/ 1399401 w 3851563"/>
              <a:gd name="connsiteY11" fmla="*/ 18288 h 18288"/>
              <a:gd name="connsiteX12" fmla="*/ 834505 w 3851563"/>
              <a:gd name="connsiteY12" fmla="*/ 18288 h 18288"/>
              <a:gd name="connsiteX13" fmla="*/ 0 w 3851563"/>
              <a:gd name="connsiteY13" fmla="*/ 18288 h 18288"/>
              <a:gd name="connsiteX14" fmla="*/ 0 w 3851563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51563" h="18288" fill="none" extrusionOk="0">
                <a:moveTo>
                  <a:pt x="0" y="0"/>
                </a:moveTo>
                <a:cubicBezTo>
                  <a:pt x="195934" y="10403"/>
                  <a:pt x="550513" y="-3379"/>
                  <a:pt x="718958" y="0"/>
                </a:cubicBezTo>
                <a:cubicBezTo>
                  <a:pt x="887403" y="3379"/>
                  <a:pt x="1238155" y="34184"/>
                  <a:pt x="1437917" y="0"/>
                </a:cubicBezTo>
                <a:cubicBezTo>
                  <a:pt x="1637679" y="-34184"/>
                  <a:pt x="1735575" y="21633"/>
                  <a:pt x="1964297" y="0"/>
                </a:cubicBezTo>
                <a:cubicBezTo>
                  <a:pt x="2193019" y="-21633"/>
                  <a:pt x="2398398" y="-18127"/>
                  <a:pt x="2606224" y="0"/>
                </a:cubicBezTo>
                <a:cubicBezTo>
                  <a:pt x="2814050" y="18127"/>
                  <a:pt x="3010763" y="-3923"/>
                  <a:pt x="3171120" y="0"/>
                </a:cubicBezTo>
                <a:cubicBezTo>
                  <a:pt x="3331477" y="3923"/>
                  <a:pt x="3662318" y="22618"/>
                  <a:pt x="3851563" y="0"/>
                </a:cubicBezTo>
                <a:cubicBezTo>
                  <a:pt x="3851602" y="7328"/>
                  <a:pt x="3852182" y="9982"/>
                  <a:pt x="3851563" y="18288"/>
                </a:cubicBezTo>
                <a:cubicBezTo>
                  <a:pt x="3539697" y="8623"/>
                  <a:pt x="3360357" y="-7186"/>
                  <a:pt x="3209636" y="18288"/>
                </a:cubicBezTo>
                <a:cubicBezTo>
                  <a:pt x="3058915" y="43762"/>
                  <a:pt x="2810322" y="8087"/>
                  <a:pt x="2644740" y="18288"/>
                </a:cubicBezTo>
                <a:cubicBezTo>
                  <a:pt x="2479158" y="28489"/>
                  <a:pt x="2131941" y="44882"/>
                  <a:pt x="2002813" y="18288"/>
                </a:cubicBezTo>
                <a:cubicBezTo>
                  <a:pt x="1873685" y="-8306"/>
                  <a:pt x="1675560" y="30966"/>
                  <a:pt x="1399401" y="18288"/>
                </a:cubicBezTo>
                <a:cubicBezTo>
                  <a:pt x="1123242" y="5610"/>
                  <a:pt x="1065368" y="33824"/>
                  <a:pt x="834505" y="18288"/>
                </a:cubicBezTo>
                <a:cubicBezTo>
                  <a:pt x="603642" y="2752"/>
                  <a:pt x="191505" y="58863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851563" h="18288" stroke="0" extrusionOk="0">
                <a:moveTo>
                  <a:pt x="0" y="0"/>
                </a:moveTo>
                <a:cubicBezTo>
                  <a:pt x="289752" y="13020"/>
                  <a:pt x="480313" y="17689"/>
                  <a:pt x="641927" y="0"/>
                </a:cubicBezTo>
                <a:cubicBezTo>
                  <a:pt x="803541" y="-17689"/>
                  <a:pt x="1025789" y="14289"/>
                  <a:pt x="1322370" y="0"/>
                </a:cubicBezTo>
                <a:cubicBezTo>
                  <a:pt x="1618951" y="-14289"/>
                  <a:pt x="1675364" y="4422"/>
                  <a:pt x="1925782" y="0"/>
                </a:cubicBezTo>
                <a:cubicBezTo>
                  <a:pt x="2176200" y="-4422"/>
                  <a:pt x="2354648" y="21578"/>
                  <a:pt x="2644740" y="0"/>
                </a:cubicBezTo>
                <a:cubicBezTo>
                  <a:pt x="2934832" y="-21578"/>
                  <a:pt x="2992732" y="-4264"/>
                  <a:pt x="3286667" y="0"/>
                </a:cubicBezTo>
                <a:cubicBezTo>
                  <a:pt x="3580602" y="4264"/>
                  <a:pt x="3638704" y="20914"/>
                  <a:pt x="3851563" y="0"/>
                </a:cubicBezTo>
                <a:cubicBezTo>
                  <a:pt x="3851890" y="8595"/>
                  <a:pt x="3851491" y="13110"/>
                  <a:pt x="3851563" y="18288"/>
                </a:cubicBezTo>
                <a:cubicBezTo>
                  <a:pt x="3681588" y="-9641"/>
                  <a:pt x="3414286" y="12858"/>
                  <a:pt x="3209636" y="18288"/>
                </a:cubicBezTo>
                <a:cubicBezTo>
                  <a:pt x="3004986" y="23718"/>
                  <a:pt x="2777102" y="31540"/>
                  <a:pt x="2490677" y="18288"/>
                </a:cubicBezTo>
                <a:cubicBezTo>
                  <a:pt x="2204252" y="5036"/>
                  <a:pt x="2142029" y="45834"/>
                  <a:pt x="1810235" y="18288"/>
                </a:cubicBezTo>
                <a:cubicBezTo>
                  <a:pt x="1478441" y="-9258"/>
                  <a:pt x="1432135" y="21272"/>
                  <a:pt x="1245339" y="18288"/>
                </a:cubicBezTo>
                <a:cubicBezTo>
                  <a:pt x="1058543" y="15304"/>
                  <a:pt x="886298" y="9998"/>
                  <a:pt x="718958" y="18288"/>
                </a:cubicBezTo>
                <a:cubicBezTo>
                  <a:pt x="551618" y="26578"/>
                  <a:pt x="308263" y="-12886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650" name="Picture 1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1" r="1" b="1"/>
          <a:stretch/>
        </p:blipFill>
        <p:spPr bwMode="auto">
          <a:xfrm>
            <a:off x="4" y="4328340"/>
            <a:ext cx="3912953" cy="2529660"/>
          </a:xfrm>
          <a:custGeom>
            <a:avLst/>
            <a:gdLst/>
            <a:ahLst/>
            <a:cxnLst/>
            <a:rect l="l" t="t" r="r" b="b"/>
            <a:pathLst>
              <a:path w="3912953" h="2529660">
                <a:moveTo>
                  <a:pt x="936025" y="662"/>
                </a:moveTo>
                <a:cubicBezTo>
                  <a:pt x="1035236" y="-744"/>
                  <a:pt x="1134457" y="93"/>
                  <a:pt x="1233691" y="3173"/>
                </a:cubicBezTo>
                <a:cubicBezTo>
                  <a:pt x="1304145" y="5316"/>
                  <a:pt x="1373087" y="24605"/>
                  <a:pt x="1443792" y="29025"/>
                </a:cubicBezTo>
                <a:cubicBezTo>
                  <a:pt x="1628434" y="40276"/>
                  <a:pt x="1812824" y="30901"/>
                  <a:pt x="1996836" y="18310"/>
                </a:cubicBezTo>
                <a:cubicBezTo>
                  <a:pt x="2245239" y="628"/>
                  <a:pt x="2494513" y="2101"/>
                  <a:pt x="2742715" y="22730"/>
                </a:cubicBezTo>
                <a:cubicBezTo>
                  <a:pt x="2962786" y="43947"/>
                  <a:pt x="3184369" y="39942"/>
                  <a:pt x="3403645" y="10808"/>
                </a:cubicBezTo>
                <a:cubicBezTo>
                  <a:pt x="3527916" y="-7007"/>
                  <a:pt x="3653321" y="9067"/>
                  <a:pt x="3778223" y="10808"/>
                </a:cubicBezTo>
                <a:lnTo>
                  <a:pt x="3895044" y="13590"/>
                </a:lnTo>
                <a:lnTo>
                  <a:pt x="3906212" y="275626"/>
                </a:lnTo>
                <a:cubicBezTo>
                  <a:pt x="3913438" y="398465"/>
                  <a:pt x="3909471" y="521632"/>
                  <a:pt x="3894358" y="643899"/>
                </a:cubicBezTo>
                <a:cubicBezTo>
                  <a:pt x="3888995" y="692536"/>
                  <a:pt x="3889982" y="741301"/>
                  <a:pt x="3888995" y="790066"/>
                </a:cubicBezTo>
                <a:cubicBezTo>
                  <a:pt x="3888712" y="799463"/>
                  <a:pt x="3895063" y="810383"/>
                  <a:pt x="3883632" y="818257"/>
                </a:cubicBezTo>
                <a:lnTo>
                  <a:pt x="3883632" y="830956"/>
                </a:lnTo>
                <a:cubicBezTo>
                  <a:pt x="3896192" y="837941"/>
                  <a:pt x="3889701" y="849370"/>
                  <a:pt x="3890688" y="858514"/>
                </a:cubicBezTo>
                <a:cubicBezTo>
                  <a:pt x="3907355" y="1033621"/>
                  <a:pt x="3909867" y="1209579"/>
                  <a:pt x="3898168" y="1385017"/>
                </a:cubicBezTo>
                <a:cubicBezTo>
                  <a:pt x="3889559" y="1546549"/>
                  <a:pt x="3898449" y="1707827"/>
                  <a:pt x="3908893" y="1869233"/>
                </a:cubicBezTo>
                <a:cubicBezTo>
                  <a:pt x="3921312" y="2061116"/>
                  <a:pt x="3901555" y="2252872"/>
                  <a:pt x="3898591" y="2444754"/>
                </a:cubicBezTo>
                <a:cubicBezTo>
                  <a:pt x="3898309" y="2461962"/>
                  <a:pt x="3899367" y="2479201"/>
                  <a:pt x="3900673" y="2496440"/>
                </a:cubicBezTo>
                <a:lnTo>
                  <a:pt x="3902963" y="2529660"/>
                </a:lnTo>
                <a:lnTo>
                  <a:pt x="0" y="2529660"/>
                </a:lnTo>
                <a:lnTo>
                  <a:pt x="0" y="15736"/>
                </a:lnTo>
                <a:lnTo>
                  <a:pt x="938" y="16032"/>
                </a:lnTo>
                <a:cubicBezTo>
                  <a:pt x="213686" y="39741"/>
                  <a:pt x="426055" y="24338"/>
                  <a:pt x="638426" y="11612"/>
                </a:cubicBezTo>
                <a:cubicBezTo>
                  <a:pt x="737616" y="5719"/>
                  <a:pt x="836815" y="2069"/>
                  <a:pt x="936025" y="66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Afrika Day Celebration">
            <a:extLst>
              <a:ext uri="{FF2B5EF4-FFF2-40B4-BE49-F238E27FC236}">
                <a16:creationId xmlns:a16="http://schemas.microsoft.com/office/drawing/2014/main" id="{EC2543E3-1621-51A5-44FE-25106D55D05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" r="30588" b="3"/>
          <a:stretch/>
        </p:blipFill>
        <p:spPr bwMode="auto">
          <a:xfrm>
            <a:off x="4110923" y="3791169"/>
            <a:ext cx="3058821" cy="3066831"/>
          </a:xfrm>
          <a:custGeom>
            <a:avLst/>
            <a:gdLst/>
            <a:ahLst/>
            <a:cxnLst/>
            <a:rect l="l" t="t" r="r" b="b"/>
            <a:pathLst>
              <a:path w="3058821" h="3066831">
                <a:moveTo>
                  <a:pt x="2787020" y="1261"/>
                </a:moveTo>
                <a:cubicBezTo>
                  <a:pt x="2839709" y="-518"/>
                  <a:pt x="2892422" y="-414"/>
                  <a:pt x="2945069" y="1571"/>
                </a:cubicBezTo>
                <a:lnTo>
                  <a:pt x="3038769" y="8460"/>
                </a:lnTo>
                <a:lnTo>
                  <a:pt x="3040494" y="37341"/>
                </a:lnTo>
                <a:cubicBezTo>
                  <a:pt x="3041244" y="71882"/>
                  <a:pt x="3039776" y="106360"/>
                  <a:pt x="3033397" y="140806"/>
                </a:cubicBezTo>
                <a:cubicBezTo>
                  <a:pt x="3014006" y="247842"/>
                  <a:pt x="3013240" y="353093"/>
                  <a:pt x="3049089" y="457834"/>
                </a:cubicBezTo>
                <a:cubicBezTo>
                  <a:pt x="3061974" y="495214"/>
                  <a:pt x="3059933" y="536166"/>
                  <a:pt x="3055085" y="576225"/>
                </a:cubicBezTo>
                <a:cubicBezTo>
                  <a:pt x="3043731" y="670377"/>
                  <a:pt x="3028167" y="764784"/>
                  <a:pt x="3035311" y="859828"/>
                </a:cubicBezTo>
                <a:cubicBezTo>
                  <a:pt x="3053554" y="1099545"/>
                  <a:pt x="3026891" y="1339261"/>
                  <a:pt x="3038883" y="1578850"/>
                </a:cubicBezTo>
                <a:cubicBezTo>
                  <a:pt x="3039113" y="1594185"/>
                  <a:pt x="3038526" y="1609507"/>
                  <a:pt x="3037097" y="1624778"/>
                </a:cubicBezTo>
                <a:cubicBezTo>
                  <a:pt x="3032504" y="1713061"/>
                  <a:pt x="3017960" y="1801599"/>
                  <a:pt x="3043476" y="1889499"/>
                </a:cubicBezTo>
                <a:cubicBezTo>
                  <a:pt x="3046015" y="1904618"/>
                  <a:pt x="3045632" y="1920080"/>
                  <a:pt x="3042328" y="1935044"/>
                </a:cubicBezTo>
                <a:cubicBezTo>
                  <a:pt x="3031394" y="2011884"/>
                  <a:pt x="3028524" y="2089667"/>
                  <a:pt x="3033780" y="2167106"/>
                </a:cubicBezTo>
                <a:cubicBezTo>
                  <a:pt x="3048962" y="2335903"/>
                  <a:pt x="3051130" y="2505606"/>
                  <a:pt x="3040286" y="2674734"/>
                </a:cubicBezTo>
                <a:cubicBezTo>
                  <a:pt x="3036459" y="2750260"/>
                  <a:pt x="3031611" y="2825530"/>
                  <a:pt x="3028294" y="2900035"/>
                </a:cubicBezTo>
                <a:cubicBezTo>
                  <a:pt x="3027210" y="2934608"/>
                  <a:pt x="3025392" y="2969245"/>
                  <a:pt x="3026078" y="3003803"/>
                </a:cubicBezTo>
                <a:lnTo>
                  <a:pt x="3033892" y="3066831"/>
                </a:lnTo>
                <a:lnTo>
                  <a:pt x="23851" y="3066831"/>
                </a:lnTo>
                <a:lnTo>
                  <a:pt x="42401" y="2704831"/>
                </a:lnTo>
                <a:cubicBezTo>
                  <a:pt x="45364" y="2461136"/>
                  <a:pt x="53409" y="2216933"/>
                  <a:pt x="28288" y="1974000"/>
                </a:cubicBezTo>
                <a:cubicBezTo>
                  <a:pt x="11213" y="1809420"/>
                  <a:pt x="17986" y="1645602"/>
                  <a:pt x="21091" y="1481150"/>
                </a:cubicBezTo>
                <a:cubicBezTo>
                  <a:pt x="24619" y="1296377"/>
                  <a:pt x="22926" y="1111480"/>
                  <a:pt x="22926" y="926707"/>
                </a:cubicBezTo>
                <a:cubicBezTo>
                  <a:pt x="22643" y="846322"/>
                  <a:pt x="27442" y="766445"/>
                  <a:pt x="35627" y="686441"/>
                </a:cubicBezTo>
                <a:cubicBezTo>
                  <a:pt x="47340" y="570372"/>
                  <a:pt x="33228" y="454937"/>
                  <a:pt x="14458" y="340646"/>
                </a:cubicBezTo>
                <a:cubicBezTo>
                  <a:pt x="3337" y="261010"/>
                  <a:pt x="-1375" y="180751"/>
                  <a:pt x="346" y="100506"/>
                </a:cubicBezTo>
                <a:lnTo>
                  <a:pt x="2424" y="12627"/>
                </a:lnTo>
                <a:lnTo>
                  <a:pt x="3495" y="12901"/>
                </a:lnTo>
                <a:cubicBezTo>
                  <a:pt x="343898" y="-3971"/>
                  <a:pt x="684174" y="17086"/>
                  <a:pt x="1024451" y="18263"/>
                </a:cubicBezTo>
                <a:cubicBezTo>
                  <a:pt x="1134033" y="18655"/>
                  <a:pt x="1243235" y="13685"/>
                  <a:pt x="1352564" y="9238"/>
                </a:cubicBezTo>
                <a:cubicBezTo>
                  <a:pt x="1493565" y="3614"/>
                  <a:pt x="1634312" y="14731"/>
                  <a:pt x="1775060" y="12508"/>
                </a:cubicBezTo>
                <a:cubicBezTo>
                  <a:pt x="2008160" y="8846"/>
                  <a:pt x="2241134" y="19571"/>
                  <a:pt x="2474235" y="12508"/>
                </a:cubicBezTo>
                <a:cubicBezTo>
                  <a:pt x="2578497" y="9238"/>
                  <a:pt x="2682758" y="4268"/>
                  <a:pt x="2787020" y="126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B9805-2884-9D01-6C95-B39CDDB23D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43618" y="2005645"/>
            <a:ext cx="3997805" cy="4580459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400" dirty="0"/>
              <a:t>   </a:t>
            </a:r>
          </a:p>
          <a:p>
            <a:pPr marL="0"/>
            <a:r>
              <a:rPr lang="en-US" sz="2400" b="0" i="0" dirty="0">
                <a:effectLst/>
              </a:rPr>
              <a:t>Africa day events scheduled to place between 18</a:t>
            </a:r>
            <a:r>
              <a:rPr lang="en-US" sz="2400" b="0" i="0" baseline="30000" dirty="0">
                <a:effectLst/>
              </a:rPr>
              <a:t>th</a:t>
            </a:r>
            <a:r>
              <a:rPr lang="en-US" sz="2400" b="0" i="0" dirty="0">
                <a:effectLst/>
              </a:rPr>
              <a:t> -31</a:t>
            </a:r>
            <a:r>
              <a:rPr lang="en-US" sz="2400" b="0" i="0" baseline="30000" dirty="0">
                <a:effectLst/>
              </a:rPr>
              <a:t>st</a:t>
            </a:r>
            <a:r>
              <a:rPr lang="en-US" sz="2400" b="0" i="0" dirty="0">
                <a:effectLst/>
              </a:rPr>
              <a:t> May. </a:t>
            </a:r>
          </a:p>
          <a:p>
            <a:r>
              <a:rPr lang="en-US" sz="2400" dirty="0"/>
              <a:t>Adamstown - Family fun day,   </a:t>
            </a:r>
          </a:p>
          <a:p>
            <a:r>
              <a:rPr lang="en-US" sz="2400" dirty="0"/>
              <a:t>Lucan &amp; Palmerstown – African History workshop, Drumming showcase &amp; exhibition of the adCenter</a:t>
            </a:r>
          </a:p>
          <a:p>
            <a:r>
              <a:rPr lang="en-US" sz="2400" dirty="0"/>
              <a:t>Jobstown – Food tasting, Dance show, Showcase of African attire. </a:t>
            </a:r>
          </a:p>
        </p:txBody>
      </p:sp>
    </p:spTree>
    <p:extLst>
      <p:ext uri="{BB962C8B-B14F-4D97-AF65-F5344CB8AC3E}">
        <p14:creationId xmlns:p14="http://schemas.microsoft.com/office/powerpoint/2010/main" val="4108031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9ABF684CCCC4382810D79E4339535" ma:contentTypeVersion="7" ma:contentTypeDescription="Create a new document." ma:contentTypeScope="" ma:versionID="44ffeae5139c4690759287572a7bae11">
  <xsd:schema xmlns:xsd="http://www.w3.org/2001/XMLSchema" xmlns:xs="http://www.w3.org/2001/XMLSchema" xmlns:p="http://schemas.microsoft.com/office/2006/metadata/properties" xmlns:ns3="98c5202d-718e-4feb-b6ea-7f21f1b7b73b" xmlns:ns4="a707f44e-fa18-4894-b028-21ae3f84747e" targetNamespace="http://schemas.microsoft.com/office/2006/metadata/properties" ma:root="true" ma:fieldsID="ed130a7c0abedc50e3cd955b4e3f7d1f" ns3:_="" ns4:_="">
    <xsd:import namespace="98c5202d-718e-4feb-b6ea-7f21f1b7b73b"/>
    <xsd:import namespace="a707f44e-fa18-4894-b028-21ae3f8474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c5202d-718e-4feb-b6ea-7f21f1b7b7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07f44e-fa18-4894-b028-21ae3f84747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43CDBB-4358-4BD5-A541-7B1B7337828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F8C35A6-DC83-4681-87D5-F47F7B0361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c5202d-718e-4feb-b6ea-7f21f1b7b73b"/>
    <ds:schemaRef ds:uri="a707f44e-fa18-4894-b028-21ae3f8474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79EEA30-DEFC-4416-ABD8-610793BEB6F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1917</TotalTime>
  <Words>357</Words>
  <Application>Microsoft Office PowerPoint</Application>
  <PresentationFormat>Widescreen</PresentationFormat>
  <Paragraphs>55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PowerPoint Presentation</vt:lpstr>
      <vt:lpstr>Community Development</vt:lpstr>
      <vt:lpstr>PowerPoint Presentation</vt:lpstr>
      <vt:lpstr>Grants by LEA</vt:lpstr>
      <vt:lpstr>PowerPoint Presentation</vt:lpstr>
      <vt:lpstr>Funding provided for St Patrick's Day celebrations</vt:lpstr>
      <vt:lpstr> Community Development</vt:lpstr>
      <vt:lpstr>BEALTAINE</vt:lpstr>
      <vt:lpstr>AFRICA DAY 2023</vt:lpstr>
      <vt:lpstr>Summer Projects</vt:lpstr>
      <vt:lpstr>MacUilliam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Admin Team</dc:title>
  <dc:creator>Jonathan Hayden</dc:creator>
  <cp:lastModifiedBy>Joe Lumumba</cp:lastModifiedBy>
  <cp:revision>27</cp:revision>
  <dcterms:created xsi:type="dcterms:W3CDTF">2022-02-02T15:08:24Z</dcterms:created>
  <dcterms:modified xsi:type="dcterms:W3CDTF">2023-05-15T13:09:52Z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0x010100DE89ABF684CCCC4382810D79E4339535</vt:lpwstr>
  </property>
</Properties>
</file>