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1" r:id="rId5"/>
    <p:sldId id="292" r:id="rId6"/>
    <p:sldId id="295" r:id="rId7"/>
    <p:sldId id="293" r:id="rId8"/>
    <p:sldId id="294" r:id="rId9"/>
    <p:sldId id="336" r:id="rId10"/>
    <p:sldId id="296" r:id="rId11"/>
    <p:sldId id="339" r:id="rId12"/>
    <p:sldId id="342" r:id="rId13"/>
    <p:sldId id="337" r:id="rId14"/>
    <p:sldId id="338" r:id="rId15"/>
    <p:sldId id="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1B6F8-20FD-4576-9BBC-E27B949671C3}" v="46" dt="2023-05-15T10:26:51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E102D-BAC6-4B15-83D0-23EB8F5619E1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F5DE2-6A1A-41FD-B8C1-1B662F16C2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523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2</a:t>
            </a:fld>
            <a:endParaRPr lang="en-IE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0440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11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114616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3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326641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4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81822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5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155747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6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336672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7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1484215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8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3468537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9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270102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10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107326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8B05-94EE-4500-9A67-4E5951DB0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CF7E1-AFC8-4EE9-9736-5A57B3A02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562FC-9F22-4A01-90EA-9C7D1BFD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8733-4B72-47D9-94F8-97FFBC17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01D82-7D7C-4BD2-8599-BFFA4EAF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328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80C7-C921-4EF6-BF5D-845726ED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605A0-CA8A-480F-AC16-A1CADD623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E8E0-74BA-47D8-995B-E177F145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4F153-939F-4756-AAB5-E4DD0616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94481-6EB8-4DD4-B819-2B78068B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150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74605-0231-4053-A24A-81965E4AC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CE5C0-AC47-43D0-9968-78F15C502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9444F-F843-426B-9545-586E5D13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72B5C-A83C-4D53-BA31-813C4E14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96C5E-4480-4148-82D9-ADE74892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180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984F-1779-4A49-8F8E-AFB86739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D882-2B3D-46E7-BD37-F7669BCEA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78B88-DC52-4E06-B099-30C8338B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2F35B-21A8-4915-9CD1-5E6BEFBE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88A4F-EE68-4109-AB34-097C71E8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792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45E5-F496-4AC8-A0D8-DA4DF269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DEED1-FFAB-4130-BD40-E99A0F62E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F7EF-9589-4C86-B735-CEFBD53E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E585A-6EF0-4E2E-AEF3-904581B8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41A96-BEB9-46B5-B247-82E5CDE8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265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74DB-F269-47F3-8F85-4537D696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8A993-8FF0-4A12-A14A-0ADE8E12B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7F66C-4572-4422-8AEB-5C5AED913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4E4A7-72BA-4411-BB35-EF1AE0CA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E09BD-6D11-4D16-AB48-32C0317A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D7983-3BD3-4AE4-B5D0-94DF3561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955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96D4F-B140-4F64-9E46-FF3D775D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9AB26-D889-4503-931E-568689DCF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6CE7C-1F14-46D1-872C-5FF2D27A0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6E4C5-AE52-42AB-AE83-4C8009F71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83BCA-A8CE-4377-AD86-4A07F96D8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98657-5080-4240-AE81-C4E5DACD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0795C-E2E3-4A69-940D-9CECA3B4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5F271-6C0C-45F6-8786-355D2AAF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162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5E26-E04C-4CF4-8043-979C7FA0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97ED2-008E-4EE5-93E4-E6D33B27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B8839-7F8B-47EF-AAC0-150C6773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3413E-023A-4996-A8C7-A828A0A0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28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CBBF8-C1D1-44B0-BCDD-A01F0539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200D8-72FA-4765-80E4-66CD56230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9AFDF-66B4-4D89-BF23-069F6BAA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929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DE66-4281-488A-A202-D43301510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4A6D-4FEE-4A85-A01C-4E0465F28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4590B-8F2A-4470-A281-263BD2AA8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0FC52-8492-492A-AEDD-1FE6DED3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58A0B-A851-407B-9617-4346ABB1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58004-D422-4088-8BE6-DC39B3EB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860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3A42-924F-4236-AA32-AEF8244A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A38B4-21DC-464F-836F-60454A010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866E6-2E54-4356-9F73-4EF994F8C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9C08C-104F-444E-84BB-8D9E8B22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CE8-EB1D-432C-8E46-B464A67E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23171-6278-4ABF-BFE0-AD2E781C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442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394E7-818F-4390-86A2-1545EC7A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2FEC-F7EC-4C35-AA6C-5337671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923D3-1676-4DF4-91F6-809D41628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5D35-DA1A-499A-87B6-88C0DF4DDE90}" type="datetimeFigureOut">
              <a:rPr lang="en-IE" smtClean="0"/>
              <a:t>15/05/2023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3958-9D9C-44FB-A58D-A9D7D8BE7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D5CE9-B568-4179-B780-701883BE8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B83F9-71BF-41FA-B0B1-AEDDF98C3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272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cid:426A7275-2700-405E-957C-8059AD22771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082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209800"/>
            <a:ext cx="9067800" cy="3810000"/>
          </a:xfrm>
          <a:noFill/>
          <a:ln/>
        </p:spPr>
        <p:txBody>
          <a:bodyPr>
            <a:normAutofit/>
          </a:bodyPr>
          <a:lstStyle/>
          <a:p>
            <a:r>
              <a:rPr lang="en-IE" sz="4800" b="1" dirty="0">
                <a:solidFill>
                  <a:schemeClr val="bg1"/>
                </a:solidFill>
              </a:rPr>
              <a:t>Community Development Update</a:t>
            </a:r>
          </a:p>
          <a:p>
            <a:endParaRPr lang="en-IE" sz="4800" b="1" dirty="0">
              <a:solidFill>
                <a:schemeClr val="bg1"/>
              </a:solidFill>
            </a:endParaRPr>
          </a:p>
          <a:p>
            <a:r>
              <a:rPr lang="en-IE" sz="4400" b="1" dirty="0">
                <a:solidFill>
                  <a:schemeClr val="bg1"/>
                </a:solidFill>
              </a:rPr>
              <a:t>Social, Community &amp; Equality SPC Meeting</a:t>
            </a:r>
          </a:p>
          <a:p>
            <a:r>
              <a:rPr lang="en-IE" sz="4400" b="1" dirty="0">
                <a:solidFill>
                  <a:schemeClr val="bg1"/>
                </a:solidFill>
              </a:rPr>
              <a:t>16</a:t>
            </a:r>
            <a:r>
              <a:rPr lang="en-IE" sz="4400" b="1" baseline="30000" dirty="0">
                <a:solidFill>
                  <a:schemeClr val="bg1"/>
                </a:solidFill>
              </a:rPr>
              <a:t>th</a:t>
            </a:r>
            <a:r>
              <a:rPr lang="en-IE" sz="4400" b="1" dirty="0">
                <a:solidFill>
                  <a:schemeClr val="bg1"/>
                </a:solidFill>
              </a:rPr>
              <a:t> May 2023</a:t>
            </a:r>
          </a:p>
          <a:p>
            <a:endParaRPr lang="en-IE" sz="4300" b="1" dirty="0">
              <a:solidFill>
                <a:schemeClr val="bg1"/>
              </a:solidFill>
            </a:endParaRP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1905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1DCB22C-48C7-F39F-B5F1-D29FE329D0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r="6883" b="-4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27650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group of people in kayaks&#10;&#10;Description automatically generated with medium confidence">
            <a:extLst>
              <a:ext uri="{FF2B5EF4-FFF2-40B4-BE49-F238E27FC236}">
                <a16:creationId xmlns:a16="http://schemas.microsoft.com/office/drawing/2014/main" id="{38B2AC10-FAF2-44C1-8CA5-32BAA59802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1" r="-1" b="7359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27657" name="Freeform: Shape 2765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659" name="Freeform: Shape 2765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1A0A1-0858-4177-AC77-B2655CE1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Summer Projects</a:t>
            </a:r>
          </a:p>
        </p:txBody>
      </p: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63" name="Rectangle 2766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9805-2884-9D01-6C95-B39CDDB23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pPr marL="0"/>
            <a:r>
              <a:rPr lang="en-US" sz="2400" dirty="0"/>
              <a:t>Summer Projects deliver 2 – 4 weeks of activities for children ages 5 – 12</a:t>
            </a:r>
          </a:p>
          <a:p>
            <a:pPr marL="0"/>
            <a:r>
              <a:rPr lang="en-US" sz="2400" dirty="0"/>
              <a:t>We will be accepting applications for Summer projects until  19</a:t>
            </a:r>
            <a:r>
              <a:rPr lang="en-US" sz="2400" baseline="30000" dirty="0"/>
              <a:t>th</a:t>
            </a:r>
            <a:r>
              <a:rPr lang="en-US" sz="2400" dirty="0"/>
              <a:t> May 2023</a:t>
            </a:r>
          </a:p>
          <a:p>
            <a:pPr marL="0"/>
            <a:r>
              <a:rPr lang="en-US" sz="2400" dirty="0"/>
              <a:t>Current status – 21 application which represents increase of 2 from last year. </a:t>
            </a:r>
          </a:p>
          <a:p>
            <a:pPr marL="0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572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84" name="Rectangle 2768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1A0A1-0858-4177-AC77-B2655CE1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731651"/>
            <a:ext cx="4328160" cy="12597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MacUilliam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7650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r="2" b="2"/>
          <a:stretch/>
        </p:blipFill>
        <p:spPr bwMode="auto">
          <a:xfrm>
            <a:off x="4406844" y="-3547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9805-2884-9D01-6C95-B39CDDB23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6844" y="3728025"/>
            <a:ext cx="6946955" cy="25937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/>
            <a:r>
              <a:rPr lang="en-US" sz="2400" dirty="0"/>
              <a:t>Family Fun Day on 24</a:t>
            </a:r>
            <a:r>
              <a:rPr lang="en-US" sz="2400" baseline="30000" dirty="0"/>
              <a:t>th</a:t>
            </a:r>
            <a:r>
              <a:rPr lang="en-US" sz="2400" dirty="0"/>
              <a:t> June</a:t>
            </a:r>
          </a:p>
          <a:p>
            <a:pPr marL="0"/>
            <a:r>
              <a:rPr lang="en-US" sz="2400" dirty="0"/>
              <a:t>Fun day to incorporate various community stakeholders. Activities include, arts and crafts, reptile zoo, sports, singing and dancing.</a:t>
            </a:r>
          </a:p>
          <a:p>
            <a:pPr marL="0"/>
            <a:r>
              <a:rPr lang="en-US" sz="2400" dirty="0"/>
              <a:t>We are currently formulating plans for Balgaddy</a:t>
            </a:r>
          </a:p>
          <a:p>
            <a:pPr marL="0"/>
            <a:endParaRPr lang="en-US" sz="1700" dirty="0"/>
          </a:p>
          <a:p>
            <a:endParaRPr lang="en-US" sz="1700" dirty="0"/>
          </a:p>
        </p:txBody>
      </p:sp>
      <p:pic>
        <p:nvPicPr>
          <p:cNvPr id="4" name="Picture 3" descr="A picture containing tree, person, grass, outdoor&#10;&#10;Description automatically generated">
            <a:extLst>
              <a:ext uri="{FF2B5EF4-FFF2-40B4-BE49-F238E27FC236}">
                <a16:creationId xmlns:a16="http://schemas.microsoft.com/office/drawing/2014/main" id="{2D1419C7-E933-CC8E-2B6E-8D369E67C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r="22095" b="3"/>
          <a:stretch/>
        </p:blipFill>
        <p:spPr>
          <a:xfrm>
            <a:off x="8104435" y="154614"/>
            <a:ext cx="3538926" cy="3418797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9" name="Picture 8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36C3A9B2-E863-339F-3A68-326164B46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1" y="2113280"/>
            <a:ext cx="387878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2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082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209800"/>
            <a:ext cx="9067800" cy="1317171"/>
          </a:xfrm>
          <a:noFill/>
          <a:ln/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T</a:t>
            </a:r>
            <a:r>
              <a:rPr lang="en-IE" sz="4800" b="1" dirty="0">
                <a:solidFill>
                  <a:schemeClr val="bg1"/>
                </a:solidFill>
              </a:rPr>
              <a:t>hank you</a:t>
            </a:r>
            <a:endParaRPr lang="en-IE" sz="4400" b="1" dirty="0">
              <a:solidFill>
                <a:schemeClr val="bg1"/>
              </a:solidFill>
            </a:endParaRP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1905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7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8304" cy="687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5888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A69B20A-53DB-444A-9D5D-D57713E6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00" y="808051"/>
            <a:ext cx="773289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EF6F2E"/>
                </a:solidFill>
                <a:cs typeface="Calibri" panose="020F0502020204030204" pitchFamily="34" charset="0"/>
              </a:rPr>
              <a:t>Community Development</a:t>
            </a:r>
            <a:endParaRPr lang="en-IE" b="1" dirty="0">
              <a:solidFill>
                <a:srgbClr val="EF6F2E"/>
              </a:solidFill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F3563B-0722-4D5B-8A65-BF73CD9F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29" y="2133614"/>
            <a:ext cx="11751342" cy="4233650"/>
          </a:xfrm>
        </p:spPr>
        <p:txBody>
          <a:bodyPr>
            <a:noAutofit/>
          </a:bodyPr>
          <a:lstStyle/>
          <a:p>
            <a:pPr marL="182562" indent="0">
              <a:buNone/>
            </a:pPr>
            <a:endParaRPr lang="en-IE" altLang="en-US" dirty="0"/>
          </a:p>
          <a:p>
            <a:pPr marL="182562" indent="0">
              <a:buNone/>
            </a:pPr>
            <a:r>
              <a:rPr lang="en-IE" altLang="en-US" dirty="0"/>
              <a:t>Community grants provide an opportunity to voluntary groups and communities to apply for financial assistance across various funding streams.</a:t>
            </a:r>
          </a:p>
          <a:p>
            <a:pPr marL="182562" indent="0">
              <a:buNone/>
            </a:pPr>
            <a:r>
              <a:rPr lang="en-IE" altLang="en-US" dirty="0"/>
              <a:t>Applicants were able to access funding from March this year.</a:t>
            </a:r>
          </a:p>
          <a:p>
            <a:pPr marL="182562" indent="0">
              <a:buNone/>
            </a:pPr>
            <a:r>
              <a:rPr lang="en-IE" altLang="en-US" dirty="0"/>
              <a:t>Our endeavour is to make the online application facility live from February in 2024 which will further increase funding accessibility.</a:t>
            </a:r>
          </a:p>
          <a:p>
            <a:pPr marL="182562" indent="0">
              <a:buNone/>
            </a:pPr>
            <a:r>
              <a:rPr lang="en-IE" altLang="en-US" dirty="0"/>
              <a:t>We have processed 88 applications since March with total cumulative funding request of €199k</a:t>
            </a:r>
          </a:p>
        </p:txBody>
      </p:sp>
    </p:spTree>
    <p:extLst>
      <p:ext uri="{BB962C8B-B14F-4D97-AF65-F5344CB8AC3E}">
        <p14:creationId xmlns:p14="http://schemas.microsoft.com/office/powerpoint/2010/main" val="417555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CE45BCE8-8E8E-93A1-6372-B9B6BF83FB91}"/>
              </a:ext>
            </a:extLst>
          </p:cNvPr>
          <p:cNvSpPr txBox="1">
            <a:spLocks/>
          </p:cNvSpPr>
          <p:nvPr/>
        </p:nvSpPr>
        <p:spPr>
          <a:xfrm>
            <a:off x="223520" y="7750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EF6F2E"/>
              </a:solidFill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F6F2E"/>
                </a:solidFill>
                <a:cs typeface="Calibri" panose="020F0502020204030204" pitchFamily="34" charset="0"/>
              </a:rPr>
              <a:t>Community &amp; Sports Grants Breakdown</a:t>
            </a:r>
            <a:endParaRPr lang="en-IE" b="1" dirty="0">
              <a:solidFill>
                <a:srgbClr val="EF6F2E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F7284-0A62-7174-857B-F5463295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0643"/>
            <a:ext cx="12192000" cy="43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0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1B6BCF4B-5BB2-1E2C-BC64-76DA2833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2080"/>
            <a:ext cx="8829472" cy="173602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F6F2E"/>
                </a:solidFill>
                <a:cs typeface="Calibri" panose="020F0502020204030204" pitchFamily="34" charset="0"/>
              </a:rPr>
              <a:t>Grants by LEA</a:t>
            </a:r>
            <a:endParaRPr lang="en-IE" b="1" dirty="0">
              <a:solidFill>
                <a:srgbClr val="EF6F2E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B948A-7FBE-90DF-5688-05B2F1D37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8107"/>
            <a:ext cx="12192000" cy="45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3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2467656-F778-A344-4FC8-1AF844076B85}"/>
              </a:ext>
            </a:extLst>
          </p:cNvPr>
          <p:cNvSpPr txBox="1">
            <a:spLocks/>
          </p:cNvSpPr>
          <p:nvPr/>
        </p:nvSpPr>
        <p:spPr>
          <a:xfrm>
            <a:off x="569844" y="6490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EF6F2E"/>
                </a:solidFill>
                <a:cs typeface="Calibri" panose="020F0502020204030204" pitchFamily="34" charset="0"/>
              </a:rPr>
              <a:t>Sports Grants only by LEA</a:t>
            </a:r>
            <a:endParaRPr lang="en-IE" b="1" dirty="0">
              <a:solidFill>
                <a:srgbClr val="EF6F2E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8FEF1-E05B-9891-C986-041CEAD2C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72" y="2161566"/>
            <a:ext cx="10252953" cy="40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3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rowd of people walking down a street&#10;&#10;Description automatically generated with medium confidence">
            <a:extLst>
              <a:ext uri="{FF2B5EF4-FFF2-40B4-BE49-F238E27FC236}">
                <a16:creationId xmlns:a16="http://schemas.microsoft.com/office/drawing/2014/main" id="{0F1A5924-CF3D-995D-05F0-2E1AE2441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 r="-2" b="-2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5" name="Content Placeholder 4" descr="A group of people marching in the street&#10;&#10;Description automatically generated with low confidence">
            <a:extLst>
              <a:ext uri="{FF2B5EF4-FFF2-40B4-BE49-F238E27FC236}">
                <a16:creationId xmlns:a16="http://schemas.microsoft.com/office/drawing/2014/main" id="{DEBE3A24-1049-4B83-B8E5-2349378F8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2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21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1A0A1-0858-4177-AC77-B2655CE1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Funding provided for St Patrick's Day celebrations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70AE9C-9D0B-552C-F26E-EE42A03E55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822683"/>
            <a:ext cx="4833938" cy="3044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823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F1A0A1-0858-4177-AC77-B2655CE1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30029"/>
            <a:ext cx="10553309" cy="1337065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rgbClr val="EF6F2E"/>
                </a:solidFill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EF6F2E"/>
                </a:solidFill>
                <a:cs typeface="Calibri" panose="020F0502020204030204" pitchFamily="34" charset="0"/>
              </a:rPr>
              <a:t>Community Development</a:t>
            </a:r>
            <a:endParaRPr lang="en-IE" b="1" dirty="0">
              <a:solidFill>
                <a:srgbClr val="EF6F2E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4FE61F-2723-4746-9773-10D7ED656E0B}"/>
              </a:ext>
            </a:extLst>
          </p:cNvPr>
          <p:cNvSpPr txBox="1"/>
          <p:nvPr/>
        </p:nvSpPr>
        <p:spPr>
          <a:xfrm>
            <a:off x="406400" y="2041444"/>
            <a:ext cx="114982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Continue to support community development via our funding streams, facilities and personnel.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Collaborate with partner organisations to achieve common 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Continuous assessment of Salesforce data to ensure a targeted, informed service delivery model is utilised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Promotion of </a:t>
            </a:r>
            <a:r>
              <a:rPr lang="en-IE" sz="2800" dirty="0"/>
              <a:t>community event/festival &amp; Community funding opportunities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22488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78" name="Rectangle 27677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r="2" b="2"/>
          <a:stretch/>
        </p:blipFill>
        <p:spPr bwMode="auto">
          <a:xfrm>
            <a:off x="4045356" y="-127575"/>
            <a:ext cx="4101288" cy="1702376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9805-2884-9D01-6C95-B39CDDB23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5601" y="2066608"/>
            <a:ext cx="6492239" cy="4300847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indent="0">
              <a:buNone/>
            </a:pPr>
            <a:r>
              <a:rPr lang="en-US" sz="1800" b="1" dirty="0"/>
              <a:t> </a:t>
            </a:r>
          </a:p>
          <a:p>
            <a:pPr marL="0"/>
            <a:r>
              <a:rPr lang="en-US" sz="4400" dirty="0"/>
              <a:t>Firhouse Active Age Group - </a:t>
            </a:r>
            <a:r>
              <a:rPr lang="en-US" sz="4400" b="0" i="0" dirty="0">
                <a:effectLst/>
              </a:rPr>
              <a:t>Weed Wanders workshop. Exploration of medicinal and folklore properties of wildflowers growing Venue – Firhouse Community Centre. </a:t>
            </a:r>
          </a:p>
          <a:p>
            <a:pPr marL="0"/>
            <a:r>
              <a:rPr lang="en-US" sz="4400" dirty="0"/>
              <a:t>Active Seniors flower arranging class. 18</a:t>
            </a:r>
            <a:r>
              <a:rPr lang="en-US" sz="4400" baseline="30000" dirty="0"/>
              <a:t>th</a:t>
            </a:r>
            <a:r>
              <a:rPr lang="en-US" sz="4400" dirty="0"/>
              <a:t> May. Venue – An </a:t>
            </a:r>
            <a:r>
              <a:rPr lang="en-US" sz="4400" dirty="0" err="1"/>
              <a:t>Cosan</a:t>
            </a:r>
            <a:endParaRPr lang="en-US" sz="4400" dirty="0"/>
          </a:p>
          <a:p>
            <a:pPr marL="0"/>
            <a:r>
              <a:rPr lang="en-US" sz="4400" dirty="0"/>
              <a:t>Coffee Morning, Week starting 29</a:t>
            </a:r>
            <a:r>
              <a:rPr lang="en-US" sz="4400" baseline="30000" dirty="0"/>
              <a:t>th</a:t>
            </a:r>
            <a:r>
              <a:rPr lang="en-US" sz="4400" dirty="0"/>
              <a:t> May, Venue Jobstown Community Centre</a:t>
            </a:r>
          </a:p>
          <a:p>
            <a:pPr marL="0"/>
            <a:r>
              <a:rPr lang="en-US" sz="4400" dirty="0" err="1"/>
              <a:t>Bealtaine</a:t>
            </a:r>
            <a:r>
              <a:rPr lang="en-US" sz="4400" dirty="0"/>
              <a:t> Art morning , </a:t>
            </a:r>
            <a:r>
              <a:rPr lang="en-US" sz="4400" dirty="0" err="1"/>
              <a:t>Knockmitten</a:t>
            </a:r>
            <a:r>
              <a:rPr lang="en-US" sz="4400" dirty="0"/>
              <a:t> Youth &amp; Community Centre</a:t>
            </a:r>
          </a:p>
          <a:p>
            <a:pPr marL="0"/>
            <a:endParaRPr lang="en-US" sz="1100" dirty="0"/>
          </a:p>
          <a:p>
            <a:pPr marL="0"/>
            <a:endParaRPr lang="en-US" sz="1100" dirty="0"/>
          </a:p>
          <a:p>
            <a:endParaRPr lang="en-US" sz="1100" dirty="0"/>
          </a:p>
        </p:txBody>
      </p:sp>
      <p:pic>
        <p:nvPicPr>
          <p:cNvPr id="9" name="Content Placeholder 8" descr="A group of people dancing&#10;&#10;Description automatically generated">
            <a:extLst>
              <a:ext uri="{FF2B5EF4-FFF2-40B4-BE49-F238E27FC236}">
                <a16:creationId xmlns:a16="http://schemas.microsoft.com/office/drawing/2014/main" id="{3E69BFC3-2F5F-9139-4043-83FA540A9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7" r="25677" b="-1"/>
          <a:stretch/>
        </p:blipFill>
        <p:spPr>
          <a:xfrm>
            <a:off x="20" y="277472"/>
            <a:ext cx="297523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1" name="Picture 10" descr="A group of people sitting at a table eating food&#10;&#10;Description automatically generated with medium confidence">
            <a:extLst>
              <a:ext uri="{FF2B5EF4-FFF2-40B4-BE49-F238E27FC236}">
                <a16:creationId xmlns:a16="http://schemas.microsoft.com/office/drawing/2014/main" id="{107C32BE-680C-0DDE-F1B4-3073F882E8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r="38703" b="-2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A70FD7-D2F4-C1CA-BDE8-232F5739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926" y="375920"/>
            <a:ext cx="3898193" cy="1314768"/>
          </a:xfrm>
        </p:spPr>
        <p:txBody>
          <a:bodyPr/>
          <a:lstStyle/>
          <a:p>
            <a:r>
              <a:rPr lang="en-GB" dirty="0"/>
              <a:t>BEALTAINE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4911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751" name="Rectangle 27708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1A0A1-0858-4177-AC77-B2655CE1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1398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AFRICA DAY 2023</a:t>
            </a:r>
          </a:p>
        </p:txBody>
      </p:sp>
      <p:pic>
        <p:nvPicPr>
          <p:cNvPr id="12" name="Picture 11" descr="A person walking on a colorful carpet&#10;&#10;Description automatically generated with low confidence">
            <a:extLst>
              <a:ext uri="{FF2B5EF4-FFF2-40B4-BE49-F238E27FC236}">
                <a16:creationId xmlns:a16="http://schemas.microsoft.com/office/drawing/2014/main" id="{788368F7-E72A-4E2E-B7D6-BFBF04B49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r="20415" b="2"/>
          <a:stretch/>
        </p:blipFill>
        <p:spPr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14" name="Picture 13" descr="A group of girls dancing&#10;&#10;Description automatically generated with medium confidence">
            <a:extLst>
              <a:ext uri="{FF2B5EF4-FFF2-40B4-BE49-F238E27FC236}">
                <a16:creationId xmlns:a16="http://schemas.microsoft.com/office/drawing/2014/main" id="{5E1E1130-7069-B317-73A3-8D06B16F6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r="25157"/>
          <a:stretch/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2775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" b="1"/>
          <a:stretch/>
        </p:blipFill>
        <p:spPr bwMode="auto"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Afrika Day Celebration">
            <a:extLst>
              <a:ext uri="{FF2B5EF4-FFF2-40B4-BE49-F238E27FC236}">
                <a16:creationId xmlns:a16="http://schemas.microsoft.com/office/drawing/2014/main" id="{EC2543E3-1621-51A5-44FE-25106D55D0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30588" b="3"/>
          <a:stretch/>
        </p:blipFill>
        <p:spPr bwMode="auto"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9805-2884-9D01-6C95-B39CDDB23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618" y="2005645"/>
            <a:ext cx="3997805" cy="458045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   </a:t>
            </a:r>
          </a:p>
          <a:p>
            <a:pPr marL="0"/>
            <a:r>
              <a:rPr lang="en-US" sz="2400" b="0" i="0" dirty="0">
                <a:effectLst/>
              </a:rPr>
              <a:t>Africa day events scheduled to place between 18</a:t>
            </a:r>
            <a:r>
              <a:rPr lang="en-US" sz="2400" b="0" i="0" baseline="30000" dirty="0">
                <a:effectLst/>
              </a:rPr>
              <a:t>th</a:t>
            </a:r>
            <a:r>
              <a:rPr lang="en-US" sz="2400" b="0" i="0" dirty="0">
                <a:effectLst/>
              </a:rPr>
              <a:t> -31</a:t>
            </a:r>
            <a:r>
              <a:rPr lang="en-US" sz="2400" b="0" i="0" baseline="30000" dirty="0">
                <a:effectLst/>
              </a:rPr>
              <a:t>st</a:t>
            </a:r>
            <a:r>
              <a:rPr lang="en-US" sz="2400" b="0" i="0" dirty="0">
                <a:effectLst/>
              </a:rPr>
              <a:t> May. </a:t>
            </a:r>
          </a:p>
          <a:p>
            <a:r>
              <a:rPr lang="en-US" sz="2400" dirty="0"/>
              <a:t>Adamstown - Family fun day,   </a:t>
            </a:r>
          </a:p>
          <a:p>
            <a:r>
              <a:rPr lang="en-US" sz="2400" dirty="0"/>
              <a:t>Lucan &amp; Palmerstown – African History workshop, Drumming showcase &amp; exhibition of the adCenter</a:t>
            </a:r>
          </a:p>
          <a:p>
            <a:r>
              <a:rPr lang="en-US" sz="2400" dirty="0"/>
              <a:t>Jobstown – Food tasting, Dance show, Showcase of African attire. </a:t>
            </a:r>
          </a:p>
        </p:txBody>
      </p:sp>
    </p:spTree>
    <p:extLst>
      <p:ext uri="{BB962C8B-B14F-4D97-AF65-F5344CB8AC3E}">
        <p14:creationId xmlns:p14="http://schemas.microsoft.com/office/powerpoint/2010/main" val="4108031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89ABF684CCCC4382810D79E4339535" ma:contentTypeVersion="7" ma:contentTypeDescription="Create a new document." ma:contentTypeScope="" ma:versionID="44ffeae5139c4690759287572a7bae11">
  <xsd:schema xmlns:xsd="http://www.w3.org/2001/XMLSchema" xmlns:xs="http://www.w3.org/2001/XMLSchema" xmlns:p="http://schemas.microsoft.com/office/2006/metadata/properties" xmlns:ns3="98c5202d-718e-4feb-b6ea-7f21f1b7b73b" xmlns:ns4="a707f44e-fa18-4894-b028-21ae3f84747e" targetNamespace="http://schemas.microsoft.com/office/2006/metadata/properties" ma:root="true" ma:fieldsID="ed130a7c0abedc50e3cd955b4e3f7d1f" ns3:_="" ns4:_="">
    <xsd:import namespace="98c5202d-718e-4feb-b6ea-7f21f1b7b73b"/>
    <xsd:import namespace="a707f44e-fa18-4894-b028-21ae3f8474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5202d-718e-4feb-b6ea-7f21f1b7b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7f44e-fa18-4894-b028-21ae3f84747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43CDBB-4358-4BD5-A541-7B1B7337828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8C35A6-DC83-4681-87D5-F47F7B0361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c5202d-718e-4feb-b6ea-7f21f1b7b73b"/>
    <ds:schemaRef ds:uri="a707f44e-fa18-4894-b028-21ae3f8474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9EEA30-DEFC-4416-ABD8-610793BEB6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357</Words>
  <Application>Microsoft Office PowerPoint</Application>
  <PresentationFormat>Widescreen</PresentationFormat>
  <Paragraphs>55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Community Development</vt:lpstr>
      <vt:lpstr>PowerPoint Presentation</vt:lpstr>
      <vt:lpstr>Grants by LEA</vt:lpstr>
      <vt:lpstr>PowerPoint Presentation</vt:lpstr>
      <vt:lpstr>Funding provided for St Patrick's Day celebrations</vt:lpstr>
      <vt:lpstr> Community Development</vt:lpstr>
      <vt:lpstr>BEALTAINE</vt:lpstr>
      <vt:lpstr>AFRICA DAY 2023</vt:lpstr>
      <vt:lpstr>Summer Projects</vt:lpstr>
      <vt:lpstr>MacUilliam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Admin Team</dc:title>
  <dc:creator>Jonathan Hayden</dc:creator>
  <cp:lastModifiedBy>Joe Lumumba</cp:lastModifiedBy>
  <cp:revision>27</cp:revision>
  <dcterms:created xsi:type="dcterms:W3CDTF">2022-02-02T15:08:24Z</dcterms:created>
  <dcterms:modified xsi:type="dcterms:W3CDTF">2023-05-15T13:09:52Z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0x010100DE89ABF684CCCC4382810D79E4339535</vt:lpwstr>
  </property>
</Properties>
</file>