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0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257626-813D-18B8-076D-77516DA430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CA28441-671F-8AEC-70B6-69394CA05C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98DD66-53A6-6C2F-DA51-B994F7948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8938A-5336-454A-897A-0096DF0BBD70}" type="datetimeFigureOut">
              <a:rPr lang="en-IE" smtClean="0"/>
              <a:t>15/05/2023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8D6821-79CC-6CD4-0730-EEA434349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4BF137-B336-6378-7668-C3FCA3C2E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6E7F7-687E-42DA-86B7-543F93478A9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62227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9E129B-59B0-AE5F-E0E6-28E75DDB7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AECBF01-94A3-994E-DCE7-9D5900FE8A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13F9DC-44A9-8C8B-309A-2893B0DE44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8938A-5336-454A-897A-0096DF0BBD70}" type="datetimeFigureOut">
              <a:rPr lang="en-IE" smtClean="0"/>
              <a:t>15/05/2023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925D7B-9E18-473C-6B54-DA5735532F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491DDC-19E8-9C1F-144C-2992FB776A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6E7F7-687E-42DA-86B7-543F93478A9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1799960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EB7F831-04A0-E9CC-A256-42666ED808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10C070-0EF4-67A5-3468-156B5D45D6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BA3767-CCB8-6331-E172-F5BA1C54F0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8938A-5336-454A-897A-0096DF0BBD70}" type="datetimeFigureOut">
              <a:rPr lang="en-IE" smtClean="0"/>
              <a:t>15/05/2023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8AED5A-47C2-6393-11A6-A95CAA877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2194B4-B516-8E03-D423-9C6D56DBF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6E7F7-687E-42DA-86B7-543F93478A9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666662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92F70C-3B96-56D6-6757-13BC8D2C9F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E92702-B7B1-5E04-5393-B885C1EDAE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DBA988-B598-BB31-E4E0-70AD09959D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8938A-5336-454A-897A-0096DF0BBD70}" type="datetimeFigureOut">
              <a:rPr lang="en-IE" smtClean="0"/>
              <a:t>15/05/2023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41C6F2-89B8-9AB0-2108-905B02DAF9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A39B2E-5D77-9DD6-DF2B-7FCF5356B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6E7F7-687E-42DA-86B7-543F93478A9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69472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D147A2-8094-6360-89F9-228A7EB1A9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B62490-41EC-81D2-ECF6-B48921D807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54C89B-09CB-0C3D-0FA9-28FECEA03A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8938A-5336-454A-897A-0096DF0BBD70}" type="datetimeFigureOut">
              <a:rPr lang="en-IE" smtClean="0"/>
              <a:t>15/05/2023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098D3E-702D-1B5C-408C-0403419D2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08A433-CB51-DDC5-C12C-3A41F937F9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6E7F7-687E-42DA-86B7-543F93478A9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90447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B1C670-BDE4-1F92-87C2-027A7DDCF2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FCFEC3-067F-ACD1-26B1-A7F754872F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E3B1C0-D603-431B-34EC-A8B0CC412E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5D25D2-A6C7-201B-B189-417263DB06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8938A-5336-454A-897A-0096DF0BBD70}" type="datetimeFigureOut">
              <a:rPr lang="en-IE" smtClean="0"/>
              <a:t>15/05/2023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DE66CC-C988-507F-354A-D860279368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302985-4D9F-A8CF-ECAB-E7E6E2A57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6E7F7-687E-42DA-86B7-543F93478A9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863693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E4BFFE-7B21-3ADC-60A7-A53E7ECE14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644461-4778-61E7-A83E-D375E3D1FA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38ACB0-A292-4473-5936-866260BE37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C60CCAE-A76E-16A4-82A1-026AF3FC59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B569AE4-CB02-7BE0-A2F0-2B3D14EB4F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F9D7E72-F1C8-1B2E-0BAF-C90070FB75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8938A-5336-454A-897A-0096DF0BBD70}" type="datetimeFigureOut">
              <a:rPr lang="en-IE" smtClean="0"/>
              <a:t>15/05/2023</a:t>
            </a:fld>
            <a:endParaRPr lang="en-I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8711E9-BAF9-B928-094E-78C18DB6F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137EE94-DEA7-3757-FA0C-799CE3038A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6E7F7-687E-42DA-86B7-543F93478A9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58361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14887-B747-34FF-6CF8-5545197EB4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36BDB6E-31A3-D409-E86A-42B408E5EF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8938A-5336-454A-897A-0096DF0BBD70}" type="datetimeFigureOut">
              <a:rPr lang="en-IE" smtClean="0"/>
              <a:t>15/05/2023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37E0878-A95E-F5DC-84DA-ECBFCE1DE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9E37F3-2B03-DB95-EEA7-259CD5948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6E7F7-687E-42DA-86B7-543F93478A9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483924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2FD9A1-D719-277E-AC35-A08414AC71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8938A-5336-454A-897A-0096DF0BBD70}" type="datetimeFigureOut">
              <a:rPr lang="en-IE" smtClean="0"/>
              <a:t>15/05/2023</a:t>
            </a:fld>
            <a:endParaRPr lang="en-I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08D1461-6C95-93CF-C1E6-0BDD4220D2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97D069-91A7-EECE-55DA-A6DCEF79C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6E7F7-687E-42DA-86B7-543F93478A9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252146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2D243-EAB3-D7F2-FA10-AFC18450F4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125C8C-A968-0C8A-89EA-8B9846CFE7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F8FFEF-67A6-EA57-4840-E02EC8C91A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BA57E2-DD37-139F-4BD3-25AD693F14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8938A-5336-454A-897A-0096DF0BBD70}" type="datetimeFigureOut">
              <a:rPr lang="en-IE" smtClean="0"/>
              <a:t>15/05/2023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3E4F8E-15A4-6E44-6DA0-F78EE9AE6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5F0B4E-E326-E8AE-4F46-D68094436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6E7F7-687E-42DA-86B7-543F93478A9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26014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51B293-6820-FEEA-BE9C-C57E3EDDED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2F40AE0-49BE-7E94-3B7D-9FDF9EF37A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DA88C6-4F27-EBCA-061A-EC0A4429C3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75FB30-40F9-752E-69BA-2D757D592E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8938A-5336-454A-897A-0096DF0BBD70}" type="datetimeFigureOut">
              <a:rPr lang="en-IE" smtClean="0"/>
              <a:t>15/05/2023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5971C3-06FF-87BD-A4DE-C0084E565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F22E42-CCD2-1833-07BD-E504823E77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6E7F7-687E-42DA-86B7-543F93478A9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09889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FDD6EDC-5196-710D-C4C4-783F2186C2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B59F71-6A1B-FA41-050F-7FCE497B9D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5CE71B-4339-8218-A8AB-68286E18ED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78938A-5336-454A-897A-0096DF0BBD70}" type="datetimeFigureOut">
              <a:rPr lang="en-IE" smtClean="0"/>
              <a:t>15/05/2023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3B5487-61EA-BCA1-0D9D-F6440242B6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F943A8-550D-2BAF-67F1-0AF3D15F0D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76E7F7-687E-42DA-86B7-543F93478A9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427804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9EF30C2-29AC-4A0D-BC0A-A679CF113E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00500" y="1087403"/>
            <a:ext cx="8191500" cy="5770597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26F06DB-9E8C-7BF2-8416-5F883025C0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93520" y="2744662"/>
            <a:ext cx="6589707" cy="2387600"/>
          </a:xfrm>
        </p:spPr>
        <p:txBody>
          <a:bodyPr>
            <a:normAutofit/>
          </a:bodyPr>
          <a:lstStyle/>
          <a:p>
            <a:pPr algn="r"/>
            <a:r>
              <a:rPr lang="en-IE" dirty="0">
                <a:solidFill>
                  <a:srgbClr val="FFFFFF"/>
                </a:solidFill>
              </a:rPr>
              <a:t>Community Public Services Day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0FDB73-D869-8B2C-81AE-AB33CFC2C0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93520" y="5224337"/>
            <a:ext cx="6589707" cy="1329443"/>
          </a:xfrm>
        </p:spPr>
        <p:txBody>
          <a:bodyPr>
            <a:normAutofit fontScale="92500"/>
          </a:bodyPr>
          <a:lstStyle/>
          <a:p>
            <a:pPr algn="r"/>
            <a:r>
              <a:rPr lang="en-IE" dirty="0">
                <a:solidFill>
                  <a:srgbClr val="FFFFFF"/>
                </a:solidFill>
              </a:rPr>
              <a:t>Hosted by </a:t>
            </a:r>
            <a:r>
              <a:rPr lang="en-IE" dirty="0">
                <a:solidFill>
                  <a:schemeClr val="bg1"/>
                </a:solidFill>
                <a:latin typeface="+mn-lt"/>
              </a:rPr>
              <a:t>SDCC, An Garda </a:t>
            </a:r>
            <a:r>
              <a:rPr lang="en-IE" dirty="0" err="1">
                <a:solidFill>
                  <a:schemeClr val="bg1"/>
                </a:solidFill>
                <a:latin typeface="+mn-lt"/>
              </a:rPr>
              <a:t>Siochána</a:t>
            </a:r>
            <a:r>
              <a:rPr lang="en-IE" dirty="0">
                <a:solidFill>
                  <a:schemeClr val="bg1"/>
                </a:solidFill>
                <a:latin typeface="+mn-lt"/>
              </a:rPr>
              <a:t> in partnership with The Square, Tallaght  on Saturday </a:t>
            </a:r>
            <a:r>
              <a:rPr lang="en-IE" dirty="0">
                <a:solidFill>
                  <a:srgbClr val="FFFFFF"/>
                </a:solidFill>
              </a:rPr>
              <a:t>22</a:t>
            </a:r>
            <a:r>
              <a:rPr lang="en-IE" baseline="30000" dirty="0">
                <a:solidFill>
                  <a:srgbClr val="FFFFFF"/>
                </a:solidFill>
              </a:rPr>
              <a:t>nd</a:t>
            </a:r>
            <a:r>
              <a:rPr lang="en-IE" dirty="0">
                <a:solidFill>
                  <a:srgbClr val="FFFFFF"/>
                </a:solidFill>
              </a:rPr>
              <a:t> July 2023</a:t>
            </a:r>
          </a:p>
          <a:p>
            <a:pPr algn="r"/>
            <a:r>
              <a:rPr lang="en-IE" dirty="0">
                <a:solidFill>
                  <a:srgbClr val="FFFFFF"/>
                </a:solidFill>
              </a:rPr>
              <a:t>12.00 p.m. – 5.00 p.m.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66A0658-1CC4-4B0D-AAB7-A702286AFB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6241" y="183933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Freeform: Shape 13">
            <a:extLst>
              <a:ext uri="{FF2B5EF4-FFF2-40B4-BE49-F238E27FC236}">
                <a16:creationId xmlns:a16="http://schemas.microsoft.com/office/drawing/2014/main" id="{A04F1504-431A-4D86-9091-AE7E4B3337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2348" y="1"/>
            <a:ext cx="2279742" cy="1267785"/>
          </a:xfrm>
          <a:custGeom>
            <a:avLst/>
            <a:gdLst>
              <a:gd name="connsiteX0" fmla="*/ 0 w 2279742"/>
              <a:gd name="connsiteY0" fmla="*/ 0 h 1267785"/>
              <a:gd name="connsiteX1" fmla="*/ 138700 w 2279742"/>
              <a:gd name="connsiteY1" fmla="*/ 0 h 1267785"/>
              <a:gd name="connsiteX2" fmla="*/ 138700 w 2279742"/>
              <a:gd name="connsiteY2" fmla="*/ 1078193 h 1267785"/>
              <a:gd name="connsiteX3" fmla="*/ 2002733 w 2279742"/>
              <a:gd name="connsiteY3" fmla="*/ 0 h 1267785"/>
              <a:gd name="connsiteX4" fmla="*/ 2279742 w 2279742"/>
              <a:gd name="connsiteY4" fmla="*/ 0 h 1267785"/>
              <a:gd name="connsiteX5" fmla="*/ 104026 w 2279742"/>
              <a:gd name="connsiteY5" fmla="*/ 1258503 h 1267785"/>
              <a:gd name="connsiteX6" fmla="*/ 69351 w 2279742"/>
              <a:gd name="connsiteY6" fmla="*/ 1267785 h 1267785"/>
              <a:gd name="connsiteX7" fmla="*/ 0 w 2279742"/>
              <a:gd name="connsiteY7" fmla="*/ 1198436 h 1267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279742" h="1267785">
                <a:moveTo>
                  <a:pt x="0" y="0"/>
                </a:moveTo>
                <a:lnTo>
                  <a:pt x="138700" y="0"/>
                </a:lnTo>
                <a:lnTo>
                  <a:pt x="138700" y="1078193"/>
                </a:lnTo>
                <a:lnTo>
                  <a:pt x="2002733" y="0"/>
                </a:lnTo>
                <a:lnTo>
                  <a:pt x="2279742" y="0"/>
                </a:lnTo>
                <a:lnTo>
                  <a:pt x="104026" y="1258503"/>
                </a:lnTo>
                <a:cubicBezTo>
                  <a:pt x="93484" y="1264595"/>
                  <a:pt x="81523" y="1267796"/>
                  <a:pt x="69351" y="1267785"/>
                </a:cubicBezTo>
                <a:cubicBezTo>
                  <a:pt x="31049" y="1267785"/>
                  <a:pt x="0" y="1236737"/>
                  <a:pt x="0" y="1198436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4" name="Freeform: Shape 15">
            <a:extLst>
              <a:ext uri="{FF2B5EF4-FFF2-40B4-BE49-F238E27FC236}">
                <a16:creationId xmlns:a16="http://schemas.microsoft.com/office/drawing/2014/main" id="{EA804283-B929-4503-802F-4585376E2B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Oval 17">
            <a:extLst>
              <a:ext uri="{FF2B5EF4-FFF2-40B4-BE49-F238E27FC236}">
                <a16:creationId xmlns:a16="http://schemas.microsoft.com/office/drawing/2014/main" id="{AD3811F5-514E-49A4-B382-673ED228A4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69044" y="514898"/>
            <a:ext cx="2393351" cy="2328423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Freeform: Shape 19">
            <a:extLst>
              <a:ext uri="{FF2B5EF4-FFF2-40B4-BE49-F238E27FC236}">
                <a16:creationId xmlns:a16="http://schemas.microsoft.com/office/drawing/2014/main" id="{067AD921-1CEE-4C1B-9AA3-C66D908DDD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49740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Arc 21">
            <a:extLst>
              <a:ext uri="{FF2B5EF4-FFF2-40B4-BE49-F238E27FC236}">
                <a16:creationId xmlns:a16="http://schemas.microsoft.com/office/drawing/2014/main" id="{C36A08F5-3B56-47C5-A371-9187BE56E1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539683" y="4203427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2365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C05CBC3C-2E5A-4839-8B9B-2E5A6ADF0F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827FF362-FC97-4BF5-949B-D4ADFA26E4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8888549">
            <a:off x="-1059473" y="-1108988"/>
            <a:ext cx="7179830" cy="5226565"/>
          </a:xfrm>
          <a:custGeom>
            <a:avLst/>
            <a:gdLst>
              <a:gd name="connsiteX0" fmla="*/ 5217841 w 7179830"/>
              <a:gd name="connsiteY0" fmla="*/ 464824 h 5226565"/>
              <a:gd name="connsiteX1" fmla="*/ 5222490 w 7179830"/>
              <a:gd name="connsiteY1" fmla="*/ 464289 h 5226565"/>
              <a:gd name="connsiteX2" fmla="*/ 5216768 w 7179830"/>
              <a:gd name="connsiteY2" fmla="*/ 463394 h 5226565"/>
              <a:gd name="connsiteX3" fmla="*/ 5217841 w 7179830"/>
              <a:gd name="connsiteY3" fmla="*/ 464824 h 5226565"/>
              <a:gd name="connsiteX4" fmla="*/ 4945201 w 7179830"/>
              <a:gd name="connsiteY4" fmla="*/ 5226565 h 5226565"/>
              <a:gd name="connsiteX5" fmla="*/ 140449 w 7179830"/>
              <a:gd name="connsiteY5" fmla="*/ 2240811 h 5226565"/>
              <a:gd name="connsiteX6" fmla="*/ 232913 w 7179830"/>
              <a:gd name="connsiteY6" fmla="*/ 2052782 h 5226565"/>
              <a:gd name="connsiteX7" fmla="*/ 375714 w 7179830"/>
              <a:gd name="connsiteY7" fmla="*/ 1803205 h 5226565"/>
              <a:gd name="connsiteX8" fmla="*/ 1512756 w 7179830"/>
              <a:gd name="connsiteY8" fmla="*/ 638448 h 5226565"/>
              <a:gd name="connsiteX9" fmla="*/ 2902095 w 7179830"/>
              <a:gd name="connsiteY9" fmla="*/ 120440 h 5226565"/>
              <a:gd name="connsiteX10" fmla="*/ 2848453 w 7179830"/>
              <a:gd name="connsiteY10" fmla="*/ 125626 h 5226565"/>
              <a:gd name="connsiteX11" fmla="*/ 1837830 w 7179830"/>
              <a:gd name="connsiteY11" fmla="*/ 426203 h 5226565"/>
              <a:gd name="connsiteX12" fmla="*/ 214608 w 7179830"/>
              <a:gd name="connsiteY12" fmla="*/ 1882239 h 5226565"/>
              <a:gd name="connsiteX13" fmla="*/ 91317 w 7179830"/>
              <a:gd name="connsiteY13" fmla="*/ 2123701 h 5226565"/>
              <a:gd name="connsiteX14" fmla="*/ 64092 w 7179830"/>
              <a:gd name="connsiteY14" fmla="*/ 2193361 h 5226565"/>
              <a:gd name="connsiteX15" fmla="*/ 0 w 7179830"/>
              <a:gd name="connsiteY15" fmla="*/ 2153533 h 5226565"/>
              <a:gd name="connsiteX16" fmla="*/ 42834 w 7179830"/>
              <a:gd name="connsiteY16" fmla="*/ 2047277 h 5226565"/>
              <a:gd name="connsiteX17" fmla="*/ 923582 w 7179830"/>
              <a:gd name="connsiteY17" fmla="*/ 915600 h 5226565"/>
              <a:gd name="connsiteX18" fmla="*/ 2686989 w 7179830"/>
              <a:gd name="connsiteY18" fmla="*/ 73950 h 5226565"/>
              <a:gd name="connsiteX19" fmla="*/ 3059983 w 7179830"/>
              <a:gd name="connsiteY19" fmla="*/ 20308 h 5226565"/>
              <a:gd name="connsiteX20" fmla="*/ 3454435 w 7179830"/>
              <a:gd name="connsiteY20" fmla="*/ 1176 h 5226565"/>
              <a:gd name="connsiteX21" fmla="*/ 3923806 w 7179830"/>
              <a:gd name="connsiteY21" fmla="*/ 49990 h 5226565"/>
              <a:gd name="connsiteX22" fmla="*/ 5350874 w 7179830"/>
              <a:gd name="connsiteY22" fmla="*/ 426917 h 5226565"/>
              <a:gd name="connsiteX23" fmla="*/ 6607360 w 7179830"/>
              <a:gd name="connsiteY23" fmla="*/ 1075097 h 5226565"/>
              <a:gd name="connsiteX24" fmla="*/ 7110534 w 7179830"/>
              <a:gd name="connsiteY24" fmla="*/ 1541421 h 5226565"/>
              <a:gd name="connsiteX25" fmla="*/ 7179830 w 7179830"/>
              <a:gd name="connsiteY25" fmla="*/ 1630542 h 5226565"/>
              <a:gd name="connsiteX26" fmla="*/ 7136295 w 7179830"/>
              <a:gd name="connsiteY26" fmla="*/ 1700600 h 5226565"/>
              <a:gd name="connsiteX27" fmla="*/ 7131140 w 7179830"/>
              <a:gd name="connsiteY27" fmla="*/ 1693045 h 5226565"/>
              <a:gd name="connsiteX28" fmla="*/ 6577499 w 7179830"/>
              <a:gd name="connsiteY28" fmla="*/ 1148230 h 5226565"/>
              <a:gd name="connsiteX29" fmla="*/ 5494816 w 7179830"/>
              <a:gd name="connsiteY29" fmla="*/ 563527 h 5226565"/>
              <a:gd name="connsiteX30" fmla="*/ 5366967 w 7179830"/>
              <a:gd name="connsiteY30" fmla="*/ 514176 h 5226565"/>
              <a:gd name="connsiteX31" fmla="*/ 5244661 w 7179830"/>
              <a:gd name="connsiteY31" fmla="*/ 470725 h 5226565"/>
              <a:gd name="connsiteX32" fmla="*/ 5904822 w 7179830"/>
              <a:gd name="connsiteY32" fmla="*/ 815468 h 5226565"/>
              <a:gd name="connsiteX33" fmla="*/ 7015222 w 7179830"/>
              <a:gd name="connsiteY33" fmla="*/ 1815185 h 5226565"/>
              <a:gd name="connsiteX34" fmla="*/ 7040454 w 7179830"/>
              <a:gd name="connsiteY34" fmla="*/ 1854830 h 5226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7179830" h="5226565">
                <a:moveTo>
                  <a:pt x="5217841" y="464824"/>
                </a:moveTo>
                <a:lnTo>
                  <a:pt x="5222490" y="464289"/>
                </a:lnTo>
                <a:lnTo>
                  <a:pt x="5216768" y="463394"/>
                </a:lnTo>
                <a:cubicBezTo>
                  <a:pt x="5216768" y="463394"/>
                  <a:pt x="5216768" y="464646"/>
                  <a:pt x="5217841" y="464824"/>
                </a:cubicBezTo>
                <a:close/>
                <a:moveTo>
                  <a:pt x="4945201" y="5226565"/>
                </a:moveTo>
                <a:lnTo>
                  <a:pt x="140449" y="2240811"/>
                </a:lnTo>
                <a:lnTo>
                  <a:pt x="232913" y="2052782"/>
                </a:lnTo>
                <a:cubicBezTo>
                  <a:pt x="277693" y="1968290"/>
                  <a:pt x="325201" y="1885054"/>
                  <a:pt x="375714" y="1803205"/>
                </a:cubicBezTo>
                <a:cubicBezTo>
                  <a:pt x="667528" y="1329721"/>
                  <a:pt x="1039629" y="935091"/>
                  <a:pt x="1512756" y="638448"/>
                </a:cubicBezTo>
                <a:cubicBezTo>
                  <a:pt x="1939392" y="370950"/>
                  <a:pt x="2405724" y="210560"/>
                  <a:pt x="2902095" y="120440"/>
                </a:cubicBezTo>
                <a:cubicBezTo>
                  <a:pt x="2884054" y="118134"/>
                  <a:pt x="2865727" y="119904"/>
                  <a:pt x="2848453" y="125626"/>
                </a:cubicBezTo>
                <a:cubicBezTo>
                  <a:pt x="2498704" y="175943"/>
                  <a:pt x="2158217" y="277201"/>
                  <a:pt x="1837830" y="426203"/>
                </a:cubicBezTo>
                <a:cubicBezTo>
                  <a:pt x="1147094" y="744660"/>
                  <a:pt x="593502" y="1217071"/>
                  <a:pt x="214608" y="1882239"/>
                </a:cubicBezTo>
                <a:cubicBezTo>
                  <a:pt x="169441" y="1960776"/>
                  <a:pt x="128308" y="2041369"/>
                  <a:pt x="91317" y="2123701"/>
                </a:cubicBezTo>
                <a:lnTo>
                  <a:pt x="64092" y="2193361"/>
                </a:lnTo>
                <a:lnTo>
                  <a:pt x="0" y="2153533"/>
                </a:lnTo>
                <a:lnTo>
                  <a:pt x="42834" y="2047277"/>
                </a:lnTo>
                <a:cubicBezTo>
                  <a:pt x="241792" y="1615775"/>
                  <a:pt x="541268" y="1241591"/>
                  <a:pt x="923582" y="915600"/>
                </a:cubicBezTo>
                <a:cubicBezTo>
                  <a:pt x="1435331" y="478415"/>
                  <a:pt x="2028081" y="205375"/>
                  <a:pt x="2686989" y="73950"/>
                </a:cubicBezTo>
                <a:cubicBezTo>
                  <a:pt x="2810367" y="49274"/>
                  <a:pt x="2934818" y="32466"/>
                  <a:pt x="3059983" y="20308"/>
                </a:cubicBezTo>
                <a:cubicBezTo>
                  <a:pt x="3185149" y="8148"/>
                  <a:pt x="3308706" y="2963"/>
                  <a:pt x="3454435" y="1176"/>
                </a:cubicBezTo>
                <a:cubicBezTo>
                  <a:pt x="3599805" y="-5977"/>
                  <a:pt x="3761985" y="20665"/>
                  <a:pt x="3923806" y="49990"/>
                </a:cubicBezTo>
                <a:cubicBezTo>
                  <a:pt x="4409449" y="137964"/>
                  <a:pt x="4886867" y="257228"/>
                  <a:pt x="5350874" y="426917"/>
                </a:cubicBezTo>
                <a:cubicBezTo>
                  <a:pt x="5797001" y="589991"/>
                  <a:pt x="6223101" y="792223"/>
                  <a:pt x="6607360" y="1075097"/>
                </a:cubicBezTo>
                <a:cubicBezTo>
                  <a:pt x="6794438" y="1212779"/>
                  <a:pt x="6965102" y="1365689"/>
                  <a:pt x="7110534" y="1541421"/>
                </a:cubicBezTo>
                <a:lnTo>
                  <a:pt x="7179830" y="1630542"/>
                </a:lnTo>
                <a:lnTo>
                  <a:pt x="7136295" y="1700600"/>
                </a:lnTo>
                <a:lnTo>
                  <a:pt x="7131140" y="1693045"/>
                </a:lnTo>
                <a:cubicBezTo>
                  <a:pt x="6977874" y="1483026"/>
                  <a:pt x="6788448" y="1305671"/>
                  <a:pt x="6577499" y="1148230"/>
                </a:cubicBezTo>
                <a:cubicBezTo>
                  <a:pt x="6245452" y="900401"/>
                  <a:pt x="5878538" y="716408"/>
                  <a:pt x="5494816" y="563527"/>
                </a:cubicBezTo>
                <a:cubicBezTo>
                  <a:pt x="5452491" y="546487"/>
                  <a:pt x="5409881" y="530036"/>
                  <a:pt x="5366967" y="514176"/>
                </a:cubicBezTo>
                <a:cubicBezTo>
                  <a:pt x="5326377" y="499156"/>
                  <a:pt x="5285430" y="485210"/>
                  <a:pt x="5244661" y="470725"/>
                </a:cubicBezTo>
                <a:cubicBezTo>
                  <a:pt x="5471517" y="572127"/>
                  <a:pt x="5691970" y="687263"/>
                  <a:pt x="5904822" y="815468"/>
                </a:cubicBezTo>
                <a:cubicBezTo>
                  <a:pt x="6336645" y="1080104"/>
                  <a:pt x="6718758" y="1400351"/>
                  <a:pt x="7015222" y="1815185"/>
                </a:cubicBezTo>
                <a:lnTo>
                  <a:pt x="7040454" y="1854830"/>
                </a:lnTo>
                <a:close/>
              </a:path>
            </a:pathLst>
          </a:custGeom>
          <a:solidFill>
            <a:schemeClr val="accent2"/>
          </a:solidFill>
          <a:ln w="1270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E608D21-9480-7134-A076-D60BA99C49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6" y="673770"/>
            <a:ext cx="3644489" cy="2414488"/>
          </a:xfrm>
        </p:spPr>
        <p:txBody>
          <a:bodyPr anchor="t">
            <a:normAutofit/>
          </a:bodyPr>
          <a:lstStyle/>
          <a:p>
            <a:r>
              <a:rPr lang="en-IE" sz="5000">
                <a:solidFill>
                  <a:srgbClr val="FFFFFF"/>
                </a:solidFill>
                <a:latin typeface="+mn-lt"/>
              </a:rPr>
              <a:t>Community Public Services Day</a:t>
            </a:r>
            <a:endParaRPr lang="en-IE" sz="500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D201F0-3CC9-611F-FD14-61AF105EE8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9" y="882315"/>
            <a:ext cx="5254754" cy="5294647"/>
          </a:xfrm>
        </p:spPr>
        <p:txBody>
          <a:bodyPr>
            <a:normAutofit/>
          </a:bodyPr>
          <a:lstStyle/>
          <a:p>
            <a:r>
              <a:rPr lang="en-IE" sz="2000"/>
              <a:t>The Community Public Service Day is a multi-agency approach to build positive community engagement within the Tallaght Area.  </a:t>
            </a:r>
          </a:p>
          <a:p>
            <a:r>
              <a:rPr lang="en-IE" sz="2000"/>
              <a:t>The suspension of Dublin Bus services in West Tallaght earlier in the year highlighted the level of anti-social behaviour occurring in the area.</a:t>
            </a:r>
          </a:p>
          <a:p>
            <a:r>
              <a:rPr lang="en-IE" sz="2000"/>
              <a:t>Regular meetings took place between An Garda Siochána, SDCC, Dublin Bus, Luas, Go Ahead, Luas and other agencies to discuss issues affecting public transport in the area.</a:t>
            </a:r>
          </a:p>
          <a:p>
            <a:r>
              <a:rPr lang="en-IE" sz="2000"/>
              <a:t>An Garda Siochána and SDCC have implemented a number of actions to resolve issues highlighted by Dublin Bus, Go Ahead &amp; Luas.  </a:t>
            </a:r>
          </a:p>
          <a:p>
            <a:r>
              <a:rPr lang="en-IE" sz="2000"/>
              <a:t>This Community Public Service Day will be a fun, interactive, family day.</a:t>
            </a:r>
          </a:p>
        </p:txBody>
      </p:sp>
    </p:spTree>
    <p:extLst>
      <p:ext uri="{BB962C8B-B14F-4D97-AF65-F5344CB8AC3E}">
        <p14:creationId xmlns:p14="http://schemas.microsoft.com/office/powerpoint/2010/main" val="31011104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C05CBC3C-2E5A-4839-8B9B-2E5A6ADF0F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827FF362-FC97-4BF5-949B-D4ADFA26E4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8888549">
            <a:off x="-1059473" y="-1108988"/>
            <a:ext cx="7179830" cy="5226565"/>
          </a:xfrm>
          <a:custGeom>
            <a:avLst/>
            <a:gdLst>
              <a:gd name="connsiteX0" fmla="*/ 5217841 w 7179830"/>
              <a:gd name="connsiteY0" fmla="*/ 464824 h 5226565"/>
              <a:gd name="connsiteX1" fmla="*/ 5222490 w 7179830"/>
              <a:gd name="connsiteY1" fmla="*/ 464289 h 5226565"/>
              <a:gd name="connsiteX2" fmla="*/ 5216768 w 7179830"/>
              <a:gd name="connsiteY2" fmla="*/ 463394 h 5226565"/>
              <a:gd name="connsiteX3" fmla="*/ 5217841 w 7179830"/>
              <a:gd name="connsiteY3" fmla="*/ 464824 h 5226565"/>
              <a:gd name="connsiteX4" fmla="*/ 4945201 w 7179830"/>
              <a:gd name="connsiteY4" fmla="*/ 5226565 h 5226565"/>
              <a:gd name="connsiteX5" fmla="*/ 140449 w 7179830"/>
              <a:gd name="connsiteY5" fmla="*/ 2240811 h 5226565"/>
              <a:gd name="connsiteX6" fmla="*/ 232913 w 7179830"/>
              <a:gd name="connsiteY6" fmla="*/ 2052782 h 5226565"/>
              <a:gd name="connsiteX7" fmla="*/ 375714 w 7179830"/>
              <a:gd name="connsiteY7" fmla="*/ 1803205 h 5226565"/>
              <a:gd name="connsiteX8" fmla="*/ 1512756 w 7179830"/>
              <a:gd name="connsiteY8" fmla="*/ 638448 h 5226565"/>
              <a:gd name="connsiteX9" fmla="*/ 2902095 w 7179830"/>
              <a:gd name="connsiteY9" fmla="*/ 120440 h 5226565"/>
              <a:gd name="connsiteX10" fmla="*/ 2848453 w 7179830"/>
              <a:gd name="connsiteY10" fmla="*/ 125626 h 5226565"/>
              <a:gd name="connsiteX11" fmla="*/ 1837830 w 7179830"/>
              <a:gd name="connsiteY11" fmla="*/ 426203 h 5226565"/>
              <a:gd name="connsiteX12" fmla="*/ 214608 w 7179830"/>
              <a:gd name="connsiteY12" fmla="*/ 1882239 h 5226565"/>
              <a:gd name="connsiteX13" fmla="*/ 91317 w 7179830"/>
              <a:gd name="connsiteY13" fmla="*/ 2123701 h 5226565"/>
              <a:gd name="connsiteX14" fmla="*/ 64092 w 7179830"/>
              <a:gd name="connsiteY14" fmla="*/ 2193361 h 5226565"/>
              <a:gd name="connsiteX15" fmla="*/ 0 w 7179830"/>
              <a:gd name="connsiteY15" fmla="*/ 2153533 h 5226565"/>
              <a:gd name="connsiteX16" fmla="*/ 42834 w 7179830"/>
              <a:gd name="connsiteY16" fmla="*/ 2047277 h 5226565"/>
              <a:gd name="connsiteX17" fmla="*/ 923582 w 7179830"/>
              <a:gd name="connsiteY17" fmla="*/ 915600 h 5226565"/>
              <a:gd name="connsiteX18" fmla="*/ 2686989 w 7179830"/>
              <a:gd name="connsiteY18" fmla="*/ 73950 h 5226565"/>
              <a:gd name="connsiteX19" fmla="*/ 3059983 w 7179830"/>
              <a:gd name="connsiteY19" fmla="*/ 20308 h 5226565"/>
              <a:gd name="connsiteX20" fmla="*/ 3454435 w 7179830"/>
              <a:gd name="connsiteY20" fmla="*/ 1176 h 5226565"/>
              <a:gd name="connsiteX21" fmla="*/ 3923806 w 7179830"/>
              <a:gd name="connsiteY21" fmla="*/ 49990 h 5226565"/>
              <a:gd name="connsiteX22" fmla="*/ 5350874 w 7179830"/>
              <a:gd name="connsiteY22" fmla="*/ 426917 h 5226565"/>
              <a:gd name="connsiteX23" fmla="*/ 6607360 w 7179830"/>
              <a:gd name="connsiteY23" fmla="*/ 1075097 h 5226565"/>
              <a:gd name="connsiteX24" fmla="*/ 7110534 w 7179830"/>
              <a:gd name="connsiteY24" fmla="*/ 1541421 h 5226565"/>
              <a:gd name="connsiteX25" fmla="*/ 7179830 w 7179830"/>
              <a:gd name="connsiteY25" fmla="*/ 1630542 h 5226565"/>
              <a:gd name="connsiteX26" fmla="*/ 7136295 w 7179830"/>
              <a:gd name="connsiteY26" fmla="*/ 1700600 h 5226565"/>
              <a:gd name="connsiteX27" fmla="*/ 7131140 w 7179830"/>
              <a:gd name="connsiteY27" fmla="*/ 1693045 h 5226565"/>
              <a:gd name="connsiteX28" fmla="*/ 6577499 w 7179830"/>
              <a:gd name="connsiteY28" fmla="*/ 1148230 h 5226565"/>
              <a:gd name="connsiteX29" fmla="*/ 5494816 w 7179830"/>
              <a:gd name="connsiteY29" fmla="*/ 563527 h 5226565"/>
              <a:gd name="connsiteX30" fmla="*/ 5366967 w 7179830"/>
              <a:gd name="connsiteY30" fmla="*/ 514176 h 5226565"/>
              <a:gd name="connsiteX31" fmla="*/ 5244661 w 7179830"/>
              <a:gd name="connsiteY31" fmla="*/ 470725 h 5226565"/>
              <a:gd name="connsiteX32" fmla="*/ 5904822 w 7179830"/>
              <a:gd name="connsiteY32" fmla="*/ 815468 h 5226565"/>
              <a:gd name="connsiteX33" fmla="*/ 7015222 w 7179830"/>
              <a:gd name="connsiteY33" fmla="*/ 1815185 h 5226565"/>
              <a:gd name="connsiteX34" fmla="*/ 7040454 w 7179830"/>
              <a:gd name="connsiteY34" fmla="*/ 1854830 h 5226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7179830" h="5226565">
                <a:moveTo>
                  <a:pt x="5217841" y="464824"/>
                </a:moveTo>
                <a:lnTo>
                  <a:pt x="5222490" y="464289"/>
                </a:lnTo>
                <a:lnTo>
                  <a:pt x="5216768" y="463394"/>
                </a:lnTo>
                <a:cubicBezTo>
                  <a:pt x="5216768" y="463394"/>
                  <a:pt x="5216768" y="464646"/>
                  <a:pt x="5217841" y="464824"/>
                </a:cubicBezTo>
                <a:close/>
                <a:moveTo>
                  <a:pt x="4945201" y="5226565"/>
                </a:moveTo>
                <a:lnTo>
                  <a:pt x="140449" y="2240811"/>
                </a:lnTo>
                <a:lnTo>
                  <a:pt x="232913" y="2052782"/>
                </a:lnTo>
                <a:cubicBezTo>
                  <a:pt x="277693" y="1968290"/>
                  <a:pt x="325201" y="1885054"/>
                  <a:pt x="375714" y="1803205"/>
                </a:cubicBezTo>
                <a:cubicBezTo>
                  <a:pt x="667528" y="1329721"/>
                  <a:pt x="1039629" y="935091"/>
                  <a:pt x="1512756" y="638448"/>
                </a:cubicBezTo>
                <a:cubicBezTo>
                  <a:pt x="1939392" y="370950"/>
                  <a:pt x="2405724" y="210560"/>
                  <a:pt x="2902095" y="120440"/>
                </a:cubicBezTo>
                <a:cubicBezTo>
                  <a:pt x="2884054" y="118134"/>
                  <a:pt x="2865727" y="119904"/>
                  <a:pt x="2848453" y="125626"/>
                </a:cubicBezTo>
                <a:cubicBezTo>
                  <a:pt x="2498704" y="175943"/>
                  <a:pt x="2158217" y="277201"/>
                  <a:pt x="1837830" y="426203"/>
                </a:cubicBezTo>
                <a:cubicBezTo>
                  <a:pt x="1147094" y="744660"/>
                  <a:pt x="593502" y="1217071"/>
                  <a:pt x="214608" y="1882239"/>
                </a:cubicBezTo>
                <a:cubicBezTo>
                  <a:pt x="169441" y="1960776"/>
                  <a:pt x="128308" y="2041369"/>
                  <a:pt x="91317" y="2123701"/>
                </a:cubicBezTo>
                <a:lnTo>
                  <a:pt x="64092" y="2193361"/>
                </a:lnTo>
                <a:lnTo>
                  <a:pt x="0" y="2153533"/>
                </a:lnTo>
                <a:lnTo>
                  <a:pt x="42834" y="2047277"/>
                </a:lnTo>
                <a:cubicBezTo>
                  <a:pt x="241792" y="1615775"/>
                  <a:pt x="541268" y="1241591"/>
                  <a:pt x="923582" y="915600"/>
                </a:cubicBezTo>
                <a:cubicBezTo>
                  <a:pt x="1435331" y="478415"/>
                  <a:pt x="2028081" y="205375"/>
                  <a:pt x="2686989" y="73950"/>
                </a:cubicBezTo>
                <a:cubicBezTo>
                  <a:pt x="2810367" y="49274"/>
                  <a:pt x="2934818" y="32466"/>
                  <a:pt x="3059983" y="20308"/>
                </a:cubicBezTo>
                <a:cubicBezTo>
                  <a:pt x="3185149" y="8148"/>
                  <a:pt x="3308706" y="2963"/>
                  <a:pt x="3454435" y="1176"/>
                </a:cubicBezTo>
                <a:cubicBezTo>
                  <a:pt x="3599805" y="-5977"/>
                  <a:pt x="3761985" y="20665"/>
                  <a:pt x="3923806" y="49990"/>
                </a:cubicBezTo>
                <a:cubicBezTo>
                  <a:pt x="4409449" y="137964"/>
                  <a:pt x="4886867" y="257228"/>
                  <a:pt x="5350874" y="426917"/>
                </a:cubicBezTo>
                <a:cubicBezTo>
                  <a:pt x="5797001" y="589991"/>
                  <a:pt x="6223101" y="792223"/>
                  <a:pt x="6607360" y="1075097"/>
                </a:cubicBezTo>
                <a:cubicBezTo>
                  <a:pt x="6794438" y="1212779"/>
                  <a:pt x="6965102" y="1365689"/>
                  <a:pt x="7110534" y="1541421"/>
                </a:cubicBezTo>
                <a:lnTo>
                  <a:pt x="7179830" y="1630542"/>
                </a:lnTo>
                <a:lnTo>
                  <a:pt x="7136295" y="1700600"/>
                </a:lnTo>
                <a:lnTo>
                  <a:pt x="7131140" y="1693045"/>
                </a:lnTo>
                <a:cubicBezTo>
                  <a:pt x="6977874" y="1483026"/>
                  <a:pt x="6788448" y="1305671"/>
                  <a:pt x="6577499" y="1148230"/>
                </a:cubicBezTo>
                <a:cubicBezTo>
                  <a:pt x="6245452" y="900401"/>
                  <a:pt x="5878538" y="716408"/>
                  <a:pt x="5494816" y="563527"/>
                </a:cubicBezTo>
                <a:cubicBezTo>
                  <a:pt x="5452491" y="546487"/>
                  <a:pt x="5409881" y="530036"/>
                  <a:pt x="5366967" y="514176"/>
                </a:cubicBezTo>
                <a:cubicBezTo>
                  <a:pt x="5326377" y="499156"/>
                  <a:pt x="5285430" y="485210"/>
                  <a:pt x="5244661" y="470725"/>
                </a:cubicBezTo>
                <a:cubicBezTo>
                  <a:pt x="5471517" y="572127"/>
                  <a:pt x="5691970" y="687263"/>
                  <a:pt x="5904822" y="815468"/>
                </a:cubicBezTo>
                <a:cubicBezTo>
                  <a:pt x="6336645" y="1080104"/>
                  <a:pt x="6718758" y="1400351"/>
                  <a:pt x="7015222" y="1815185"/>
                </a:cubicBezTo>
                <a:lnTo>
                  <a:pt x="7040454" y="1854830"/>
                </a:lnTo>
                <a:close/>
              </a:path>
            </a:pathLst>
          </a:custGeom>
          <a:solidFill>
            <a:schemeClr val="accent2"/>
          </a:solidFill>
          <a:ln w="1270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A93DD3F-531E-4AB2-0034-07D919FFCB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6" y="673770"/>
            <a:ext cx="3644489" cy="2414488"/>
          </a:xfrm>
        </p:spPr>
        <p:txBody>
          <a:bodyPr anchor="t">
            <a:normAutofit/>
          </a:bodyPr>
          <a:lstStyle/>
          <a:p>
            <a:r>
              <a:rPr lang="en-IE" sz="5400" dirty="0">
                <a:solidFill>
                  <a:srgbClr val="FFFFFF"/>
                </a:solidFill>
                <a:latin typeface="+mn-lt"/>
              </a:rPr>
              <a:t>Details of the event</a:t>
            </a:r>
            <a:endParaRPr lang="en-IE" sz="5400" dirty="0">
              <a:solidFill>
                <a:srgbClr val="FFFFFF"/>
              </a:solidFill>
            </a:endParaRPr>
          </a:p>
        </p:txBody>
      </p:sp>
      <p:sp>
        <p:nvSpPr>
          <p:cNvPr id="54" name="Content Placeholder 2">
            <a:extLst>
              <a:ext uri="{FF2B5EF4-FFF2-40B4-BE49-F238E27FC236}">
                <a16:creationId xmlns:a16="http://schemas.microsoft.com/office/drawing/2014/main" id="{6C42C19A-A059-2818-B0B9-AF29DB7D5C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4476" y="324063"/>
            <a:ext cx="6094476" cy="6371205"/>
          </a:xfrm>
        </p:spPr>
        <p:txBody>
          <a:bodyPr>
            <a:normAutofit lnSpcReduction="10000"/>
          </a:bodyPr>
          <a:lstStyle/>
          <a:p>
            <a:r>
              <a:rPr lang="en-IE" sz="2000" dirty="0"/>
              <a:t>The event will take place between Tallaght Garda Station and The Square.</a:t>
            </a:r>
          </a:p>
          <a:p>
            <a:r>
              <a:rPr lang="en-IE" sz="2000" dirty="0"/>
              <a:t>Tallaght Garda Station will be open to the public with The Garda Band performing on the day.</a:t>
            </a:r>
          </a:p>
          <a:p>
            <a:r>
              <a:rPr lang="en-IE" sz="2000" dirty="0"/>
              <a:t>Other Agencies involved include:</a:t>
            </a:r>
          </a:p>
          <a:p>
            <a:pPr lvl="1"/>
            <a:r>
              <a:rPr lang="en-IE" sz="2000" dirty="0"/>
              <a:t>Dublin Fire Brigade, </a:t>
            </a:r>
          </a:p>
          <a:p>
            <a:pPr lvl="1"/>
            <a:r>
              <a:rPr lang="en-IE" sz="2000" dirty="0"/>
              <a:t>Tallaght Hospital, </a:t>
            </a:r>
          </a:p>
          <a:p>
            <a:pPr lvl="1"/>
            <a:r>
              <a:rPr lang="en-IE" sz="2000" dirty="0"/>
              <a:t>Dublin Bus, </a:t>
            </a:r>
          </a:p>
          <a:p>
            <a:pPr lvl="1"/>
            <a:r>
              <a:rPr lang="en-IE" sz="2000" dirty="0"/>
              <a:t>Go Ahead, </a:t>
            </a:r>
          </a:p>
          <a:p>
            <a:pPr lvl="1"/>
            <a:r>
              <a:rPr lang="en-IE" sz="2000" dirty="0"/>
              <a:t>Luas, </a:t>
            </a:r>
          </a:p>
          <a:p>
            <a:pPr lvl="1"/>
            <a:r>
              <a:rPr lang="en-IE" sz="2000" dirty="0"/>
              <a:t>South Dublin County Partnership, </a:t>
            </a:r>
          </a:p>
          <a:p>
            <a:pPr lvl="1"/>
            <a:r>
              <a:rPr lang="en-IE" sz="2000" dirty="0"/>
              <a:t>Tallaght Drugs &amp; Alcohol Task Force,</a:t>
            </a:r>
          </a:p>
          <a:p>
            <a:pPr lvl="1"/>
            <a:r>
              <a:rPr lang="en-IE" sz="2000" dirty="0"/>
              <a:t> South Dublin Volunteer Centre, </a:t>
            </a:r>
          </a:p>
          <a:p>
            <a:pPr lvl="1"/>
            <a:r>
              <a:rPr lang="en-IE" sz="2000" dirty="0"/>
              <a:t>Water Safety Ireland, </a:t>
            </a:r>
          </a:p>
          <a:p>
            <a:pPr lvl="1"/>
            <a:r>
              <a:rPr lang="en-IE" sz="2000" dirty="0"/>
              <a:t>The Blood Bikes.</a:t>
            </a:r>
          </a:p>
          <a:p>
            <a:r>
              <a:rPr lang="en-IE" sz="2000" dirty="0"/>
              <a:t>SDCC Community Department will be highlighting services on the day.  Library Services, LEO Office, Transportation and Tourism Office have also been invited to participate (To be confirmed).</a:t>
            </a:r>
          </a:p>
          <a:p>
            <a:r>
              <a:rPr lang="en-IE" sz="2000" dirty="0"/>
              <a:t>Planning is still ongoing but please save the date.</a:t>
            </a:r>
            <a:endParaRPr lang="en-US" sz="2000" dirty="0"/>
          </a:p>
          <a:p>
            <a:endParaRPr lang="en-US" sz="1500" dirty="0"/>
          </a:p>
          <a:p>
            <a:endParaRPr lang="en-IE" sz="1500" dirty="0"/>
          </a:p>
        </p:txBody>
      </p:sp>
    </p:spTree>
    <p:extLst>
      <p:ext uri="{BB962C8B-B14F-4D97-AF65-F5344CB8AC3E}">
        <p14:creationId xmlns:p14="http://schemas.microsoft.com/office/powerpoint/2010/main" val="9026068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276</Words>
  <Application>Microsoft Office PowerPoint</Application>
  <PresentationFormat>Widescreen</PresentationFormat>
  <Paragraphs>25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Community Public Services Day</vt:lpstr>
      <vt:lpstr>Community Public Services Day</vt:lpstr>
      <vt:lpstr>Details of the event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Community Public Services Day</dc:title>
  <dc:creator>Maria Nugent</dc:creator>
  <cp:lastModifiedBy>Marian Travers</cp:lastModifiedBy>
  <cp:revision>4</cp:revision>
  <dcterms:created xsi:type="dcterms:W3CDTF">2023-05-12T14:06:21Z</dcterms:created>
  <dcterms:modified xsi:type="dcterms:W3CDTF">2023-05-15T08:56:36Z</dcterms:modified>
</cp:coreProperties>
</file>