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91" r:id="rId3"/>
    <p:sldId id="295" r:id="rId4"/>
    <p:sldId id="2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F2E"/>
    <a:srgbClr val="D95E00"/>
    <a:srgbClr val="E5E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7B2C-9C99-41AB-B840-95DACE858F0C}" type="datetimeFigureOut">
              <a:rPr lang="en-IE" smtClean="0"/>
              <a:t>12/05/2023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8250-515E-4038-BB6F-0F77121597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618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E" altLang="en-US"/>
              <a:t>Hi, my name is Niall Noonan and I’m the still newish Communications Manager of South Dublin County Council. I joined in July of this year and it is my first post within a local authority. So I’ve received a crash course in citizen engagement at local government level and want to take you through a few of SDCC’s key campaigns and achievements.</a:t>
            </a:r>
          </a:p>
          <a:p>
            <a:endParaRPr lang="en-IE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222A0D-6BB1-4DAE-BA87-8A2F2DEA5CCF}" type="slidenum">
              <a:rPr lang="en-IE" altLang="en-US" sz="1200" smtClean="0"/>
              <a:pPr/>
              <a:t>1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384029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2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1504405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3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79855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4</a:t>
            </a:fld>
            <a:endParaRPr lang="en-IE" altLang="en-US" sz="1200"/>
          </a:p>
        </p:txBody>
      </p:sp>
    </p:spTree>
    <p:extLst>
      <p:ext uri="{BB962C8B-B14F-4D97-AF65-F5344CB8AC3E}">
        <p14:creationId xmlns:p14="http://schemas.microsoft.com/office/powerpoint/2010/main" val="40647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3AA1-4EE0-4854-996B-EB29768C4EB8}" type="datetime1">
              <a:rPr lang="en-IE" smtClean="0"/>
              <a:t>12/05/2023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130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0C75-47BA-47DF-A835-42D98F96DFBB}" type="datetime1">
              <a:rPr lang="en-IE" smtClean="0"/>
              <a:t>12/05/2023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90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D0B4-16CF-40D7-9B61-55B8E4E19B85}" type="datetime1">
              <a:rPr lang="en-IE" smtClean="0"/>
              <a:t>12/05/2023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95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67CF-3147-44C4-9F6B-1D7D152733F6}" type="datetime1">
              <a:rPr lang="en-IE" smtClean="0"/>
              <a:t>12/05/2023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00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D4E0-5583-48E8-AD4A-E3C04B96BAC9}" type="datetime1">
              <a:rPr lang="en-IE" smtClean="0"/>
              <a:t>12/05/2023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115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DF21-442C-4B9E-AD68-6A71F6E6A349}" type="datetime1">
              <a:rPr lang="en-IE" smtClean="0"/>
              <a:t>12/05/2023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16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088-ECC1-4D20-99FD-C8C2B28841E2}" type="datetime1">
              <a:rPr lang="en-IE" smtClean="0"/>
              <a:t>12/05/2023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12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B65D-20F9-495A-A69E-F9CB13E69146}" type="datetime1">
              <a:rPr lang="en-IE" smtClean="0"/>
              <a:t>12/05/2023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27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014-A10A-4789-A9E0-999C5206C237}" type="datetime1">
              <a:rPr lang="en-IE" smtClean="0"/>
              <a:t>12/05/2023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968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9B7B-2E85-4DF8-82D9-37A2B2E941F6}" type="datetime1">
              <a:rPr lang="en-IE" smtClean="0"/>
              <a:t>12/05/2023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80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D0A2-E364-4F5E-A096-9DB2D9311D17}" type="datetime1">
              <a:rPr lang="en-IE" smtClean="0"/>
              <a:t>12/05/2023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891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C7C4-9E41-43F5-9543-1C815B9011CA}" type="datetime1">
              <a:rPr lang="en-IE" smtClean="0"/>
              <a:t>12/05/2023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Social, Community &amp; Equality SPC September 2021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FA38-A937-4AA6-9B23-38E2922020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712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1238567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B3C68FC-518A-4EDA-8126-6FD0EA169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3184"/>
            <a:ext cx="9144000" cy="3084616"/>
          </a:xfrm>
        </p:spPr>
        <p:txBody>
          <a:bodyPr>
            <a:normAutofit/>
          </a:bodyPr>
          <a:lstStyle/>
          <a:p>
            <a:pPr algn="ctr" rtl="0"/>
            <a:r>
              <a:rPr lang="en-GB" sz="4800" b="1" i="0" u="none" strike="noStrike" kern="1200" baseline="0" dirty="0">
                <a:solidFill>
                  <a:schemeClr val="bg1"/>
                </a:solidFill>
                <a:latin typeface="Calibri" panose="020F0502020204030204" pitchFamily="34" charset="0"/>
              </a:rPr>
              <a:t>Community Infrastructure Fund</a:t>
            </a:r>
          </a:p>
          <a:p>
            <a:pPr algn="ctr" rtl="0"/>
            <a:endParaRPr lang="en-GB" sz="4800" b="0" i="0" u="none" strike="noStrike" kern="1200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/>
            <a:r>
              <a:rPr lang="en-GB" sz="4000" b="0" i="0" u="none" strike="noStrike" kern="1200" baseline="0" dirty="0">
                <a:solidFill>
                  <a:schemeClr val="bg1"/>
                </a:solidFill>
                <a:latin typeface="Calibri" panose="020F0502020204030204" pitchFamily="34" charset="0"/>
              </a:rPr>
              <a:t>Social, Community &amp; Equality SPC</a:t>
            </a:r>
            <a:r>
              <a:rPr lang="en-IE" sz="40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algn="ctr" rtl="0"/>
            <a:r>
              <a:rPr lang="en-IE" sz="4000" dirty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IE" sz="40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th</a:t>
            </a:r>
            <a:r>
              <a:rPr lang="en-IE" sz="4000" dirty="0">
                <a:solidFill>
                  <a:schemeClr val="bg1"/>
                </a:solidFill>
                <a:latin typeface="Calibri" panose="020F0502020204030204" pitchFamily="34" charset="0"/>
              </a:rPr>
              <a:t> May </a:t>
            </a:r>
            <a:r>
              <a:rPr lang="en-IE" sz="4000" b="0" i="0" u="none" strike="noStrike" kern="1200" baseline="0" dirty="0">
                <a:solidFill>
                  <a:schemeClr val="bg1"/>
                </a:solidFill>
                <a:latin typeface="Calibri" panose="020F0502020204030204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2168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" y="0"/>
            <a:ext cx="12192000" cy="687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A69B20A-53DB-444A-9D5D-D57713E6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2" y="63423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&amp; Timelines</a:t>
            </a:r>
            <a:endParaRPr lang="en-IE"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3563B-0722-4D5B-8A65-BF73CD9F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58" y="1852551"/>
            <a:ext cx="8860642" cy="2751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EF6F2E"/>
                </a:solidFill>
              </a:rPr>
              <a:t>Community Infrastructure Fund 2023 budget €350k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EF6F2E"/>
                </a:solidFill>
              </a:rPr>
              <a:t>Offers community groups (</a:t>
            </a:r>
            <a:r>
              <a:rPr lang="en-GB" sz="3200" dirty="0" err="1">
                <a:solidFill>
                  <a:srgbClr val="EF6F2E"/>
                </a:solidFill>
              </a:rPr>
              <a:t>incl.sports</a:t>
            </a:r>
            <a:r>
              <a:rPr lang="en-GB" sz="3200" dirty="0">
                <a:solidFill>
                  <a:srgbClr val="EF6F2E"/>
                </a:solidFill>
              </a:rPr>
              <a:t> clubs) funding towards costs of constructing new facilities or modernisation/expansion of existing premises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IE" altLang="en-US" sz="3200" dirty="0">
                <a:solidFill>
                  <a:srgbClr val="EF6F2E"/>
                </a:solidFill>
              </a:rPr>
              <a:t>Online applications portal live from 2</a:t>
            </a:r>
            <a:r>
              <a:rPr lang="en-IE" altLang="en-US" sz="3200" baseline="30000" dirty="0">
                <a:solidFill>
                  <a:srgbClr val="EF6F2E"/>
                </a:solidFill>
              </a:rPr>
              <a:t>nd</a:t>
            </a:r>
            <a:r>
              <a:rPr lang="en-IE" altLang="en-US" sz="3200" dirty="0">
                <a:solidFill>
                  <a:srgbClr val="EF6F2E"/>
                </a:solidFill>
              </a:rPr>
              <a:t> May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IE" altLang="en-US" sz="3200" dirty="0">
                <a:solidFill>
                  <a:srgbClr val="EF6F2E"/>
                </a:solidFill>
              </a:rPr>
              <a:t>Closing date/time = 4pm, Friday, 26</a:t>
            </a:r>
            <a:r>
              <a:rPr lang="en-IE" altLang="en-US" sz="3200" baseline="30000" dirty="0">
                <a:solidFill>
                  <a:srgbClr val="EF6F2E"/>
                </a:solidFill>
              </a:rPr>
              <a:t>th</a:t>
            </a:r>
            <a:r>
              <a:rPr lang="en-IE" altLang="en-US" sz="3200" dirty="0">
                <a:solidFill>
                  <a:srgbClr val="EF6F2E"/>
                </a:solidFill>
              </a:rPr>
              <a:t> May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IE" altLang="en-US" sz="3200" dirty="0">
                <a:solidFill>
                  <a:srgbClr val="EF6F2E"/>
                </a:solidFill>
              </a:rPr>
              <a:t>Assessment will take place in June, with list of approvals presented to the July Council Meeting</a:t>
            </a:r>
          </a:p>
          <a:p>
            <a:pPr marL="536575"/>
            <a:endParaRPr lang="en-GB" sz="3200" dirty="0">
              <a:solidFill>
                <a:srgbClr val="EF6F2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47EEFC-9D22-A31F-8AE2-34CD36F7A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686" y="2326848"/>
            <a:ext cx="2907735" cy="376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55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104"/>
            <a:ext cx="12192000" cy="687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A69B20A-53DB-444A-9D5D-D57713E6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2" y="63423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Terms &amp; Conditions (1)</a:t>
            </a:r>
            <a:endParaRPr lang="en-IE"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3563B-0722-4D5B-8A65-BF73CD9F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2" y="1511484"/>
            <a:ext cx="11280776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Applications between €5,000  &amp; €50,000</a:t>
            </a:r>
          </a:p>
          <a:p>
            <a:pPr>
              <a:lnSpc>
                <a:spcPct val="15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One application </a:t>
            </a:r>
            <a:r>
              <a:rPr lang="en-GB" sz="3200" u="sng" dirty="0">
                <a:solidFill>
                  <a:srgbClr val="EF6F2E"/>
                </a:solidFill>
              </a:rPr>
              <a:t>only</a:t>
            </a:r>
            <a:r>
              <a:rPr lang="en-GB" sz="3200" dirty="0">
                <a:solidFill>
                  <a:srgbClr val="EF6F2E"/>
                </a:solidFill>
              </a:rPr>
              <a:t> per group/facility</a:t>
            </a:r>
          </a:p>
          <a:p>
            <a:pPr>
              <a:lnSpc>
                <a:spcPct val="15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Priority for groups with no alternative funding sources/grants</a:t>
            </a:r>
            <a:endParaRPr lang="en-IE" sz="3200" dirty="0"/>
          </a:p>
          <a:p>
            <a:pPr>
              <a:lnSpc>
                <a:spcPct val="10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Groups must demonstrate need for proposed works and how they will help meet locally identified needs</a:t>
            </a:r>
          </a:p>
          <a:p>
            <a:pPr>
              <a:lnSpc>
                <a:spcPct val="10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Fully costed budget plan required, demonstrating all other funds in place to complete all proposed works </a:t>
            </a:r>
          </a:p>
          <a:p>
            <a:pPr marL="0" indent="0">
              <a:buNone/>
            </a:pPr>
            <a:endParaRPr lang="en-IE" sz="3200" dirty="0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104"/>
            <a:ext cx="12192000" cy="687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A69B20A-53DB-444A-9D5D-D57713E6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2" y="63423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Terms &amp; Conditions (2)</a:t>
            </a:r>
            <a:endParaRPr lang="en-IE" sz="8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F3563B-0722-4D5B-8A65-BF73CD9F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2" y="1999709"/>
            <a:ext cx="11280776" cy="35824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Applicants must provide evidence of resources, ongoing revenue funds and expertise to run any new project/facility</a:t>
            </a:r>
            <a:endParaRPr lang="en-IE" sz="3200" dirty="0">
              <a:solidFill>
                <a:srgbClr val="EF6F2E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All relevant permissions must be in place to complete all proposed works (i.e. planning permissions if required, permission from facility/land owner)</a:t>
            </a:r>
          </a:p>
          <a:p>
            <a:pPr>
              <a:lnSpc>
                <a:spcPct val="100000"/>
              </a:lnSpc>
              <a:defRPr/>
            </a:pPr>
            <a:r>
              <a:rPr lang="en-GB" sz="3200" dirty="0">
                <a:solidFill>
                  <a:srgbClr val="EF6F2E"/>
                </a:solidFill>
              </a:rPr>
              <a:t>All proposed works to be completed by end June 2024</a:t>
            </a:r>
            <a:endParaRPr lang="en-IE" sz="3200" dirty="0">
              <a:solidFill>
                <a:srgbClr val="EF6F2E"/>
              </a:solidFill>
            </a:endParaRPr>
          </a:p>
          <a:p>
            <a:pPr marL="0" indent="0">
              <a:buNone/>
            </a:pPr>
            <a:endParaRPr lang="en-IE" sz="3200" dirty="0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9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277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Overview &amp; Timelines</vt:lpstr>
      <vt:lpstr>Terms &amp; Conditions (1)</vt:lpstr>
      <vt:lpstr>Terms &amp; Conditions (2)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Paul McAlerney</cp:lastModifiedBy>
  <cp:revision>153</cp:revision>
  <dcterms:created xsi:type="dcterms:W3CDTF">2017-02-28T10:55:54Z</dcterms:created>
  <dcterms:modified xsi:type="dcterms:W3CDTF">2023-05-12T10:24:35Z</dcterms:modified>
</cp:coreProperties>
</file>