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85" r:id="rId2"/>
    <p:sldId id="291" r:id="rId3"/>
    <p:sldId id="295" r:id="rId4"/>
    <p:sldId id="296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6F2E"/>
    <a:srgbClr val="D95E00"/>
    <a:srgbClr val="E5E5D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85" d="100"/>
          <a:sy n="85" d="100"/>
        </p:scale>
        <p:origin x="61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E57B2C-9C99-41AB-B840-95DACE858F0C}" type="datetimeFigureOut">
              <a:rPr lang="en-IE" smtClean="0"/>
              <a:t>12/05/2023</a:t>
            </a:fld>
            <a:endParaRPr lang="en-IE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E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E6C8250-515E-4038-BB6F-0F7712159726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761814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en-IE" altLang="en-US"/>
              <a:t>Hi, my name is Niall Noonan and I’m the still newish Communications Manager of South Dublin County Council. I joined in July of this year and it is my first post within a local authority. So I’ve received a crash course in citizen engagement at local government level and want to take you through a few of SDCC’s key campaigns and achievements.</a:t>
            </a:r>
          </a:p>
          <a:p>
            <a:endParaRPr lang="en-IE" altLang="en-US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E7222A0D-6BB1-4DAE-BA87-8A2F2DEA5CCF}" type="slidenum">
              <a:rPr lang="en-IE" altLang="en-US" sz="1200" smtClean="0"/>
              <a:pPr/>
              <a:t>1</a:t>
            </a:fld>
            <a:endParaRPr lang="en-IE" altLang="en-US" sz="1200"/>
          </a:p>
        </p:txBody>
      </p:sp>
    </p:spTree>
    <p:extLst>
      <p:ext uri="{BB962C8B-B14F-4D97-AF65-F5344CB8AC3E}">
        <p14:creationId xmlns:p14="http://schemas.microsoft.com/office/powerpoint/2010/main" val="384029568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2</a:t>
            </a:fld>
            <a:endParaRPr lang="en-IE" altLang="en-US" sz="1200"/>
          </a:p>
        </p:txBody>
      </p:sp>
    </p:spTree>
    <p:extLst>
      <p:ext uri="{BB962C8B-B14F-4D97-AF65-F5344CB8AC3E}">
        <p14:creationId xmlns:p14="http://schemas.microsoft.com/office/powerpoint/2010/main" val="15044054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3</a:t>
            </a:fld>
            <a:endParaRPr lang="en-IE" altLang="en-US" sz="1200"/>
          </a:p>
        </p:txBody>
      </p:sp>
    </p:spTree>
    <p:extLst>
      <p:ext uri="{BB962C8B-B14F-4D97-AF65-F5344CB8AC3E}">
        <p14:creationId xmlns:p14="http://schemas.microsoft.com/office/powerpoint/2010/main" val="7985544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8675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IE" altLang="en-US" dirty="0"/>
          </a:p>
        </p:txBody>
      </p:sp>
      <p:sp>
        <p:nvSpPr>
          <p:cNvPr id="28676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fld id="{3D0F8EA1-E49A-4F23-966D-23DE83D1E6DB}" type="slidenum">
              <a:rPr lang="en-IE" altLang="en-US" sz="1200" smtClean="0"/>
              <a:pPr/>
              <a:t>4</a:t>
            </a:fld>
            <a:endParaRPr lang="en-IE" altLang="en-US" sz="1200"/>
          </a:p>
        </p:txBody>
      </p:sp>
    </p:spTree>
    <p:extLst>
      <p:ext uri="{BB962C8B-B14F-4D97-AF65-F5344CB8AC3E}">
        <p14:creationId xmlns:p14="http://schemas.microsoft.com/office/powerpoint/2010/main" val="4064756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3D3AA1-4EE0-4854-996B-EB29768C4EB8}" type="datetime1">
              <a:rPr lang="en-IE" smtClean="0"/>
              <a:t>12/05/2023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Social, Community &amp; Equality SPC September 2021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4713050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C10C75-47BA-47DF-A835-42D98F96DFBB}" type="datetime1">
              <a:rPr lang="en-IE" smtClean="0"/>
              <a:t>12/05/2023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Social, Community &amp; Equality SPC September 2021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5490191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9B7D0B4-16CF-40D7-9B61-55B8E4E19B85}" type="datetime1">
              <a:rPr lang="en-IE" smtClean="0"/>
              <a:t>12/05/2023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Social, Community &amp; Equality SPC September 2021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3249590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4767CF-3147-44C4-9F6B-1D7D152733F6}" type="datetime1">
              <a:rPr lang="en-IE" smtClean="0"/>
              <a:t>12/05/2023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Social, Community &amp; Equality SPC September 2021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15005484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2D4E0-5583-48E8-AD4A-E3C04B96BAC9}" type="datetime1">
              <a:rPr lang="en-IE" smtClean="0"/>
              <a:t>12/05/2023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Social, Community &amp; Equality SPC September 2021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9811570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CCDF21-442C-4B9E-AD68-6A71F6E6A349}" type="datetime1">
              <a:rPr lang="en-IE" smtClean="0"/>
              <a:t>12/05/2023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Social, Community &amp; Equality SPC September 2021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5016755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FB7088-ECC1-4D20-99FD-C8C2B28841E2}" type="datetime1">
              <a:rPr lang="en-IE" smtClean="0"/>
              <a:t>12/05/2023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Social, Community &amp; Equality SPC September 2021</a:t>
            </a:r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22212181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C9B65D-20F9-495A-A69E-F9CB13E69146}" type="datetime1">
              <a:rPr lang="en-IE" smtClean="0"/>
              <a:t>12/05/2023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Social, Community &amp; Equality SPC September 2021</a:t>
            </a:r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2927533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7A4014-A10A-4789-A9E0-999C5206C237}" type="datetime1">
              <a:rPr lang="en-IE" smtClean="0"/>
              <a:t>12/05/2023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Social, Community &amp; Equality SPC September 2021</a:t>
            </a:r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11796809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19B7B-2E85-4DF8-82D9-37A2B2E941F6}" type="datetime1">
              <a:rPr lang="en-IE" smtClean="0"/>
              <a:t>12/05/2023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Social, Community &amp; Equality SPC September 2021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748010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94D0A2-E364-4F5E-A096-9DB2D9311D17}" type="datetime1">
              <a:rPr lang="en-IE" smtClean="0"/>
              <a:t>12/05/2023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/>
              <a:t>Social, Community &amp; Equality SPC September 2021</a:t>
            </a:r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DD5FA38-A937-4AA6-9B23-38E2922020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4389124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4E8C7C4-9E41-43F5-9543-1C815B9011CA}" type="datetime1">
              <a:rPr lang="en-IE" smtClean="0"/>
              <a:t>12/05/2023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/>
              <a:t>Social, Community &amp; Equality SPC September 2021</a:t>
            </a:r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DD5FA38-A937-4AA6-9B23-38E2922020B0}" type="slidenum">
              <a:rPr lang="en-IE" smtClean="0"/>
              <a:t>‹#›</a:t>
            </a:fld>
            <a:endParaRPr lang="en-IE"/>
          </a:p>
        </p:txBody>
      </p:sp>
    </p:spTree>
    <p:extLst>
      <p:ext uri="{BB962C8B-B14F-4D97-AF65-F5344CB8AC3E}">
        <p14:creationId xmlns:p14="http://schemas.microsoft.com/office/powerpoint/2010/main" val="30471277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1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6838" y="0"/>
            <a:ext cx="12385676" cy="6859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3077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115888"/>
            <a:ext cx="272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Subtitle 2">
            <a:extLst>
              <a:ext uri="{FF2B5EF4-FFF2-40B4-BE49-F238E27FC236}">
                <a16:creationId xmlns:a16="http://schemas.microsoft.com/office/drawing/2014/main" id="{8B3C68FC-518A-4EDA-8126-6FD0EA169D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2173184"/>
            <a:ext cx="9144000" cy="3084616"/>
          </a:xfrm>
        </p:spPr>
        <p:txBody>
          <a:bodyPr>
            <a:normAutofit/>
          </a:bodyPr>
          <a:lstStyle/>
          <a:p>
            <a:pPr algn="ctr" rtl="0"/>
            <a:r>
              <a:rPr lang="en-GB" sz="4800" b="1" i="0" u="none" strike="noStrike" kern="1200" baseline="0" dirty="0">
                <a:solidFill>
                  <a:schemeClr val="bg1"/>
                </a:solidFill>
                <a:latin typeface="Calibri" panose="020F0502020204030204" pitchFamily="34" charset="0"/>
              </a:rPr>
              <a:t>Community Infrastructure Fund</a:t>
            </a:r>
          </a:p>
          <a:p>
            <a:pPr algn="ctr" rtl="0"/>
            <a:endParaRPr lang="en-GB" sz="4800" b="0" i="0" u="none" strike="noStrike" kern="1200" baseline="0" dirty="0">
              <a:solidFill>
                <a:schemeClr val="bg1"/>
              </a:solidFill>
              <a:latin typeface="Calibri" panose="020F0502020204030204" pitchFamily="34" charset="0"/>
            </a:endParaRPr>
          </a:p>
          <a:p>
            <a:pPr algn="ctr" rtl="0"/>
            <a:r>
              <a:rPr lang="en-GB" sz="4000" b="0" i="0" u="none" strike="noStrike" kern="1200" baseline="0" dirty="0">
                <a:solidFill>
                  <a:schemeClr val="bg1"/>
                </a:solidFill>
                <a:latin typeface="Calibri" panose="020F0502020204030204" pitchFamily="34" charset="0"/>
              </a:rPr>
              <a:t>Social, Community &amp; Equality SPC</a:t>
            </a:r>
            <a:r>
              <a:rPr lang="en-IE" sz="40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 </a:t>
            </a:r>
          </a:p>
          <a:p>
            <a:pPr algn="ctr" rtl="0"/>
            <a:r>
              <a:rPr lang="en-IE" sz="4000" dirty="0">
                <a:solidFill>
                  <a:schemeClr val="bg1"/>
                </a:solidFill>
                <a:latin typeface="Calibri" panose="020F0502020204030204" pitchFamily="34" charset="0"/>
              </a:rPr>
              <a:t>16</a:t>
            </a:r>
            <a:r>
              <a:rPr lang="en-IE" sz="4000" baseline="30000" dirty="0">
                <a:solidFill>
                  <a:schemeClr val="bg1"/>
                </a:solidFill>
                <a:latin typeface="Calibri" panose="020F0502020204030204" pitchFamily="34" charset="0"/>
              </a:rPr>
              <a:t>th</a:t>
            </a:r>
            <a:r>
              <a:rPr lang="en-IE" sz="4000" dirty="0">
                <a:solidFill>
                  <a:schemeClr val="bg1"/>
                </a:solidFill>
                <a:latin typeface="Calibri" panose="020F0502020204030204" pitchFamily="34" charset="0"/>
              </a:rPr>
              <a:t> May </a:t>
            </a:r>
            <a:r>
              <a:rPr lang="en-IE" sz="4000" b="0" i="0" u="none" strike="noStrike" kern="1200" baseline="0" dirty="0">
                <a:solidFill>
                  <a:schemeClr val="bg1"/>
                </a:solidFill>
                <a:latin typeface="Calibri" panose="020F0502020204030204" pitchFamily="34" charset="0"/>
              </a:rPr>
              <a:t>2023</a:t>
            </a:r>
          </a:p>
        </p:txBody>
      </p:sp>
    </p:spTree>
    <p:extLst>
      <p:ext uri="{BB962C8B-B14F-4D97-AF65-F5344CB8AC3E}">
        <p14:creationId xmlns:p14="http://schemas.microsoft.com/office/powerpoint/2010/main" val="42168758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6304" y="0"/>
            <a:ext cx="12192000" cy="6872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115888"/>
            <a:ext cx="272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EA69B20A-53DB-444A-9D5D-D57713E64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2" y="63423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Overview &amp; Timelines</a:t>
            </a:r>
            <a:endParaRPr lang="en-IE" sz="8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4F3563B-0722-4D5B-8A65-BF73CD9FA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8758" y="1852551"/>
            <a:ext cx="8860642" cy="275164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en-GB" sz="3200" dirty="0">
                <a:solidFill>
                  <a:srgbClr val="EF6F2E"/>
                </a:solidFill>
              </a:rPr>
              <a:t>Community Infrastructure Fund 2023 budget €350k</a:t>
            </a:r>
          </a:p>
          <a:p>
            <a:pPr marL="0" indent="0">
              <a:buNone/>
            </a:pPr>
            <a:r>
              <a:rPr lang="en-GB" sz="3200" dirty="0">
                <a:solidFill>
                  <a:srgbClr val="EF6F2E"/>
                </a:solidFill>
              </a:rPr>
              <a:t>Offers community groups (</a:t>
            </a:r>
            <a:r>
              <a:rPr lang="en-GB" sz="3200" dirty="0" err="1">
                <a:solidFill>
                  <a:srgbClr val="EF6F2E"/>
                </a:solidFill>
              </a:rPr>
              <a:t>incl.sports</a:t>
            </a:r>
            <a:r>
              <a:rPr lang="en-GB" sz="3200" dirty="0">
                <a:solidFill>
                  <a:srgbClr val="EF6F2E"/>
                </a:solidFill>
              </a:rPr>
              <a:t> clubs) funding towards costs of constructing new facilities or modernisation/expansion of existing premises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IE" altLang="en-US" sz="3200" dirty="0">
                <a:solidFill>
                  <a:srgbClr val="EF6F2E"/>
                </a:solidFill>
              </a:rPr>
              <a:t>Online applications portal live from 2</a:t>
            </a:r>
            <a:r>
              <a:rPr lang="en-IE" altLang="en-US" sz="3200" baseline="30000" dirty="0">
                <a:solidFill>
                  <a:srgbClr val="EF6F2E"/>
                </a:solidFill>
              </a:rPr>
              <a:t>nd</a:t>
            </a:r>
            <a:r>
              <a:rPr lang="en-IE" altLang="en-US" sz="3200" dirty="0">
                <a:solidFill>
                  <a:srgbClr val="EF6F2E"/>
                </a:solidFill>
              </a:rPr>
              <a:t> May</a:t>
            </a:r>
          </a:p>
          <a:p>
            <a:pPr marL="0" indent="0">
              <a:lnSpc>
                <a:spcPct val="150000"/>
              </a:lnSpc>
              <a:buNone/>
              <a:defRPr/>
            </a:pPr>
            <a:r>
              <a:rPr lang="en-IE" altLang="en-US" sz="3200" dirty="0">
                <a:solidFill>
                  <a:srgbClr val="EF6F2E"/>
                </a:solidFill>
              </a:rPr>
              <a:t>Closing date/time = 4pm, Friday, 26</a:t>
            </a:r>
            <a:r>
              <a:rPr lang="en-IE" altLang="en-US" sz="3200" baseline="30000" dirty="0">
                <a:solidFill>
                  <a:srgbClr val="EF6F2E"/>
                </a:solidFill>
              </a:rPr>
              <a:t>th</a:t>
            </a:r>
            <a:r>
              <a:rPr lang="en-IE" altLang="en-US" sz="3200" dirty="0">
                <a:solidFill>
                  <a:srgbClr val="EF6F2E"/>
                </a:solidFill>
              </a:rPr>
              <a:t> May</a:t>
            </a:r>
          </a:p>
          <a:p>
            <a:pPr marL="0" indent="0">
              <a:lnSpc>
                <a:spcPct val="100000"/>
              </a:lnSpc>
              <a:buNone/>
              <a:defRPr/>
            </a:pPr>
            <a:r>
              <a:rPr lang="en-IE" altLang="en-US" sz="3200" dirty="0">
                <a:solidFill>
                  <a:srgbClr val="EF6F2E"/>
                </a:solidFill>
              </a:rPr>
              <a:t>Assessment will take place in June, with list of approvals presented to the July Council Meeting</a:t>
            </a:r>
          </a:p>
          <a:p>
            <a:pPr marL="536575"/>
            <a:endParaRPr lang="en-GB" sz="3200" dirty="0">
              <a:solidFill>
                <a:srgbClr val="EF6F2E"/>
              </a:solidFill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9E47EEFC-9D22-A31F-8AE2-34CD36F7AAF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36686" y="2326848"/>
            <a:ext cx="2907735" cy="37691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17555156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104"/>
            <a:ext cx="12192000" cy="6872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115888"/>
            <a:ext cx="272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EA69B20A-53DB-444A-9D5D-D57713E64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2" y="63423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Terms &amp; Conditions (1)</a:t>
            </a:r>
            <a:endParaRPr lang="en-IE" sz="8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4F3563B-0722-4D5B-8A65-BF73CD9FA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612" y="1511484"/>
            <a:ext cx="11280776" cy="4351338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  <a:defRPr/>
            </a:pPr>
            <a:r>
              <a:rPr lang="en-GB" sz="3200" dirty="0">
                <a:solidFill>
                  <a:srgbClr val="EF6F2E"/>
                </a:solidFill>
              </a:rPr>
              <a:t>Applications between €5,000  &amp; €50,000</a:t>
            </a:r>
          </a:p>
          <a:p>
            <a:pPr>
              <a:lnSpc>
                <a:spcPct val="150000"/>
              </a:lnSpc>
              <a:defRPr/>
            </a:pPr>
            <a:r>
              <a:rPr lang="en-GB" sz="3200" dirty="0">
                <a:solidFill>
                  <a:srgbClr val="EF6F2E"/>
                </a:solidFill>
              </a:rPr>
              <a:t>One application </a:t>
            </a:r>
            <a:r>
              <a:rPr lang="en-GB" sz="3200" u="sng" dirty="0">
                <a:solidFill>
                  <a:srgbClr val="EF6F2E"/>
                </a:solidFill>
              </a:rPr>
              <a:t>only</a:t>
            </a:r>
            <a:r>
              <a:rPr lang="en-GB" sz="3200" dirty="0">
                <a:solidFill>
                  <a:srgbClr val="EF6F2E"/>
                </a:solidFill>
              </a:rPr>
              <a:t> per group/facility</a:t>
            </a:r>
          </a:p>
          <a:p>
            <a:pPr>
              <a:lnSpc>
                <a:spcPct val="150000"/>
              </a:lnSpc>
              <a:defRPr/>
            </a:pPr>
            <a:r>
              <a:rPr lang="en-GB" sz="3200" dirty="0">
                <a:solidFill>
                  <a:srgbClr val="EF6F2E"/>
                </a:solidFill>
              </a:rPr>
              <a:t>Priority for groups with no alternative funding sources/grants</a:t>
            </a:r>
            <a:endParaRPr lang="en-IE" sz="3200" dirty="0"/>
          </a:p>
          <a:p>
            <a:pPr>
              <a:lnSpc>
                <a:spcPct val="100000"/>
              </a:lnSpc>
              <a:defRPr/>
            </a:pPr>
            <a:r>
              <a:rPr lang="en-GB" sz="3200" dirty="0">
                <a:solidFill>
                  <a:srgbClr val="EF6F2E"/>
                </a:solidFill>
              </a:rPr>
              <a:t>Groups must demonstrate need for proposed works and how they will help meet locally identified needs</a:t>
            </a:r>
          </a:p>
          <a:p>
            <a:pPr>
              <a:lnSpc>
                <a:spcPct val="100000"/>
              </a:lnSpc>
              <a:defRPr/>
            </a:pPr>
            <a:r>
              <a:rPr lang="en-GB" sz="3200" dirty="0">
                <a:solidFill>
                  <a:srgbClr val="EF6F2E"/>
                </a:solidFill>
              </a:rPr>
              <a:t>Fully costed budget plan required, demonstrating all other funds in place to complete all proposed works </a:t>
            </a:r>
          </a:p>
          <a:p>
            <a:pPr marL="0" indent="0">
              <a:buNone/>
            </a:pPr>
            <a:endParaRPr lang="en-IE" sz="3200" dirty="0">
              <a:solidFill>
                <a:srgbClr val="C55A1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83686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17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4104"/>
            <a:ext cx="12192000" cy="68721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2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69400" y="115888"/>
            <a:ext cx="2720975" cy="1512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itle 6">
            <a:extLst>
              <a:ext uri="{FF2B5EF4-FFF2-40B4-BE49-F238E27FC236}">
                <a16:creationId xmlns:a16="http://schemas.microsoft.com/office/drawing/2014/main" id="{EA69B20A-53DB-444A-9D5D-D57713E646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12" y="634230"/>
            <a:ext cx="10515600" cy="1325563"/>
          </a:xfrm>
        </p:spPr>
        <p:txBody>
          <a:bodyPr>
            <a:normAutofit/>
          </a:bodyPr>
          <a:lstStyle/>
          <a:p>
            <a:r>
              <a:rPr lang="en-GB" sz="4000" b="1" dirty="0"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Terms &amp; Conditions (2)</a:t>
            </a:r>
            <a:endParaRPr lang="en-IE" sz="80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4F3563B-0722-4D5B-8A65-BF73CD9FAF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5612" y="1999709"/>
            <a:ext cx="11280776" cy="3582417"/>
          </a:xfrm>
        </p:spPr>
        <p:txBody>
          <a:bodyPr>
            <a:noAutofit/>
          </a:bodyPr>
          <a:lstStyle/>
          <a:p>
            <a:pPr>
              <a:lnSpc>
                <a:spcPct val="100000"/>
              </a:lnSpc>
              <a:defRPr/>
            </a:pPr>
            <a:r>
              <a:rPr lang="en-GB" sz="3200" dirty="0">
                <a:solidFill>
                  <a:srgbClr val="EF6F2E"/>
                </a:solidFill>
              </a:rPr>
              <a:t>Applicants must provide evidence of resources, ongoing revenue funds and expertise to run any new project/facility</a:t>
            </a:r>
            <a:endParaRPr lang="en-IE" sz="3200" dirty="0">
              <a:solidFill>
                <a:srgbClr val="EF6F2E"/>
              </a:solidFill>
            </a:endParaRPr>
          </a:p>
          <a:p>
            <a:pPr>
              <a:lnSpc>
                <a:spcPct val="100000"/>
              </a:lnSpc>
              <a:defRPr/>
            </a:pPr>
            <a:r>
              <a:rPr lang="en-GB" sz="3200" dirty="0">
                <a:solidFill>
                  <a:srgbClr val="EF6F2E"/>
                </a:solidFill>
              </a:rPr>
              <a:t>All relevant permissions must be in place to complete all proposed works (i.e. planning permissions if required, permission from facility/land owner)</a:t>
            </a:r>
          </a:p>
          <a:p>
            <a:pPr>
              <a:lnSpc>
                <a:spcPct val="100000"/>
              </a:lnSpc>
              <a:defRPr/>
            </a:pPr>
            <a:r>
              <a:rPr lang="en-GB" sz="3200" dirty="0">
                <a:solidFill>
                  <a:srgbClr val="EF6F2E"/>
                </a:solidFill>
              </a:rPr>
              <a:t>All proposed works to be completed by end June 2024</a:t>
            </a:r>
            <a:endParaRPr lang="en-IE" sz="3200" dirty="0">
              <a:solidFill>
                <a:srgbClr val="EF6F2E"/>
              </a:solidFill>
            </a:endParaRPr>
          </a:p>
          <a:p>
            <a:pPr marL="0" indent="0">
              <a:buNone/>
            </a:pPr>
            <a:endParaRPr lang="en-IE" sz="3200" dirty="0">
              <a:solidFill>
                <a:srgbClr val="C55A11"/>
              </a:solidFill>
              <a:latin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757935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2281</TotalTime>
  <Words>277</Words>
  <Application>Microsoft Office PowerPoint</Application>
  <PresentationFormat>Widescreen</PresentationFormat>
  <Paragraphs>25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Overview &amp; Timelines</vt:lpstr>
      <vt:lpstr>Terms &amp; Conditions (1)</vt:lpstr>
      <vt:lpstr>Terms &amp; Conditions (2)</vt:lpstr>
    </vt:vector>
  </TitlesOfParts>
  <Company>South Dublin County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Elaine Leech</dc:creator>
  <cp:lastModifiedBy>Paul McAlerney</cp:lastModifiedBy>
  <cp:revision>153</cp:revision>
  <dcterms:created xsi:type="dcterms:W3CDTF">2017-02-28T10:55:54Z</dcterms:created>
  <dcterms:modified xsi:type="dcterms:W3CDTF">2023-05-12T10:24:35Z</dcterms:modified>
</cp:coreProperties>
</file>