
<file path=[Content_Types].xml><?xml version="1.0" encoding="utf-8"?>
<Types xmlns="http://schemas.openxmlformats.org/package/2006/content-types">
  <Default Extension="emf" ContentType="image/x-emf"/>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
  </p:notesMasterIdLst>
  <p:sldIdLst>
    <p:sldId id="285" r:id="rId2"/>
    <p:sldId id="303" r:id="rId3"/>
    <p:sldId id="309" r:id="rId4"/>
    <p:sldId id="302" r:id="rId5"/>
    <p:sldId id="310" r:id="rId6"/>
    <p:sldId id="307" r:id="rId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6F2E"/>
    <a:srgbClr val="D95E00"/>
    <a:srgbClr val="E5E5D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85" d="100"/>
          <a:sy n="85" d="100"/>
        </p:scale>
        <p:origin x="612"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AE57B2C-9C99-41AB-B840-95DACE858F0C}" type="datetimeFigureOut">
              <a:rPr lang="en-IE" smtClean="0"/>
              <a:t>12/05/2023</a:t>
            </a:fld>
            <a:endParaRPr lang="en-IE"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E"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6C8250-515E-4038-BB6F-0F7712159726}" type="slidenum">
              <a:rPr lang="en-IE" smtClean="0"/>
              <a:t>‹#›</a:t>
            </a:fld>
            <a:endParaRPr lang="en-IE" dirty="0"/>
          </a:p>
        </p:txBody>
      </p:sp>
    </p:spTree>
    <p:extLst>
      <p:ext uri="{BB962C8B-B14F-4D97-AF65-F5344CB8AC3E}">
        <p14:creationId xmlns:p14="http://schemas.microsoft.com/office/powerpoint/2010/main" val="34761814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IE" altLang="en-US" dirty="0"/>
              <a:t>Hi, my name is Niall Noonan and I’m the still newish Communications Manager of South Dublin County Council. I joined in July of this year and it is my first post within a local authority. So I’ve received a crash course in citizen engagement at local government level and want to take you through a few of SDCC’s key campaigns and achievements.</a:t>
            </a:r>
          </a:p>
          <a:p>
            <a:endParaRPr lang="en-IE" altLang="en-US" dirty="0"/>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E7222A0D-6BB1-4DAE-BA87-8A2F2DEA5CCF}" type="slidenum">
              <a:rPr lang="en-IE" altLang="en-US" sz="1200" smtClean="0"/>
              <a:pPr/>
              <a:t>1</a:t>
            </a:fld>
            <a:endParaRPr lang="en-IE" altLang="en-US" sz="1200" dirty="0"/>
          </a:p>
        </p:txBody>
      </p:sp>
    </p:spTree>
    <p:extLst>
      <p:ext uri="{BB962C8B-B14F-4D97-AF65-F5344CB8AC3E}">
        <p14:creationId xmlns:p14="http://schemas.microsoft.com/office/powerpoint/2010/main" val="38402956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IE" altLang="en-US" dirty="0"/>
          </a:p>
        </p:txBody>
      </p:sp>
      <p:sp>
        <p:nvSpPr>
          <p:cNvPr id="286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3D0F8EA1-E49A-4F23-966D-23DE83D1E6DB}" type="slidenum">
              <a:rPr lang="en-IE" altLang="en-US" sz="1200" smtClean="0"/>
              <a:pPr/>
              <a:t>2</a:t>
            </a:fld>
            <a:endParaRPr lang="en-IE" altLang="en-US" sz="1200"/>
          </a:p>
        </p:txBody>
      </p:sp>
    </p:spTree>
    <p:extLst>
      <p:ext uri="{BB962C8B-B14F-4D97-AF65-F5344CB8AC3E}">
        <p14:creationId xmlns:p14="http://schemas.microsoft.com/office/powerpoint/2010/main" val="36322895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IE" altLang="en-US" dirty="0"/>
          </a:p>
        </p:txBody>
      </p:sp>
      <p:sp>
        <p:nvSpPr>
          <p:cNvPr id="286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3D0F8EA1-E49A-4F23-966D-23DE83D1E6DB}" type="slidenum">
              <a:rPr lang="en-IE" altLang="en-US" sz="1200" smtClean="0"/>
              <a:pPr/>
              <a:t>3</a:t>
            </a:fld>
            <a:endParaRPr lang="en-IE" altLang="en-US" sz="1200"/>
          </a:p>
        </p:txBody>
      </p:sp>
    </p:spTree>
    <p:extLst>
      <p:ext uri="{BB962C8B-B14F-4D97-AF65-F5344CB8AC3E}">
        <p14:creationId xmlns:p14="http://schemas.microsoft.com/office/powerpoint/2010/main" val="30132103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IE" altLang="en-US" dirty="0"/>
          </a:p>
        </p:txBody>
      </p:sp>
      <p:sp>
        <p:nvSpPr>
          <p:cNvPr id="286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3D0F8EA1-E49A-4F23-966D-23DE83D1E6DB}" type="slidenum">
              <a:rPr lang="en-IE" altLang="en-US" sz="1200" smtClean="0"/>
              <a:pPr/>
              <a:t>4</a:t>
            </a:fld>
            <a:endParaRPr lang="en-IE" altLang="en-US" sz="1200"/>
          </a:p>
        </p:txBody>
      </p:sp>
    </p:spTree>
    <p:extLst>
      <p:ext uri="{BB962C8B-B14F-4D97-AF65-F5344CB8AC3E}">
        <p14:creationId xmlns:p14="http://schemas.microsoft.com/office/powerpoint/2010/main" val="7389583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IE" altLang="en-US" dirty="0"/>
          </a:p>
        </p:txBody>
      </p:sp>
      <p:sp>
        <p:nvSpPr>
          <p:cNvPr id="286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3D0F8EA1-E49A-4F23-966D-23DE83D1E6DB}" type="slidenum">
              <a:rPr lang="en-IE" altLang="en-US" sz="1200" smtClean="0"/>
              <a:pPr/>
              <a:t>5</a:t>
            </a:fld>
            <a:endParaRPr lang="en-IE" altLang="en-US" sz="1200"/>
          </a:p>
        </p:txBody>
      </p:sp>
    </p:spTree>
    <p:extLst>
      <p:ext uri="{BB962C8B-B14F-4D97-AF65-F5344CB8AC3E}">
        <p14:creationId xmlns:p14="http://schemas.microsoft.com/office/powerpoint/2010/main" val="41136648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IE" altLang="en-US" dirty="0"/>
          </a:p>
        </p:txBody>
      </p:sp>
      <p:sp>
        <p:nvSpPr>
          <p:cNvPr id="286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3D0F8EA1-E49A-4F23-966D-23DE83D1E6DB}" type="slidenum">
              <a:rPr lang="en-IE" altLang="en-US" sz="1200" smtClean="0"/>
              <a:pPr/>
              <a:t>6</a:t>
            </a:fld>
            <a:endParaRPr lang="en-IE" altLang="en-US" sz="1200"/>
          </a:p>
        </p:txBody>
      </p:sp>
    </p:spTree>
    <p:extLst>
      <p:ext uri="{BB962C8B-B14F-4D97-AF65-F5344CB8AC3E}">
        <p14:creationId xmlns:p14="http://schemas.microsoft.com/office/powerpoint/2010/main" val="19685353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E"/>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E"/>
          </a:p>
        </p:txBody>
      </p:sp>
      <p:sp>
        <p:nvSpPr>
          <p:cNvPr id="4" name="Date Placeholder 3"/>
          <p:cNvSpPr>
            <a:spLocks noGrp="1"/>
          </p:cNvSpPr>
          <p:nvPr>
            <p:ph type="dt" sz="half" idx="10"/>
          </p:nvPr>
        </p:nvSpPr>
        <p:spPr/>
        <p:txBody>
          <a:bodyPr/>
          <a:lstStyle/>
          <a:p>
            <a:fld id="{D43D3AA1-4EE0-4854-996B-EB29768C4EB8}" type="datetime1">
              <a:rPr lang="en-IE" smtClean="0"/>
              <a:t>12/05/2023</a:t>
            </a:fld>
            <a:endParaRPr lang="en-IE" dirty="0"/>
          </a:p>
        </p:txBody>
      </p:sp>
      <p:sp>
        <p:nvSpPr>
          <p:cNvPr id="5" name="Footer Placeholder 4"/>
          <p:cNvSpPr>
            <a:spLocks noGrp="1"/>
          </p:cNvSpPr>
          <p:nvPr>
            <p:ph type="ftr" sz="quarter" idx="11"/>
          </p:nvPr>
        </p:nvSpPr>
        <p:spPr/>
        <p:txBody>
          <a:bodyPr/>
          <a:lstStyle/>
          <a:p>
            <a:r>
              <a:rPr lang="en-GB" dirty="0"/>
              <a:t>Social, Community &amp; Equality SPC September 2021</a:t>
            </a:r>
            <a:endParaRPr lang="en-IE" dirty="0"/>
          </a:p>
        </p:txBody>
      </p:sp>
      <p:sp>
        <p:nvSpPr>
          <p:cNvPr id="6" name="Slide Number Placeholder 5"/>
          <p:cNvSpPr>
            <a:spLocks noGrp="1"/>
          </p:cNvSpPr>
          <p:nvPr>
            <p:ph type="sldNum" sz="quarter" idx="12"/>
          </p:nvPr>
        </p:nvSpPr>
        <p:spPr/>
        <p:txBody>
          <a:bodyPr/>
          <a:lstStyle/>
          <a:p>
            <a:fld id="{4DD5FA38-A937-4AA6-9B23-38E2922020B0}" type="slidenum">
              <a:rPr lang="en-IE" smtClean="0"/>
              <a:t>‹#›</a:t>
            </a:fld>
            <a:endParaRPr lang="en-IE" dirty="0"/>
          </a:p>
        </p:txBody>
      </p:sp>
    </p:spTree>
    <p:extLst>
      <p:ext uri="{BB962C8B-B14F-4D97-AF65-F5344CB8AC3E}">
        <p14:creationId xmlns:p14="http://schemas.microsoft.com/office/powerpoint/2010/main" val="34713050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E"/>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p:cNvSpPr>
            <a:spLocks noGrp="1"/>
          </p:cNvSpPr>
          <p:nvPr>
            <p:ph type="dt" sz="half" idx="10"/>
          </p:nvPr>
        </p:nvSpPr>
        <p:spPr/>
        <p:txBody>
          <a:bodyPr/>
          <a:lstStyle/>
          <a:p>
            <a:fld id="{89C10C75-47BA-47DF-A835-42D98F96DFBB}" type="datetime1">
              <a:rPr lang="en-IE" smtClean="0"/>
              <a:t>12/05/2023</a:t>
            </a:fld>
            <a:endParaRPr lang="en-IE" dirty="0"/>
          </a:p>
        </p:txBody>
      </p:sp>
      <p:sp>
        <p:nvSpPr>
          <p:cNvPr id="5" name="Footer Placeholder 4"/>
          <p:cNvSpPr>
            <a:spLocks noGrp="1"/>
          </p:cNvSpPr>
          <p:nvPr>
            <p:ph type="ftr" sz="quarter" idx="11"/>
          </p:nvPr>
        </p:nvSpPr>
        <p:spPr/>
        <p:txBody>
          <a:bodyPr/>
          <a:lstStyle/>
          <a:p>
            <a:r>
              <a:rPr lang="en-GB" dirty="0"/>
              <a:t>Social, Community &amp; Equality SPC September 2021</a:t>
            </a:r>
            <a:endParaRPr lang="en-IE" dirty="0"/>
          </a:p>
        </p:txBody>
      </p:sp>
      <p:sp>
        <p:nvSpPr>
          <p:cNvPr id="6" name="Slide Number Placeholder 5"/>
          <p:cNvSpPr>
            <a:spLocks noGrp="1"/>
          </p:cNvSpPr>
          <p:nvPr>
            <p:ph type="sldNum" sz="quarter" idx="12"/>
          </p:nvPr>
        </p:nvSpPr>
        <p:spPr/>
        <p:txBody>
          <a:bodyPr/>
          <a:lstStyle/>
          <a:p>
            <a:fld id="{4DD5FA38-A937-4AA6-9B23-38E2922020B0}" type="slidenum">
              <a:rPr lang="en-IE" smtClean="0"/>
              <a:t>‹#›</a:t>
            </a:fld>
            <a:endParaRPr lang="en-IE" dirty="0"/>
          </a:p>
        </p:txBody>
      </p:sp>
    </p:spTree>
    <p:extLst>
      <p:ext uri="{BB962C8B-B14F-4D97-AF65-F5344CB8AC3E}">
        <p14:creationId xmlns:p14="http://schemas.microsoft.com/office/powerpoint/2010/main" val="5490191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IE"/>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p:cNvSpPr>
            <a:spLocks noGrp="1"/>
          </p:cNvSpPr>
          <p:nvPr>
            <p:ph type="dt" sz="half" idx="10"/>
          </p:nvPr>
        </p:nvSpPr>
        <p:spPr/>
        <p:txBody>
          <a:bodyPr/>
          <a:lstStyle/>
          <a:p>
            <a:fld id="{F9B7D0B4-16CF-40D7-9B61-55B8E4E19B85}" type="datetime1">
              <a:rPr lang="en-IE" smtClean="0"/>
              <a:t>12/05/2023</a:t>
            </a:fld>
            <a:endParaRPr lang="en-IE" dirty="0"/>
          </a:p>
        </p:txBody>
      </p:sp>
      <p:sp>
        <p:nvSpPr>
          <p:cNvPr id="5" name="Footer Placeholder 4"/>
          <p:cNvSpPr>
            <a:spLocks noGrp="1"/>
          </p:cNvSpPr>
          <p:nvPr>
            <p:ph type="ftr" sz="quarter" idx="11"/>
          </p:nvPr>
        </p:nvSpPr>
        <p:spPr/>
        <p:txBody>
          <a:bodyPr/>
          <a:lstStyle/>
          <a:p>
            <a:r>
              <a:rPr lang="en-GB" dirty="0"/>
              <a:t>Social, Community &amp; Equality SPC September 2021</a:t>
            </a:r>
            <a:endParaRPr lang="en-IE" dirty="0"/>
          </a:p>
        </p:txBody>
      </p:sp>
      <p:sp>
        <p:nvSpPr>
          <p:cNvPr id="6" name="Slide Number Placeholder 5"/>
          <p:cNvSpPr>
            <a:spLocks noGrp="1"/>
          </p:cNvSpPr>
          <p:nvPr>
            <p:ph type="sldNum" sz="quarter" idx="12"/>
          </p:nvPr>
        </p:nvSpPr>
        <p:spPr/>
        <p:txBody>
          <a:bodyPr/>
          <a:lstStyle/>
          <a:p>
            <a:fld id="{4DD5FA38-A937-4AA6-9B23-38E2922020B0}" type="slidenum">
              <a:rPr lang="en-IE" smtClean="0"/>
              <a:t>‹#›</a:t>
            </a:fld>
            <a:endParaRPr lang="en-IE" dirty="0"/>
          </a:p>
        </p:txBody>
      </p:sp>
    </p:spTree>
    <p:extLst>
      <p:ext uri="{BB962C8B-B14F-4D97-AF65-F5344CB8AC3E}">
        <p14:creationId xmlns:p14="http://schemas.microsoft.com/office/powerpoint/2010/main" val="13249590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E"/>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p:cNvSpPr>
            <a:spLocks noGrp="1"/>
          </p:cNvSpPr>
          <p:nvPr>
            <p:ph type="dt" sz="half" idx="10"/>
          </p:nvPr>
        </p:nvSpPr>
        <p:spPr/>
        <p:txBody>
          <a:bodyPr/>
          <a:lstStyle/>
          <a:p>
            <a:fld id="{9C4767CF-3147-44C4-9F6B-1D7D152733F6}" type="datetime1">
              <a:rPr lang="en-IE" smtClean="0"/>
              <a:t>12/05/2023</a:t>
            </a:fld>
            <a:endParaRPr lang="en-IE" dirty="0"/>
          </a:p>
        </p:txBody>
      </p:sp>
      <p:sp>
        <p:nvSpPr>
          <p:cNvPr id="5" name="Footer Placeholder 4"/>
          <p:cNvSpPr>
            <a:spLocks noGrp="1"/>
          </p:cNvSpPr>
          <p:nvPr>
            <p:ph type="ftr" sz="quarter" idx="11"/>
          </p:nvPr>
        </p:nvSpPr>
        <p:spPr/>
        <p:txBody>
          <a:bodyPr/>
          <a:lstStyle/>
          <a:p>
            <a:r>
              <a:rPr lang="en-GB" dirty="0"/>
              <a:t>Social, Community &amp; Equality SPC September 2021</a:t>
            </a:r>
            <a:endParaRPr lang="en-IE" dirty="0"/>
          </a:p>
        </p:txBody>
      </p:sp>
      <p:sp>
        <p:nvSpPr>
          <p:cNvPr id="6" name="Slide Number Placeholder 5"/>
          <p:cNvSpPr>
            <a:spLocks noGrp="1"/>
          </p:cNvSpPr>
          <p:nvPr>
            <p:ph type="sldNum" sz="quarter" idx="12"/>
          </p:nvPr>
        </p:nvSpPr>
        <p:spPr/>
        <p:txBody>
          <a:bodyPr/>
          <a:lstStyle/>
          <a:p>
            <a:fld id="{4DD5FA38-A937-4AA6-9B23-38E2922020B0}" type="slidenum">
              <a:rPr lang="en-IE" smtClean="0"/>
              <a:t>‹#›</a:t>
            </a:fld>
            <a:endParaRPr lang="en-IE" dirty="0"/>
          </a:p>
        </p:txBody>
      </p:sp>
    </p:spTree>
    <p:extLst>
      <p:ext uri="{BB962C8B-B14F-4D97-AF65-F5344CB8AC3E}">
        <p14:creationId xmlns:p14="http://schemas.microsoft.com/office/powerpoint/2010/main" val="21500548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E"/>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122D4E0-5583-48E8-AD4A-E3C04B96BAC9}" type="datetime1">
              <a:rPr lang="en-IE" smtClean="0"/>
              <a:t>12/05/2023</a:t>
            </a:fld>
            <a:endParaRPr lang="en-IE" dirty="0"/>
          </a:p>
        </p:txBody>
      </p:sp>
      <p:sp>
        <p:nvSpPr>
          <p:cNvPr id="5" name="Footer Placeholder 4"/>
          <p:cNvSpPr>
            <a:spLocks noGrp="1"/>
          </p:cNvSpPr>
          <p:nvPr>
            <p:ph type="ftr" sz="quarter" idx="11"/>
          </p:nvPr>
        </p:nvSpPr>
        <p:spPr/>
        <p:txBody>
          <a:bodyPr/>
          <a:lstStyle/>
          <a:p>
            <a:r>
              <a:rPr lang="en-GB" dirty="0"/>
              <a:t>Social, Community &amp; Equality SPC September 2021</a:t>
            </a:r>
            <a:endParaRPr lang="en-IE" dirty="0"/>
          </a:p>
        </p:txBody>
      </p:sp>
      <p:sp>
        <p:nvSpPr>
          <p:cNvPr id="6" name="Slide Number Placeholder 5"/>
          <p:cNvSpPr>
            <a:spLocks noGrp="1"/>
          </p:cNvSpPr>
          <p:nvPr>
            <p:ph type="sldNum" sz="quarter" idx="12"/>
          </p:nvPr>
        </p:nvSpPr>
        <p:spPr/>
        <p:txBody>
          <a:bodyPr/>
          <a:lstStyle/>
          <a:p>
            <a:fld id="{4DD5FA38-A937-4AA6-9B23-38E2922020B0}" type="slidenum">
              <a:rPr lang="en-IE" smtClean="0"/>
              <a:t>‹#›</a:t>
            </a:fld>
            <a:endParaRPr lang="en-IE" dirty="0"/>
          </a:p>
        </p:txBody>
      </p:sp>
    </p:spTree>
    <p:extLst>
      <p:ext uri="{BB962C8B-B14F-4D97-AF65-F5344CB8AC3E}">
        <p14:creationId xmlns:p14="http://schemas.microsoft.com/office/powerpoint/2010/main" val="19811570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E"/>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Date Placeholder 4"/>
          <p:cNvSpPr>
            <a:spLocks noGrp="1"/>
          </p:cNvSpPr>
          <p:nvPr>
            <p:ph type="dt" sz="half" idx="10"/>
          </p:nvPr>
        </p:nvSpPr>
        <p:spPr/>
        <p:txBody>
          <a:bodyPr/>
          <a:lstStyle/>
          <a:p>
            <a:fld id="{22CCDF21-442C-4B9E-AD68-6A71F6E6A349}" type="datetime1">
              <a:rPr lang="en-IE" smtClean="0"/>
              <a:t>12/05/2023</a:t>
            </a:fld>
            <a:endParaRPr lang="en-IE" dirty="0"/>
          </a:p>
        </p:txBody>
      </p:sp>
      <p:sp>
        <p:nvSpPr>
          <p:cNvPr id="6" name="Footer Placeholder 5"/>
          <p:cNvSpPr>
            <a:spLocks noGrp="1"/>
          </p:cNvSpPr>
          <p:nvPr>
            <p:ph type="ftr" sz="quarter" idx="11"/>
          </p:nvPr>
        </p:nvSpPr>
        <p:spPr/>
        <p:txBody>
          <a:bodyPr/>
          <a:lstStyle/>
          <a:p>
            <a:r>
              <a:rPr lang="en-GB" dirty="0"/>
              <a:t>Social, Community &amp; Equality SPC September 2021</a:t>
            </a:r>
            <a:endParaRPr lang="en-IE" dirty="0"/>
          </a:p>
        </p:txBody>
      </p:sp>
      <p:sp>
        <p:nvSpPr>
          <p:cNvPr id="7" name="Slide Number Placeholder 6"/>
          <p:cNvSpPr>
            <a:spLocks noGrp="1"/>
          </p:cNvSpPr>
          <p:nvPr>
            <p:ph type="sldNum" sz="quarter" idx="12"/>
          </p:nvPr>
        </p:nvSpPr>
        <p:spPr/>
        <p:txBody>
          <a:bodyPr/>
          <a:lstStyle/>
          <a:p>
            <a:fld id="{4DD5FA38-A937-4AA6-9B23-38E2922020B0}" type="slidenum">
              <a:rPr lang="en-IE" smtClean="0"/>
              <a:t>‹#›</a:t>
            </a:fld>
            <a:endParaRPr lang="en-IE" dirty="0"/>
          </a:p>
        </p:txBody>
      </p:sp>
    </p:spTree>
    <p:extLst>
      <p:ext uri="{BB962C8B-B14F-4D97-AF65-F5344CB8AC3E}">
        <p14:creationId xmlns:p14="http://schemas.microsoft.com/office/powerpoint/2010/main" val="15016755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IE"/>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7" name="Date Placeholder 6"/>
          <p:cNvSpPr>
            <a:spLocks noGrp="1"/>
          </p:cNvSpPr>
          <p:nvPr>
            <p:ph type="dt" sz="half" idx="10"/>
          </p:nvPr>
        </p:nvSpPr>
        <p:spPr/>
        <p:txBody>
          <a:bodyPr/>
          <a:lstStyle/>
          <a:p>
            <a:fld id="{F4FB7088-ECC1-4D20-99FD-C8C2B28841E2}" type="datetime1">
              <a:rPr lang="en-IE" smtClean="0"/>
              <a:t>12/05/2023</a:t>
            </a:fld>
            <a:endParaRPr lang="en-IE" dirty="0"/>
          </a:p>
        </p:txBody>
      </p:sp>
      <p:sp>
        <p:nvSpPr>
          <p:cNvPr id="8" name="Footer Placeholder 7"/>
          <p:cNvSpPr>
            <a:spLocks noGrp="1"/>
          </p:cNvSpPr>
          <p:nvPr>
            <p:ph type="ftr" sz="quarter" idx="11"/>
          </p:nvPr>
        </p:nvSpPr>
        <p:spPr/>
        <p:txBody>
          <a:bodyPr/>
          <a:lstStyle/>
          <a:p>
            <a:r>
              <a:rPr lang="en-GB" dirty="0"/>
              <a:t>Social, Community &amp; Equality SPC September 2021</a:t>
            </a:r>
            <a:endParaRPr lang="en-IE" dirty="0"/>
          </a:p>
        </p:txBody>
      </p:sp>
      <p:sp>
        <p:nvSpPr>
          <p:cNvPr id="9" name="Slide Number Placeholder 8"/>
          <p:cNvSpPr>
            <a:spLocks noGrp="1"/>
          </p:cNvSpPr>
          <p:nvPr>
            <p:ph type="sldNum" sz="quarter" idx="12"/>
          </p:nvPr>
        </p:nvSpPr>
        <p:spPr/>
        <p:txBody>
          <a:bodyPr/>
          <a:lstStyle/>
          <a:p>
            <a:fld id="{4DD5FA38-A937-4AA6-9B23-38E2922020B0}" type="slidenum">
              <a:rPr lang="en-IE" smtClean="0"/>
              <a:t>‹#›</a:t>
            </a:fld>
            <a:endParaRPr lang="en-IE" dirty="0"/>
          </a:p>
        </p:txBody>
      </p:sp>
    </p:spTree>
    <p:extLst>
      <p:ext uri="{BB962C8B-B14F-4D97-AF65-F5344CB8AC3E}">
        <p14:creationId xmlns:p14="http://schemas.microsoft.com/office/powerpoint/2010/main" val="22212181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E"/>
          </a:p>
        </p:txBody>
      </p:sp>
      <p:sp>
        <p:nvSpPr>
          <p:cNvPr id="3" name="Date Placeholder 2"/>
          <p:cNvSpPr>
            <a:spLocks noGrp="1"/>
          </p:cNvSpPr>
          <p:nvPr>
            <p:ph type="dt" sz="half" idx="10"/>
          </p:nvPr>
        </p:nvSpPr>
        <p:spPr/>
        <p:txBody>
          <a:bodyPr/>
          <a:lstStyle/>
          <a:p>
            <a:fld id="{2DC9B65D-20F9-495A-A69E-F9CB13E69146}" type="datetime1">
              <a:rPr lang="en-IE" smtClean="0"/>
              <a:t>12/05/2023</a:t>
            </a:fld>
            <a:endParaRPr lang="en-IE" dirty="0"/>
          </a:p>
        </p:txBody>
      </p:sp>
      <p:sp>
        <p:nvSpPr>
          <p:cNvPr id="4" name="Footer Placeholder 3"/>
          <p:cNvSpPr>
            <a:spLocks noGrp="1"/>
          </p:cNvSpPr>
          <p:nvPr>
            <p:ph type="ftr" sz="quarter" idx="11"/>
          </p:nvPr>
        </p:nvSpPr>
        <p:spPr/>
        <p:txBody>
          <a:bodyPr/>
          <a:lstStyle/>
          <a:p>
            <a:r>
              <a:rPr lang="en-GB" dirty="0"/>
              <a:t>Social, Community &amp; Equality SPC September 2021</a:t>
            </a:r>
            <a:endParaRPr lang="en-IE" dirty="0"/>
          </a:p>
        </p:txBody>
      </p:sp>
      <p:sp>
        <p:nvSpPr>
          <p:cNvPr id="5" name="Slide Number Placeholder 4"/>
          <p:cNvSpPr>
            <a:spLocks noGrp="1"/>
          </p:cNvSpPr>
          <p:nvPr>
            <p:ph type="sldNum" sz="quarter" idx="12"/>
          </p:nvPr>
        </p:nvSpPr>
        <p:spPr/>
        <p:txBody>
          <a:bodyPr/>
          <a:lstStyle/>
          <a:p>
            <a:fld id="{4DD5FA38-A937-4AA6-9B23-38E2922020B0}" type="slidenum">
              <a:rPr lang="en-IE" smtClean="0"/>
              <a:t>‹#›</a:t>
            </a:fld>
            <a:endParaRPr lang="en-IE" dirty="0"/>
          </a:p>
        </p:txBody>
      </p:sp>
    </p:spTree>
    <p:extLst>
      <p:ext uri="{BB962C8B-B14F-4D97-AF65-F5344CB8AC3E}">
        <p14:creationId xmlns:p14="http://schemas.microsoft.com/office/powerpoint/2010/main" val="42927533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27A4014-A10A-4789-A9E0-999C5206C237}" type="datetime1">
              <a:rPr lang="en-IE" smtClean="0"/>
              <a:t>12/05/2023</a:t>
            </a:fld>
            <a:endParaRPr lang="en-IE" dirty="0"/>
          </a:p>
        </p:txBody>
      </p:sp>
      <p:sp>
        <p:nvSpPr>
          <p:cNvPr id="3" name="Footer Placeholder 2"/>
          <p:cNvSpPr>
            <a:spLocks noGrp="1"/>
          </p:cNvSpPr>
          <p:nvPr>
            <p:ph type="ftr" sz="quarter" idx="11"/>
          </p:nvPr>
        </p:nvSpPr>
        <p:spPr/>
        <p:txBody>
          <a:bodyPr/>
          <a:lstStyle/>
          <a:p>
            <a:r>
              <a:rPr lang="en-GB" dirty="0"/>
              <a:t>Social, Community &amp; Equality SPC September 2021</a:t>
            </a:r>
            <a:endParaRPr lang="en-IE" dirty="0"/>
          </a:p>
        </p:txBody>
      </p:sp>
      <p:sp>
        <p:nvSpPr>
          <p:cNvPr id="4" name="Slide Number Placeholder 3"/>
          <p:cNvSpPr>
            <a:spLocks noGrp="1"/>
          </p:cNvSpPr>
          <p:nvPr>
            <p:ph type="sldNum" sz="quarter" idx="12"/>
          </p:nvPr>
        </p:nvSpPr>
        <p:spPr/>
        <p:txBody>
          <a:bodyPr/>
          <a:lstStyle/>
          <a:p>
            <a:fld id="{4DD5FA38-A937-4AA6-9B23-38E2922020B0}" type="slidenum">
              <a:rPr lang="en-IE" smtClean="0"/>
              <a:t>‹#›</a:t>
            </a:fld>
            <a:endParaRPr lang="en-IE" dirty="0"/>
          </a:p>
        </p:txBody>
      </p:sp>
    </p:spTree>
    <p:extLst>
      <p:ext uri="{BB962C8B-B14F-4D97-AF65-F5344CB8AC3E}">
        <p14:creationId xmlns:p14="http://schemas.microsoft.com/office/powerpoint/2010/main" val="11796809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9F19B7B-2E85-4DF8-82D9-37A2B2E941F6}" type="datetime1">
              <a:rPr lang="en-IE" smtClean="0"/>
              <a:t>12/05/2023</a:t>
            </a:fld>
            <a:endParaRPr lang="en-IE" dirty="0"/>
          </a:p>
        </p:txBody>
      </p:sp>
      <p:sp>
        <p:nvSpPr>
          <p:cNvPr id="6" name="Footer Placeholder 5"/>
          <p:cNvSpPr>
            <a:spLocks noGrp="1"/>
          </p:cNvSpPr>
          <p:nvPr>
            <p:ph type="ftr" sz="quarter" idx="11"/>
          </p:nvPr>
        </p:nvSpPr>
        <p:spPr/>
        <p:txBody>
          <a:bodyPr/>
          <a:lstStyle/>
          <a:p>
            <a:r>
              <a:rPr lang="en-GB" dirty="0"/>
              <a:t>Social, Community &amp; Equality SPC September 2021</a:t>
            </a:r>
            <a:endParaRPr lang="en-IE" dirty="0"/>
          </a:p>
        </p:txBody>
      </p:sp>
      <p:sp>
        <p:nvSpPr>
          <p:cNvPr id="7" name="Slide Number Placeholder 6"/>
          <p:cNvSpPr>
            <a:spLocks noGrp="1"/>
          </p:cNvSpPr>
          <p:nvPr>
            <p:ph type="sldNum" sz="quarter" idx="12"/>
          </p:nvPr>
        </p:nvSpPr>
        <p:spPr/>
        <p:txBody>
          <a:bodyPr/>
          <a:lstStyle/>
          <a:p>
            <a:fld id="{4DD5FA38-A937-4AA6-9B23-38E2922020B0}" type="slidenum">
              <a:rPr lang="en-IE" smtClean="0"/>
              <a:t>‹#›</a:t>
            </a:fld>
            <a:endParaRPr lang="en-IE" dirty="0"/>
          </a:p>
        </p:txBody>
      </p:sp>
    </p:spTree>
    <p:extLst>
      <p:ext uri="{BB962C8B-B14F-4D97-AF65-F5344CB8AC3E}">
        <p14:creationId xmlns:p14="http://schemas.microsoft.com/office/powerpoint/2010/main" val="7480106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194D0A2-E364-4F5E-A096-9DB2D9311D17}" type="datetime1">
              <a:rPr lang="en-IE" smtClean="0"/>
              <a:t>12/05/2023</a:t>
            </a:fld>
            <a:endParaRPr lang="en-IE" dirty="0"/>
          </a:p>
        </p:txBody>
      </p:sp>
      <p:sp>
        <p:nvSpPr>
          <p:cNvPr id="6" name="Footer Placeholder 5"/>
          <p:cNvSpPr>
            <a:spLocks noGrp="1"/>
          </p:cNvSpPr>
          <p:nvPr>
            <p:ph type="ftr" sz="quarter" idx="11"/>
          </p:nvPr>
        </p:nvSpPr>
        <p:spPr/>
        <p:txBody>
          <a:bodyPr/>
          <a:lstStyle/>
          <a:p>
            <a:r>
              <a:rPr lang="en-GB" dirty="0"/>
              <a:t>Social, Community &amp; Equality SPC September 2021</a:t>
            </a:r>
            <a:endParaRPr lang="en-IE" dirty="0"/>
          </a:p>
        </p:txBody>
      </p:sp>
      <p:sp>
        <p:nvSpPr>
          <p:cNvPr id="7" name="Slide Number Placeholder 6"/>
          <p:cNvSpPr>
            <a:spLocks noGrp="1"/>
          </p:cNvSpPr>
          <p:nvPr>
            <p:ph type="sldNum" sz="quarter" idx="12"/>
          </p:nvPr>
        </p:nvSpPr>
        <p:spPr/>
        <p:txBody>
          <a:bodyPr/>
          <a:lstStyle/>
          <a:p>
            <a:fld id="{4DD5FA38-A937-4AA6-9B23-38E2922020B0}" type="slidenum">
              <a:rPr lang="en-IE" smtClean="0"/>
              <a:t>‹#›</a:t>
            </a:fld>
            <a:endParaRPr lang="en-IE" dirty="0"/>
          </a:p>
        </p:txBody>
      </p:sp>
    </p:spTree>
    <p:extLst>
      <p:ext uri="{BB962C8B-B14F-4D97-AF65-F5344CB8AC3E}">
        <p14:creationId xmlns:p14="http://schemas.microsoft.com/office/powerpoint/2010/main" val="4389124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E"/>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E8C7C4-9E41-43F5-9543-1C815B9011CA}" type="datetime1">
              <a:rPr lang="en-IE" smtClean="0"/>
              <a:t>12/05/2023</a:t>
            </a:fld>
            <a:endParaRPr lang="en-IE"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dirty="0"/>
              <a:t>Social, Community &amp; Equality SPC September 2021</a:t>
            </a:r>
            <a:endParaRPr lang="en-IE"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D5FA38-A937-4AA6-9B23-38E2922020B0}" type="slidenum">
              <a:rPr lang="en-IE" smtClean="0"/>
              <a:t>‹#›</a:t>
            </a:fld>
            <a:endParaRPr lang="en-IE" dirty="0"/>
          </a:p>
        </p:txBody>
      </p:sp>
    </p:spTree>
    <p:extLst>
      <p:ext uri="{BB962C8B-B14F-4D97-AF65-F5344CB8AC3E}">
        <p14:creationId xmlns:p14="http://schemas.microsoft.com/office/powerpoint/2010/main" val="30471277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jpe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slideLayout" Target="../slideLayouts/slideLayout2.xml"/><Relationship Id="rId7" Type="http://schemas.openxmlformats.org/officeDocument/2006/relationships/image" Target="../media/image6.jpe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notesSlide" Target="../notesSlides/notesSlide2.xml"/><Relationship Id="rId9"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slideLayout" Target="../slideLayouts/slideLayout2.xml"/><Relationship Id="rId7" Type="http://schemas.openxmlformats.org/officeDocument/2006/relationships/image" Target="../media/image9.jpe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8.jpeg"/><Relationship Id="rId5" Type="http://schemas.openxmlformats.org/officeDocument/2006/relationships/image" Target="../media/image4.jpeg"/><Relationship Id="rId4" Type="http://schemas.openxmlformats.org/officeDocument/2006/relationships/notesSlide" Target="../notesSlides/notesSlide3.xml"/><Relationship Id="rId9" Type="http://schemas.openxmlformats.org/officeDocument/2006/relationships/image" Target="../media/image3.png"/></Relationships>
</file>

<file path=ppt/slides/_rels/slide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12.emf"/><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1.jpeg"/><Relationship Id="rId5" Type="http://schemas.openxmlformats.org/officeDocument/2006/relationships/image" Target="../media/image4.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14.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3.jpeg"/><Relationship Id="rId5" Type="http://schemas.openxmlformats.org/officeDocument/2006/relationships/image" Target="../media/image4.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16.jpe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5.jpeg"/><Relationship Id="rId5" Type="http://schemas.openxmlformats.org/officeDocument/2006/relationships/image" Target="../media/image4.jpeg"/><Relationship Id="rId4"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838" y="0"/>
            <a:ext cx="12385676"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Picture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169400" y="115888"/>
            <a:ext cx="2720975" cy="151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a:extLst>
              <a:ext uri="{FF2B5EF4-FFF2-40B4-BE49-F238E27FC236}">
                <a16:creationId xmlns:a16="http://schemas.microsoft.com/office/drawing/2014/main" id="{8B3C68FC-518A-4EDA-8126-6FD0EA169D73}"/>
              </a:ext>
            </a:extLst>
          </p:cNvPr>
          <p:cNvSpPr>
            <a:spLocks noGrp="1"/>
          </p:cNvSpPr>
          <p:nvPr>
            <p:ph type="subTitle" idx="1"/>
          </p:nvPr>
        </p:nvSpPr>
        <p:spPr>
          <a:xfrm>
            <a:off x="1524000" y="2173184"/>
            <a:ext cx="9144000" cy="3084616"/>
          </a:xfrm>
        </p:spPr>
        <p:txBody>
          <a:bodyPr>
            <a:normAutofit/>
          </a:bodyPr>
          <a:lstStyle/>
          <a:p>
            <a:pPr algn="ctr" rtl="0"/>
            <a:r>
              <a:rPr lang="en-GB" sz="4800" b="1" dirty="0">
                <a:solidFill>
                  <a:schemeClr val="bg1"/>
                </a:solidFill>
                <a:latin typeface="Calibri" panose="020F0502020204030204" pitchFamily="34" charset="0"/>
              </a:rPr>
              <a:t>Capital Projects Update</a:t>
            </a:r>
            <a:endParaRPr lang="en-GB" sz="4800" b="1" i="0" u="none" strike="noStrike" kern="1200" baseline="0" dirty="0">
              <a:solidFill>
                <a:schemeClr val="bg1"/>
              </a:solidFill>
              <a:latin typeface="Calibri" panose="020F0502020204030204" pitchFamily="34" charset="0"/>
            </a:endParaRPr>
          </a:p>
          <a:p>
            <a:pPr algn="ctr" rtl="0"/>
            <a:endParaRPr lang="en-GB" sz="4800" b="0" i="0" u="none" strike="noStrike" kern="1200" baseline="0" dirty="0">
              <a:solidFill>
                <a:schemeClr val="bg1"/>
              </a:solidFill>
              <a:latin typeface="Calibri" panose="020F0502020204030204" pitchFamily="34" charset="0"/>
            </a:endParaRPr>
          </a:p>
          <a:p>
            <a:pPr algn="ctr" rtl="0"/>
            <a:r>
              <a:rPr lang="en-GB" sz="4000" b="0" i="0" u="none" strike="noStrike" kern="1200" baseline="0" dirty="0">
                <a:solidFill>
                  <a:schemeClr val="bg1"/>
                </a:solidFill>
                <a:latin typeface="Calibri" panose="020F0502020204030204" pitchFamily="34" charset="0"/>
              </a:rPr>
              <a:t>Social, Community &amp; Equality SPC</a:t>
            </a:r>
            <a:r>
              <a:rPr lang="en-IE" sz="4000" baseline="30000" dirty="0">
                <a:solidFill>
                  <a:schemeClr val="bg1"/>
                </a:solidFill>
                <a:latin typeface="Calibri" panose="020F0502020204030204" pitchFamily="34" charset="0"/>
              </a:rPr>
              <a:t> </a:t>
            </a:r>
          </a:p>
          <a:p>
            <a:pPr algn="ctr" rtl="0"/>
            <a:r>
              <a:rPr lang="en-IE" sz="4000" dirty="0">
                <a:solidFill>
                  <a:schemeClr val="bg1"/>
                </a:solidFill>
                <a:latin typeface="Calibri" panose="020F0502020204030204" pitchFamily="34" charset="0"/>
              </a:rPr>
              <a:t>16</a:t>
            </a:r>
            <a:r>
              <a:rPr lang="en-IE" sz="4000" baseline="30000" dirty="0">
                <a:solidFill>
                  <a:schemeClr val="bg1"/>
                </a:solidFill>
                <a:latin typeface="Calibri" panose="020F0502020204030204" pitchFamily="34" charset="0"/>
              </a:rPr>
              <a:t>th</a:t>
            </a:r>
            <a:r>
              <a:rPr lang="en-IE" sz="4000" dirty="0">
                <a:solidFill>
                  <a:schemeClr val="bg1"/>
                </a:solidFill>
                <a:latin typeface="Calibri" panose="020F0502020204030204" pitchFamily="34" charset="0"/>
              </a:rPr>
              <a:t> May </a:t>
            </a:r>
            <a:r>
              <a:rPr lang="en-IE" sz="4000" b="0" i="0" u="none" strike="noStrike" kern="1200" baseline="0" dirty="0">
                <a:solidFill>
                  <a:schemeClr val="bg1"/>
                </a:solidFill>
                <a:latin typeface="Calibri" panose="020F0502020204030204" pitchFamily="34" charset="0"/>
              </a:rPr>
              <a:t>2023 </a:t>
            </a:r>
          </a:p>
        </p:txBody>
      </p:sp>
      <p:pic>
        <p:nvPicPr>
          <p:cNvPr id="2" name="Slide 1">
            <a:hlinkClick r:id="" action="ppaction://media"/>
            <a:extLst>
              <a:ext uri="{FF2B5EF4-FFF2-40B4-BE49-F238E27FC236}">
                <a16:creationId xmlns:a16="http://schemas.microsoft.com/office/drawing/2014/main" id="{1D19A882-801C-B9C1-2F1B-F959F80BCC1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80775" y="5969000"/>
            <a:ext cx="609600" cy="609600"/>
          </a:xfrm>
          <a:prstGeom prst="rect">
            <a:avLst/>
          </a:prstGeom>
        </p:spPr>
      </p:pic>
    </p:spTree>
    <p:extLst>
      <p:ext uri="{BB962C8B-B14F-4D97-AF65-F5344CB8AC3E}">
        <p14:creationId xmlns:p14="http://schemas.microsoft.com/office/powerpoint/2010/main" val="4216875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52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1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02881"/>
            <a:ext cx="12192000" cy="6872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4">
            <a:extLst>
              <a:ext uri="{FF2B5EF4-FFF2-40B4-BE49-F238E27FC236}">
                <a16:creationId xmlns:a16="http://schemas.microsoft.com/office/drawing/2014/main" id="{B98DB580-F2FE-4BF9-A01A-AF8C4DAB5A87}"/>
              </a:ext>
            </a:extLst>
          </p:cNvPr>
          <p:cNvSpPr>
            <a:spLocks noGrp="1"/>
          </p:cNvSpPr>
          <p:nvPr>
            <p:ph type="title"/>
          </p:nvPr>
        </p:nvSpPr>
        <p:spPr>
          <a:xfrm>
            <a:off x="316637" y="320309"/>
            <a:ext cx="10515600" cy="1325563"/>
          </a:xfrm>
        </p:spPr>
        <p:txBody>
          <a:bodyPr>
            <a:normAutofit/>
          </a:bodyPr>
          <a:lstStyle/>
          <a:p>
            <a:r>
              <a:rPr lang="en-GB" sz="3600" b="1" dirty="0">
                <a:solidFill>
                  <a:srgbClr val="000000"/>
                </a:solidFill>
                <a:cs typeface="Calibri" panose="020F0502020204030204" pitchFamily="34" charset="0"/>
              </a:rPr>
              <a:t>Capital Projects Update:</a:t>
            </a:r>
            <a:endParaRPr lang="en-IE" sz="3600" b="1" dirty="0">
              <a:solidFill>
                <a:srgbClr val="000000"/>
              </a:solidFill>
              <a:cs typeface="Calibri" panose="020F0502020204030204" pitchFamily="34" charset="0"/>
            </a:endParaRPr>
          </a:p>
        </p:txBody>
      </p:sp>
      <p:sp>
        <p:nvSpPr>
          <p:cNvPr id="12" name="Content Placeholder 11">
            <a:extLst>
              <a:ext uri="{FF2B5EF4-FFF2-40B4-BE49-F238E27FC236}">
                <a16:creationId xmlns:a16="http://schemas.microsoft.com/office/drawing/2014/main" id="{9DA79559-4108-4352-97AC-8F1C1E1ABB29}"/>
              </a:ext>
            </a:extLst>
          </p:cNvPr>
          <p:cNvSpPr>
            <a:spLocks noGrp="1"/>
          </p:cNvSpPr>
          <p:nvPr>
            <p:ph idx="1"/>
          </p:nvPr>
        </p:nvSpPr>
        <p:spPr>
          <a:xfrm>
            <a:off x="208327" y="2541358"/>
            <a:ext cx="5911495" cy="2835817"/>
          </a:xfrm>
        </p:spPr>
        <p:txBody>
          <a:bodyPr>
            <a:noAutofit/>
          </a:bodyPr>
          <a:lstStyle/>
          <a:p>
            <a:pPr>
              <a:spcBef>
                <a:spcPts val="600"/>
              </a:spcBef>
            </a:pPr>
            <a:r>
              <a:rPr lang="en-IE" altLang="en-US" sz="2400" dirty="0">
                <a:solidFill>
                  <a:srgbClr val="EF6F2E"/>
                </a:solidFill>
              </a:rPr>
              <a:t>Construction works on the new community centre on the site of the former St. Mary’s National School continuing. </a:t>
            </a:r>
          </a:p>
          <a:p>
            <a:pPr>
              <a:spcBef>
                <a:spcPts val="600"/>
              </a:spcBef>
            </a:pPr>
            <a:endParaRPr lang="en-IE" altLang="en-US" sz="1000" dirty="0">
              <a:solidFill>
                <a:srgbClr val="EF6F2E"/>
              </a:solidFill>
            </a:endParaRPr>
          </a:p>
          <a:p>
            <a:pPr>
              <a:spcBef>
                <a:spcPts val="600"/>
              </a:spcBef>
            </a:pPr>
            <a:r>
              <a:rPr lang="en-IE" altLang="en-US" sz="2400" dirty="0">
                <a:solidFill>
                  <a:srgbClr val="EF6F2E"/>
                </a:solidFill>
              </a:rPr>
              <a:t>Capital Project of €2.3million, primarily funded by the Council and funding of €500K from Rural Dublin Leader.</a:t>
            </a:r>
          </a:p>
          <a:p>
            <a:pPr>
              <a:spcBef>
                <a:spcPts val="600"/>
              </a:spcBef>
            </a:pPr>
            <a:endParaRPr lang="en-IE" altLang="en-US" sz="1000" dirty="0">
              <a:solidFill>
                <a:srgbClr val="EF6F2E"/>
              </a:solidFill>
            </a:endParaRPr>
          </a:p>
          <a:p>
            <a:pPr>
              <a:spcBef>
                <a:spcPts val="600"/>
              </a:spcBef>
            </a:pPr>
            <a:r>
              <a:rPr lang="en-IE" altLang="en-US" sz="2400" dirty="0">
                <a:solidFill>
                  <a:srgbClr val="EF6F2E"/>
                </a:solidFill>
              </a:rPr>
              <a:t>There have been some delays in the construction programme, new expected completion date end of Oct/Nov.</a:t>
            </a:r>
            <a:endParaRPr lang="en-IE"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spcBef>
                <a:spcPts val="600"/>
              </a:spcBef>
              <a:buNone/>
            </a:pPr>
            <a:endParaRPr lang="en-IE" altLang="en-US" sz="2400" dirty="0">
              <a:solidFill>
                <a:srgbClr val="EF6F2E"/>
              </a:solidFill>
            </a:endParaRPr>
          </a:p>
          <a:p>
            <a:pPr marL="0" indent="0">
              <a:spcBef>
                <a:spcPts val="600"/>
              </a:spcBef>
              <a:buNone/>
            </a:pPr>
            <a:endParaRPr lang="en-IE" altLang="en-US" dirty="0"/>
          </a:p>
        </p:txBody>
      </p:sp>
      <p:pic>
        <p:nvPicPr>
          <p:cNvPr id="6" name="Picture 2">
            <a:extLst>
              <a:ext uri="{FF2B5EF4-FFF2-40B4-BE49-F238E27FC236}">
                <a16:creationId xmlns:a16="http://schemas.microsoft.com/office/drawing/2014/main" id="{DC078C38-8AB3-41AD-956F-71AC0A9825A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185635" y="2022140"/>
            <a:ext cx="2821860" cy="1985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A picture containing outdoor, building, sky, cloud&#10;&#10;Description automatically generated">
            <a:extLst>
              <a:ext uri="{FF2B5EF4-FFF2-40B4-BE49-F238E27FC236}">
                <a16:creationId xmlns:a16="http://schemas.microsoft.com/office/drawing/2014/main" id="{CAE6A928-36F9-4409-0801-2998DB71EBE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221262" y="4384253"/>
            <a:ext cx="2750606" cy="1985844"/>
          </a:xfrm>
          <a:prstGeom prst="rect">
            <a:avLst/>
          </a:prstGeom>
        </p:spPr>
      </p:pic>
      <p:pic>
        <p:nvPicPr>
          <p:cNvPr id="8" name="Picture 7" descr="A picture containing sky, cloud, outdoor, building&#10;&#10;Description automatically generated">
            <a:extLst>
              <a:ext uri="{FF2B5EF4-FFF2-40B4-BE49-F238E27FC236}">
                <a16:creationId xmlns:a16="http://schemas.microsoft.com/office/drawing/2014/main" id="{ECD8573F-4456-749B-6B6C-BE08745D2A9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73300" y="3222111"/>
            <a:ext cx="2627830" cy="1970872"/>
          </a:xfrm>
          <a:prstGeom prst="rect">
            <a:avLst/>
          </a:prstGeom>
        </p:spPr>
      </p:pic>
      <p:sp>
        <p:nvSpPr>
          <p:cNvPr id="9" name="TextBox 8">
            <a:extLst>
              <a:ext uri="{FF2B5EF4-FFF2-40B4-BE49-F238E27FC236}">
                <a16:creationId xmlns:a16="http://schemas.microsoft.com/office/drawing/2014/main" id="{F065FA1E-5D0F-D145-9FCA-57EC444F959A}"/>
              </a:ext>
            </a:extLst>
          </p:cNvPr>
          <p:cNvSpPr txBox="1"/>
          <p:nvPr/>
        </p:nvSpPr>
        <p:spPr>
          <a:xfrm>
            <a:off x="579616" y="1468142"/>
            <a:ext cx="6603452" cy="553998"/>
          </a:xfrm>
          <a:prstGeom prst="rect">
            <a:avLst/>
          </a:prstGeom>
          <a:noFill/>
        </p:spPr>
        <p:txBody>
          <a:bodyPr wrap="square" rtlCol="0">
            <a:spAutoFit/>
          </a:bodyPr>
          <a:lstStyle/>
          <a:p>
            <a:pPr marL="0" indent="0">
              <a:spcBef>
                <a:spcPts val="600"/>
              </a:spcBef>
              <a:buNone/>
            </a:pPr>
            <a:r>
              <a:rPr lang="en-IE" altLang="en-US" sz="3000" dirty="0">
                <a:latin typeface="+mn-lt"/>
              </a:rPr>
              <a:t>Saggart Schoolhouse Community Centre:</a:t>
            </a:r>
            <a:endParaRPr lang="en-IE" altLang="en-US" sz="3000" dirty="0">
              <a:solidFill>
                <a:srgbClr val="EF6F2E"/>
              </a:solidFill>
            </a:endParaRPr>
          </a:p>
        </p:txBody>
      </p:sp>
      <p:pic>
        <p:nvPicPr>
          <p:cNvPr id="2" name="Slide 2">
            <a:hlinkClick r:id="" action="ppaction://media"/>
            <a:extLst>
              <a:ext uri="{FF2B5EF4-FFF2-40B4-BE49-F238E27FC236}">
                <a16:creationId xmlns:a16="http://schemas.microsoft.com/office/drawing/2014/main" id="{1E8C48DD-0F44-972C-445F-3AF4C522DA21}"/>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913511" y="5825687"/>
            <a:ext cx="609600" cy="609600"/>
          </a:xfrm>
          <a:prstGeom prst="rect">
            <a:avLst/>
          </a:prstGeom>
        </p:spPr>
      </p:pic>
    </p:spTree>
    <p:extLst>
      <p:ext uri="{BB962C8B-B14F-4D97-AF65-F5344CB8AC3E}">
        <p14:creationId xmlns:p14="http://schemas.microsoft.com/office/powerpoint/2010/main" val="3478299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45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1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02881"/>
            <a:ext cx="12192000" cy="6872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4">
            <a:extLst>
              <a:ext uri="{FF2B5EF4-FFF2-40B4-BE49-F238E27FC236}">
                <a16:creationId xmlns:a16="http://schemas.microsoft.com/office/drawing/2014/main" id="{B98DB580-F2FE-4BF9-A01A-AF8C4DAB5A87}"/>
              </a:ext>
            </a:extLst>
          </p:cNvPr>
          <p:cNvSpPr>
            <a:spLocks noGrp="1"/>
          </p:cNvSpPr>
          <p:nvPr>
            <p:ph type="title"/>
          </p:nvPr>
        </p:nvSpPr>
        <p:spPr>
          <a:xfrm>
            <a:off x="316637" y="320309"/>
            <a:ext cx="5169763" cy="1325563"/>
          </a:xfrm>
        </p:spPr>
        <p:txBody>
          <a:bodyPr>
            <a:normAutofit/>
          </a:bodyPr>
          <a:lstStyle/>
          <a:p>
            <a:r>
              <a:rPr lang="en-GB" sz="3600" b="1" dirty="0">
                <a:solidFill>
                  <a:srgbClr val="000000"/>
                </a:solidFill>
                <a:cs typeface="Calibri" panose="020F0502020204030204" pitchFamily="34" charset="0"/>
              </a:rPr>
              <a:t>Capital Projects Update:</a:t>
            </a:r>
            <a:endParaRPr lang="en-IE" sz="3600" b="1" dirty="0">
              <a:solidFill>
                <a:srgbClr val="000000"/>
              </a:solidFill>
              <a:cs typeface="Calibri" panose="020F0502020204030204" pitchFamily="34" charset="0"/>
            </a:endParaRPr>
          </a:p>
        </p:txBody>
      </p:sp>
      <p:sp>
        <p:nvSpPr>
          <p:cNvPr id="12" name="Content Placeholder 11">
            <a:extLst>
              <a:ext uri="{FF2B5EF4-FFF2-40B4-BE49-F238E27FC236}">
                <a16:creationId xmlns:a16="http://schemas.microsoft.com/office/drawing/2014/main" id="{9DA79559-4108-4352-97AC-8F1C1E1ABB29}"/>
              </a:ext>
            </a:extLst>
          </p:cNvPr>
          <p:cNvSpPr>
            <a:spLocks noGrp="1"/>
          </p:cNvSpPr>
          <p:nvPr>
            <p:ph idx="1"/>
          </p:nvPr>
        </p:nvSpPr>
        <p:spPr>
          <a:xfrm>
            <a:off x="151681" y="2094809"/>
            <a:ext cx="6581627" cy="2835817"/>
          </a:xfrm>
        </p:spPr>
        <p:txBody>
          <a:bodyPr>
            <a:noAutofit/>
          </a:bodyPr>
          <a:lstStyle/>
          <a:p>
            <a:pPr>
              <a:spcBef>
                <a:spcPts val="600"/>
              </a:spcBef>
            </a:pPr>
            <a:r>
              <a:rPr lang="en-IE" sz="2400" kern="0" dirty="0">
                <a:solidFill>
                  <a:srgbClr val="EF6F2E"/>
                </a:solidFill>
                <a:effectLst/>
                <a:ea typeface="Times New Roman" panose="02020603050405020304" pitchFamily="18" charset="0"/>
                <a:cs typeface="Calibri" panose="020F0502020204030204" pitchFamily="34" charset="0"/>
              </a:rPr>
              <a:t>Conservation &amp; upgrade works on the historic Rathcoole Courthouse building </a:t>
            </a:r>
            <a:r>
              <a:rPr lang="en-IE" sz="2400" kern="0" dirty="0">
                <a:solidFill>
                  <a:srgbClr val="EF6F2E"/>
                </a:solidFill>
                <a:ea typeface="Times New Roman" panose="02020603050405020304" pitchFamily="18" charset="0"/>
                <a:cs typeface="Calibri" panose="020F0502020204030204" pitchFamily="34" charset="0"/>
              </a:rPr>
              <a:t>continuing, expected completion now anticipated in June 2023.</a:t>
            </a:r>
          </a:p>
          <a:p>
            <a:pPr>
              <a:spcBef>
                <a:spcPts val="600"/>
              </a:spcBef>
            </a:pPr>
            <a:endParaRPr lang="en-IE" sz="1000" kern="0" dirty="0">
              <a:solidFill>
                <a:srgbClr val="EF6F2E"/>
              </a:solidFill>
              <a:ea typeface="Times New Roman" panose="02020603050405020304" pitchFamily="18" charset="0"/>
              <a:cs typeface="Calibri" panose="020F0502020204030204" pitchFamily="34" charset="0"/>
            </a:endParaRPr>
          </a:p>
          <a:p>
            <a:pPr>
              <a:spcBef>
                <a:spcPts val="600"/>
              </a:spcBef>
            </a:pPr>
            <a:r>
              <a:rPr lang="en-IE" sz="2400" kern="0" dirty="0">
                <a:solidFill>
                  <a:srgbClr val="EF6F2E"/>
                </a:solidFill>
                <a:effectLst/>
                <a:ea typeface="Times New Roman" panose="02020603050405020304" pitchFamily="18" charset="0"/>
                <a:cs typeface="Calibri" panose="020F0502020204030204" pitchFamily="34" charset="0"/>
              </a:rPr>
              <a:t>Total project cost is in excess of €600k with funding from the Council and the Town and Village Renewal Scheme from DRCD.</a:t>
            </a:r>
          </a:p>
          <a:p>
            <a:pPr>
              <a:spcBef>
                <a:spcPts val="600"/>
              </a:spcBef>
            </a:pPr>
            <a:endParaRPr lang="en-IE" sz="1000" kern="100" dirty="0">
              <a:solidFill>
                <a:srgbClr val="EF6F2E"/>
              </a:solidFill>
              <a:ea typeface="Times New Roman" panose="02020603050405020304" pitchFamily="18" charset="0"/>
              <a:cs typeface="Times New Roman" panose="02020603050405020304" pitchFamily="18" charset="0"/>
            </a:endParaRPr>
          </a:p>
          <a:p>
            <a:pPr>
              <a:spcBef>
                <a:spcPts val="600"/>
              </a:spcBef>
            </a:pPr>
            <a:r>
              <a:rPr lang="en-IE" sz="2400" kern="100" dirty="0">
                <a:solidFill>
                  <a:srgbClr val="EF6F2E"/>
                </a:solidFill>
                <a:effectLst/>
                <a:latin typeface="Calibri" panose="020F0502020204030204" pitchFamily="34" charset="0"/>
                <a:ea typeface="Calibri" panose="020F0502020204030204" pitchFamily="34" charset="0"/>
                <a:cs typeface="Times New Roman" panose="02020603050405020304" pitchFamily="18" charset="0"/>
              </a:rPr>
              <a:t>New loc</a:t>
            </a:r>
            <a:r>
              <a:rPr lang="en-IE" sz="2400" kern="100" dirty="0">
                <a:solidFill>
                  <a:srgbClr val="EF6F2E"/>
                </a:solidFill>
                <a:latin typeface="Calibri" panose="020F0502020204030204" pitchFamily="34" charset="0"/>
                <a:ea typeface="Calibri" panose="020F0502020204030204" pitchFamily="34" charset="0"/>
                <a:cs typeface="Times New Roman" panose="02020603050405020304" pitchFamily="18" charset="0"/>
              </a:rPr>
              <a:t>al BOM being formed to manage the upgraded community facility, under management licence from the Council.</a:t>
            </a:r>
            <a:endParaRPr lang="en-IE"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spcBef>
                <a:spcPts val="600"/>
              </a:spcBef>
              <a:buNone/>
            </a:pPr>
            <a:endParaRPr lang="en-IE" altLang="en-US" dirty="0">
              <a:solidFill>
                <a:srgbClr val="EF6F2E"/>
              </a:solidFill>
            </a:endParaRPr>
          </a:p>
          <a:p>
            <a:pPr marL="0" indent="0">
              <a:spcBef>
                <a:spcPts val="600"/>
              </a:spcBef>
              <a:buNone/>
            </a:pPr>
            <a:endParaRPr lang="en-IE" altLang="en-US" dirty="0"/>
          </a:p>
        </p:txBody>
      </p:sp>
      <p:sp>
        <p:nvSpPr>
          <p:cNvPr id="9" name="TextBox 8">
            <a:extLst>
              <a:ext uri="{FF2B5EF4-FFF2-40B4-BE49-F238E27FC236}">
                <a16:creationId xmlns:a16="http://schemas.microsoft.com/office/drawing/2014/main" id="{F065FA1E-5D0F-D145-9FCA-57EC444F959A}"/>
              </a:ext>
            </a:extLst>
          </p:cNvPr>
          <p:cNvSpPr txBox="1"/>
          <p:nvPr/>
        </p:nvSpPr>
        <p:spPr>
          <a:xfrm>
            <a:off x="537364" y="1454842"/>
            <a:ext cx="6603452" cy="553998"/>
          </a:xfrm>
          <a:prstGeom prst="rect">
            <a:avLst/>
          </a:prstGeom>
          <a:noFill/>
        </p:spPr>
        <p:txBody>
          <a:bodyPr wrap="square" rtlCol="0">
            <a:spAutoFit/>
          </a:bodyPr>
          <a:lstStyle/>
          <a:p>
            <a:pPr marL="0" indent="0">
              <a:spcBef>
                <a:spcPts val="600"/>
              </a:spcBef>
              <a:buNone/>
            </a:pPr>
            <a:r>
              <a:rPr lang="en-IE" altLang="en-US" sz="3000" dirty="0"/>
              <a:t>Rathcoole Old Courthouse</a:t>
            </a:r>
            <a:r>
              <a:rPr lang="en-IE" altLang="en-US" sz="3000" dirty="0">
                <a:latin typeface="+mn-lt"/>
              </a:rPr>
              <a:t>:</a:t>
            </a:r>
            <a:endParaRPr lang="en-IE" altLang="en-US" sz="3000" dirty="0">
              <a:solidFill>
                <a:srgbClr val="EF6F2E"/>
              </a:solidFill>
            </a:endParaRPr>
          </a:p>
        </p:txBody>
      </p:sp>
      <p:pic>
        <p:nvPicPr>
          <p:cNvPr id="2" name="Content Placeholder 5" descr="A picture containing building, outdoor, sky, house&#10;&#10;Description automatically generated">
            <a:extLst>
              <a:ext uri="{FF2B5EF4-FFF2-40B4-BE49-F238E27FC236}">
                <a16:creationId xmlns:a16="http://schemas.microsoft.com/office/drawing/2014/main" id="{898E7782-05B9-4BA5-BF82-F2220F0F8EC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164891" y="1791234"/>
            <a:ext cx="2862277" cy="2466694"/>
          </a:xfrm>
          <a:prstGeom prst="rect">
            <a:avLst/>
          </a:prstGeom>
        </p:spPr>
      </p:pic>
      <p:pic>
        <p:nvPicPr>
          <p:cNvPr id="7" name="Picture 6" descr="A picture containing indoor, wall, window, flooring&#10;&#10;Description automatically generated">
            <a:extLst>
              <a:ext uri="{FF2B5EF4-FFF2-40B4-BE49-F238E27FC236}">
                <a16:creationId xmlns:a16="http://schemas.microsoft.com/office/drawing/2014/main" id="{2D1A2165-8E49-06A8-F264-E2C3E5D88B9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64892" y="4375261"/>
            <a:ext cx="2866289" cy="2149717"/>
          </a:xfrm>
          <a:prstGeom prst="rect">
            <a:avLst/>
          </a:prstGeom>
        </p:spPr>
      </p:pic>
      <p:pic>
        <p:nvPicPr>
          <p:cNvPr id="11" name="Picture 10" descr="A picture containing swimming pool, wall, indoor, swimming&#10;&#10;Description automatically generated">
            <a:extLst>
              <a:ext uri="{FF2B5EF4-FFF2-40B4-BE49-F238E27FC236}">
                <a16:creationId xmlns:a16="http://schemas.microsoft.com/office/drawing/2014/main" id="{4B77A2EB-C89C-E08A-2CFD-624E9A6F6FC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5400000">
            <a:off x="6459420" y="3140670"/>
            <a:ext cx="2979356" cy="2234517"/>
          </a:xfrm>
          <a:prstGeom prst="rect">
            <a:avLst/>
          </a:prstGeom>
        </p:spPr>
      </p:pic>
      <p:pic>
        <p:nvPicPr>
          <p:cNvPr id="3" name="Slide 3">
            <a:hlinkClick r:id="" action="ppaction://media"/>
            <a:extLst>
              <a:ext uri="{FF2B5EF4-FFF2-40B4-BE49-F238E27FC236}">
                <a16:creationId xmlns:a16="http://schemas.microsoft.com/office/drawing/2014/main" id="{F678F05C-5589-7D26-0877-5C167597E8CC}"/>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949099" y="6050210"/>
            <a:ext cx="609600" cy="609600"/>
          </a:xfrm>
          <a:prstGeom prst="rect">
            <a:avLst/>
          </a:prstGeom>
        </p:spPr>
      </p:pic>
    </p:spTree>
    <p:extLst>
      <p:ext uri="{BB962C8B-B14F-4D97-AF65-F5344CB8AC3E}">
        <p14:creationId xmlns:p14="http://schemas.microsoft.com/office/powerpoint/2010/main" val="1854173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12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1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13469"/>
            <a:ext cx="12192000" cy="6872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4">
            <a:extLst>
              <a:ext uri="{FF2B5EF4-FFF2-40B4-BE49-F238E27FC236}">
                <a16:creationId xmlns:a16="http://schemas.microsoft.com/office/drawing/2014/main" id="{B98DB580-F2FE-4BF9-A01A-AF8C4DAB5A87}"/>
              </a:ext>
            </a:extLst>
          </p:cNvPr>
          <p:cNvSpPr>
            <a:spLocks noGrp="1"/>
          </p:cNvSpPr>
          <p:nvPr>
            <p:ph type="title"/>
          </p:nvPr>
        </p:nvSpPr>
        <p:spPr>
          <a:xfrm>
            <a:off x="215054" y="109054"/>
            <a:ext cx="5553568" cy="1325563"/>
          </a:xfrm>
        </p:spPr>
        <p:txBody>
          <a:bodyPr>
            <a:normAutofit/>
          </a:bodyPr>
          <a:lstStyle/>
          <a:p>
            <a:r>
              <a:rPr lang="en-GB" sz="3600" b="1" dirty="0">
                <a:solidFill>
                  <a:srgbClr val="000000"/>
                </a:solidFill>
                <a:cs typeface="Calibri" panose="020F0502020204030204" pitchFamily="34" charset="0"/>
              </a:rPr>
              <a:t>Capital Projects Updates:</a:t>
            </a:r>
            <a:endParaRPr lang="en-IE" sz="3600" b="1" dirty="0">
              <a:solidFill>
                <a:srgbClr val="000000"/>
              </a:solidFill>
              <a:cs typeface="Calibri" panose="020F0502020204030204" pitchFamily="34" charset="0"/>
            </a:endParaRPr>
          </a:p>
        </p:txBody>
      </p:sp>
      <p:sp>
        <p:nvSpPr>
          <p:cNvPr id="12" name="Content Placeholder 11">
            <a:extLst>
              <a:ext uri="{FF2B5EF4-FFF2-40B4-BE49-F238E27FC236}">
                <a16:creationId xmlns:a16="http://schemas.microsoft.com/office/drawing/2014/main" id="{9DA79559-4108-4352-97AC-8F1C1E1ABB29}"/>
              </a:ext>
            </a:extLst>
          </p:cNvPr>
          <p:cNvSpPr>
            <a:spLocks noGrp="1"/>
          </p:cNvSpPr>
          <p:nvPr>
            <p:ph idx="1"/>
          </p:nvPr>
        </p:nvSpPr>
        <p:spPr>
          <a:xfrm>
            <a:off x="299242" y="1914926"/>
            <a:ext cx="7337604" cy="3266540"/>
          </a:xfrm>
        </p:spPr>
        <p:txBody>
          <a:bodyPr>
            <a:noAutofit/>
          </a:bodyPr>
          <a:lstStyle/>
          <a:p>
            <a:pPr marL="0" indent="0">
              <a:lnSpc>
                <a:spcPct val="100000"/>
              </a:lnSpc>
              <a:spcBef>
                <a:spcPts val="600"/>
              </a:spcBef>
              <a:buNone/>
              <a:defRPr/>
            </a:pPr>
            <a:r>
              <a:rPr lang="en-IE" altLang="en-US" sz="3000" dirty="0"/>
              <a:t>Lucan Swimming Pool:</a:t>
            </a:r>
          </a:p>
          <a:p>
            <a:pPr marL="0" lvl="0" indent="0">
              <a:spcBef>
                <a:spcPts val="0"/>
              </a:spcBef>
              <a:buNone/>
            </a:pPr>
            <a:r>
              <a:rPr lang="en-IE" altLang="en-US" sz="2400" dirty="0">
                <a:solidFill>
                  <a:srgbClr val="EF6F2E"/>
                </a:solidFill>
              </a:rPr>
              <a:t>Construction works progressing, with anticipated completion of end of Summer 2023. Aura Leisure have been appointed as the operator of the new facility and will commence operation prior to the opening.</a:t>
            </a:r>
          </a:p>
          <a:p>
            <a:pPr marL="0" indent="0">
              <a:lnSpc>
                <a:spcPct val="100000"/>
              </a:lnSpc>
              <a:spcBef>
                <a:spcPts val="600"/>
              </a:spcBef>
              <a:buNone/>
              <a:defRPr/>
            </a:pPr>
            <a:endParaRPr lang="en-IE" altLang="en-US" sz="800" dirty="0">
              <a:solidFill>
                <a:srgbClr val="EF6F2E"/>
              </a:solidFill>
            </a:endParaRPr>
          </a:p>
          <a:p>
            <a:pPr marL="0" indent="0">
              <a:lnSpc>
                <a:spcPct val="100000"/>
              </a:lnSpc>
              <a:spcBef>
                <a:spcPts val="600"/>
              </a:spcBef>
              <a:buNone/>
              <a:defRPr/>
            </a:pPr>
            <a:endParaRPr lang="en-IE" altLang="en-US" sz="800" dirty="0">
              <a:solidFill>
                <a:srgbClr val="EF6F2E"/>
              </a:solidFill>
            </a:endParaRPr>
          </a:p>
          <a:p>
            <a:pPr marL="0" indent="0">
              <a:lnSpc>
                <a:spcPct val="100000"/>
              </a:lnSpc>
              <a:spcBef>
                <a:spcPts val="600"/>
              </a:spcBef>
              <a:buNone/>
              <a:defRPr/>
            </a:pPr>
            <a:endParaRPr lang="en-IE" altLang="en-US" sz="800" dirty="0">
              <a:solidFill>
                <a:srgbClr val="EF6F2E"/>
              </a:solidFill>
            </a:endParaRPr>
          </a:p>
          <a:p>
            <a:pPr marL="0" indent="0">
              <a:lnSpc>
                <a:spcPct val="100000"/>
              </a:lnSpc>
              <a:spcBef>
                <a:spcPts val="600"/>
              </a:spcBef>
              <a:buNone/>
              <a:defRPr/>
            </a:pPr>
            <a:endParaRPr lang="en-IE" altLang="en-US" sz="800" dirty="0">
              <a:solidFill>
                <a:srgbClr val="EF6F2E"/>
              </a:solidFill>
            </a:endParaRPr>
          </a:p>
          <a:p>
            <a:pPr marL="0" indent="0">
              <a:lnSpc>
                <a:spcPct val="100000"/>
              </a:lnSpc>
              <a:spcBef>
                <a:spcPts val="600"/>
              </a:spcBef>
              <a:buNone/>
              <a:defRPr/>
            </a:pPr>
            <a:endParaRPr lang="en-IE" altLang="en-US" sz="800" dirty="0">
              <a:solidFill>
                <a:srgbClr val="EF6F2E"/>
              </a:solidFill>
            </a:endParaRPr>
          </a:p>
          <a:p>
            <a:pPr marL="0" indent="0">
              <a:spcBef>
                <a:spcPts val="600"/>
              </a:spcBef>
              <a:buNone/>
            </a:pPr>
            <a:r>
              <a:rPr lang="en-IE" altLang="en-US" sz="2600" dirty="0"/>
              <a:t>Balgaddy Community Centre:</a:t>
            </a:r>
          </a:p>
          <a:p>
            <a:pPr marL="0" indent="0">
              <a:lnSpc>
                <a:spcPct val="100000"/>
              </a:lnSpc>
              <a:spcBef>
                <a:spcPts val="0"/>
              </a:spcBef>
              <a:buNone/>
            </a:pPr>
            <a:r>
              <a:rPr lang="en-IE" sz="2400" dirty="0">
                <a:solidFill>
                  <a:srgbClr val="EF6F2E"/>
                </a:solidFill>
                <a:effectLst/>
                <a:ea typeface="Calibri" panose="020F0502020204030204" pitchFamily="34" charset="0"/>
              </a:rPr>
              <a:t>Constructions works have commenced, with expected completion Apr 2024.  New local BOM to be formed.</a:t>
            </a:r>
          </a:p>
        </p:txBody>
      </p:sp>
      <p:pic>
        <p:nvPicPr>
          <p:cNvPr id="7" name="Content Placeholder 5" descr="A picture containing grass, tree, outdoor, park&#10;&#10;Description automatically generated">
            <a:extLst>
              <a:ext uri="{FF2B5EF4-FFF2-40B4-BE49-F238E27FC236}">
                <a16:creationId xmlns:a16="http://schemas.microsoft.com/office/drawing/2014/main" id="{2D6F7DD1-CD57-7736-221F-21A77B4CEF9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a:xfrm>
            <a:off x="8037689" y="1744940"/>
            <a:ext cx="3712434" cy="2480447"/>
          </a:xfrm>
          <a:prstGeom prst="rect">
            <a:avLst/>
          </a:prstGeom>
        </p:spPr>
      </p:pic>
      <p:pic>
        <p:nvPicPr>
          <p:cNvPr id="2" name="Picture 1">
            <a:extLst>
              <a:ext uri="{FF2B5EF4-FFF2-40B4-BE49-F238E27FC236}">
                <a16:creationId xmlns:a16="http://schemas.microsoft.com/office/drawing/2014/main" id="{04454FF2-46CC-A79B-E6D7-AB9C564D7A7B}"/>
              </a:ext>
            </a:extLst>
          </p:cNvPr>
          <p:cNvPicPr>
            <a:picLocks noChangeAspect="1"/>
          </p:cNvPicPr>
          <p:nvPr/>
        </p:nvPicPr>
        <p:blipFill>
          <a:blip r:embed="rId7"/>
          <a:stretch>
            <a:fillRect/>
          </a:stretch>
        </p:blipFill>
        <p:spPr>
          <a:xfrm>
            <a:off x="8037690" y="4352543"/>
            <a:ext cx="3712433" cy="2265581"/>
          </a:xfrm>
          <a:prstGeom prst="rect">
            <a:avLst/>
          </a:prstGeom>
        </p:spPr>
      </p:pic>
      <p:pic>
        <p:nvPicPr>
          <p:cNvPr id="4" name="Sldie 4">
            <a:hlinkClick r:id="" action="ppaction://media"/>
            <a:extLst>
              <a:ext uri="{FF2B5EF4-FFF2-40B4-BE49-F238E27FC236}">
                <a16:creationId xmlns:a16="http://schemas.microsoft.com/office/drawing/2014/main" id="{FB9DB55D-BEBC-FA3A-25F2-303DA1D765A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922868" y="6008524"/>
            <a:ext cx="609600" cy="609600"/>
          </a:xfrm>
          <a:prstGeom prst="rect">
            <a:avLst/>
          </a:prstGeom>
        </p:spPr>
      </p:pic>
    </p:spTree>
    <p:extLst>
      <p:ext uri="{BB962C8B-B14F-4D97-AF65-F5344CB8AC3E}">
        <p14:creationId xmlns:p14="http://schemas.microsoft.com/office/powerpoint/2010/main" val="2297173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86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1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13469"/>
            <a:ext cx="12192000" cy="6872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4">
            <a:extLst>
              <a:ext uri="{FF2B5EF4-FFF2-40B4-BE49-F238E27FC236}">
                <a16:creationId xmlns:a16="http://schemas.microsoft.com/office/drawing/2014/main" id="{B98DB580-F2FE-4BF9-A01A-AF8C4DAB5A87}"/>
              </a:ext>
            </a:extLst>
          </p:cNvPr>
          <p:cNvSpPr>
            <a:spLocks noGrp="1"/>
          </p:cNvSpPr>
          <p:nvPr>
            <p:ph type="title"/>
          </p:nvPr>
        </p:nvSpPr>
        <p:spPr>
          <a:xfrm>
            <a:off x="215054" y="109054"/>
            <a:ext cx="5553568" cy="1325563"/>
          </a:xfrm>
        </p:spPr>
        <p:txBody>
          <a:bodyPr>
            <a:normAutofit/>
          </a:bodyPr>
          <a:lstStyle/>
          <a:p>
            <a:r>
              <a:rPr lang="en-GB" sz="3600" b="1" dirty="0">
                <a:solidFill>
                  <a:srgbClr val="000000"/>
                </a:solidFill>
                <a:cs typeface="Calibri" panose="020F0502020204030204" pitchFamily="34" charset="0"/>
              </a:rPr>
              <a:t>Capital Projects Updates:</a:t>
            </a:r>
            <a:endParaRPr lang="en-IE" sz="3600" b="1" dirty="0">
              <a:solidFill>
                <a:srgbClr val="000000"/>
              </a:solidFill>
              <a:cs typeface="Calibri" panose="020F0502020204030204" pitchFamily="34" charset="0"/>
            </a:endParaRPr>
          </a:p>
        </p:txBody>
      </p:sp>
      <p:sp>
        <p:nvSpPr>
          <p:cNvPr id="12" name="Content Placeholder 11">
            <a:extLst>
              <a:ext uri="{FF2B5EF4-FFF2-40B4-BE49-F238E27FC236}">
                <a16:creationId xmlns:a16="http://schemas.microsoft.com/office/drawing/2014/main" id="{9DA79559-4108-4352-97AC-8F1C1E1ABB29}"/>
              </a:ext>
            </a:extLst>
          </p:cNvPr>
          <p:cNvSpPr>
            <a:spLocks noGrp="1"/>
          </p:cNvSpPr>
          <p:nvPr>
            <p:ph idx="1"/>
          </p:nvPr>
        </p:nvSpPr>
        <p:spPr>
          <a:xfrm>
            <a:off x="112094" y="1683642"/>
            <a:ext cx="7337604" cy="4440719"/>
          </a:xfrm>
        </p:spPr>
        <p:txBody>
          <a:bodyPr>
            <a:noAutofit/>
          </a:bodyPr>
          <a:lstStyle/>
          <a:p>
            <a:pPr marL="0" indent="0">
              <a:lnSpc>
                <a:spcPct val="100000"/>
              </a:lnSpc>
              <a:spcBef>
                <a:spcPts val="600"/>
              </a:spcBef>
              <a:buNone/>
              <a:defRPr/>
            </a:pPr>
            <a:r>
              <a:rPr lang="en-IE" altLang="en-US" sz="2600" dirty="0"/>
              <a:t>Belgard All Weather Pitch:</a:t>
            </a:r>
          </a:p>
          <a:p>
            <a:pPr marL="0" indent="0">
              <a:lnSpc>
                <a:spcPct val="100000"/>
              </a:lnSpc>
              <a:spcBef>
                <a:spcPts val="0"/>
              </a:spcBef>
              <a:buNone/>
            </a:pPr>
            <a:r>
              <a:rPr lang="en-IE" altLang="en-US" sz="2400" dirty="0">
                <a:solidFill>
                  <a:srgbClr val="EF6F2E"/>
                </a:solidFill>
              </a:rPr>
              <a:t>Council engaging with Community Centre local BOM. </a:t>
            </a:r>
            <a:r>
              <a:rPr lang="en-IE" altLang="en-US" sz="2400" dirty="0" err="1">
                <a:solidFill>
                  <a:srgbClr val="EF6F2E"/>
                </a:solidFill>
              </a:rPr>
              <a:t>Sportslab</a:t>
            </a:r>
            <a:r>
              <a:rPr lang="en-IE" altLang="en-US" sz="2400" dirty="0">
                <a:solidFill>
                  <a:srgbClr val="EF6F2E"/>
                </a:solidFill>
              </a:rPr>
              <a:t> have been engaged with a view to appoint them to manage the project delivery.</a:t>
            </a:r>
          </a:p>
          <a:p>
            <a:pPr marL="0" indent="0">
              <a:lnSpc>
                <a:spcPct val="100000"/>
              </a:lnSpc>
              <a:spcBef>
                <a:spcPts val="0"/>
              </a:spcBef>
              <a:buNone/>
            </a:pPr>
            <a:endParaRPr lang="en-IE" sz="1000" dirty="0">
              <a:solidFill>
                <a:srgbClr val="EF6F2E"/>
              </a:solidFill>
              <a:effectLst/>
              <a:ea typeface="Calibri" panose="020F0502020204030204" pitchFamily="34" charset="0"/>
            </a:endParaRPr>
          </a:p>
          <a:p>
            <a:pPr marL="0" indent="0">
              <a:lnSpc>
                <a:spcPct val="100000"/>
              </a:lnSpc>
              <a:spcBef>
                <a:spcPts val="0"/>
              </a:spcBef>
              <a:buNone/>
            </a:pPr>
            <a:endParaRPr lang="en-IE" sz="1000" dirty="0">
              <a:solidFill>
                <a:srgbClr val="EF6F2E"/>
              </a:solidFill>
              <a:ea typeface="Calibri" panose="020F0502020204030204" pitchFamily="34" charset="0"/>
            </a:endParaRPr>
          </a:p>
          <a:p>
            <a:pPr marL="0" indent="0">
              <a:lnSpc>
                <a:spcPct val="100000"/>
              </a:lnSpc>
              <a:spcBef>
                <a:spcPts val="0"/>
              </a:spcBef>
              <a:buNone/>
            </a:pPr>
            <a:endParaRPr lang="en-IE" sz="1000" dirty="0">
              <a:solidFill>
                <a:srgbClr val="EF6F2E"/>
              </a:solidFill>
              <a:ea typeface="Calibri" panose="020F0502020204030204" pitchFamily="34" charset="0"/>
            </a:endParaRPr>
          </a:p>
          <a:p>
            <a:pPr marL="0" indent="0">
              <a:lnSpc>
                <a:spcPct val="100000"/>
              </a:lnSpc>
              <a:spcBef>
                <a:spcPts val="0"/>
              </a:spcBef>
              <a:buNone/>
            </a:pPr>
            <a:endParaRPr lang="en-IE" sz="1000" dirty="0">
              <a:solidFill>
                <a:srgbClr val="EF6F2E"/>
              </a:solidFill>
              <a:ea typeface="Calibri" panose="020F0502020204030204" pitchFamily="34" charset="0"/>
            </a:endParaRPr>
          </a:p>
          <a:p>
            <a:pPr marL="0" indent="0">
              <a:lnSpc>
                <a:spcPct val="100000"/>
              </a:lnSpc>
              <a:spcBef>
                <a:spcPts val="0"/>
              </a:spcBef>
              <a:buNone/>
            </a:pPr>
            <a:endParaRPr lang="en-IE" sz="1000" dirty="0">
              <a:solidFill>
                <a:srgbClr val="EF6F2E"/>
              </a:solidFill>
              <a:ea typeface="Calibri" panose="020F0502020204030204" pitchFamily="34" charset="0"/>
            </a:endParaRPr>
          </a:p>
          <a:p>
            <a:pPr marL="0" indent="0">
              <a:lnSpc>
                <a:spcPct val="100000"/>
              </a:lnSpc>
              <a:spcBef>
                <a:spcPts val="0"/>
              </a:spcBef>
              <a:buNone/>
            </a:pPr>
            <a:endParaRPr lang="en-IE" sz="1000" dirty="0">
              <a:solidFill>
                <a:srgbClr val="EF6F2E"/>
              </a:solidFill>
              <a:effectLst/>
              <a:ea typeface="Calibri" panose="020F0502020204030204" pitchFamily="34" charset="0"/>
            </a:endParaRPr>
          </a:p>
          <a:p>
            <a:pPr marL="0" indent="0">
              <a:lnSpc>
                <a:spcPct val="100000"/>
              </a:lnSpc>
              <a:spcBef>
                <a:spcPts val="0"/>
              </a:spcBef>
              <a:buNone/>
            </a:pPr>
            <a:endParaRPr lang="en-IE" sz="1000" dirty="0">
              <a:solidFill>
                <a:srgbClr val="EF6F2E"/>
              </a:solidFill>
              <a:effectLst/>
              <a:ea typeface="Calibri" panose="020F0502020204030204" pitchFamily="34" charset="0"/>
            </a:endParaRPr>
          </a:p>
          <a:p>
            <a:pPr marL="0" indent="0">
              <a:spcBef>
                <a:spcPts val="0"/>
              </a:spcBef>
              <a:buNone/>
            </a:pPr>
            <a:r>
              <a:rPr lang="en-IE" altLang="en-US" sz="2600" dirty="0"/>
              <a:t>Orchard Lodge:</a:t>
            </a:r>
          </a:p>
          <a:p>
            <a:pPr marL="0" indent="0">
              <a:lnSpc>
                <a:spcPct val="100000"/>
              </a:lnSpc>
              <a:spcBef>
                <a:spcPts val="0"/>
              </a:spcBef>
              <a:buNone/>
            </a:pPr>
            <a:r>
              <a:rPr lang="en-IE" sz="2400" dirty="0">
                <a:solidFill>
                  <a:srgbClr val="EF6F2E"/>
                </a:solidFill>
                <a:ea typeface="Calibri" panose="020F0502020204030204" pitchFamily="34" charset="0"/>
              </a:rPr>
              <a:t>Building fit out works due to commence 15</a:t>
            </a:r>
            <a:r>
              <a:rPr lang="en-IE" sz="2400" baseline="30000" dirty="0">
                <a:solidFill>
                  <a:srgbClr val="EF6F2E"/>
                </a:solidFill>
                <a:ea typeface="Calibri" panose="020F0502020204030204" pitchFamily="34" charset="0"/>
              </a:rPr>
              <a:t>th</a:t>
            </a:r>
            <a:r>
              <a:rPr lang="en-IE" sz="2400" dirty="0">
                <a:solidFill>
                  <a:srgbClr val="EF6F2E"/>
                </a:solidFill>
                <a:ea typeface="Calibri" panose="020F0502020204030204" pitchFamily="34" charset="0"/>
              </a:rPr>
              <a:t> of May, </a:t>
            </a:r>
          </a:p>
          <a:p>
            <a:pPr marL="0" indent="0">
              <a:lnSpc>
                <a:spcPct val="100000"/>
              </a:lnSpc>
              <a:spcBef>
                <a:spcPts val="0"/>
              </a:spcBef>
              <a:buNone/>
            </a:pPr>
            <a:r>
              <a:rPr lang="en-IE" sz="2400" dirty="0">
                <a:solidFill>
                  <a:srgbClr val="EF6F2E"/>
                </a:solidFill>
                <a:ea typeface="Calibri" panose="020F0502020204030204" pitchFamily="34" charset="0"/>
              </a:rPr>
              <a:t>with works expected to be completed Aug 2024.</a:t>
            </a:r>
            <a:endParaRPr lang="en-IE" sz="2400" dirty="0">
              <a:solidFill>
                <a:srgbClr val="EF6F2E"/>
              </a:solidFill>
              <a:effectLst/>
              <a:ea typeface="Calibri" panose="020F0502020204030204" pitchFamily="34" charset="0"/>
            </a:endParaRPr>
          </a:p>
          <a:p>
            <a:pPr marL="0" indent="0">
              <a:lnSpc>
                <a:spcPct val="100000"/>
              </a:lnSpc>
              <a:spcBef>
                <a:spcPts val="0"/>
              </a:spcBef>
              <a:buNone/>
            </a:pPr>
            <a:endParaRPr lang="en-IE" sz="2400" dirty="0">
              <a:solidFill>
                <a:srgbClr val="EF6F2E"/>
              </a:solidFill>
              <a:effectLst/>
              <a:ea typeface="Calibri" panose="020F0502020204030204" pitchFamily="34" charset="0"/>
            </a:endParaRPr>
          </a:p>
        </p:txBody>
      </p:sp>
      <p:pic>
        <p:nvPicPr>
          <p:cNvPr id="3" name="Picture 3" descr="Diagram&#10;&#10;Description automatically generated">
            <a:extLst>
              <a:ext uri="{FF2B5EF4-FFF2-40B4-BE49-F238E27FC236}">
                <a16:creationId xmlns:a16="http://schemas.microsoft.com/office/drawing/2014/main" id="{BACE21F6-6CF6-1EE4-014D-756475DA84A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303910" y="4068275"/>
            <a:ext cx="4437847" cy="2397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E448776D-2771-FE5D-1A02-CDC00F3FB09A}"/>
              </a:ext>
            </a:extLst>
          </p:cNvPr>
          <p:cNvPicPr>
            <a:picLocks noChangeAspect="1"/>
          </p:cNvPicPr>
          <p:nvPr/>
        </p:nvPicPr>
        <p:blipFill>
          <a:blip r:embed="rId7"/>
          <a:stretch>
            <a:fillRect/>
          </a:stretch>
        </p:blipFill>
        <p:spPr>
          <a:xfrm>
            <a:off x="8263467" y="1683642"/>
            <a:ext cx="3478291" cy="2179163"/>
          </a:xfrm>
          <a:prstGeom prst="rect">
            <a:avLst/>
          </a:prstGeom>
        </p:spPr>
      </p:pic>
      <p:pic>
        <p:nvPicPr>
          <p:cNvPr id="4" name="Slide 5">
            <a:hlinkClick r:id="" action="ppaction://media"/>
            <a:extLst>
              <a:ext uri="{FF2B5EF4-FFF2-40B4-BE49-F238E27FC236}">
                <a16:creationId xmlns:a16="http://schemas.microsoft.com/office/drawing/2014/main" id="{581ABA77-2DAD-5E9E-4107-BD5BAB87216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096000" y="5781898"/>
            <a:ext cx="609600" cy="609600"/>
          </a:xfrm>
          <a:prstGeom prst="rect">
            <a:avLst/>
          </a:prstGeom>
        </p:spPr>
      </p:pic>
    </p:spTree>
    <p:extLst>
      <p:ext uri="{BB962C8B-B14F-4D97-AF65-F5344CB8AC3E}">
        <p14:creationId xmlns:p14="http://schemas.microsoft.com/office/powerpoint/2010/main" val="3443798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06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1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57423"/>
            <a:ext cx="12192000" cy="6872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4">
            <a:extLst>
              <a:ext uri="{FF2B5EF4-FFF2-40B4-BE49-F238E27FC236}">
                <a16:creationId xmlns:a16="http://schemas.microsoft.com/office/drawing/2014/main" id="{B98DB580-F2FE-4BF9-A01A-AF8C4DAB5A87}"/>
              </a:ext>
            </a:extLst>
          </p:cNvPr>
          <p:cNvSpPr>
            <a:spLocks noGrp="1"/>
          </p:cNvSpPr>
          <p:nvPr>
            <p:ph type="title"/>
          </p:nvPr>
        </p:nvSpPr>
        <p:spPr>
          <a:xfrm>
            <a:off x="0" y="504528"/>
            <a:ext cx="10515600" cy="1325563"/>
          </a:xfrm>
        </p:spPr>
        <p:txBody>
          <a:bodyPr>
            <a:normAutofit/>
          </a:bodyPr>
          <a:lstStyle/>
          <a:p>
            <a:r>
              <a:rPr lang="en-GB" sz="3600" b="1" dirty="0">
                <a:solidFill>
                  <a:srgbClr val="000000"/>
                </a:solidFill>
                <a:cs typeface="Calibri" panose="020F0502020204030204" pitchFamily="34" charset="0"/>
              </a:rPr>
              <a:t>Community Centre Extensions </a:t>
            </a:r>
            <a:br>
              <a:rPr lang="en-GB" sz="3600" b="1" dirty="0">
                <a:solidFill>
                  <a:srgbClr val="000000"/>
                </a:solidFill>
                <a:cs typeface="Calibri" panose="020F0502020204030204" pitchFamily="34" charset="0"/>
              </a:rPr>
            </a:br>
            <a:r>
              <a:rPr lang="en-GB" sz="3600" b="1" dirty="0">
                <a:solidFill>
                  <a:srgbClr val="000000"/>
                </a:solidFill>
                <a:cs typeface="Calibri" panose="020F0502020204030204" pitchFamily="34" charset="0"/>
              </a:rPr>
              <a:t>&amp; Upgrades</a:t>
            </a:r>
            <a:endParaRPr lang="en-IE" sz="3600" b="1" dirty="0">
              <a:solidFill>
                <a:srgbClr val="000000"/>
              </a:solidFill>
              <a:cs typeface="Calibri" panose="020F0502020204030204" pitchFamily="34" charset="0"/>
            </a:endParaRPr>
          </a:p>
        </p:txBody>
      </p:sp>
      <p:sp>
        <p:nvSpPr>
          <p:cNvPr id="12" name="Content Placeholder 11">
            <a:extLst>
              <a:ext uri="{FF2B5EF4-FFF2-40B4-BE49-F238E27FC236}">
                <a16:creationId xmlns:a16="http://schemas.microsoft.com/office/drawing/2014/main" id="{9DA79559-4108-4352-97AC-8F1C1E1ABB29}"/>
              </a:ext>
            </a:extLst>
          </p:cNvPr>
          <p:cNvSpPr>
            <a:spLocks noGrp="1"/>
          </p:cNvSpPr>
          <p:nvPr>
            <p:ph idx="1"/>
          </p:nvPr>
        </p:nvSpPr>
        <p:spPr>
          <a:xfrm>
            <a:off x="289555" y="1830091"/>
            <a:ext cx="8423780" cy="4784590"/>
          </a:xfrm>
        </p:spPr>
        <p:txBody>
          <a:bodyPr>
            <a:noAutofit/>
          </a:bodyPr>
          <a:lstStyle/>
          <a:p>
            <a:pPr marL="0" indent="0">
              <a:buNone/>
            </a:pPr>
            <a:r>
              <a:rPr lang="en-IE" altLang="en-US" sz="2600" dirty="0" err="1"/>
              <a:t>Ballyroan</a:t>
            </a:r>
            <a:r>
              <a:rPr lang="en-IE" altLang="en-US" sz="2600" dirty="0"/>
              <a:t> Community &amp; Youth Centre:</a:t>
            </a:r>
          </a:p>
          <a:p>
            <a:pPr marL="0" indent="0">
              <a:spcBef>
                <a:spcPts val="0"/>
              </a:spcBef>
              <a:buNone/>
            </a:pPr>
            <a:r>
              <a:rPr lang="en-IE" altLang="en-US" sz="2400" dirty="0">
                <a:solidFill>
                  <a:srgbClr val="EF6F2E"/>
                </a:solidFill>
              </a:rPr>
              <a:t>Drawings for Centre extension completed. Architects and Community Depts liaising with Law Dept re: property boundaries. Anticipated project will progress to Part 8 late Q2/early Q3. </a:t>
            </a:r>
          </a:p>
          <a:p>
            <a:pPr marL="0" indent="0">
              <a:buNone/>
            </a:pPr>
            <a:endParaRPr lang="en-IE" altLang="en-US" sz="200" dirty="0">
              <a:solidFill>
                <a:srgbClr val="EF6F2E"/>
              </a:solidFill>
            </a:endParaRPr>
          </a:p>
          <a:p>
            <a:pPr marL="0" indent="0">
              <a:buNone/>
            </a:pPr>
            <a:r>
              <a:rPr lang="en-IE" altLang="en-US" sz="2400" dirty="0"/>
              <a:t>Quarryvale Community &amp; Leisure Centre:</a:t>
            </a:r>
          </a:p>
          <a:p>
            <a:pPr marL="0" indent="0">
              <a:spcBef>
                <a:spcPts val="0"/>
              </a:spcBef>
              <a:buNone/>
            </a:pPr>
            <a:r>
              <a:rPr lang="en-IE" altLang="en-US" sz="2400" dirty="0">
                <a:solidFill>
                  <a:srgbClr val="EF6F2E"/>
                </a:solidFill>
              </a:rPr>
              <a:t>Tender package being prepared by Architects for number of upgrade works to the centre. Anticipated works will commence in Aug and will be completed by end of October </a:t>
            </a:r>
          </a:p>
          <a:p>
            <a:pPr marL="0" indent="0">
              <a:buNone/>
            </a:pPr>
            <a:endParaRPr lang="en-IE" altLang="en-US" sz="200" dirty="0"/>
          </a:p>
          <a:p>
            <a:pPr marL="0" indent="0">
              <a:buNone/>
            </a:pPr>
            <a:r>
              <a:rPr lang="en-IE" altLang="en-US" sz="2600" dirty="0"/>
              <a:t>Park Community Centre:</a:t>
            </a:r>
          </a:p>
          <a:p>
            <a:pPr marL="0" indent="0">
              <a:spcBef>
                <a:spcPts val="0"/>
              </a:spcBef>
              <a:buNone/>
            </a:pPr>
            <a:r>
              <a:rPr lang="en-IE" altLang="en-US" sz="2400" dirty="0">
                <a:solidFill>
                  <a:srgbClr val="EF6F2E"/>
                </a:solidFill>
              </a:rPr>
              <a:t>Architects preparing draft drawings for proposed Centre extension to be discussed with local BOM. Hoped to progress project to Part 8 later in the year</a:t>
            </a:r>
          </a:p>
        </p:txBody>
      </p:sp>
      <p:pic>
        <p:nvPicPr>
          <p:cNvPr id="2" name="Picture 4" descr="Diagram, engineering drawing&#10;&#10;Description automatically generated">
            <a:extLst>
              <a:ext uri="{FF2B5EF4-FFF2-40B4-BE49-F238E27FC236}">
                <a16:creationId xmlns:a16="http://schemas.microsoft.com/office/drawing/2014/main" id="{C0E0E280-35C1-62D1-E196-4345D6A0D5E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002890" y="1701174"/>
            <a:ext cx="2596445" cy="2812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descr="Quarryvale Community &amp; Leisure Centre - Dublin, Ireland">
            <a:extLst>
              <a:ext uri="{FF2B5EF4-FFF2-40B4-BE49-F238E27FC236}">
                <a16:creationId xmlns:a16="http://schemas.microsoft.com/office/drawing/2014/main" id="{EC52E14A-E7C4-B40D-731C-1C0756E989E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873067" y="4597230"/>
            <a:ext cx="2923822" cy="1951395"/>
          </a:xfrm>
          <a:prstGeom prst="rect">
            <a:avLst/>
          </a:prstGeom>
          <a:noFill/>
          <a:extLst>
            <a:ext uri="{909E8E84-426E-40DD-AFC4-6F175D3DCCD1}">
              <a14:hiddenFill xmlns:a14="http://schemas.microsoft.com/office/drawing/2010/main">
                <a:solidFill>
                  <a:srgbClr val="FFFFFF"/>
                </a:solidFill>
              </a14:hiddenFill>
            </a:ext>
          </a:extLst>
        </p:spPr>
      </p:pic>
      <p:pic>
        <p:nvPicPr>
          <p:cNvPr id="3" name="Slide 6">
            <a:hlinkClick r:id="" action="ppaction://media"/>
            <a:extLst>
              <a:ext uri="{FF2B5EF4-FFF2-40B4-BE49-F238E27FC236}">
                <a16:creationId xmlns:a16="http://schemas.microsoft.com/office/drawing/2014/main" id="{29D60F79-5FF3-54FA-3AD1-A216C032F16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878801" y="6048672"/>
            <a:ext cx="609600" cy="609600"/>
          </a:xfrm>
          <a:prstGeom prst="rect">
            <a:avLst/>
          </a:prstGeom>
        </p:spPr>
      </p:pic>
    </p:spTree>
    <p:extLst>
      <p:ext uri="{BB962C8B-B14F-4D97-AF65-F5344CB8AC3E}">
        <p14:creationId xmlns:p14="http://schemas.microsoft.com/office/powerpoint/2010/main" val="2644572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61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5034</TotalTime>
  <Words>454</Words>
  <Application>Microsoft Office PowerPoint</Application>
  <PresentationFormat>Widescreen</PresentationFormat>
  <Paragraphs>57</Paragraphs>
  <Slides>6</Slides>
  <Notes>6</Notes>
  <HiddenSlides>0</HiddenSlides>
  <MMClips>6</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vt:i4>
      </vt:variant>
    </vt:vector>
  </HeadingPairs>
  <TitlesOfParts>
    <vt:vector size="10" baseType="lpstr">
      <vt:lpstr>Arial</vt:lpstr>
      <vt:lpstr>Calibri</vt:lpstr>
      <vt:lpstr>Calibri Light</vt:lpstr>
      <vt:lpstr>Office Theme</vt:lpstr>
      <vt:lpstr>PowerPoint Presentation</vt:lpstr>
      <vt:lpstr>Capital Projects Update:</vt:lpstr>
      <vt:lpstr>Capital Projects Update:</vt:lpstr>
      <vt:lpstr>Capital Projects Updates:</vt:lpstr>
      <vt:lpstr>Capital Projects Updates:</vt:lpstr>
      <vt:lpstr>Community Centre Extensions  &amp; Upgrades</vt:lpstr>
    </vt:vector>
  </TitlesOfParts>
  <Company>South Dublin County Council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Elaine Leech</dc:creator>
  <cp:lastModifiedBy>Paul McAlerney</cp:lastModifiedBy>
  <cp:revision>227</cp:revision>
  <dcterms:created xsi:type="dcterms:W3CDTF">2017-02-28T10:55:54Z</dcterms:created>
  <dcterms:modified xsi:type="dcterms:W3CDTF">2023-05-12T08:47:41Z</dcterms:modified>
</cp:coreProperties>
</file>