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66" r:id="rId3"/>
    <p:sldId id="267" r:id="rId4"/>
    <p:sldId id="277" r:id="rId5"/>
    <p:sldId id="278" r:id="rId6"/>
    <p:sldId id="275" r:id="rId7"/>
    <p:sldId id="268" r:id="rId8"/>
    <p:sldId id="269" r:id="rId9"/>
    <p:sldId id="270"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41112-D829-4EAD-86B2-EA604B8ABE70}" type="datetimeFigureOut">
              <a:rPr lang="en-IE" smtClean="0"/>
              <a:t>03/05/2023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A0B46-E0D2-4510-A756-A67C03F49C8F}" type="slidenum">
              <a:rPr lang="en-IE" smtClean="0"/>
              <a:t>‹#›</a:t>
            </a:fld>
            <a:endParaRPr lang="en-IE"/>
          </a:p>
        </p:txBody>
      </p:sp>
    </p:spTree>
    <p:extLst>
      <p:ext uri="{BB962C8B-B14F-4D97-AF65-F5344CB8AC3E}">
        <p14:creationId xmlns:p14="http://schemas.microsoft.com/office/powerpoint/2010/main" val="225675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slides each x 4 people</a:t>
            </a:r>
          </a:p>
          <a:p>
            <a:pPr marL="228600" indent="-228600">
              <a:buAutoNum type="arabicPeriod"/>
            </a:pPr>
            <a:r>
              <a:rPr lang="en-GB" dirty="0" err="1"/>
              <a:t>Jagoda</a:t>
            </a:r>
            <a:r>
              <a:rPr lang="en-GB" dirty="0"/>
              <a:t> </a:t>
            </a:r>
          </a:p>
          <a:p>
            <a:pPr marL="228600" indent="-228600">
              <a:buAutoNum type="arabicPeriod"/>
            </a:pPr>
            <a:r>
              <a:rPr lang="en-GB" dirty="0"/>
              <a:t>Katherine +</a:t>
            </a:r>
            <a:r>
              <a:rPr lang="en-GB" baseline="0" dirty="0"/>
              <a:t> interagency</a:t>
            </a:r>
            <a:endParaRPr lang="en-GB" dirty="0"/>
          </a:p>
          <a:p>
            <a:pPr marL="228600" indent="-228600">
              <a:buAutoNum type="arabicPeriod"/>
            </a:pPr>
            <a:r>
              <a:rPr lang="en-GB" dirty="0"/>
              <a:t>Halimat </a:t>
            </a:r>
          </a:p>
          <a:p>
            <a:pPr marL="228600" indent="-228600">
              <a:buAutoNum type="arabicPeriod"/>
            </a:pPr>
            <a:r>
              <a:rPr lang="en-GB" dirty="0"/>
              <a:t>Izzie </a:t>
            </a:r>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a:t>
            </a:fld>
            <a:endParaRPr lang="en-IE"/>
          </a:p>
        </p:txBody>
      </p:sp>
    </p:spTree>
    <p:extLst>
      <p:ext uri="{BB962C8B-B14F-4D97-AF65-F5344CB8AC3E}">
        <p14:creationId xmlns:p14="http://schemas.microsoft.com/office/powerpoint/2010/main" val="355682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2</a:t>
            </a:fld>
            <a:endParaRPr lang="en-IE"/>
          </a:p>
        </p:txBody>
      </p:sp>
    </p:spTree>
    <p:extLst>
      <p:ext uri="{BB962C8B-B14F-4D97-AF65-F5344CB8AC3E}">
        <p14:creationId xmlns:p14="http://schemas.microsoft.com/office/powerpoint/2010/main" val="406898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3</a:t>
            </a:fld>
            <a:endParaRPr lang="en-IE"/>
          </a:p>
        </p:txBody>
      </p:sp>
    </p:spTree>
    <p:extLst>
      <p:ext uri="{BB962C8B-B14F-4D97-AF65-F5344CB8AC3E}">
        <p14:creationId xmlns:p14="http://schemas.microsoft.com/office/powerpoint/2010/main" val="397999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4</a:t>
            </a:fld>
            <a:endParaRPr lang="en-IE"/>
          </a:p>
        </p:txBody>
      </p:sp>
    </p:spTree>
    <p:extLst>
      <p:ext uri="{BB962C8B-B14F-4D97-AF65-F5344CB8AC3E}">
        <p14:creationId xmlns:p14="http://schemas.microsoft.com/office/powerpoint/2010/main" val="71975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5</a:t>
            </a:fld>
            <a:endParaRPr lang="en-IE"/>
          </a:p>
        </p:txBody>
      </p:sp>
    </p:spTree>
    <p:extLst>
      <p:ext uri="{BB962C8B-B14F-4D97-AF65-F5344CB8AC3E}">
        <p14:creationId xmlns:p14="http://schemas.microsoft.com/office/powerpoint/2010/main" val="329377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6</a:t>
            </a:fld>
            <a:endParaRPr lang="en-IE"/>
          </a:p>
        </p:txBody>
      </p:sp>
    </p:spTree>
    <p:extLst>
      <p:ext uri="{BB962C8B-B14F-4D97-AF65-F5344CB8AC3E}">
        <p14:creationId xmlns:p14="http://schemas.microsoft.com/office/powerpoint/2010/main" val="3098980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7</a:t>
            </a:fld>
            <a:endParaRPr lang="en-IE"/>
          </a:p>
        </p:txBody>
      </p:sp>
    </p:spTree>
    <p:extLst>
      <p:ext uri="{BB962C8B-B14F-4D97-AF65-F5344CB8AC3E}">
        <p14:creationId xmlns:p14="http://schemas.microsoft.com/office/powerpoint/2010/main" val="228732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Katherine </a:t>
            </a:r>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9</a:t>
            </a:fld>
            <a:endParaRPr lang="en-IE"/>
          </a:p>
        </p:txBody>
      </p:sp>
    </p:spTree>
    <p:extLst>
      <p:ext uri="{BB962C8B-B14F-4D97-AF65-F5344CB8AC3E}">
        <p14:creationId xmlns:p14="http://schemas.microsoft.com/office/powerpoint/2010/main" val="17139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B32A1-CAA3-24BE-BF29-A1E27C826E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0A5F747-78AA-7383-33A1-492451A0AF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D5C129B-9871-113C-DB79-AFE1A34469CE}"/>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5" name="Footer Placeholder 4">
            <a:extLst>
              <a:ext uri="{FF2B5EF4-FFF2-40B4-BE49-F238E27FC236}">
                <a16:creationId xmlns:a16="http://schemas.microsoft.com/office/drawing/2014/main" id="{F1CA4CE5-41EF-4B61-9FAB-0815397F576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9A249E4-662C-9849-0D95-68F8CE35FBBC}"/>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1339527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8A38-F4F0-7C87-054F-E3E6A1EC6E2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56051E5-5EDE-9FC1-740B-6506BC280A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0464968-EEA5-8B5F-F4F9-57571EF80AA8}"/>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5" name="Footer Placeholder 4">
            <a:extLst>
              <a:ext uri="{FF2B5EF4-FFF2-40B4-BE49-F238E27FC236}">
                <a16:creationId xmlns:a16="http://schemas.microsoft.com/office/drawing/2014/main" id="{A5F4D56B-6215-5BAF-9F07-A1A690C64B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0696761-F4A8-0394-909F-8DE6A6F17BC1}"/>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20415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4F7F22-7961-1EF9-B57A-2EC0EB1221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05C9C6C-7294-9731-9D1B-6B56A407B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9B13471-0DB7-DFA5-DCB8-FC8602F04193}"/>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5" name="Footer Placeholder 4">
            <a:extLst>
              <a:ext uri="{FF2B5EF4-FFF2-40B4-BE49-F238E27FC236}">
                <a16:creationId xmlns:a16="http://schemas.microsoft.com/office/drawing/2014/main" id="{46C50721-F31F-E6B9-7248-82ED8555D86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A79A3C1-7171-99A8-C983-E04CBBDD3057}"/>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269546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26B8-28A9-7FAE-B5FB-8F940DA97D4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C82CBF8-C0C9-0295-2EE9-90621E6D0D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67A32ED-E5D4-471E-E7E5-EADDD4BF6BF7}"/>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5" name="Footer Placeholder 4">
            <a:extLst>
              <a:ext uri="{FF2B5EF4-FFF2-40B4-BE49-F238E27FC236}">
                <a16:creationId xmlns:a16="http://schemas.microsoft.com/office/drawing/2014/main" id="{F0601929-7A36-FD7E-3F6E-814A44AA8F3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A61E014-B881-2A06-1A9F-80D3890352A5}"/>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97784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751F-7E1F-3598-5FA5-9E8C49F681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0A561EB-5D51-DBC8-5D35-483201789F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0A8BC9-B5EE-FA11-3B01-8AFF6ABCBE04}"/>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5" name="Footer Placeholder 4">
            <a:extLst>
              <a:ext uri="{FF2B5EF4-FFF2-40B4-BE49-F238E27FC236}">
                <a16:creationId xmlns:a16="http://schemas.microsoft.com/office/drawing/2014/main" id="{BA49329F-B8A6-FDE9-7579-4901E7A6265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A4A0640-9C73-F261-36DA-B90A8B804C89}"/>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4164485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D5EA-A717-1C85-6CFD-BB995A691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387A6DC-8DC7-F330-31F3-7D66767D90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A891C97-CFC5-4893-5064-6C63E821E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DE22723-043C-E643-C37D-75F387B3DAAB}"/>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6" name="Footer Placeholder 5">
            <a:extLst>
              <a:ext uri="{FF2B5EF4-FFF2-40B4-BE49-F238E27FC236}">
                <a16:creationId xmlns:a16="http://schemas.microsoft.com/office/drawing/2014/main" id="{89DDFA24-A911-9E3D-FD47-D991914EAD6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49BA2BB-890E-E675-8101-A52716E4D40C}"/>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1105465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2BEB-8D1C-9722-04B9-D1541C3EBDF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F613EA5-A065-616C-2681-3AFA53CD6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8F848B-2BB2-EFD4-3401-84F2AE4154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87B151-6DFC-9911-7830-87D850013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0F7DD-6E56-6046-C0E9-32E26D5F58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B3F22FB-A44E-2D5F-2991-8438767B3418}"/>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8" name="Footer Placeholder 7">
            <a:extLst>
              <a:ext uri="{FF2B5EF4-FFF2-40B4-BE49-F238E27FC236}">
                <a16:creationId xmlns:a16="http://schemas.microsoft.com/office/drawing/2014/main" id="{2C854DCB-7E8F-1709-8BA2-DF4534346C5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452DF49-2EEE-C8F6-FFC6-20916BD314E2}"/>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266453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7E1D-2E86-0CA2-9219-841EE07955C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5FDA407-FAF5-539E-68D8-E5B17F381C8D}"/>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4" name="Footer Placeholder 3">
            <a:extLst>
              <a:ext uri="{FF2B5EF4-FFF2-40B4-BE49-F238E27FC236}">
                <a16:creationId xmlns:a16="http://schemas.microsoft.com/office/drawing/2014/main" id="{61E760A1-7222-218F-721C-821AA87EA95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8D43CF3-ECC6-0339-2EBB-F4112651DECB}"/>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134882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173E6C-E24B-101D-5C98-826B2A9EFDEA}"/>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3" name="Footer Placeholder 2">
            <a:extLst>
              <a:ext uri="{FF2B5EF4-FFF2-40B4-BE49-F238E27FC236}">
                <a16:creationId xmlns:a16="http://schemas.microsoft.com/office/drawing/2014/main" id="{14179CBF-4E17-0375-9080-3D41116D85E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45981A4-EE79-00F4-2CD2-6F9D50D43A6A}"/>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272607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9CAC-AF42-3BD6-7C57-0AEC05C85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4AD49D2-2F6E-3411-5193-A1E82E7B29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88BEEF8-FB14-0062-5B07-A232BD6B5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9AD0AF-A73A-FBCA-10E1-E6FC7E266BA6}"/>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6" name="Footer Placeholder 5">
            <a:extLst>
              <a:ext uri="{FF2B5EF4-FFF2-40B4-BE49-F238E27FC236}">
                <a16:creationId xmlns:a16="http://schemas.microsoft.com/office/drawing/2014/main" id="{19B0ADC9-A77A-E80E-9D4F-4216EAE762D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BE848D4-4918-B553-809C-8A09BACCE37D}"/>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189582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F292-0F58-5E12-67B7-95755551A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A7728CC-5BF2-0BFB-7BB0-F208680CD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C5655D1-6371-10FA-22B0-E42C4745D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C3F53-D2E8-85DC-BD9A-2FEE84740C3F}"/>
              </a:ext>
            </a:extLst>
          </p:cNvPr>
          <p:cNvSpPr>
            <a:spLocks noGrp="1"/>
          </p:cNvSpPr>
          <p:nvPr>
            <p:ph type="dt" sz="half" idx="10"/>
          </p:nvPr>
        </p:nvSpPr>
        <p:spPr/>
        <p:txBody>
          <a:bodyPr/>
          <a:lstStyle/>
          <a:p>
            <a:fld id="{1F6AA70A-BDA9-41BC-8601-79BFCD14E18B}" type="datetimeFigureOut">
              <a:rPr lang="en-IE" smtClean="0"/>
              <a:t>03/05/2023</a:t>
            </a:fld>
            <a:endParaRPr lang="en-IE"/>
          </a:p>
        </p:txBody>
      </p:sp>
      <p:sp>
        <p:nvSpPr>
          <p:cNvPr id="6" name="Footer Placeholder 5">
            <a:extLst>
              <a:ext uri="{FF2B5EF4-FFF2-40B4-BE49-F238E27FC236}">
                <a16:creationId xmlns:a16="http://schemas.microsoft.com/office/drawing/2014/main" id="{103D696D-D6F7-8151-3C9F-67E3E4A1DD6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A4596FC-3164-DF07-65A0-76E518AEF083}"/>
              </a:ext>
            </a:extLst>
          </p:cNvPr>
          <p:cNvSpPr>
            <a:spLocks noGrp="1"/>
          </p:cNvSpPr>
          <p:nvPr>
            <p:ph type="sldNum" sz="quarter" idx="12"/>
          </p:nvPr>
        </p:nvSpPr>
        <p:spPr/>
        <p:txBody>
          <a:bodyPr/>
          <a:lstStyle/>
          <a:p>
            <a:fld id="{DC0E1C4A-C3EF-4EDE-823C-D89101DA1877}" type="slidenum">
              <a:rPr lang="en-IE" smtClean="0"/>
              <a:t>‹#›</a:t>
            </a:fld>
            <a:endParaRPr lang="en-IE"/>
          </a:p>
        </p:txBody>
      </p:sp>
    </p:spTree>
    <p:extLst>
      <p:ext uri="{BB962C8B-B14F-4D97-AF65-F5344CB8AC3E}">
        <p14:creationId xmlns:p14="http://schemas.microsoft.com/office/powerpoint/2010/main" val="359347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1DF14-7D54-48E8-2D53-DDF8D4557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78547B4-1938-6859-A5B7-F3AEC4064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8FB70D6-53B6-D43E-0389-55F800F56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AA70A-BDA9-41BC-8601-79BFCD14E18B}" type="datetimeFigureOut">
              <a:rPr lang="en-IE" smtClean="0"/>
              <a:t>03/05/2023</a:t>
            </a:fld>
            <a:endParaRPr lang="en-IE"/>
          </a:p>
        </p:txBody>
      </p:sp>
      <p:sp>
        <p:nvSpPr>
          <p:cNvPr id="5" name="Footer Placeholder 4">
            <a:extLst>
              <a:ext uri="{FF2B5EF4-FFF2-40B4-BE49-F238E27FC236}">
                <a16:creationId xmlns:a16="http://schemas.microsoft.com/office/drawing/2014/main" id="{19571E82-5379-D483-E83A-D631AC8A2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63E081E4-75E2-F49F-CEE1-ECB1028FDC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E1C4A-C3EF-4EDE-823C-D89101DA1877}" type="slidenum">
              <a:rPr lang="en-IE" smtClean="0"/>
              <a:t>‹#›</a:t>
            </a:fld>
            <a:endParaRPr lang="en-IE"/>
          </a:p>
        </p:txBody>
      </p:sp>
    </p:spTree>
    <p:extLst>
      <p:ext uri="{BB962C8B-B14F-4D97-AF65-F5344CB8AC3E}">
        <p14:creationId xmlns:p14="http://schemas.microsoft.com/office/powerpoint/2010/main" val="2829071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_PPT.png"/>
          <p:cNvPicPr>
            <a:picLocks noChangeAspect="1"/>
          </p:cNvPicPr>
          <p:nvPr/>
        </p:nvPicPr>
        <p:blipFill>
          <a:blip r:embed="rId3"/>
          <a:stretch>
            <a:fillRect/>
          </a:stretch>
        </p:blipFill>
        <p:spPr>
          <a:xfrm>
            <a:off x="1530246" y="0"/>
            <a:ext cx="913150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125B-7FF1-44A0-AEDA-C32104871E83}"/>
              </a:ext>
            </a:extLst>
          </p:cNvPr>
          <p:cNvSpPr>
            <a:spLocks noGrp="1"/>
          </p:cNvSpPr>
          <p:nvPr>
            <p:ph type="title"/>
          </p:nvPr>
        </p:nvSpPr>
        <p:spPr>
          <a:xfrm flipV="1">
            <a:off x="5444454" y="889231"/>
            <a:ext cx="2457975" cy="385895"/>
          </a:xfrm>
        </p:spPr>
        <p:txBody>
          <a:bodyPr>
            <a:normAutofit fontScale="90000"/>
          </a:bodyPr>
          <a:lstStyle/>
          <a:p>
            <a:endParaRPr lang="en-IE" dirty="0"/>
          </a:p>
        </p:txBody>
      </p:sp>
      <p:pic>
        <p:nvPicPr>
          <p:cNvPr id="4" name="Picture 3" descr="COMHAIRLE3.jpg">
            <a:extLst>
              <a:ext uri="{FF2B5EF4-FFF2-40B4-BE49-F238E27FC236}">
                <a16:creationId xmlns:a16="http://schemas.microsoft.com/office/drawing/2014/main" id="{5149F83A-416A-4A8F-81C0-09CF2ECB9D09}"/>
              </a:ext>
            </a:extLst>
          </p:cNvPr>
          <p:cNvPicPr>
            <a:picLocks noChangeAspect="1"/>
          </p:cNvPicPr>
          <p:nvPr/>
        </p:nvPicPr>
        <p:blipFill>
          <a:blip r:embed="rId2"/>
          <a:stretch>
            <a:fillRect/>
          </a:stretch>
        </p:blipFill>
        <p:spPr>
          <a:xfrm>
            <a:off x="1468074" y="518020"/>
            <a:ext cx="8453306" cy="6339980"/>
          </a:xfrm>
          <a:prstGeom prst="rect">
            <a:avLst/>
          </a:prstGeom>
        </p:spPr>
      </p:pic>
      <p:pic>
        <p:nvPicPr>
          <p:cNvPr id="10" name="Picture 9">
            <a:extLst>
              <a:ext uri="{FF2B5EF4-FFF2-40B4-BE49-F238E27FC236}">
                <a16:creationId xmlns:a16="http://schemas.microsoft.com/office/drawing/2014/main" id="{24DE0E09-F42E-4F12-8D75-D6A0C59B4995}"/>
              </a:ext>
            </a:extLst>
          </p:cNvPr>
          <p:cNvPicPr>
            <a:picLocks noChangeAspect="1"/>
          </p:cNvPicPr>
          <p:nvPr/>
        </p:nvPicPr>
        <p:blipFill>
          <a:blip r:embed="rId3"/>
          <a:stretch>
            <a:fillRect/>
          </a:stretch>
        </p:blipFill>
        <p:spPr>
          <a:xfrm>
            <a:off x="2078690" y="2526873"/>
            <a:ext cx="7232073" cy="3079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22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24000" y="0"/>
            <a:ext cx="9144000" cy="6858000"/>
          </a:xfrm>
          <a:prstGeom prst="rect">
            <a:avLst/>
          </a:prstGeom>
        </p:spPr>
      </p:pic>
      <p:sp>
        <p:nvSpPr>
          <p:cNvPr id="5" name="TextBox 4"/>
          <p:cNvSpPr txBox="1"/>
          <p:nvPr/>
        </p:nvSpPr>
        <p:spPr>
          <a:xfrm>
            <a:off x="2274775" y="1125997"/>
            <a:ext cx="6379308" cy="954107"/>
          </a:xfrm>
          <a:prstGeom prst="rect">
            <a:avLst/>
          </a:prstGeom>
          <a:noFill/>
        </p:spPr>
        <p:txBody>
          <a:bodyPr wrap="square" rtlCol="0">
            <a:spAutoFit/>
          </a:bodyPr>
          <a:lstStyle/>
          <a:p>
            <a:r>
              <a:rPr lang="en-US" sz="2800" dirty="0">
                <a:solidFill>
                  <a:srgbClr val="92278F"/>
                </a:solidFill>
                <a:latin typeface="Arial Rounded MT Bold"/>
                <a:cs typeface="Arial Rounded MT Bold"/>
              </a:rPr>
              <a:t>Comhairle na nÓg March - May 2023	</a:t>
            </a:r>
          </a:p>
        </p:txBody>
      </p:sp>
      <p:sp>
        <p:nvSpPr>
          <p:cNvPr id="6" name="TextBox 5"/>
          <p:cNvSpPr txBox="1"/>
          <p:nvPr/>
        </p:nvSpPr>
        <p:spPr>
          <a:xfrm>
            <a:off x="2038525" y="1778466"/>
            <a:ext cx="5152748" cy="6032421"/>
          </a:xfrm>
          <a:prstGeom prst="rect">
            <a:avLst/>
          </a:prstGeom>
          <a:noFill/>
        </p:spPr>
        <p:txBody>
          <a:bodyPr wrap="square" rtlCol="0">
            <a:spAutoFit/>
          </a:bodyPr>
          <a:lstStyle/>
          <a:p>
            <a:r>
              <a:rPr lang="en-GB" dirty="0">
                <a:latin typeface="Arial Rounded MT Bold" panose="020F0704030504030204" pitchFamily="34" charset="0"/>
              </a:rPr>
              <a:t>	</a:t>
            </a:r>
          </a:p>
          <a:p>
            <a:pPr marL="285750" indent="-285750">
              <a:buFont typeface="Arial" panose="020B0604020202020204" pitchFamily="34" charset="0"/>
              <a:buChar char="•"/>
            </a:pPr>
            <a:r>
              <a:rPr lang="en-GB" sz="2000" dirty="0">
                <a:latin typeface="Arial Rounded MT Bold" panose="020F0704030504030204" pitchFamily="34" charset="0"/>
              </a:rPr>
              <a:t>The Comhairle have had a busy couple of months since we last presented to the SPC in February</a:t>
            </a:r>
          </a:p>
          <a:p>
            <a:pPr marL="285750" indent="-285750">
              <a:buFont typeface="Arial" panose="020B0604020202020204" pitchFamily="34" charset="0"/>
              <a:buChar char="•"/>
            </a:pPr>
            <a:r>
              <a:rPr lang="en-GB" sz="2000" dirty="0">
                <a:latin typeface="Arial Rounded MT Bold" panose="020F0704030504030204" pitchFamily="34" charset="0"/>
              </a:rPr>
              <a:t>We have launched our 2022/23 topic on Mental Health </a:t>
            </a:r>
          </a:p>
          <a:p>
            <a:pPr marL="285750" indent="-285750">
              <a:buFont typeface="Arial" panose="020B0604020202020204" pitchFamily="34" charset="0"/>
              <a:buChar char="•"/>
            </a:pPr>
            <a:r>
              <a:rPr lang="en-GB" sz="2000" dirty="0">
                <a:latin typeface="Arial Rounded MT Bold" panose="020F0704030504030204" pitchFamily="34" charset="0"/>
              </a:rPr>
              <a:t>We have taken part in consultations </a:t>
            </a:r>
          </a:p>
          <a:p>
            <a:pPr marL="285750" indent="-285750">
              <a:buFont typeface="Arial" panose="020B0604020202020204" pitchFamily="34" charset="0"/>
              <a:buChar char="•"/>
            </a:pPr>
            <a:r>
              <a:rPr lang="en-GB" sz="2000" dirty="0">
                <a:latin typeface="Arial Rounded MT Bold" panose="020F0704030504030204" pitchFamily="34" charset="0"/>
              </a:rPr>
              <a:t>The Comhairle has attended the National Showcase in Croke Park with Minister O’Gorman and Tánaiste Varadkar  </a:t>
            </a:r>
          </a:p>
          <a:p>
            <a:pPr marL="285750" indent="-285750">
              <a:buFont typeface="Arial" panose="020B0604020202020204" pitchFamily="34" charset="0"/>
              <a:buChar char="•"/>
            </a:pPr>
            <a:r>
              <a:rPr lang="en-GB" sz="2000" dirty="0">
                <a:latin typeface="Arial Rounded MT Bold" panose="020F0704030504030204" pitchFamily="34" charset="0"/>
              </a:rPr>
              <a:t>And we have been working on our 2023 topic of Drugs and Addiction, focussing on young people vaping </a:t>
            </a:r>
          </a:p>
          <a:p>
            <a:pPr marL="285750" indent="-285750">
              <a:buFont typeface="Arial" panose="020B0604020202020204" pitchFamily="34" charset="0"/>
              <a:buChar char="•"/>
            </a:pPr>
            <a:endParaRPr lang="en-GB" dirty="0">
              <a:latin typeface="Arial Rounded MT Bold" panose="020F0704030504030204" pitchFamily="34" charset="0"/>
            </a:endParaRPr>
          </a:p>
          <a:p>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pic>
        <p:nvPicPr>
          <p:cNvPr id="3" name="Picture 2">
            <a:extLst>
              <a:ext uri="{FF2B5EF4-FFF2-40B4-BE49-F238E27FC236}">
                <a16:creationId xmlns:a16="http://schemas.microsoft.com/office/drawing/2014/main" id="{E48314A5-6024-C738-B6D0-EBCA45D79F4F}"/>
              </a:ext>
            </a:extLst>
          </p:cNvPr>
          <p:cNvPicPr>
            <a:picLocks noChangeAspect="1"/>
          </p:cNvPicPr>
          <p:nvPr/>
        </p:nvPicPr>
        <p:blipFill>
          <a:blip r:embed="rId4"/>
          <a:stretch>
            <a:fillRect/>
          </a:stretch>
        </p:blipFill>
        <p:spPr>
          <a:xfrm rot="932400">
            <a:off x="7169356" y="2929377"/>
            <a:ext cx="3201779" cy="1463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187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2022/23 Topic – Mental Health </a:t>
            </a:r>
          </a:p>
        </p:txBody>
      </p:sp>
      <p:sp>
        <p:nvSpPr>
          <p:cNvPr id="2" name="TextBox 1">
            <a:extLst>
              <a:ext uri="{FF2B5EF4-FFF2-40B4-BE49-F238E27FC236}">
                <a16:creationId xmlns:a16="http://schemas.microsoft.com/office/drawing/2014/main" id="{3E0CB303-9E91-143D-749F-C4671162DAE8}"/>
              </a:ext>
            </a:extLst>
          </p:cNvPr>
          <p:cNvSpPr txBox="1"/>
          <p:nvPr/>
        </p:nvSpPr>
        <p:spPr>
          <a:xfrm>
            <a:off x="1937805" y="1895912"/>
            <a:ext cx="4521718" cy="2246769"/>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Rounded MT Bold" panose="020F0704030504030204" pitchFamily="34" charset="0"/>
              </a:rPr>
              <a:t>The Comhairle launched our poster campaign on Mental Health with Mayor Emma Murphy in the Community Hub in The Square.</a:t>
            </a:r>
          </a:p>
          <a:p>
            <a:pPr marL="342900" indent="-342900">
              <a:buFont typeface="Arial" panose="020B0604020202020204" pitchFamily="34" charset="0"/>
              <a:buChar char="•"/>
            </a:pPr>
            <a:r>
              <a:rPr lang="en-GB" sz="2000" dirty="0">
                <a:latin typeface="Arial Rounded MT Bold" panose="020F0704030504030204" pitchFamily="34" charset="0"/>
              </a:rPr>
              <a:t>The posters were designed and illustrated by our members  </a:t>
            </a:r>
          </a:p>
        </p:txBody>
      </p:sp>
      <p:pic>
        <p:nvPicPr>
          <p:cNvPr id="6" name="Picture 5">
            <a:extLst>
              <a:ext uri="{FF2B5EF4-FFF2-40B4-BE49-F238E27FC236}">
                <a16:creationId xmlns:a16="http://schemas.microsoft.com/office/drawing/2014/main" id="{7CBE9709-F6A0-F7A4-08BD-66D1AE1AE474}"/>
              </a:ext>
            </a:extLst>
          </p:cNvPr>
          <p:cNvPicPr>
            <a:picLocks noChangeAspect="1"/>
          </p:cNvPicPr>
          <p:nvPr/>
        </p:nvPicPr>
        <p:blipFill>
          <a:blip r:embed="rId4"/>
          <a:stretch>
            <a:fillRect/>
          </a:stretch>
        </p:blipFill>
        <p:spPr>
          <a:xfrm rot="871465">
            <a:off x="6929257" y="2079531"/>
            <a:ext cx="3065760" cy="173193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EDD7E0-AC72-3C88-1E7D-1F6995963166}"/>
              </a:ext>
            </a:extLst>
          </p:cNvPr>
          <p:cNvPicPr>
            <a:picLocks noChangeAspect="1"/>
          </p:cNvPicPr>
          <p:nvPr/>
        </p:nvPicPr>
        <p:blipFill>
          <a:blip r:embed="rId5"/>
          <a:stretch>
            <a:fillRect/>
          </a:stretch>
        </p:blipFill>
        <p:spPr>
          <a:xfrm rot="755185">
            <a:off x="2544596" y="4484469"/>
            <a:ext cx="2905084" cy="162263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BE4A0F8-3491-5B50-FC03-EC7C002DCB94}"/>
              </a:ext>
            </a:extLst>
          </p:cNvPr>
          <p:cNvPicPr>
            <a:picLocks noChangeAspect="1"/>
          </p:cNvPicPr>
          <p:nvPr/>
        </p:nvPicPr>
        <p:blipFill>
          <a:blip r:embed="rId6"/>
          <a:stretch>
            <a:fillRect/>
          </a:stretch>
        </p:blipFill>
        <p:spPr>
          <a:xfrm rot="862693">
            <a:off x="6282984" y="4409366"/>
            <a:ext cx="2445550" cy="1814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2022/23 Topic –Mental Health </a:t>
            </a:r>
          </a:p>
        </p:txBody>
      </p:sp>
      <p:sp>
        <p:nvSpPr>
          <p:cNvPr id="2" name="TextBox 1">
            <a:extLst>
              <a:ext uri="{FF2B5EF4-FFF2-40B4-BE49-F238E27FC236}">
                <a16:creationId xmlns:a16="http://schemas.microsoft.com/office/drawing/2014/main" id="{3E0CB303-9E91-143D-749F-C4671162DAE8}"/>
              </a:ext>
            </a:extLst>
          </p:cNvPr>
          <p:cNvSpPr txBox="1"/>
          <p:nvPr/>
        </p:nvSpPr>
        <p:spPr>
          <a:xfrm>
            <a:off x="1931753" y="1526161"/>
            <a:ext cx="4024430" cy="5940088"/>
          </a:xfrm>
          <a:prstGeom prst="rect">
            <a:avLst/>
          </a:prstGeom>
          <a:noFill/>
        </p:spPr>
        <p:txBody>
          <a:bodyPr wrap="square" rtlCol="0">
            <a:spAutoFit/>
          </a:bodyPr>
          <a:lstStyle/>
          <a:p>
            <a:pPr marL="342900" indent="-342900">
              <a:buFont typeface="Arial" panose="020B0604020202020204" pitchFamily="34" charset="0"/>
              <a:buChar char="•"/>
            </a:pPr>
            <a:endParaRPr lang="en-GB" sz="2000" dirty="0">
              <a:latin typeface="Arial Rounded MT Bold" panose="020F0704030504030204" pitchFamily="34" charset="0"/>
            </a:endParaRPr>
          </a:p>
          <a:p>
            <a:pPr marL="342900" indent="-342900">
              <a:buFont typeface="Arial" panose="020B0604020202020204" pitchFamily="34" charset="0"/>
              <a:buChar char="•"/>
            </a:pPr>
            <a:r>
              <a:rPr lang="en-GB" sz="2000" dirty="0">
                <a:latin typeface="Arial Rounded MT Bold" panose="020F0704030504030204" pitchFamily="34" charset="0"/>
              </a:rPr>
              <a:t>The posters have a QR code that when scanned leads you to the websites of national and local organisations that can help young people who are experiencing mental health difficulties, like Jigsaw and Beacon of Light</a:t>
            </a:r>
          </a:p>
          <a:p>
            <a:pPr marL="342900" indent="-342900">
              <a:buFont typeface="Arial" panose="020B0604020202020204" pitchFamily="34" charset="0"/>
              <a:buChar char="•"/>
            </a:pPr>
            <a:r>
              <a:rPr lang="en-GB" sz="2000" dirty="0">
                <a:latin typeface="Arial Rounded MT Bold" panose="020F0704030504030204" pitchFamily="34" charset="0"/>
              </a:rPr>
              <a:t>The posters have been sent to all secondary schools, Alternative Learning Programmes and Youth Services in South Dublin</a:t>
            </a:r>
          </a:p>
          <a:p>
            <a:pPr marL="342900" indent="-342900">
              <a:buFont typeface="Arial" panose="020B0604020202020204" pitchFamily="34" charset="0"/>
              <a:buChar char="•"/>
            </a:pPr>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p:txBody>
      </p:sp>
      <p:pic>
        <p:nvPicPr>
          <p:cNvPr id="8" name="Picture 7">
            <a:extLst>
              <a:ext uri="{FF2B5EF4-FFF2-40B4-BE49-F238E27FC236}">
                <a16:creationId xmlns:a16="http://schemas.microsoft.com/office/drawing/2014/main" id="{7521C2F9-EB98-953D-A9DD-57BED70E7B8B}"/>
              </a:ext>
            </a:extLst>
          </p:cNvPr>
          <p:cNvPicPr>
            <a:picLocks noChangeAspect="1"/>
          </p:cNvPicPr>
          <p:nvPr/>
        </p:nvPicPr>
        <p:blipFill>
          <a:blip r:embed="rId4"/>
          <a:stretch>
            <a:fillRect/>
          </a:stretch>
        </p:blipFill>
        <p:spPr>
          <a:xfrm>
            <a:off x="6397632" y="2479197"/>
            <a:ext cx="3819441" cy="26450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031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2022/23 Topic –Mental Health Posters</a:t>
            </a:r>
          </a:p>
        </p:txBody>
      </p:sp>
      <p:sp>
        <p:nvSpPr>
          <p:cNvPr id="2" name="TextBox 1">
            <a:extLst>
              <a:ext uri="{FF2B5EF4-FFF2-40B4-BE49-F238E27FC236}">
                <a16:creationId xmlns:a16="http://schemas.microsoft.com/office/drawing/2014/main" id="{3E0CB303-9E91-143D-749F-C4671162DAE8}"/>
              </a:ext>
            </a:extLst>
          </p:cNvPr>
          <p:cNvSpPr txBox="1"/>
          <p:nvPr/>
        </p:nvSpPr>
        <p:spPr>
          <a:xfrm>
            <a:off x="1895475" y="1885952"/>
            <a:ext cx="5562600" cy="1323439"/>
          </a:xfrm>
          <a:prstGeom prst="rect">
            <a:avLst/>
          </a:prstGeom>
          <a:noFill/>
        </p:spPr>
        <p:txBody>
          <a:bodyPr wrap="square" rtlCol="0">
            <a:spAutoFit/>
          </a:bodyPr>
          <a:lstStyle/>
          <a:p>
            <a:pPr marL="342900" indent="-342900">
              <a:buFont typeface="Arial" panose="020B0604020202020204" pitchFamily="34" charset="0"/>
              <a:buChar char="•"/>
            </a:pPr>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p:txBody>
      </p:sp>
      <p:pic>
        <p:nvPicPr>
          <p:cNvPr id="11" name="Picture 10">
            <a:extLst>
              <a:ext uri="{FF2B5EF4-FFF2-40B4-BE49-F238E27FC236}">
                <a16:creationId xmlns:a16="http://schemas.microsoft.com/office/drawing/2014/main" id="{965BCD77-96CE-60DC-D853-FA2A3768C23D}"/>
              </a:ext>
            </a:extLst>
          </p:cNvPr>
          <p:cNvPicPr>
            <a:picLocks noChangeAspect="1"/>
          </p:cNvPicPr>
          <p:nvPr/>
        </p:nvPicPr>
        <p:blipFill>
          <a:blip r:embed="rId4"/>
          <a:stretch>
            <a:fillRect/>
          </a:stretch>
        </p:blipFill>
        <p:spPr>
          <a:xfrm>
            <a:off x="4667884" y="2104740"/>
            <a:ext cx="2866426" cy="401721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EF4B5E7-0734-0878-D11D-DA87C08D5D01}"/>
              </a:ext>
            </a:extLst>
          </p:cNvPr>
          <p:cNvPicPr>
            <a:picLocks noChangeAspect="1"/>
          </p:cNvPicPr>
          <p:nvPr/>
        </p:nvPicPr>
        <p:blipFill>
          <a:blip r:embed="rId5"/>
          <a:stretch>
            <a:fillRect/>
          </a:stretch>
        </p:blipFill>
        <p:spPr>
          <a:xfrm>
            <a:off x="1670277" y="2349967"/>
            <a:ext cx="2841852" cy="4017212"/>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E1D22239-8F24-CA9D-8027-577F3F654F82}"/>
              </a:ext>
            </a:extLst>
          </p:cNvPr>
          <p:cNvPicPr>
            <a:picLocks noChangeAspect="1"/>
          </p:cNvPicPr>
          <p:nvPr/>
        </p:nvPicPr>
        <p:blipFill>
          <a:blip r:embed="rId6"/>
          <a:stretch>
            <a:fillRect/>
          </a:stretch>
        </p:blipFill>
        <p:spPr>
          <a:xfrm>
            <a:off x="7706021" y="2349967"/>
            <a:ext cx="2831805" cy="40172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455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2023 Topic – Drugs and Addiction </a:t>
            </a:r>
          </a:p>
        </p:txBody>
      </p:sp>
      <p:sp>
        <p:nvSpPr>
          <p:cNvPr id="2" name="TextBox 1">
            <a:extLst>
              <a:ext uri="{FF2B5EF4-FFF2-40B4-BE49-F238E27FC236}">
                <a16:creationId xmlns:a16="http://schemas.microsoft.com/office/drawing/2014/main" id="{3E0CB303-9E91-143D-749F-C4671162DAE8}"/>
              </a:ext>
            </a:extLst>
          </p:cNvPr>
          <p:cNvSpPr txBox="1"/>
          <p:nvPr/>
        </p:nvSpPr>
        <p:spPr>
          <a:xfrm>
            <a:off x="1812023" y="1979803"/>
            <a:ext cx="8221210" cy="4401205"/>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Rounded MT Bold" panose="020F0704030504030204" pitchFamily="34" charset="0"/>
              </a:rPr>
              <a:t>The Comhairle has been working on the topic of Drugs and Addiction, with a particular focus on vaping, as our members feel that this is a major issue for young people.</a:t>
            </a:r>
          </a:p>
          <a:p>
            <a:pPr marL="342900" indent="-342900">
              <a:buFont typeface="Arial" panose="020B0604020202020204" pitchFamily="34" charset="0"/>
              <a:buChar char="•"/>
            </a:pPr>
            <a:r>
              <a:rPr lang="en-GB" sz="2000" dirty="0">
                <a:latin typeface="Arial Rounded MT Bold" panose="020F0704030504030204" pitchFamily="34" charset="0"/>
              </a:rPr>
              <a:t>We have met with representatives from </a:t>
            </a:r>
            <a:r>
              <a:rPr lang="en-GB" sz="2000" dirty="0" err="1">
                <a:latin typeface="Arial Rounded MT Bold" panose="020F0704030504030204" pitchFamily="34" charset="0"/>
              </a:rPr>
              <a:t>YoDA</a:t>
            </a:r>
            <a:r>
              <a:rPr lang="en-GB" sz="2000" dirty="0">
                <a:latin typeface="Arial Rounded MT Bold" panose="020F0704030504030204" pitchFamily="34" charset="0"/>
              </a:rPr>
              <a:t> (Youth Drug and Alcohol Service), and the HSE and learned about the impacts vaping has on health and upcoming legislation</a:t>
            </a:r>
          </a:p>
          <a:p>
            <a:pPr marL="342900" indent="-342900">
              <a:buFont typeface="Arial" panose="020B0604020202020204" pitchFamily="34" charset="0"/>
              <a:buChar char="•"/>
            </a:pPr>
            <a:r>
              <a:rPr lang="en-GB" sz="2000" dirty="0">
                <a:latin typeface="Arial Rounded MT Bold" panose="020F0704030504030204" pitchFamily="34" charset="0"/>
              </a:rPr>
              <a:t>The Comhairle is currently in the process of consulting young people about vaping through an online survey we are promoting on our social media </a:t>
            </a:r>
          </a:p>
          <a:p>
            <a:pPr marL="342900" indent="-342900">
              <a:buFont typeface="Arial" panose="020B0604020202020204" pitchFamily="34" charset="0"/>
              <a:buChar char="•"/>
            </a:pPr>
            <a:r>
              <a:rPr lang="en-GB" sz="2000" dirty="0">
                <a:latin typeface="Arial Rounded MT Bold" panose="020F0704030504030204" pitchFamily="34" charset="0"/>
              </a:rPr>
              <a:t>We hope to work with WEE Ireland on raising awareness of vape battery recycling, as we see the waste created by incorrect disposal as an issue affecting our communities</a:t>
            </a:r>
          </a:p>
          <a:p>
            <a:pPr marL="342900" indent="-342900">
              <a:buFont typeface="Arial" panose="020B0604020202020204" pitchFamily="34" charset="0"/>
              <a:buChar char="•"/>
            </a:pPr>
            <a:r>
              <a:rPr lang="en-GB" sz="2000" dirty="0">
                <a:latin typeface="Arial Rounded MT Bold" panose="020F0704030504030204" pitchFamily="34" charset="0"/>
              </a:rPr>
              <a:t>We continue to work closely with Mayor Emma Murphy on our topic  </a:t>
            </a:r>
          </a:p>
        </p:txBody>
      </p:sp>
    </p:spTree>
    <p:extLst>
      <p:ext uri="{BB962C8B-B14F-4D97-AF65-F5344CB8AC3E}">
        <p14:creationId xmlns:p14="http://schemas.microsoft.com/office/powerpoint/2010/main" val="1444681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24000" y="0"/>
            <a:ext cx="9144000" cy="6858000"/>
          </a:xfrm>
          <a:prstGeom prst="rect">
            <a:avLst/>
          </a:prstGeom>
        </p:spPr>
      </p:pic>
      <p:sp>
        <p:nvSpPr>
          <p:cNvPr id="5" name="TextBox 4"/>
          <p:cNvSpPr txBox="1"/>
          <p:nvPr/>
        </p:nvSpPr>
        <p:spPr>
          <a:xfrm>
            <a:off x="1996122" y="1124125"/>
            <a:ext cx="6318840"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Comhairle na nÓg National Showcase</a:t>
            </a:r>
          </a:p>
        </p:txBody>
      </p:sp>
      <p:sp>
        <p:nvSpPr>
          <p:cNvPr id="6" name="TextBox 5"/>
          <p:cNvSpPr txBox="1"/>
          <p:nvPr/>
        </p:nvSpPr>
        <p:spPr>
          <a:xfrm>
            <a:off x="1996121" y="2191506"/>
            <a:ext cx="4273620" cy="707886"/>
          </a:xfrm>
          <a:prstGeom prst="rect">
            <a:avLst/>
          </a:prstGeom>
          <a:noFill/>
        </p:spPr>
        <p:txBody>
          <a:bodyPr wrap="square" rtlCol="0">
            <a:spAutoFit/>
          </a:bodyPr>
          <a:lstStyle/>
          <a:p>
            <a:pPr marL="285750" indent="-285750">
              <a:buFont typeface="Arial" panose="020B0604020202020204" pitchFamily="34" charset="0"/>
              <a:buChar char="•"/>
            </a:pPr>
            <a:endParaRPr lang="en-GB" sz="2000" dirty="0">
              <a:latin typeface="Arial Rounded MT Bold" panose="020F0704030504030204" pitchFamily="34" charset="0"/>
            </a:endParaRPr>
          </a:p>
          <a:p>
            <a:pPr marL="285750" indent="-285750">
              <a:buFont typeface="Arial" panose="020B0604020202020204" pitchFamily="34" charset="0"/>
              <a:buChar char="•"/>
            </a:pPr>
            <a:endParaRPr lang="en-GB" sz="200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3D8CE783-2031-560A-2839-0C96CC53AA61}"/>
              </a:ext>
            </a:extLst>
          </p:cNvPr>
          <p:cNvPicPr>
            <a:picLocks noChangeAspect="1"/>
          </p:cNvPicPr>
          <p:nvPr/>
        </p:nvPicPr>
        <p:blipFill>
          <a:blip r:embed="rId4"/>
          <a:stretch>
            <a:fillRect/>
          </a:stretch>
        </p:blipFill>
        <p:spPr>
          <a:xfrm rot="687301">
            <a:off x="6162989" y="1997151"/>
            <a:ext cx="2662019" cy="19956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958D6FE-AF82-C8D5-E951-12680BD631BA}"/>
              </a:ext>
            </a:extLst>
          </p:cNvPr>
          <p:cNvPicPr>
            <a:picLocks noChangeAspect="1"/>
          </p:cNvPicPr>
          <p:nvPr/>
        </p:nvPicPr>
        <p:blipFill>
          <a:blip r:embed="rId5"/>
          <a:stretch>
            <a:fillRect/>
          </a:stretch>
        </p:blipFill>
        <p:spPr>
          <a:xfrm rot="686054">
            <a:off x="6102962" y="4188760"/>
            <a:ext cx="1700941" cy="2186557"/>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09655FDA-E6A5-4541-9B6E-A06FAF13F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0824">
            <a:off x="8583021" y="4205876"/>
            <a:ext cx="1830340" cy="1853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ED5F81C-C1B1-09A8-7394-ACB47C240E6E}"/>
              </a:ext>
            </a:extLst>
          </p:cNvPr>
          <p:cNvSpPr txBox="1"/>
          <p:nvPr/>
        </p:nvSpPr>
        <p:spPr>
          <a:xfrm>
            <a:off x="1885218" y="2191506"/>
            <a:ext cx="3834228"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Rounded MT Bold" panose="020F0704030504030204" pitchFamily="34" charset="0"/>
              </a:rPr>
              <a:t>The Comhairle attended the Comhairle na nÓg National Showcase in Croke Park along with every other Comhairle in the country.</a:t>
            </a:r>
          </a:p>
          <a:p>
            <a:pPr marL="342900" indent="-342900">
              <a:buFont typeface="Arial" panose="020B0604020202020204" pitchFamily="34" charset="0"/>
              <a:buChar char="•"/>
            </a:pPr>
            <a:endParaRPr lang="en-GB" sz="2000" dirty="0">
              <a:latin typeface="Arial Rounded MT Bold" panose="020F0704030504030204" pitchFamily="34" charset="0"/>
            </a:endParaRPr>
          </a:p>
          <a:p>
            <a:pPr marL="342900" indent="-342900">
              <a:buFont typeface="Arial" panose="020B0604020202020204" pitchFamily="34" charset="0"/>
              <a:buChar char="•"/>
            </a:pPr>
            <a:r>
              <a:rPr lang="en-GB" sz="2000" dirty="0">
                <a:latin typeface="Arial Rounded MT Bold" panose="020F0704030504030204" pitchFamily="34" charset="0"/>
              </a:rPr>
              <a:t>It was a chance for the Comhairlí to network and show off their achievements </a:t>
            </a:r>
          </a:p>
          <a:p>
            <a:endParaRPr lang="en-IE" sz="2000" dirty="0"/>
          </a:p>
        </p:txBody>
      </p:sp>
    </p:spTree>
    <p:extLst>
      <p:ext uri="{BB962C8B-B14F-4D97-AF65-F5344CB8AC3E}">
        <p14:creationId xmlns:p14="http://schemas.microsoft.com/office/powerpoint/2010/main" val="5804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1524000" y="160338"/>
            <a:ext cx="9144000" cy="6569355"/>
          </a:xfrm>
          <a:prstGeom prst="rect">
            <a:avLst/>
          </a:prstGeom>
        </p:spPr>
      </p:pic>
      <p:sp>
        <p:nvSpPr>
          <p:cNvPr id="5" name="TextBox 4"/>
          <p:cNvSpPr txBox="1"/>
          <p:nvPr/>
        </p:nvSpPr>
        <p:spPr>
          <a:xfrm>
            <a:off x="2136774" y="1216404"/>
            <a:ext cx="6345185"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Involvement in Council Work	</a:t>
            </a:r>
          </a:p>
        </p:txBody>
      </p:sp>
      <p:sp>
        <p:nvSpPr>
          <p:cNvPr id="6" name="TextBox 5"/>
          <p:cNvSpPr txBox="1"/>
          <p:nvPr/>
        </p:nvSpPr>
        <p:spPr>
          <a:xfrm>
            <a:off x="1984375" y="1937311"/>
            <a:ext cx="4902987" cy="4928822"/>
          </a:xfrm>
          <a:prstGeom prst="rect">
            <a:avLst/>
          </a:prstGeom>
          <a:noFill/>
        </p:spPr>
        <p:txBody>
          <a:bodyPr wrap="square" rtlCol="0">
            <a:spAutoFit/>
          </a:bodyPr>
          <a:lstStyle/>
          <a:p>
            <a:r>
              <a:rPr lang="en-GB" sz="2000" dirty="0">
                <a:latin typeface="Arial Rounded MT Bold" panose="020F0704030504030204" pitchFamily="34" charset="0"/>
              </a:rPr>
              <a:t>Have Your Say €20K </a:t>
            </a:r>
          </a:p>
          <a:p>
            <a:pPr marL="342900" indent="-342900">
              <a:buFont typeface="Arial" panose="020B0604020202020204" pitchFamily="34" charset="0"/>
              <a:buChar char="•"/>
            </a:pPr>
            <a:r>
              <a:rPr lang="en-GB" sz="2000" dirty="0">
                <a:latin typeface="Arial Rounded MT Bold" panose="020F0704030504030204" pitchFamily="34" charset="0"/>
              </a:rPr>
              <a:t>Comhairle members have both facilitated and taken part in the Have Your Say sessions</a:t>
            </a:r>
          </a:p>
          <a:p>
            <a:pPr marL="342900" indent="-342900">
              <a:buFont typeface="Arial" panose="020B0604020202020204" pitchFamily="34" charset="0"/>
              <a:buChar char="•"/>
            </a:pPr>
            <a:endParaRPr lang="en-GB" sz="2000" dirty="0">
              <a:latin typeface="Arial Rounded MT Bold" panose="020F0704030504030204" pitchFamily="34" charset="0"/>
            </a:endParaRPr>
          </a:p>
          <a:p>
            <a:r>
              <a:rPr lang="en-GB" sz="2000" dirty="0">
                <a:latin typeface="Arial Rounded MT Bold" panose="020F0704030504030204" pitchFamily="34" charset="0"/>
              </a:rPr>
              <a:t>Poverty Consultation</a:t>
            </a:r>
          </a:p>
          <a:p>
            <a:pPr marL="342900" indent="-342900">
              <a:buFont typeface="Arial" panose="020B0604020202020204" pitchFamily="34" charset="0"/>
              <a:buChar char="•"/>
            </a:pPr>
            <a:r>
              <a:rPr lang="en-GB" sz="2000" dirty="0">
                <a:latin typeface="Arial Rounded MT Bold" panose="020F0704030504030204" pitchFamily="34" charset="0"/>
              </a:rPr>
              <a:t>The Comhairle have taken part in the poverty consultation as part of the preparation of the LECP </a:t>
            </a:r>
          </a:p>
          <a:p>
            <a:pPr marL="342900" indent="-342900">
              <a:buFont typeface="Arial" panose="020B0604020202020204" pitchFamily="34" charset="0"/>
              <a:buChar char="•"/>
            </a:pPr>
            <a:endParaRPr lang="en-GB" sz="2000" dirty="0">
              <a:latin typeface="Arial Rounded MT Bold" panose="020F0704030504030204" pitchFamily="34" charset="0"/>
            </a:endParaRPr>
          </a:p>
          <a:p>
            <a:r>
              <a:rPr lang="en-GB" sz="2000" dirty="0">
                <a:latin typeface="Arial Rounded MT Bold" panose="020F0704030504030204" pitchFamily="34" charset="0"/>
              </a:rPr>
              <a:t>International Woman’s Day</a:t>
            </a:r>
          </a:p>
          <a:p>
            <a:pPr marL="342900" indent="-342900">
              <a:buFont typeface="Arial" panose="020B0604020202020204" pitchFamily="34" charset="0"/>
              <a:buChar char="•"/>
            </a:pPr>
            <a:r>
              <a:rPr lang="en-GB" sz="2000" dirty="0">
                <a:latin typeface="Arial Rounded MT Bold" panose="020F0704030504030204" pitchFamily="34" charset="0"/>
              </a:rPr>
              <a:t>Comhairle member Izzie chaired a discussion on Women in Politics to mark International Woman’s Day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
        <p:nvSpPr>
          <p:cNvPr id="3" name="AutoShape 2" descr="South Dublin County Council - HD1080p Pollinators _ Part 2% All Ireland  Pollinator Plan (3) | Faceboo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uth Dublin County Council - HD1080p Pollinators _ Part 2% All Ireland  Pollinator Plan (3) | Faceboo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6" descr="South Dublin County Council - HD1080p Pollinators _ Part 2% All Ireland  Pollinator Plan (3) | Faceboo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8" descr="Making meadows in South Dublin » All-Ireland Pollinator Pla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a:extLst>
              <a:ext uri="{FF2B5EF4-FFF2-40B4-BE49-F238E27FC236}">
                <a16:creationId xmlns:a16="http://schemas.microsoft.com/office/drawing/2014/main" id="{86EF8F81-40FE-9BD5-D488-2FC7EF5FD415}"/>
              </a:ext>
            </a:extLst>
          </p:cNvPr>
          <p:cNvPicPr>
            <a:picLocks noChangeAspect="1"/>
          </p:cNvPicPr>
          <p:nvPr/>
        </p:nvPicPr>
        <p:blipFill>
          <a:blip r:embed="rId3"/>
          <a:stretch>
            <a:fillRect/>
          </a:stretch>
        </p:blipFill>
        <p:spPr>
          <a:xfrm rot="744226">
            <a:off x="7638628" y="2140244"/>
            <a:ext cx="2080081" cy="175374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FBD632C-F687-D003-8C5C-D93A1C9BFB40}"/>
              </a:ext>
            </a:extLst>
          </p:cNvPr>
          <p:cNvPicPr>
            <a:picLocks noChangeAspect="1"/>
          </p:cNvPicPr>
          <p:nvPr/>
        </p:nvPicPr>
        <p:blipFill>
          <a:blip r:embed="rId4"/>
          <a:stretch>
            <a:fillRect/>
          </a:stretch>
        </p:blipFill>
        <p:spPr>
          <a:xfrm rot="731096">
            <a:off x="9251722" y="4389290"/>
            <a:ext cx="1193929" cy="148084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ADD66EF-42EE-B3B6-271D-7216C35A655A}"/>
              </a:ext>
            </a:extLst>
          </p:cNvPr>
          <p:cNvPicPr>
            <a:picLocks noChangeAspect="1"/>
          </p:cNvPicPr>
          <p:nvPr/>
        </p:nvPicPr>
        <p:blipFill>
          <a:blip r:embed="rId5"/>
          <a:stretch>
            <a:fillRect/>
          </a:stretch>
        </p:blipFill>
        <p:spPr>
          <a:xfrm rot="761812">
            <a:off x="7207467" y="4304523"/>
            <a:ext cx="1660840" cy="1650378"/>
          </a:xfrm>
          <a:prstGeom prst="rect">
            <a:avLst/>
          </a:prstGeom>
        </p:spPr>
      </p:pic>
    </p:spTree>
    <p:extLst>
      <p:ext uri="{BB962C8B-B14F-4D97-AF65-F5344CB8AC3E}">
        <p14:creationId xmlns:p14="http://schemas.microsoft.com/office/powerpoint/2010/main" val="346817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24000" y="0"/>
            <a:ext cx="9144000" cy="6858000"/>
          </a:xfrm>
          <a:prstGeom prst="rect">
            <a:avLst/>
          </a:prstGeom>
        </p:spPr>
      </p:pic>
      <p:sp>
        <p:nvSpPr>
          <p:cNvPr id="5" name="TextBox 4"/>
          <p:cNvSpPr txBox="1"/>
          <p:nvPr/>
        </p:nvSpPr>
        <p:spPr>
          <a:xfrm>
            <a:off x="2102652"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Working with Decision Makers 	</a:t>
            </a:r>
          </a:p>
        </p:txBody>
      </p:sp>
      <p:sp>
        <p:nvSpPr>
          <p:cNvPr id="6" name="TextBox 5"/>
          <p:cNvSpPr txBox="1"/>
          <p:nvPr/>
        </p:nvSpPr>
        <p:spPr>
          <a:xfrm>
            <a:off x="2102653" y="1743537"/>
            <a:ext cx="5464218" cy="6709529"/>
          </a:xfrm>
          <a:prstGeom prst="rect">
            <a:avLst/>
          </a:prstGeom>
          <a:noFill/>
        </p:spPr>
        <p:txBody>
          <a:bodyPr wrap="square" rtlCol="0">
            <a:spAutoFit/>
          </a:bodyPr>
          <a:lstStyle/>
          <a:p>
            <a:r>
              <a:rPr lang="en-GB" sz="2000" dirty="0">
                <a:latin typeface="Arial Rounded MT Bold" panose="020F0704030504030204" pitchFamily="34" charset="0"/>
              </a:rPr>
              <a:t>South Dublin CYPSC</a:t>
            </a:r>
          </a:p>
          <a:p>
            <a:pPr marL="342900" indent="-342900">
              <a:buFont typeface="Arial" panose="020B0604020202020204" pitchFamily="34" charset="0"/>
              <a:buChar char="•"/>
            </a:pPr>
            <a:r>
              <a:rPr lang="en-GB" sz="2000" dirty="0">
                <a:latin typeface="Arial Rounded MT Bold" panose="020F0704030504030204" pitchFamily="34" charset="0"/>
              </a:rPr>
              <a:t>Comhairle members will be sitting on CYPSC subgroups on Education, Youth Diversion, Homelessness and Mental Health </a:t>
            </a:r>
          </a:p>
          <a:p>
            <a:pPr marL="342900" indent="-342900">
              <a:buFont typeface="Arial" panose="020B0604020202020204" pitchFamily="34" charset="0"/>
              <a:buChar char="•"/>
            </a:pPr>
            <a:r>
              <a:rPr lang="en-GB" sz="2000" dirty="0">
                <a:latin typeface="Arial Rounded MT Bold" panose="020F0704030504030204" pitchFamily="34" charset="0"/>
              </a:rPr>
              <a:t>We will be presenting to the full CYPSC on our work in July</a:t>
            </a:r>
          </a:p>
          <a:p>
            <a:endParaRPr lang="en-GB" sz="2000" dirty="0">
              <a:latin typeface="Arial Rounded MT Bold" panose="020F0704030504030204" pitchFamily="34" charset="0"/>
            </a:endParaRPr>
          </a:p>
          <a:p>
            <a:r>
              <a:rPr lang="en-GB" sz="2000" dirty="0">
                <a:latin typeface="Arial Rounded MT Bold" panose="020F0704030504030204" pitchFamily="34" charset="0"/>
              </a:rPr>
              <a:t>LCDC</a:t>
            </a:r>
          </a:p>
          <a:p>
            <a:pPr marL="342900" indent="-342900">
              <a:buFont typeface="Arial" panose="020B0604020202020204" pitchFamily="34" charset="0"/>
              <a:buChar char="•"/>
            </a:pPr>
            <a:r>
              <a:rPr lang="en-GB" sz="2000" dirty="0">
                <a:latin typeface="Arial Rounded MT Bold" panose="020F0704030504030204" pitchFamily="34" charset="0"/>
              </a:rPr>
              <a:t>The Comhairle will be presenting to the LCDC in June </a:t>
            </a:r>
          </a:p>
          <a:p>
            <a:pPr marL="342900" indent="-342900">
              <a:buFont typeface="Arial" panose="020B0604020202020204" pitchFamily="34" charset="0"/>
              <a:buChar char="•"/>
            </a:pPr>
            <a:endParaRPr lang="en-GB" sz="2000" dirty="0">
              <a:latin typeface="Arial Rounded MT Bold" panose="020F0704030504030204" pitchFamily="34" charset="0"/>
            </a:endParaRPr>
          </a:p>
          <a:p>
            <a:r>
              <a:rPr lang="en-GB" sz="2000" dirty="0">
                <a:latin typeface="Arial Rounded MT Bold" panose="020F0704030504030204" pitchFamily="34" charset="0"/>
              </a:rPr>
              <a:t>Council </a:t>
            </a:r>
          </a:p>
          <a:p>
            <a:pPr marL="342900" indent="-342900">
              <a:buFont typeface="Arial" panose="020B0604020202020204" pitchFamily="34" charset="0"/>
              <a:buChar char="•"/>
            </a:pPr>
            <a:r>
              <a:rPr lang="en-GB" sz="2000" dirty="0">
                <a:latin typeface="Arial Rounded MT Bold" panose="020F0704030504030204" pitchFamily="34" charset="0"/>
              </a:rPr>
              <a:t>We will be presenting to the Council at the OP&amp;F meeting in May </a:t>
            </a:r>
          </a:p>
          <a:p>
            <a:pPr marL="342900" indent="-342900">
              <a:buFont typeface="Arial" panose="020B0604020202020204" pitchFamily="34" charset="0"/>
              <a:buChar char="•"/>
            </a:pPr>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pPr marL="285750" indent="-285750">
              <a:buFont typeface="Arial" panose="020B0604020202020204" pitchFamily="34" charset="0"/>
              <a:buChar char="•"/>
            </a:pPr>
            <a:endParaRPr lang="en-GB" dirty="0"/>
          </a:p>
          <a:p>
            <a:endParaRPr lang="en-GB" dirty="0"/>
          </a:p>
          <a:p>
            <a:endParaRPr lang="en-IE"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
        <p:nvSpPr>
          <p:cNvPr id="3" name="AutoShape 2" descr="South Dublin County Council - HD1080p Pollinators _ Part 2% All Ireland  Pollinator Plan (3) | Faceboo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uth Dublin County Council - HD1080p Pollinators _ Part 2% All Ireland  Pollinator Plan (3) | Faceboo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6" descr="South Dublin County Council - HD1080p Pollinators _ Part 2% All Ireland  Pollinator Plan (3) | Faceboo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8" descr="Making meadows in South Dublin » All-Ireland Pollinator Pla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a:extLst>
              <a:ext uri="{FF2B5EF4-FFF2-40B4-BE49-F238E27FC236}">
                <a16:creationId xmlns:a16="http://schemas.microsoft.com/office/drawing/2014/main" id="{EF586D49-2F53-3269-F588-9A921CB4C9BA}"/>
              </a:ext>
            </a:extLst>
          </p:cNvPr>
          <p:cNvPicPr>
            <a:picLocks noChangeAspect="1"/>
          </p:cNvPicPr>
          <p:nvPr/>
        </p:nvPicPr>
        <p:blipFill>
          <a:blip r:embed="rId4"/>
          <a:stretch>
            <a:fillRect/>
          </a:stretch>
        </p:blipFill>
        <p:spPr>
          <a:xfrm>
            <a:off x="8746854" y="3508731"/>
            <a:ext cx="1824278" cy="1164063"/>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B9187EFA-94CF-D692-05C4-9B7F02BD7B28}"/>
              </a:ext>
            </a:extLst>
          </p:cNvPr>
          <p:cNvPicPr>
            <a:picLocks noChangeAspect="1"/>
          </p:cNvPicPr>
          <p:nvPr/>
        </p:nvPicPr>
        <p:blipFill>
          <a:blip r:embed="rId5"/>
          <a:stretch>
            <a:fillRect/>
          </a:stretch>
        </p:blipFill>
        <p:spPr>
          <a:xfrm>
            <a:off x="8945019" y="2027133"/>
            <a:ext cx="1427948" cy="113395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A24528AA-1047-CF17-0B5D-99AC85FC4AB3}"/>
              </a:ext>
            </a:extLst>
          </p:cNvPr>
          <p:cNvPicPr>
            <a:picLocks noChangeAspect="1"/>
          </p:cNvPicPr>
          <p:nvPr/>
        </p:nvPicPr>
        <p:blipFill>
          <a:blip r:embed="rId6"/>
          <a:stretch>
            <a:fillRect/>
          </a:stretch>
        </p:blipFill>
        <p:spPr>
          <a:xfrm>
            <a:off x="8669768" y="4964871"/>
            <a:ext cx="1978450" cy="10190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11915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502</Words>
  <Application>Microsoft Office PowerPoint</Application>
  <PresentationFormat>Widescreen</PresentationFormat>
  <Paragraphs>71</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 Clarke</dc:creator>
  <cp:lastModifiedBy>Su Clarke</cp:lastModifiedBy>
  <cp:revision>2</cp:revision>
  <dcterms:created xsi:type="dcterms:W3CDTF">2023-05-03T11:25:27Z</dcterms:created>
  <dcterms:modified xsi:type="dcterms:W3CDTF">2023-05-03T15:19:15Z</dcterms:modified>
</cp:coreProperties>
</file>