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9" r:id="rId4"/>
    <p:sldId id="266" r:id="rId5"/>
    <p:sldId id="280" r:id="rId6"/>
    <p:sldId id="279" r:id="rId7"/>
    <p:sldId id="271" r:id="rId8"/>
    <p:sldId id="267" r:id="rId9"/>
    <p:sldId id="272" r:id="rId10"/>
    <p:sldId id="273" r:id="rId11"/>
    <p:sldId id="264" r:id="rId12"/>
    <p:sldId id="277" r:id="rId13"/>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30" autoAdjust="0"/>
    <p:restoredTop sz="94660"/>
  </p:normalViewPr>
  <p:slideViewPr>
    <p:cSldViewPr snapToGrid="0">
      <p:cViewPr varScale="1">
        <p:scale>
          <a:sx n="86" d="100"/>
          <a:sy n="86" d="100"/>
        </p:scale>
        <p:origin x="72" y="48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5/10/2023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www.sdchamber.ie/" TargetMode="External"/><Relationship Id="rId7" Type="http://schemas.openxmlformats.org/officeDocument/2006/relationships/image" Target="../media/image1.jpg"/><Relationship Id="rId2" Type="http://schemas.openxmlformats.org/officeDocument/2006/relationships/hyperlink" Target="mailto:business@sdchamber.ie" TargetMode="External"/><Relationship Id="rId1" Type="http://schemas.openxmlformats.org/officeDocument/2006/relationships/slideLayout" Target="../slideLayouts/slideLayout7.xml"/><Relationship Id="rId6" Type="http://schemas.openxmlformats.org/officeDocument/2006/relationships/hyperlink" Target="https://twitter.com/#!/SDublinChamber" TargetMode="External"/><Relationship Id="rId5" Type="http://schemas.openxmlformats.org/officeDocument/2006/relationships/hyperlink" Target="http://www.linkedin.com/groups?mostPopular=&amp;gid=2296909&amp;trk=myg_ugrp_ovr" TargetMode="External"/><Relationship Id="rId4" Type="http://schemas.openxmlformats.org/officeDocument/2006/relationships/hyperlink" Target="https://www.facebook.com/pages/Tallaght-Ireland/South-Dublin-Chamber/118729211543828"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68" name="Rectangle 67">
            <a:extLst>
              <a:ext uri="{FF2B5EF4-FFF2-40B4-BE49-F238E27FC236}">
                <a16:creationId xmlns:a16="http://schemas.microsoft.com/office/drawing/2014/main" id="{E49B76A8-D4D2-428D-84FA-657EEA587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D7081A-EC88-4062-890C-691CF0D76326}"/>
              </a:ext>
            </a:extLst>
          </p:cNvPr>
          <p:cNvSpPr>
            <a:spLocks noGrp="1"/>
          </p:cNvSpPr>
          <p:nvPr>
            <p:ph type="ctrTitle"/>
          </p:nvPr>
        </p:nvSpPr>
        <p:spPr>
          <a:xfrm>
            <a:off x="665641" y="4473679"/>
            <a:ext cx="9552558" cy="1233251"/>
          </a:xfrm>
        </p:spPr>
        <p:txBody>
          <a:bodyPr>
            <a:normAutofit/>
          </a:bodyPr>
          <a:lstStyle/>
          <a:p>
            <a:r>
              <a:rPr lang="en-IE" b="1"/>
              <a:t>South Dublin Chamber</a:t>
            </a:r>
          </a:p>
        </p:txBody>
      </p:sp>
      <p:sp>
        <p:nvSpPr>
          <p:cNvPr id="3" name="Subtitle 2">
            <a:extLst>
              <a:ext uri="{FF2B5EF4-FFF2-40B4-BE49-F238E27FC236}">
                <a16:creationId xmlns:a16="http://schemas.microsoft.com/office/drawing/2014/main" id="{5A95CE53-BC34-43DD-BFD9-DC7761734356}"/>
              </a:ext>
            </a:extLst>
          </p:cNvPr>
          <p:cNvSpPr>
            <a:spLocks noGrp="1"/>
          </p:cNvSpPr>
          <p:nvPr>
            <p:ph type="subTitle" idx="1"/>
          </p:nvPr>
        </p:nvSpPr>
        <p:spPr>
          <a:xfrm>
            <a:off x="668815" y="5686129"/>
            <a:ext cx="9623477" cy="462967"/>
          </a:xfrm>
        </p:spPr>
        <p:txBody>
          <a:bodyPr>
            <a:normAutofit/>
          </a:bodyPr>
          <a:lstStyle/>
          <a:p>
            <a:r>
              <a:rPr lang="en-IE" b="1" dirty="0">
                <a:solidFill>
                  <a:schemeClr val="bg1"/>
                </a:solidFill>
                <a:latin typeface="Arial" panose="020B0604020202020204" pitchFamily="34" charset="0"/>
                <a:cs typeface="Arial" panose="020B0604020202020204" pitchFamily="34" charset="0"/>
              </a:rPr>
              <a:t>Accredited 1997 formerly Tallaght Chamber founded 1984</a:t>
            </a:r>
          </a:p>
        </p:txBody>
      </p:sp>
      <p:grpSp>
        <p:nvGrpSpPr>
          <p:cNvPr id="70" name="Group 69">
            <a:extLst>
              <a:ext uri="{FF2B5EF4-FFF2-40B4-BE49-F238E27FC236}">
                <a16:creationId xmlns:a16="http://schemas.microsoft.com/office/drawing/2014/main" id="{8D463EDB-0644-4F84-9901-D2434D5509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1" name="Straight Connector 70">
              <a:extLst>
                <a:ext uri="{FF2B5EF4-FFF2-40B4-BE49-F238E27FC236}">
                  <a16:creationId xmlns:a16="http://schemas.microsoft.com/office/drawing/2014/main" id="{A02079FA-226E-4AF1-B818-2CA9EF1B69F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2" name="Straight Connector 71">
              <a:extLst>
                <a:ext uri="{FF2B5EF4-FFF2-40B4-BE49-F238E27FC236}">
                  <a16:creationId xmlns:a16="http://schemas.microsoft.com/office/drawing/2014/main" id="{6D376604-76CD-4D25-B281-35796F3671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6B5A32B1-F178-4FE5-8916-712F46FCB8D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DC3339F8-6376-45A3-A77E-5F5C212D4ED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6AD1BBAE-26A1-4BE9-9536-C15B1A87E0B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77" name="Snip Diagonal Corner Rectangle 12">
            <a:extLst>
              <a:ext uri="{FF2B5EF4-FFF2-40B4-BE49-F238E27FC236}">
                <a16:creationId xmlns:a16="http://schemas.microsoft.com/office/drawing/2014/main" id="{15A54023-E435-4098-A370-AE54A007E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251" y="690851"/>
            <a:ext cx="9615670" cy="3584587"/>
          </a:xfrm>
          <a:prstGeom prst="snip2DiagRect">
            <a:avLst>
              <a:gd name="adj1" fmla="val 12305"/>
              <a:gd name="adj2" fmla="val 0"/>
            </a:avLst>
          </a:prstGeom>
          <a:solidFill>
            <a:schemeClr val="tx1"/>
          </a:solidFill>
          <a:ln>
            <a:solidFill>
              <a:srgbClr val="FFFFFF">
                <a:alpha val="40000"/>
              </a:srgbClr>
            </a:soli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 up of a logo&#10;&#10;Description automatically generated">
            <a:extLst>
              <a:ext uri="{FF2B5EF4-FFF2-40B4-BE49-F238E27FC236}">
                <a16:creationId xmlns:a16="http://schemas.microsoft.com/office/drawing/2014/main" id="{B5711C66-9B32-4001-B6F0-2BC15F4678C1}"/>
              </a:ext>
            </a:extLst>
          </p:cNvPr>
          <p:cNvPicPr>
            <a:picLocks noChangeAspect="1"/>
          </p:cNvPicPr>
          <p:nvPr/>
        </p:nvPicPr>
        <p:blipFill rotWithShape="1">
          <a:blip r:embed="rId2"/>
          <a:srcRect l="13921" r="994" b="-1"/>
          <a:stretch/>
        </p:blipFill>
        <p:spPr>
          <a:xfrm>
            <a:off x="834935" y="854087"/>
            <a:ext cx="5582963" cy="3280831"/>
          </a:xfrm>
          <a:custGeom>
            <a:avLst/>
            <a:gdLst>
              <a:gd name="connsiteX0" fmla="*/ 402071 w 5582963"/>
              <a:gd name="connsiteY0" fmla="*/ 0 h 3280831"/>
              <a:gd name="connsiteX1" fmla="*/ 5582963 w 5582963"/>
              <a:gd name="connsiteY1" fmla="*/ 0 h 3280831"/>
              <a:gd name="connsiteX2" fmla="*/ 5582963 w 5582963"/>
              <a:gd name="connsiteY2" fmla="*/ 3280831 h 3280831"/>
              <a:gd name="connsiteX3" fmla="*/ 0 w 5582963"/>
              <a:gd name="connsiteY3" fmla="*/ 3280831 h 3280831"/>
              <a:gd name="connsiteX4" fmla="*/ 0 w 5582963"/>
              <a:gd name="connsiteY4" fmla="*/ 402071 h 3280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82963" h="3280831">
                <a:moveTo>
                  <a:pt x="402071" y="0"/>
                </a:moveTo>
                <a:lnTo>
                  <a:pt x="5582963" y="0"/>
                </a:lnTo>
                <a:lnTo>
                  <a:pt x="5582963" y="3280831"/>
                </a:lnTo>
                <a:lnTo>
                  <a:pt x="0" y="3280831"/>
                </a:lnTo>
                <a:lnTo>
                  <a:pt x="0" y="402071"/>
                </a:lnTo>
                <a:close/>
              </a:path>
            </a:pathLst>
          </a:custGeom>
        </p:spPr>
      </p:pic>
      <p:pic>
        <p:nvPicPr>
          <p:cNvPr id="6" name="Picture 5" descr="A picture containing text, map&#10;&#10;Description automatically generated">
            <a:extLst>
              <a:ext uri="{FF2B5EF4-FFF2-40B4-BE49-F238E27FC236}">
                <a16:creationId xmlns:a16="http://schemas.microsoft.com/office/drawing/2014/main" id="{158E0332-0183-415F-B861-A131F5E9D15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62" r="5" b="4409"/>
          <a:stretch/>
        </p:blipFill>
        <p:spPr bwMode="auto">
          <a:xfrm>
            <a:off x="6568222" y="854087"/>
            <a:ext cx="3557016" cy="3280831"/>
          </a:xfrm>
          <a:custGeom>
            <a:avLst/>
            <a:gdLst>
              <a:gd name="connsiteX0" fmla="*/ 0 w 3557016"/>
              <a:gd name="connsiteY0" fmla="*/ 0 h 3280831"/>
              <a:gd name="connsiteX1" fmla="*/ 3557016 w 3557016"/>
              <a:gd name="connsiteY1" fmla="*/ 0 h 3280831"/>
              <a:gd name="connsiteX2" fmla="*/ 3557016 w 3557016"/>
              <a:gd name="connsiteY2" fmla="*/ 2876895 h 3280831"/>
              <a:gd name="connsiteX3" fmla="*/ 3153080 w 3557016"/>
              <a:gd name="connsiteY3" fmla="*/ 3280831 h 3280831"/>
              <a:gd name="connsiteX4" fmla="*/ 0 w 3557016"/>
              <a:gd name="connsiteY4" fmla="*/ 3280831 h 3280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57016" h="3280831">
                <a:moveTo>
                  <a:pt x="0" y="0"/>
                </a:moveTo>
                <a:lnTo>
                  <a:pt x="3557016" y="0"/>
                </a:lnTo>
                <a:lnTo>
                  <a:pt x="3557016" y="2876895"/>
                </a:lnTo>
                <a:lnTo>
                  <a:pt x="3153080" y="3280831"/>
                </a:lnTo>
                <a:lnTo>
                  <a:pt x="0" y="3280831"/>
                </a:lnTo>
                <a:close/>
              </a:path>
            </a:pathLst>
          </a:cu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5399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148F2-9BFC-4D7C-BFD6-043554BF0C49}"/>
              </a:ext>
            </a:extLst>
          </p:cNvPr>
          <p:cNvSpPr txBox="1"/>
          <p:nvPr/>
        </p:nvSpPr>
        <p:spPr>
          <a:xfrm flipH="1">
            <a:off x="1056372" y="1143000"/>
            <a:ext cx="9916428" cy="5139869"/>
          </a:xfrm>
          <a:prstGeom prst="rect">
            <a:avLst/>
          </a:prstGeom>
          <a:noFill/>
        </p:spPr>
        <p:txBody>
          <a:bodyPr wrap="square" rtlCol="0">
            <a:spAutoFit/>
          </a:bodyPr>
          <a:lstStyle/>
          <a:p>
            <a:endParaRPr lang="en-IE" sz="2000" b="1" dirty="0">
              <a:solidFill>
                <a:schemeClr val="bg1"/>
              </a:solidFill>
              <a:latin typeface="Arial" panose="020B0604020202020204" pitchFamily="34" charset="0"/>
              <a:cs typeface="Arial" panose="020B0604020202020204" pitchFamily="34" charset="0"/>
            </a:endParaRPr>
          </a:p>
          <a:p>
            <a:r>
              <a:rPr lang="en-IE"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Cont</a:t>
            </a: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42900" indent="-34290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Inflation – Macro issue dependent on energy costs which impacts all supply chains, need to have some restraint to prevent spiral of increasing costs increasing other costs. Improve supply of sustainable energy.</a:t>
            </a:r>
          </a:p>
          <a:p>
            <a:pPr marL="342900" indent="-34290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War in Ukraine – support for refugees, supports for those staying their country, active part of the peace finding process.</a:t>
            </a:r>
          </a:p>
          <a:p>
            <a:pPr marL="342900" indent="-34290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Climate Change – adhere to our commitments internationally, support lifestyle choices that reduce emissions and waste at personal, local and national level. </a:t>
            </a:r>
          </a:p>
          <a:p>
            <a:pPr marL="342900" indent="-34290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Domestic Economy  in 2022 GDP Growth 12.2% Modified Domestic Demand 8.2% predicted that it could drop to 0.7%. Need to stimulate domestic economy through increased demand and export maximisation.</a:t>
            </a:r>
          </a:p>
          <a:p>
            <a:pPr marL="342900" indent="-34290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Brexit – Adapt and be responsive to changes as they are occurring biggest challenge is Divergence.</a:t>
            </a:r>
          </a:p>
          <a:p>
            <a:endParaRPr lang="en-IE" sz="2400" b="1" dirty="0">
              <a:solidFill>
                <a:schemeClr val="bg1"/>
              </a:solidFill>
              <a:latin typeface="Arial" panose="020B0604020202020204" pitchFamily="34" charset="0"/>
              <a:cs typeface="Arial" panose="020B0604020202020204" pitchFamily="34" charset="0"/>
            </a:endParaRPr>
          </a:p>
          <a:p>
            <a:endParaRPr lang="en-IE" sz="2400" b="1" dirty="0">
              <a:solidFill>
                <a:schemeClr val="bg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BEDCFB3C-6D45-67DF-00B7-29A648BB7807}"/>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223181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148F2-9BFC-4D7C-BFD6-043554BF0C49}"/>
              </a:ext>
            </a:extLst>
          </p:cNvPr>
          <p:cNvSpPr txBox="1"/>
          <p:nvPr/>
        </p:nvSpPr>
        <p:spPr>
          <a:xfrm flipH="1">
            <a:off x="990600" y="1303866"/>
            <a:ext cx="9982200" cy="5416868"/>
          </a:xfrm>
          <a:prstGeom prst="rect">
            <a:avLst/>
          </a:prstGeom>
          <a:noFill/>
        </p:spPr>
        <p:txBody>
          <a:bodyPr wrap="square" rtlCol="0">
            <a:spAutoFit/>
          </a:bodyPr>
          <a:lstStyle/>
          <a:p>
            <a:r>
              <a:rPr lang="en-IE" sz="3200" dirty="0">
                <a:solidFill>
                  <a:schemeClr val="bg1"/>
                </a:solidFill>
                <a:latin typeface="Calibri" panose="020F0502020204030204" pitchFamily="34" charset="0"/>
                <a:ea typeface="Calibri" panose="020F0502020204030204" pitchFamily="34" charset="0"/>
                <a:cs typeface="Calibri" panose="020F0502020204030204" pitchFamily="34" charset="0"/>
              </a:rPr>
              <a:t>Summary</a:t>
            </a:r>
          </a:p>
          <a:p>
            <a:pPr marL="285750" indent="-285750">
              <a:buFont typeface="Arial" panose="020B0604020202020204" pitchFamily="34" charset="0"/>
              <a:buChar char="•"/>
            </a:pPr>
            <a:endParaRPr lang="en-IE"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For 39 years we have represented the business community in our area which was originally Tallaght and with the formation of our County is South Dublin County.</a:t>
            </a:r>
          </a:p>
          <a:p>
            <a:pPr marL="285750" indent="-28575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We provide a voice for this communities needs and the services they require to grow and sustain their business.</a:t>
            </a:r>
          </a:p>
          <a:p>
            <a:pPr marL="285750" indent="-28575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The business community is an integral part of our wider community. The success of the communities of South Dublin County are interlinked to the success of any part of that community.</a:t>
            </a:r>
          </a:p>
          <a:p>
            <a:pPr marL="285750" indent="-28575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Local Government is a key driver of local economic growth through the provision of transparent governance, infrastructure, regulation and compliance, fair taxation and ensuring our county is a great place to live, work and study.</a:t>
            </a:r>
          </a:p>
          <a:p>
            <a:pPr marL="285750" indent="-285750">
              <a:buFont typeface="Arial" panose="020B0604020202020204" pitchFamily="34" charset="0"/>
              <a:buChar char="•"/>
            </a:pPr>
            <a:r>
              <a:rPr lang="en-IE" sz="2000" b="1" dirty="0">
                <a:solidFill>
                  <a:schemeClr val="bg1"/>
                </a:solidFill>
                <a:latin typeface="Calibri" panose="020F0502020204030204" pitchFamily="34" charset="0"/>
                <a:ea typeface="Calibri" panose="020F0502020204030204" pitchFamily="34" charset="0"/>
                <a:cs typeface="Calibri" panose="020F0502020204030204" pitchFamily="34" charset="0"/>
              </a:rPr>
              <a:t>We greatly value the open and honest relationship we have had with South Dublin County Council since its formation and the common goal we share for our County to  grow and develop for the benefit of those who live and work here.</a:t>
            </a:r>
          </a:p>
          <a:p>
            <a:r>
              <a:rPr lang="en-IE" dirty="0">
                <a:solidFill>
                  <a:schemeClr val="bg1"/>
                </a:solidFill>
                <a:latin typeface="Arial" panose="020B0604020202020204" pitchFamily="34" charset="0"/>
                <a:cs typeface="Arial" panose="020B0604020202020204" pitchFamily="34" charset="0"/>
              </a:rPr>
              <a:t> </a:t>
            </a:r>
          </a:p>
          <a:p>
            <a:endParaRPr lang="en-IE" dirty="0">
              <a:solidFill>
                <a:schemeClr val="bg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6EC98102-61E2-97F8-0735-BC55B10D49E4}"/>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4285226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C435BB6-6078-455D-81EB-10FFE7748A1D}"/>
              </a:ext>
            </a:extLst>
          </p:cNvPr>
          <p:cNvSpPr/>
          <p:nvPr/>
        </p:nvSpPr>
        <p:spPr>
          <a:xfrm>
            <a:off x="3048000" y="1782396"/>
            <a:ext cx="6096000" cy="3570208"/>
          </a:xfrm>
          <a:prstGeom prst="rect">
            <a:avLst/>
          </a:prstGeom>
        </p:spPr>
        <p:txBody>
          <a:bodyPr>
            <a:spAutoFit/>
          </a:bodyPr>
          <a:lstStyle/>
          <a:p>
            <a:pPr>
              <a:spcAft>
                <a:spcPts val="0"/>
              </a:spcAft>
            </a:pPr>
            <a:endPar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South Dublin Chamber  </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Tallaght Business Centre</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Whitestown Business Park</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Dublin 24</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D24 K59A</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Tel: 00 353 1  4622107 </a:t>
            </a:r>
            <a:endParaRPr lang="en-IE" sz="2400" b="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b="1" dirty="0">
                <a:solidFill>
                  <a:schemeClr val="bg1"/>
                </a:solidFill>
                <a:latin typeface="Georgia" panose="02040502050405020303" pitchFamily="18" charset="0"/>
                <a:ea typeface="Times New Roman" panose="02020603050405020304" pitchFamily="18" charset="0"/>
                <a:cs typeface="Times New Roman" panose="02020603050405020304" pitchFamily="18" charset="0"/>
              </a:rPr>
              <a:t>Email</a:t>
            </a:r>
            <a:r>
              <a:rPr lang="en-IE" dirty="0">
                <a:latin typeface="Georgia" panose="02040502050405020303" pitchFamily="18" charset="0"/>
                <a:ea typeface="Times New Roman" panose="02020603050405020304" pitchFamily="18" charset="0"/>
                <a:cs typeface="Times New Roman" panose="02020603050405020304" pitchFamily="18" charset="0"/>
              </a:rPr>
              <a:t> </a:t>
            </a:r>
            <a:r>
              <a:rPr lang="en-IE" b="1" u="sng" dirty="0">
                <a:solidFill>
                  <a:srgbClr val="002060"/>
                </a:solidFill>
                <a:latin typeface="Georgia" panose="02040502050405020303"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business@sdchamber.ie</a:t>
            </a:r>
            <a:r>
              <a:rPr lang="en-IE" b="1" u="sng" dirty="0">
                <a:solidFill>
                  <a:srgbClr val="002060"/>
                </a:solidFill>
                <a:latin typeface="Georgia" panose="02040502050405020303" pitchFamily="18" charset="0"/>
                <a:ea typeface="Times New Roman" panose="02020603050405020304" pitchFamily="18" charset="0"/>
                <a:cs typeface="Times New Roman" panose="02020603050405020304" pitchFamily="18" charset="0"/>
              </a:rPr>
              <a:t> </a:t>
            </a:r>
            <a:r>
              <a:rPr lang="en-IE" b="1" dirty="0">
                <a:solidFill>
                  <a:srgbClr val="002060"/>
                </a:solidFill>
                <a:latin typeface="Georgia" panose="02040502050405020303" pitchFamily="18" charset="0"/>
                <a:ea typeface="Times New Roman" panose="02020603050405020304" pitchFamily="18" charset="0"/>
                <a:cs typeface="Times New Roman" panose="02020603050405020304" pitchFamily="18" charset="0"/>
              </a:rPr>
              <a:t> </a:t>
            </a:r>
            <a:endParaRPr lang="en-IE"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dirty="0">
                <a:latin typeface="Georgia" panose="02040502050405020303" pitchFamily="18" charset="0"/>
                <a:ea typeface="Times New Roman" panose="02020603050405020304" pitchFamily="18" charset="0"/>
                <a:cs typeface="Calibri" panose="020F0502020204030204" pitchFamily="34" charset="0"/>
              </a:rPr>
              <a:t> </a:t>
            </a:r>
            <a:endParaRPr lang="en-IE" sz="2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IE" sz="24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GB" b="1"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Check out our website -</a:t>
            </a:r>
            <a:r>
              <a:rPr lang="en-GB" dirty="0">
                <a:solidFill>
                  <a:schemeClr val="bg1"/>
                </a:solidFill>
                <a:latin typeface="Arial" panose="020B0604020202020204" pitchFamily="34" charset="0"/>
                <a:ea typeface="Times New Roman" panose="02020603050405020304" pitchFamily="18" charset="0"/>
                <a:cs typeface="Times New Roman" panose="02020603050405020304" pitchFamily="18" charset="0"/>
              </a:rPr>
              <a:t> </a:t>
            </a:r>
            <a:r>
              <a:rPr lang="en-GB" b="1"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www.sdchamber.ie</a:t>
            </a:r>
            <a:r>
              <a:rPr lang="en-GB"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a:t>
            </a:r>
            <a:endParaRPr lang="en-IE"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b="1"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Facebook</a:t>
            </a: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 </a:t>
            </a:r>
            <a:r>
              <a:rPr lang="en-US" b="1"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LinkedIn</a:t>
            </a:r>
            <a:r>
              <a:rPr lang="en-US" b="1" dirty="0">
                <a:solidFill>
                  <a:srgbClr val="002060"/>
                </a:solidFill>
                <a:latin typeface="Arial" panose="020B0604020202020204" pitchFamily="34" charset="0"/>
                <a:ea typeface="Times New Roman" panose="02020603050405020304" pitchFamily="18" charset="0"/>
                <a:cs typeface="Times New Roman" panose="02020603050405020304" pitchFamily="18" charset="0"/>
              </a:rPr>
              <a:t> / </a:t>
            </a:r>
            <a:r>
              <a:rPr lang="en-US" b="1" u="sng" dirty="0">
                <a:solidFill>
                  <a:srgbClr val="002060"/>
                </a:solidFill>
                <a:latin typeface="Arial" panose="020B0604020202020204" pitchFamily="34" charset="0"/>
                <a:ea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Twitter</a:t>
            </a:r>
            <a:endParaRPr lang="en-IE" sz="2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E3646DEA-01AE-36B3-3EC0-4E1EC58B0016}"/>
              </a:ext>
            </a:extLst>
          </p:cNvPr>
          <p:cNvPicPr>
            <a:picLocks noChangeAspect="1"/>
          </p:cNvPicPr>
          <p:nvPr/>
        </p:nvPicPr>
        <p:blipFill>
          <a:blip r:embed="rId7"/>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897736793"/>
      </p:ext>
    </p:extLst>
  </p:cSld>
  <p:clrMapOvr>
    <a:masterClrMapping/>
  </p:clrMapOvr>
  <p:transition spd="slow" advClick="0" advTm="700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08DF77-C8E3-4DAA-9C6F-995735733951}"/>
              </a:ext>
            </a:extLst>
          </p:cNvPr>
          <p:cNvSpPr txBox="1"/>
          <p:nvPr/>
        </p:nvSpPr>
        <p:spPr>
          <a:xfrm>
            <a:off x="1473201" y="1447801"/>
            <a:ext cx="9247352" cy="4730388"/>
          </a:xfrm>
          <a:prstGeom prst="rect">
            <a:avLst/>
          </a:prstGeom>
          <a:noFill/>
        </p:spPr>
        <p:txBody>
          <a:bodyPr wrap="square" rtlCol="0">
            <a:spAutoFit/>
          </a:bodyPr>
          <a:lstStyle/>
          <a:p>
            <a:endParaRPr lang="en-IE" sz="2000" b="1" dirty="0">
              <a:solidFill>
                <a:schemeClr val="bg1"/>
              </a:solidFill>
              <a:latin typeface="Arial" panose="020B0604020202020204" pitchFamily="34" charset="0"/>
              <a:cs typeface="Arial" panose="020B0604020202020204" pitchFamily="34" charset="0"/>
            </a:endParaRPr>
          </a:p>
          <a:p>
            <a:r>
              <a:rPr lang="en-IE" sz="3200" b="1" dirty="0">
                <a:solidFill>
                  <a:schemeClr val="bg1"/>
                </a:solidFill>
                <a:latin typeface="Calibri" panose="020F0502020204030204" pitchFamily="34" charset="0"/>
                <a:ea typeface="Calibri" panose="020F0502020204030204" pitchFamily="34" charset="0"/>
                <a:cs typeface="Calibri" panose="020F0502020204030204" pitchFamily="34" charset="0"/>
              </a:rPr>
              <a:t>Core Mission:</a:t>
            </a:r>
          </a:p>
          <a:p>
            <a:endPar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To support the economic growth of our county so that it is a great place to live, work and study</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We do this through being the voice of the business community and providing the supports our members need</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Lobbying &amp; Representation</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Events and Activities</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Chamber Learning / Training</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Networking and Communication</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Corporate Members Programme / International</a:t>
            </a:r>
          </a:p>
        </p:txBody>
      </p:sp>
      <p:pic>
        <p:nvPicPr>
          <p:cNvPr id="3" name="Picture 2">
            <a:extLst>
              <a:ext uri="{FF2B5EF4-FFF2-40B4-BE49-F238E27FC236}">
                <a16:creationId xmlns:a16="http://schemas.microsoft.com/office/drawing/2014/main" id="{88983A1B-42A0-4D34-AD77-E0545002E884}"/>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659620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148F2-9BFC-4D7C-BFD6-043554BF0C49}"/>
              </a:ext>
            </a:extLst>
          </p:cNvPr>
          <p:cNvSpPr txBox="1"/>
          <p:nvPr/>
        </p:nvSpPr>
        <p:spPr>
          <a:xfrm flipH="1">
            <a:off x="745066" y="1557867"/>
            <a:ext cx="10166771" cy="4185761"/>
          </a:xfrm>
          <a:prstGeom prst="rect">
            <a:avLst/>
          </a:prstGeom>
          <a:noFill/>
        </p:spPr>
        <p:txBody>
          <a:bodyPr wrap="square" rtlCol="0">
            <a:spAutoFit/>
          </a:bodyPr>
          <a:lstStyle/>
          <a:p>
            <a:r>
              <a:rPr lang="en-IE" sz="3200" b="1" dirty="0">
                <a:solidFill>
                  <a:schemeClr val="bg1"/>
                </a:solidFill>
                <a:latin typeface="Calibri" panose="020F0502020204030204" pitchFamily="34" charset="0"/>
                <a:ea typeface="Calibri" panose="020F0502020204030204" pitchFamily="34" charset="0"/>
                <a:cs typeface="Calibri" panose="020F0502020204030204" pitchFamily="34" charset="0"/>
              </a:rPr>
              <a:t>Who Are our Members</a:t>
            </a:r>
          </a:p>
          <a:p>
            <a:pPr marL="571500" indent="-571500">
              <a:buFont typeface="Arial" panose="020B0604020202020204" pitchFamily="34" charset="0"/>
              <a:buChar char="•"/>
            </a:pPr>
            <a:endParaRPr lang="en-IE" b="1" dirty="0">
              <a:solidFill>
                <a:schemeClr val="bg1"/>
              </a:solidFill>
            </a:endParaRPr>
          </a:p>
          <a:p>
            <a:pPr marL="571500" indent="-5715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The majority 80% + employ less than 10 people and many only have 1-3 employees.</a:t>
            </a:r>
          </a:p>
          <a:p>
            <a:pPr marL="571500" indent="-5715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They are located throughout the county with strong representation in the Industrial Estates and Business Parks.</a:t>
            </a:r>
          </a:p>
          <a:p>
            <a:pPr marL="571500" indent="-5715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They cover many areas such as tradespeople, retail, manufacturers, service providers, data centres, logistics, specialist supports, accountants and bankers.</a:t>
            </a:r>
          </a:p>
          <a:p>
            <a:pPr marL="571500" indent="-5715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We also have the large companies, Microsoft, Google, AWS, CRH.</a:t>
            </a:r>
          </a:p>
          <a:p>
            <a:pPr marL="571500" indent="-5715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All have different needs and engage in different ways with the Chamber.</a:t>
            </a:r>
          </a:p>
        </p:txBody>
      </p:sp>
      <p:pic>
        <p:nvPicPr>
          <p:cNvPr id="5" name="Picture 4">
            <a:extLst>
              <a:ext uri="{FF2B5EF4-FFF2-40B4-BE49-F238E27FC236}">
                <a16:creationId xmlns:a16="http://schemas.microsoft.com/office/drawing/2014/main" id="{58A03242-9C9A-09C4-5708-41BAA3F609A5}"/>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1180306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08DF77-C8E3-4DAA-9C6F-995735733951}"/>
              </a:ext>
            </a:extLst>
          </p:cNvPr>
          <p:cNvSpPr txBox="1"/>
          <p:nvPr/>
        </p:nvSpPr>
        <p:spPr>
          <a:xfrm>
            <a:off x="1219201" y="1380067"/>
            <a:ext cx="9501352" cy="5509200"/>
          </a:xfrm>
          <a:prstGeom prst="rect">
            <a:avLst/>
          </a:prstGeom>
          <a:noFill/>
        </p:spPr>
        <p:txBody>
          <a:bodyPr wrap="square" rtlCol="0">
            <a:spAutoFit/>
          </a:bodyPr>
          <a:lstStyle/>
          <a:p>
            <a:endParaRPr lang="en-IE" sz="16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r>
              <a:rPr lang="en-IE" sz="3200" b="1" dirty="0">
                <a:solidFill>
                  <a:schemeClr val="bg1"/>
                </a:solidFill>
                <a:latin typeface="Calibri" panose="020F0502020204030204" pitchFamily="34" charset="0"/>
                <a:ea typeface="Calibri" panose="020F0502020204030204" pitchFamily="34" charset="0"/>
                <a:cs typeface="Calibri" panose="020F0502020204030204" pitchFamily="34" charset="0"/>
              </a:rPr>
              <a:t>Awareness of South Dublin County as a location of Choice, Retention and Growth</a:t>
            </a:r>
          </a:p>
          <a:p>
            <a:endParaRPr lang="en-IE" sz="1600" b="1"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County Marketing Programme</a:t>
            </a: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e.g. Partner Chambers promoting and World Expo Dubai 2020</a:t>
            </a: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Commissioned Reports – from the 140 page Development Strategy for South Dublin 2001-2016 (published in June 2001) to our most recent report by Octavian “Building on Success”</a:t>
            </a: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Winner of Awards such as the Chambers Ireland 2019 Collaboration with a Local Authority for the Business Sustainability Programme</a:t>
            </a: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Promote through </a:t>
            </a:r>
            <a:r>
              <a:rPr lang="en-IE" sz="2400" b="1" dirty="0" err="1">
                <a:solidFill>
                  <a:schemeClr val="bg1"/>
                </a:solidFill>
                <a:latin typeface="Calibri" panose="020F0502020204030204" pitchFamily="34" charset="0"/>
                <a:ea typeface="Calibri" panose="020F0502020204030204" pitchFamily="34" charset="0"/>
                <a:cs typeface="Calibri" panose="020F0502020204030204" pitchFamily="34" charset="0"/>
              </a:rPr>
              <a:t>Eurochambers</a:t>
            </a: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and World Federation of Chambers</a:t>
            </a:r>
          </a:p>
          <a:p>
            <a:pPr marL="285750" indent="-28575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Only Irish Chamber to be a Winner of the National, European and </a:t>
            </a:r>
            <a:r>
              <a:rPr lang="en-IE" sz="2400" b="1">
                <a:solidFill>
                  <a:schemeClr val="bg1"/>
                </a:solidFill>
                <a:latin typeface="Calibri" panose="020F0502020204030204" pitchFamily="34" charset="0"/>
                <a:ea typeface="Calibri" panose="020F0502020204030204" pitchFamily="34" charset="0"/>
                <a:cs typeface="Calibri" panose="020F0502020204030204" pitchFamily="34" charset="0"/>
              </a:rPr>
              <a:t>World Awards.</a:t>
            </a:r>
            <a:endPar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n-IE" sz="1600" b="1" dirty="0">
              <a:solidFill>
                <a:schemeClr val="bg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1E27BBC-52C2-86C6-E7EF-042E54AD9ABD}"/>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2972228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raphical user interface, text, website&#10;&#10;Description automatically generated">
            <a:extLst>
              <a:ext uri="{FF2B5EF4-FFF2-40B4-BE49-F238E27FC236}">
                <a16:creationId xmlns:a16="http://schemas.microsoft.com/office/drawing/2014/main" id="{6B17F02E-9176-2CF2-F318-1AA2F27C971B}"/>
              </a:ext>
            </a:extLst>
          </p:cNvPr>
          <p:cNvPicPr>
            <a:picLocks noChangeAspect="1"/>
          </p:cNvPicPr>
          <p:nvPr/>
        </p:nvPicPr>
        <p:blipFill>
          <a:blip r:embed="rId2"/>
          <a:stretch>
            <a:fillRect/>
          </a:stretch>
        </p:blipFill>
        <p:spPr>
          <a:xfrm>
            <a:off x="2754644" y="1354667"/>
            <a:ext cx="7981088" cy="4954704"/>
          </a:xfrm>
          <a:prstGeom prst="rect">
            <a:avLst/>
          </a:prstGeom>
        </p:spPr>
      </p:pic>
      <p:pic>
        <p:nvPicPr>
          <p:cNvPr id="5" name="Picture 4">
            <a:extLst>
              <a:ext uri="{FF2B5EF4-FFF2-40B4-BE49-F238E27FC236}">
                <a16:creationId xmlns:a16="http://schemas.microsoft.com/office/drawing/2014/main" id="{C0463632-9CD9-BE72-EAEC-84C8BF088ED8}"/>
              </a:ext>
            </a:extLst>
          </p:cNvPr>
          <p:cNvPicPr>
            <a:picLocks noChangeAspect="1"/>
          </p:cNvPicPr>
          <p:nvPr/>
        </p:nvPicPr>
        <p:blipFill>
          <a:blip r:embed="rId3"/>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3133515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08DF77-C8E3-4DAA-9C6F-995735733951}"/>
              </a:ext>
            </a:extLst>
          </p:cNvPr>
          <p:cNvSpPr txBox="1"/>
          <p:nvPr/>
        </p:nvSpPr>
        <p:spPr>
          <a:xfrm>
            <a:off x="1464733" y="1380067"/>
            <a:ext cx="9255819" cy="5967672"/>
          </a:xfrm>
          <a:prstGeom prst="rect">
            <a:avLst/>
          </a:prstGeom>
          <a:noFill/>
        </p:spPr>
        <p:txBody>
          <a:bodyPr wrap="square" rtlCol="0">
            <a:spAutoFit/>
          </a:bodyPr>
          <a:lstStyle/>
          <a:p>
            <a:endParaRPr lang="en-IE" sz="1200" b="1" dirty="0">
              <a:solidFill>
                <a:schemeClr val="bg1"/>
              </a:solidFill>
              <a:latin typeface="Arial" panose="020B0604020202020204" pitchFamily="34" charset="0"/>
              <a:cs typeface="Arial" panose="020B0604020202020204" pitchFamily="34" charset="0"/>
            </a:endParaRPr>
          </a:p>
          <a:p>
            <a:r>
              <a:rPr lang="en-IE" sz="2800" b="1" dirty="0">
                <a:solidFill>
                  <a:schemeClr val="bg1"/>
                </a:solidFill>
                <a:latin typeface="Calibri" panose="020F0502020204030204" pitchFamily="34" charset="0"/>
                <a:cs typeface="Calibri" panose="020F0502020204030204" pitchFamily="34" charset="0"/>
              </a:rPr>
              <a:t>Working in Partnership with South Dublin County Council and other local stakeholders </a:t>
            </a:r>
          </a:p>
          <a:p>
            <a:endParaRPr lang="en-IE" sz="1600" b="1"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Flagship Business Sustainability Programme</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Surveys including the first county wide business survey in 2014</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Training</a:t>
            </a:r>
          </a:p>
          <a:p>
            <a:pPr marL="285750" indent="-285750">
              <a:buFont typeface="Arial" panose="020B0604020202020204" pitchFamily="34" charset="0"/>
              <a:buChar char="•"/>
            </a:pPr>
            <a:r>
              <a:rPr lang="en-IE" sz="2000" b="1" dirty="0" err="1">
                <a:solidFill>
                  <a:schemeClr val="bg1"/>
                </a:solidFill>
                <a:latin typeface="Calibri" panose="020F0502020204030204" pitchFamily="34" charset="0"/>
                <a:cs typeface="Calibri" panose="020F0502020204030204" pitchFamily="34" charset="0"/>
              </a:rPr>
              <a:t>Gaelforce</a:t>
            </a:r>
            <a:r>
              <a:rPr lang="en-IE" sz="2000" b="1" dirty="0">
                <a:solidFill>
                  <a:schemeClr val="bg1"/>
                </a:solidFill>
                <a:latin typeface="Calibri" panose="020F0502020204030204" pitchFamily="34" charset="0"/>
                <a:cs typeface="Calibri" panose="020F0502020204030204" pitchFamily="34" charset="0"/>
              </a:rPr>
              <a:t> Triathlon 2017 and 2018</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Business cannot succeed without good infrastructure</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Roads, water,  waste disposal, housing, schools, hospitals </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If you produce a good product but cant get it to market it’s a failure</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Governance – local and national very important</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Irelands economic freedom score is 82.0 making it the 3</a:t>
            </a:r>
            <a:r>
              <a:rPr lang="en-IE" sz="2000" b="1" baseline="30000" dirty="0">
                <a:solidFill>
                  <a:schemeClr val="bg1"/>
                </a:solidFill>
                <a:latin typeface="Calibri" panose="020F0502020204030204" pitchFamily="34" charset="0"/>
                <a:cs typeface="Calibri" panose="020F0502020204030204" pitchFamily="34" charset="0"/>
              </a:rPr>
              <a:t>rd</a:t>
            </a:r>
            <a:r>
              <a:rPr lang="en-IE" sz="2000" b="1" dirty="0">
                <a:solidFill>
                  <a:schemeClr val="bg1"/>
                </a:solidFill>
                <a:latin typeface="Calibri" panose="020F0502020204030204" pitchFamily="34" charset="0"/>
                <a:cs typeface="Calibri" panose="020F0502020204030204" pitchFamily="34" charset="0"/>
              </a:rPr>
              <a:t> freest in the 2023 index</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We work with schools, community groups as partners and as a support</a:t>
            </a:r>
          </a:p>
          <a:p>
            <a:pPr marL="285750" indent="-285750">
              <a:buFont typeface="Arial" panose="020B0604020202020204" pitchFamily="34" charset="0"/>
              <a:buChar char="•"/>
            </a:pPr>
            <a:r>
              <a:rPr lang="en-IE" sz="2000" b="1" dirty="0">
                <a:solidFill>
                  <a:schemeClr val="bg1"/>
                </a:solidFill>
                <a:latin typeface="Calibri" panose="020F0502020204030204" pitchFamily="34" charset="0"/>
                <a:cs typeface="Calibri" panose="020F0502020204030204" pitchFamily="34" charset="0"/>
              </a:rPr>
              <a:t>We are the business partners in “Inspiring the Future” programme</a:t>
            </a:r>
          </a:p>
          <a:p>
            <a:pPr marL="285750" indent="-285750">
              <a:buFont typeface="Arial" panose="020B0604020202020204" pitchFamily="34" charset="0"/>
              <a:buChar char="•"/>
            </a:pPr>
            <a:endParaRPr lang="en-IE" sz="1600" b="1"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E" sz="1600" b="1" dirty="0">
              <a:solidFill>
                <a:schemeClr val="bg1"/>
              </a:solidFill>
              <a:latin typeface="Arial" panose="020B0604020202020204" pitchFamily="34" charset="0"/>
              <a:cs typeface="Arial" panose="020B0604020202020204" pitchFamily="34" charset="0"/>
            </a:endParaRPr>
          </a:p>
          <a:p>
            <a:endParaRPr lang="en-IE" sz="1600" b="1"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IE" sz="1600" b="1" dirty="0">
              <a:solidFill>
                <a:schemeClr val="bg1"/>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FF3A7D68-DC33-BA1A-60A9-6314F0FC4C75}"/>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3792370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2148F2-9BFC-4D7C-BFD6-043554BF0C49}"/>
              </a:ext>
            </a:extLst>
          </p:cNvPr>
          <p:cNvSpPr txBox="1"/>
          <p:nvPr/>
        </p:nvSpPr>
        <p:spPr>
          <a:xfrm flipH="1">
            <a:off x="684212" y="1380067"/>
            <a:ext cx="9069388" cy="5816977"/>
          </a:xfrm>
          <a:prstGeom prst="rect">
            <a:avLst/>
          </a:prstGeom>
          <a:noFill/>
        </p:spPr>
        <p:txBody>
          <a:bodyPr wrap="square" rtlCol="0">
            <a:spAutoFit/>
          </a:bodyPr>
          <a:lstStyle/>
          <a:p>
            <a:pPr marL="342900" indent="-342900">
              <a:buFont typeface="Arial" panose="020B0604020202020204" pitchFamily="34" charset="0"/>
              <a:buChar char="•"/>
            </a:pPr>
            <a:r>
              <a:rPr lang="en-IE" sz="2400" b="1"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Our CSR forum incorporates UN Sustainable Development Goals, Corporate responsibility, Equality and inclusion and our ESG (Environmental, Social and Governance) Programme. We have chosen to focus on 3 of the 17 Sustainable Development Goals that we believe we can both contribute directly towards and champion through our work over the forthcoming years - Goal 5: Gender Equality - Goal 10: Reducing Inequalities - Goal 13: Climate Action</a:t>
            </a:r>
            <a:endPar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Our local economy is part of the National Economy</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Doing well with need for some improvement</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2.7 million people working in Ireland , Unemployment down to 3.9% least variation in regional unemployment in EU.</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Budget surplus 16.2 Billion</a:t>
            </a:r>
          </a:p>
          <a:p>
            <a:pPr marL="457200" indent="-457200">
              <a:buFont typeface="Wingdings" panose="05000000000000000000" pitchFamily="2" charset="2"/>
              <a:buChar char="§"/>
            </a:pPr>
            <a:endParaRPr lang="en-IE" sz="2800" b="1" dirty="0">
              <a:solidFill>
                <a:schemeClr val="bg1"/>
              </a:solidFill>
            </a:endParaRPr>
          </a:p>
          <a:p>
            <a:pPr marL="457200" indent="-457200">
              <a:buFont typeface="Wingdings" panose="05000000000000000000" pitchFamily="2" charset="2"/>
              <a:buChar char="§"/>
            </a:pPr>
            <a:endParaRPr lang="en-IE" sz="2800" b="1" dirty="0">
              <a:solidFill>
                <a:schemeClr val="bg1"/>
              </a:solidFill>
            </a:endParaRPr>
          </a:p>
          <a:p>
            <a:endParaRPr lang="en-IE" sz="2800" b="1" dirty="0">
              <a:solidFill>
                <a:schemeClr val="bg1"/>
              </a:solidFill>
            </a:endParaRPr>
          </a:p>
        </p:txBody>
      </p:sp>
      <p:pic>
        <p:nvPicPr>
          <p:cNvPr id="4" name="Picture 3">
            <a:extLst>
              <a:ext uri="{FF2B5EF4-FFF2-40B4-BE49-F238E27FC236}">
                <a16:creationId xmlns:a16="http://schemas.microsoft.com/office/drawing/2014/main" id="{CE82A51B-0B44-9058-C4C6-83E5A4F35AE3}"/>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956709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08DF77-C8E3-4DAA-9C6F-995735733951}"/>
              </a:ext>
            </a:extLst>
          </p:cNvPr>
          <p:cNvSpPr txBox="1"/>
          <p:nvPr/>
        </p:nvSpPr>
        <p:spPr>
          <a:xfrm>
            <a:off x="999068" y="1439333"/>
            <a:ext cx="9433312" cy="7201972"/>
          </a:xfrm>
          <a:prstGeom prst="rect">
            <a:avLst/>
          </a:prstGeom>
          <a:noFill/>
        </p:spPr>
        <p:txBody>
          <a:bodyPr wrap="square" rtlCol="0">
            <a:spAutoFit/>
          </a:bodyPr>
          <a:lstStyle/>
          <a:p>
            <a:endParaRPr lang="en-IE" sz="1400" b="1" dirty="0">
              <a:solidFill>
                <a:schemeClr val="bg1"/>
              </a:solidFill>
              <a:latin typeface="Arial" panose="020B0604020202020204" pitchFamily="34" charset="0"/>
              <a:cs typeface="Arial" panose="020B0604020202020204" pitchFamily="34" charset="0"/>
            </a:endParaRPr>
          </a:p>
          <a:p>
            <a:r>
              <a:rPr lang="en-IE" sz="3200" b="1" dirty="0">
                <a:solidFill>
                  <a:schemeClr val="bg1"/>
                </a:solidFill>
                <a:latin typeface="Calibri" panose="020F0502020204030204" pitchFamily="34" charset="0"/>
                <a:ea typeface="Calibri" panose="020F0502020204030204" pitchFamily="34" charset="0"/>
                <a:cs typeface="Calibri" panose="020F0502020204030204" pitchFamily="34" charset="0"/>
              </a:rPr>
              <a:t>Challenges</a:t>
            </a:r>
          </a:p>
          <a:p>
            <a:endParaRPr lang="en-IE" sz="2400" b="1" u="sng"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Shortage of skilled workers</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Housing </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Transport, roads and public transport</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Inflation – Energy costs</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War in Ukraine – uncertainty</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Climate Change</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Domestic economy slowing </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Brexit</a:t>
            </a:r>
          </a:p>
          <a:p>
            <a:r>
              <a:rPr lang="en-IE" sz="4000" b="1" dirty="0">
                <a:solidFill>
                  <a:schemeClr val="bg1"/>
                </a:solidFill>
                <a:latin typeface="Arial" panose="020B0604020202020204" pitchFamily="34" charset="0"/>
                <a:cs typeface="Arial" panose="020B0604020202020204" pitchFamily="34" charset="0"/>
              </a:rPr>
              <a:t> </a:t>
            </a:r>
          </a:p>
          <a:p>
            <a:endParaRPr lang="en-IE" sz="4000" b="1" dirty="0">
              <a:solidFill>
                <a:schemeClr val="bg1"/>
              </a:solidFill>
              <a:latin typeface="Arial" panose="020B0604020202020204" pitchFamily="34" charset="0"/>
              <a:cs typeface="Arial" panose="020B0604020202020204" pitchFamily="34" charset="0"/>
            </a:endParaRPr>
          </a:p>
          <a:p>
            <a:endParaRPr lang="en-IE" sz="4000" b="1" dirty="0">
              <a:solidFill>
                <a:schemeClr val="bg1"/>
              </a:solidFill>
              <a:latin typeface="Arial" panose="020B0604020202020204" pitchFamily="34" charset="0"/>
              <a:cs typeface="Arial" panose="020B0604020202020204" pitchFamily="34" charset="0"/>
            </a:endParaRPr>
          </a:p>
          <a:p>
            <a:endParaRPr lang="en-IE" sz="4000" b="1" dirty="0">
              <a:solidFill>
                <a:schemeClr val="bg1"/>
              </a:solidFill>
              <a:latin typeface="Arial" panose="020B0604020202020204" pitchFamily="34" charset="0"/>
              <a:cs typeface="Arial" panose="020B0604020202020204" pitchFamily="34" charset="0"/>
            </a:endParaRPr>
          </a:p>
          <a:p>
            <a:endParaRPr lang="en-IE" sz="4000" b="1" dirty="0">
              <a:solidFill>
                <a:schemeClr val="bg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C229BBD7-C74F-B622-4EB9-CDCC6CCA73B8}"/>
              </a:ext>
            </a:extLst>
          </p:cNvPr>
          <p:cNvPicPr>
            <a:picLocks noChangeAspect="1"/>
          </p:cNvPicPr>
          <p:nvPr/>
        </p:nvPicPr>
        <p:blipFill>
          <a:blip r:embed="rId2"/>
          <a:stretch>
            <a:fillRect/>
          </a:stretch>
        </p:blipFill>
        <p:spPr>
          <a:xfrm>
            <a:off x="684212" y="149432"/>
            <a:ext cx="2817953" cy="1154435"/>
          </a:xfrm>
          <a:prstGeom prst="rect">
            <a:avLst/>
          </a:prstGeom>
        </p:spPr>
      </p:pic>
    </p:spTree>
    <p:extLst>
      <p:ext uri="{BB962C8B-B14F-4D97-AF65-F5344CB8AC3E}">
        <p14:creationId xmlns:p14="http://schemas.microsoft.com/office/powerpoint/2010/main" val="3742527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0059AE8-EDDD-4087-BE63-C24406B8D895}"/>
              </a:ext>
            </a:extLst>
          </p:cNvPr>
          <p:cNvPicPr>
            <a:picLocks noChangeAspect="1"/>
          </p:cNvPicPr>
          <p:nvPr/>
        </p:nvPicPr>
        <p:blipFill>
          <a:blip r:embed="rId2"/>
          <a:stretch>
            <a:fillRect/>
          </a:stretch>
        </p:blipFill>
        <p:spPr>
          <a:xfrm>
            <a:off x="684212" y="149433"/>
            <a:ext cx="3001898" cy="1132612"/>
          </a:xfrm>
          <a:prstGeom prst="rect">
            <a:avLst/>
          </a:prstGeom>
        </p:spPr>
      </p:pic>
      <p:sp>
        <p:nvSpPr>
          <p:cNvPr id="7" name="TextBox 6">
            <a:extLst>
              <a:ext uri="{FF2B5EF4-FFF2-40B4-BE49-F238E27FC236}">
                <a16:creationId xmlns:a16="http://schemas.microsoft.com/office/drawing/2014/main" id="{3A596037-B9B6-508C-190A-EE3961B94C26}"/>
              </a:ext>
            </a:extLst>
          </p:cNvPr>
          <p:cNvSpPr txBox="1"/>
          <p:nvPr/>
        </p:nvSpPr>
        <p:spPr>
          <a:xfrm>
            <a:off x="601133" y="1405468"/>
            <a:ext cx="8555335" cy="6494085"/>
          </a:xfrm>
          <a:prstGeom prst="rect">
            <a:avLst/>
          </a:prstGeom>
          <a:noFill/>
        </p:spPr>
        <p:txBody>
          <a:bodyPr wrap="square">
            <a:spAutoFit/>
          </a:bodyPr>
          <a:lstStyle/>
          <a:p>
            <a:r>
              <a:rPr lang="en-IE" sz="3200" b="1" dirty="0">
                <a:solidFill>
                  <a:schemeClr val="bg1"/>
                </a:solidFill>
                <a:latin typeface="Calibri" panose="020F0502020204030204" pitchFamily="34" charset="0"/>
                <a:ea typeface="Calibri" panose="020F0502020204030204" pitchFamily="34" charset="0"/>
                <a:cs typeface="Calibri" panose="020F0502020204030204" pitchFamily="34" charset="0"/>
              </a:rPr>
              <a:t>Solutions</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Increased skills based training and apprentices, improve supports for long term unemployed and increase progression pathways to employment. Provide opportunities for those who have migrated here to enter the workforce.</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Housing – increase supply and improve home ownership figures otherwise major problem as people retire. – worldwide problem, no quick fix. 28,373 houses built in 2022.</a:t>
            </a:r>
          </a:p>
          <a:p>
            <a:pPr marL="342900" indent="-342900">
              <a:buFont typeface="Arial" panose="020B0604020202020204" pitchFamily="34" charset="0"/>
              <a:buChar char="•"/>
            </a:pPr>
            <a:r>
              <a:rPr lang="en-IE" sz="2400" b="1" dirty="0">
                <a:solidFill>
                  <a:schemeClr val="bg1"/>
                </a:solidFill>
                <a:latin typeface="Calibri" panose="020F0502020204030204" pitchFamily="34" charset="0"/>
                <a:ea typeface="Calibri" panose="020F0502020204030204" pitchFamily="34" charset="0"/>
                <a:cs typeface="Calibri" panose="020F0502020204030204" pitchFamily="34" charset="0"/>
              </a:rPr>
              <a:t>Transport – greater investment in public and private transport systems. Dublin Outer Orbital Route (2008) badly needed M50 at capacity and now it’s a inner orbital route.</a:t>
            </a:r>
          </a:p>
          <a:p>
            <a:pPr marL="342900" indent="-342900">
              <a:buFont typeface="Arial" panose="020B0604020202020204" pitchFamily="34" charset="0"/>
              <a:buChar char="•"/>
            </a:pPr>
            <a:endParaRPr lang="en-IE" sz="2400" b="1" dirty="0">
              <a:solidFill>
                <a:schemeClr val="bg1"/>
              </a:solidFill>
            </a:endParaRPr>
          </a:p>
          <a:p>
            <a:pPr marL="342900" indent="-342900">
              <a:buFont typeface="Arial" panose="020B0604020202020204" pitchFamily="34" charset="0"/>
              <a:buChar char="•"/>
            </a:pPr>
            <a:endParaRPr lang="en-IE" sz="2400" b="1" dirty="0">
              <a:solidFill>
                <a:schemeClr val="bg1"/>
              </a:solidFill>
            </a:endParaRPr>
          </a:p>
          <a:p>
            <a:endParaRPr lang="en-IE" sz="2400" b="1" dirty="0">
              <a:solidFill>
                <a:schemeClr val="bg1"/>
              </a:solidFill>
            </a:endParaRPr>
          </a:p>
          <a:p>
            <a:endParaRPr lang="en-IE" sz="2400" b="1" dirty="0">
              <a:solidFill>
                <a:schemeClr val="bg1"/>
              </a:solidFill>
            </a:endParaRPr>
          </a:p>
          <a:p>
            <a:endParaRPr lang="en-IE" sz="2400" b="1" dirty="0">
              <a:solidFill>
                <a:schemeClr val="bg1"/>
              </a:solidFill>
            </a:endParaRPr>
          </a:p>
          <a:p>
            <a:endParaRPr lang="en-IE" sz="2400" b="1" dirty="0">
              <a:solidFill>
                <a:schemeClr val="bg1"/>
              </a:solidFill>
            </a:endParaRPr>
          </a:p>
        </p:txBody>
      </p:sp>
    </p:spTree>
    <p:extLst>
      <p:ext uri="{BB962C8B-B14F-4D97-AF65-F5344CB8AC3E}">
        <p14:creationId xmlns:p14="http://schemas.microsoft.com/office/powerpoint/2010/main" val="1247682337"/>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443</TotalTime>
  <Words>960</Words>
  <Application>Microsoft Office PowerPoint</Application>
  <PresentationFormat>Widescreen</PresentationFormat>
  <Paragraphs>99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Century Gothic</vt:lpstr>
      <vt:lpstr>Georgia</vt:lpstr>
      <vt:lpstr>Times New Roman</vt:lpstr>
      <vt:lpstr>Wingdings</vt:lpstr>
      <vt:lpstr>Wingdings 3</vt:lpstr>
      <vt:lpstr>Slice</vt:lpstr>
      <vt:lpstr>South Dublin Chamber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 Dublin Chamber</dc:title>
  <dc:creator>Mary Grassick</dc:creator>
  <cp:lastModifiedBy>Peter Byrne</cp:lastModifiedBy>
  <cp:revision>27</cp:revision>
  <cp:lastPrinted>2023-05-10T10:47:31Z</cp:lastPrinted>
  <dcterms:created xsi:type="dcterms:W3CDTF">2019-09-02T11:16:45Z</dcterms:created>
  <dcterms:modified xsi:type="dcterms:W3CDTF">2023-05-10T10:54:49Z</dcterms:modified>
</cp:coreProperties>
</file>