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76" r:id="rId3"/>
    <p:sldId id="274" r:id="rId4"/>
    <p:sldId id="279" r:id="rId5"/>
    <p:sldId id="281" r:id="rId6"/>
    <p:sldId id="28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26E92-8ECA-42E9-8112-7FBD9562A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21752"/>
            <a:ext cx="9144000" cy="84023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FA9418-865B-47EA-879C-F766B7C7A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33590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7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91389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11ABF-F4EE-4FB5-AEBF-B67C539E8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861" y="732441"/>
            <a:ext cx="7222922" cy="590931"/>
          </a:xfrm>
        </p:spPr>
        <p:txBody>
          <a:bodyPr wrap="square">
            <a:spAutoFit/>
          </a:bodyPr>
          <a:lstStyle>
            <a:lvl1pPr>
              <a:defRPr lang="en-IE" sz="3600" b="1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ctr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C0891-1E39-4C23-A022-4144D455A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12445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148919-FA4B-4E6C-A551-9D3C734478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2" y="5852773"/>
            <a:ext cx="11880429" cy="861195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FFB66A64-09A2-463E-825C-EE8CAA919C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31229" y="203074"/>
            <a:ext cx="2255495" cy="147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683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990F8-995E-4B4A-AC1A-6EAB455D7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04853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2125F3-1D76-4049-A8C3-D6F3F9BD7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935122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70C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277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DD548-5A7A-4CD0-BF78-B441518F5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32905"/>
            <a:ext cx="7013196" cy="590931"/>
          </a:xfrm>
        </p:spPr>
        <p:txBody>
          <a:bodyPr wrap="square">
            <a:spAutoFit/>
          </a:bodyPr>
          <a:lstStyle>
            <a:lvl1pPr>
              <a:defRPr lang="en-IE"/>
            </a:lvl1pPr>
          </a:lstStyle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3B872-F815-414F-B6CE-2C10A5FADD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627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C7F667-2B62-4D85-9BCA-183286AA2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627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56104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CD6256-C7E8-4BDD-B83D-7E8EF802D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5518"/>
            <a:ext cx="5157787" cy="491717"/>
          </a:xfrm>
        </p:spPr>
        <p:txBody>
          <a:bodyPr anchor="b"/>
          <a:lstStyle>
            <a:lvl1pPr marL="0" indent="0" algn="l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1D5FAA-6BDE-4351-9B3E-F221132DF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28238"/>
            <a:ext cx="5157787" cy="3560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07CD01-0EC2-4B44-9C84-8E185EA31F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5518"/>
            <a:ext cx="5183188" cy="491717"/>
          </a:xfrm>
        </p:spPr>
        <p:txBody>
          <a:bodyPr anchor="b"/>
          <a:lstStyle>
            <a:lvl1pPr marL="0" indent="0" algn="l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BCC705-7412-4F2A-9CD5-EEEBF96339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28238"/>
            <a:ext cx="5183188" cy="3560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5DBA3AE-5FA4-466D-B996-C81171BAB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32905"/>
            <a:ext cx="7013196" cy="590931"/>
          </a:xfrm>
        </p:spPr>
        <p:txBody>
          <a:bodyPr wrap="square">
            <a:spAutoFit/>
          </a:bodyPr>
          <a:lstStyle>
            <a:lvl1pPr>
              <a:defRPr lang="en-IE"/>
            </a:lvl1pPr>
          </a:lstStyle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15104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205491F-2636-4720-B536-696765D72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32905"/>
            <a:ext cx="7013196" cy="590931"/>
          </a:xfrm>
        </p:spPr>
        <p:txBody>
          <a:bodyPr wrap="square">
            <a:spAutoFit/>
          </a:bodyPr>
          <a:lstStyle>
            <a:lvl1pPr>
              <a:defRPr lang="en-IE"/>
            </a:lvl1pPr>
          </a:lstStyle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682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1503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E3ABAD-FDFF-44F1-9B76-379973A45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16127"/>
            <a:ext cx="7013196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FD0CB7-5502-4673-9618-7864194B69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07022"/>
            <a:ext cx="10515600" cy="4222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74A0A4-C8F8-4FDB-A54B-E20AC435066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2" y="5852773"/>
            <a:ext cx="11880429" cy="861195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95131228-4958-4F2B-AE00-4C5D21C8C264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9991288" y="203074"/>
            <a:ext cx="1995436" cy="130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722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IE" sz="3600" b="1" kern="1200">
          <a:solidFill>
            <a:srgbClr val="92D050"/>
          </a:solidFill>
          <a:latin typeface="+mn-lt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70C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70C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70C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70C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70C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E0EBF-68C1-B5C5-61DB-5561B6E75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171" y="646983"/>
            <a:ext cx="7222922" cy="1588127"/>
          </a:xfrm>
        </p:spPr>
        <p:txBody>
          <a:bodyPr/>
          <a:lstStyle/>
          <a:p>
            <a:r>
              <a:rPr lang="en-IE" sz="3600" b="1" dirty="0">
                <a:solidFill>
                  <a:schemeClr val="tx2"/>
                </a:solidFill>
                <a:latin typeface="+mn-lt"/>
              </a:rPr>
              <a:t> Innovation Centre Project Update</a:t>
            </a:r>
            <a:br>
              <a:rPr lang="en-IE" sz="3600" b="1" dirty="0">
                <a:solidFill>
                  <a:schemeClr val="tx2"/>
                </a:solidFill>
                <a:latin typeface="+mn-lt"/>
              </a:rPr>
            </a:br>
            <a:br>
              <a:rPr lang="en-IE" sz="3600" b="1" dirty="0">
                <a:solidFill>
                  <a:schemeClr val="tx2"/>
                </a:solidFill>
                <a:latin typeface="+mn-lt"/>
              </a:rPr>
            </a:b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554CB-125C-D718-D6FB-B7F1F1F84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IE" b="1" dirty="0"/>
              <a:t>Agreed project scope / targets: </a:t>
            </a:r>
          </a:p>
          <a:p>
            <a:pPr>
              <a:spcBef>
                <a:spcPct val="0"/>
              </a:spcBef>
            </a:pPr>
            <a:r>
              <a:rPr lang="en-GB" sz="1800" dirty="0"/>
              <a:t>The design, build and operation of a 3,000 sq. metre enterprise/innovation space  in the County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IE" sz="3600" b="1" dirty="0"/>
              <a:t>  </a:t>
            </a:r>
          </a:p>
          <a:p>
            <a:pPr>
              <a:spcBef>
                <a:spcPct val="0"/>
              </a:spcBef>
            </a:pPr>
            <a:endParaRPr lang="en-IE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FA5855A-2DF4-5E6A-AA59-66192566CA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222483"/>
              </p:ext>
            </p:extLst>
          </p:nvPr>
        </p:nvGraphicFramePr>
        <p:xfrm>
          <a:off x="1152792" y="2805112"/>
          <a:ext cx="5324921" cy="1997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8830">
                  <a:extLst>
                    <a:ext uri="{9D8B030D-6E8A-4147-A177-3AD203B41FA5}">
                      <a16:colId xmlns:a16="http://schemas.microsoft.com/office/drawing/2014/main" val="849769723"/>
                    </a:ext>
                  </a:extLst>
                </a:gridCol>
                <a:gridCol w="2357272">
                  <a:extLst>
                    <a:ext uri="{9D8B030D-6E8A-4147-A177-3AD203B41FA5}">
                      <a16:colId xmlns:a16="http://schemas.microsoft.com/office/drawing/2014/main" val="4195946947"/>
                    </a:ext>
                  </a:extLst>
                </a:gridCol>
                <a:gridCol w="728819">
                  <a:extLst>
                    <a:ext uri="{9D8B030D-6E8A-4147-A177-3AD203B41FA5}">
                      <a16:colId xmlns:a16="http://schemas.microsoft.com/office/drawing/2014/main" val="424573449"/>
                    </a:ext>
                  </a:extLst>
                </a:gridCol>
              </a:tblGrid>
              <a:tr h="53371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000" u="none" strike="noStrike">
                          <a:effectLst/>
                        </a:rPr>
                        <a:t>KEY MILESTONES</a:t>
                      </a:r>
                      <a:endParaRPr lang="en-I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000" u="none" strike="noStrike">
                          <a:effectLst/>
                        </a:rPr>
                        <a:t>Agreed Date </a:t>
                      </a:r>
                      <a:endParaRPr lang="en-I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000" u="none" strike="noStrike">
                          <a:effectLst/>
                        </a:rPr>
                        <a:t>Revised Date </a:t>
                      </a:r>
                      <a:endParaRPr lang="en-I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0727496"/>
                  </a:ext>
                </a:extLst>
              </a:tr>
              <a:tr h="320230">
                <a:tc>
                  <a:txBody>
                    <a:bodyPr/>
                    <a:lstStyle/>
                    <a:p>
                      <a:pPr algn="l" rtl="0" fontAlgn="t"/>
                      <a:r>
                        <a:rPr lang="en-IE" sz="900" u="none" strike="noStrike">
                          <a:effectLst/>
                        </a:rPr>
                        <a:t>Detailed Design</a:t>
                      </a:r>
                      <a:endParaRPr lang="en-I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>
                          <a:effectLst/>
                        </a:rPr>
                        <a:t>10/06/2021</a:t>
                      </a:r>
                      <a:endParaRPr lang="en-I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>
                          <a:effectLst/>
                        </a:rPr>
                        <a:t>Complete</a:t>
                      </a:r>
                      <a:endParaRPr lang="en-I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69006981"/>
                  </a:ext>
                </a:extLst>
              </a:tr>
              <a:tr h="320230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>
                          <a:effectLst/>
                        </a:rPr>
                        <a:t>Final Tender Construction</a:t>
                      </a:r>
                      <a:endParaRPr lang="en-I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 dirty="0">
                          <a:effectLst/>
                        </a:rPr>
                        <a:t>01/02/2022</a:t>
                      </a:r>
                      <a:endParaRPr lang="en-I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>
                          <a:effectLst/>
                        </a:rPr>
                        <a:t>Complete</a:t>
                      </a:r>
                      <a:endParaRPr lang="en-I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61088117"/>
                  </a:ext>
                </a:extLst>
              </a:tr>
              <a:tr h="320230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>
                          <a:effectLst/>
                        </a:rPr>
                        <a:t>Project implementation</a:t>
                      </a:r>
                      <a:endParaRPr lang="en-I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>
                          <a:effectLst/>
                        </a:rPr>
                        <a:t>04/04/2022</a:t>
                      </a:r>
                      <a:endParaRPr lang="en-I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>
                          <a:effectLst/>
                        </a:rPr>
                        <a:t>Complete</a:t>
                      </a:r>
                      <a:endParaRPr lang="en-I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68974583"/>
                  </a:ext>
                </a:extLst>
              </a:tr>
              <a:tr h="503218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>
                          <a:effectLst/>
                        </a:rPr>
                        <a:t>Project Completion</a:t>
                      </a:r>
                      <a:endParaRPr lang="en-I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>
                          <a:effectLst/>
                        </a:rPr>
                        <a:t>26/10/2023</a:t>
                      </a:r>
                      <a:endParaRPr lang="en-I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 dirty="0">
                          <a:effectLst/>
                        </a:rPr>
                        <a:t>In progress</a:t>
                      </a:r>
                      <a:endParaRPr lang="en-I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7638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5256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CE88C-B515-3764-4F10-F05E93E9E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325" y="4741948"/>
            <a:ext cx="10825663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Innovation Centre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Tallaght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- site inspection -  230202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B33800F-6062-153A-C05A-D260549A484D}"/>
              </a:ext>
            </a:extLst>
          </p:cNvPr>
          <p:cNvSpPr txBox="1">
            <a:spLocks/>
          </p:cNvSpPr>
          <p:nvPr/>
        </p:nvSpPr>
        <p:spPr>
          <a:xfrm>
            <a:off x="411061" y="391990"/>
            <a:ext cx="10825663" cy="86203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36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z="4000" dirty="0">
                <a:latin typeface="+mj-lt"/>
                <a:ea typeface="+mj-ea"/>
                <a:cs typeface="+mj-cs"/>
              </a:rPr>
              <a:t>Innovation Centre Tallaght </a:t>
            </a:r>
          </a:p>
          <a:p>
            <a:r>
              <a:rPr lang="en-US" sz="4000" dirty="0">
                <a:latin typeface="+mj-lt"/>
                <a:ea typeface="+mj-ea"/>
                <a:cs typeface="+mj-cs"/>
              </a:rPr>
              <a:t>Photographs as at April 2023</a:t>
            </a:r>
          </a:p>
          <a:p>
            <a:r>
              <a:rPr lang="en-US" sz="4000" dirty="0"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8" name="Picture 7" descr="A picture containing indoor, metal&#10;&#10;Description automatically generated">
            <a:extLst>
              <a:ext uri="{FF2B5EF4-FFF2-40B4-BE49-F238E27FC236}">
                <a16:creationId xmlns:a16="http://schemas.microsoft.com/office/drawing/2014/main" id="{95E0A88C-C24E-5E43-B9AF-FF340CCD60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7" r="46304" b="1"/>
          <a:stretch/>
        </p:blipFill>
        <p:spPr>
          <a:xfrm rot="5400000">
            <a:off x="1302521" y="784925"/>
            <a:ext cx="2010551" cy="3793472"/>
          </a:xfrm>
          <a:prstGeom prst="rect">
            <a:avLst/>
          </a:prstGeom>
        </p:spPr>
      </p:pic>
      <p:pic>
        <p:nvPicPr>
          <p:cNvPr id="9" name="Picture 8" descr="A picture containing indoor, dirty&#10;&#10;Description automatically generated">
            <a:extLst>
              <a:ext uri="{FF2B5EF4-FFF2-40B4-BE49-F238E27FC236}">
                <a16:creationId xmlns:a16="http://schemas.microsoft.com/office/drawing/2014/main" id="{798AA460-3D6D-E15B-1CEA-D801B878C9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8" r="45286" b="3"/>
          <a:stretch/>
        </p:blipFill>
        <p:spPr>
          <a:xfrm rot="5400000">
            <a:off x="5191689" y="782878"/>
            <a:ext cx="2010551" cy="3797570"/>
          </a:xfrm>
          <a:prstGeom prst="rect">
            <a:avLst/>
          </a:prstGeom>
        </p:spPr>
      </p:pic>
      <p:pic>
        <p:nvPicPr>
          <p:cNvPr id="10" name="Picture 9" descr="A picture containing metal&#10;&#10;Description automatically generated">
            <a:extLst>
              <a:ext uri="{FF2B5EF4-FFF2-40B4-BE49-F238E27FC236}">
                <a16:creationId xmlns:a16="http://schemas.microsoft.com/office/drawing/2014/main" id="{62CB2250-BA32-4403-CB72-FE903CE16E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24" b="12694"/>
          <a:stretch/>
        </p:blipFill>
        <p:spPr>
          <a:xfrm>
            <a:off x="8189397" y="1676386"/>
            <a:ext cx="3797984" cy="2010550"/>
          </a:xfrm>
          <a:prstGeom prst="rect">
            <a:avLst/>
          </a:prstGeom>
        </p:spPr>
      </p:pic>
      <p:pic>
        <p:nvPicPr>
          <p:cNvPr id="11" name="Picture 10" descr="A picture containing indoor, building, elevator, tiled&#10;&#10;Description automatically generated">
            <a:extLst>
              <a:ext uri="{FF2B5EF4-FFF2-40B4-BE49-F238E27FC236}">
                <a16:creationId xmlns:a16="http://schemas.microsoft.com/office/drawing/2014/main" id="{F4D66C87-41F7-256A-7706-5BE55099F9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1" r="43502" b="-2"/>
          <a:stretch/>
        </p:blipFill>
        <p:spPr>
          <a:xfrm rot="5400000">
            <a:off x="1303165" y="2886270"/>
            <a:ext cx="2010551" cy="3794760"/>
          </a:xfrm>
          <a:prstGeom prst="rect">
            <a:avLst/>
          </a:prstGeom>
        </p:spPr>
      </p:pic>
      <p:pic>
        <p:nvPicPr>
          <p:cNvPr id="12" name="Picture 11" descr="A picture containing indoor, oven, stone, metal&#10;&#10;Description automatically generated">
            <a:extLst>
              <a:ext uri="{FF2B5EF4-FFF2-40B4-BE49-F238E27FC236}">
                <a16:creationId xmlns:a16="http://schemas.microsoft.com/office/drawing/2014/main" id="{FC2216F4-C188-5C79-16DA-40548A96190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4" r="44784" b="-2"/>
          <a:stretch/>
        </p:blipFill>
        <p:spPr>
          <a:xfrm rot="5400000">
            <a:off x="5183879" y="2886269"/>
            <a:ext cx="2013804" cy="3794760"/>
          </a:xfrm>
          <a:prstGeom prst="rect">
            <a:avLst/>
          </a:prstGeom>
        </p:spPr>
      </p:pic>
      <p:pic>
        <p:nvPicPr>
          <p:cNvPr id="13" name="Picture 12" descr="A picture containing indoor, building, white&#10;&#10;Description automatically generated">
            <a:extLst>
              <a:ext uri="{FF2B5EF4-FFF2-40B4-BE49-F238E27FC236}">
                <a16:creationId xmlns:a16="http://schemas.microsoft.com/office/drawing/2014/main" id="{9380BC7F-DABC-7B5F-E623-119A8F038C4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4" r="45498" b="-2"/>
          <a:stretch/>
        </p:blipFill>
        <p:spPr>
          <a:xfrm rot="5400000">
            <a:off x="9088719" y="2884644"/>
            <a:ext cx="2010551" cy="379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991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CE88C-B515-3764-4F10-F05E93E9E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325" y="4741948"/>
            <a:ext cx="10825663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Innovation Centre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Tallaght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- site inspection -  230202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B33800F-6062-153A-C05A-D260549A484D}"/>
              </a:ext>
            </a:extLst>
          </p:cNvPr>
          <p:cNvSpPr txBox="1">
            <a:spLocks/>
          </p:cNvSpPr>
          <p:nvPr/>
        </p:nvSpPr>
        <p:spPr>
          <a:xfrm>
            <a:off x="411061" y="391990"/>
            <a:ext cx="10825663" cy="86203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36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z="4000" dirty="0">
                <a:latin typeface="+mj-lt"/>
                <a:ea typeface="+mj-ea"/>
                <a:cs typeface="+mj-cs"/>
              </a:rPr>
              <a:t>Innovation Centre Tallaght </a:t>
            </a:r>
          </a:p>
          <a:p>
            <a:r>
              <a:rPr lang="en-US" sz="4000" dirty="0">
                <a:latin typeface="+mj-lt"/>
                <a:ea typeface="+mj-ea"/>
                <a:cs typeface="+mj-cs"/>
              </a:rPr>
              <a:t>Photographs as at April 2023</a:t>
            </a:r>
          </a:p>
        </p:txBody>
      </p:sp>
      <p:pic>
        <p:nvPicPr>
          <p:cNvPr id="4" name="Picture 3" descr="A picture containing building, outdoor, text, snow&#10;&#10;Description automatically generated">
            <a:extLst>
              <a:ext uri="{FF2B5EF4-FFF2-40B4-BE49-F238E27FC236}">
                <a16:creationId xmlns:a16="http://schemas.microsoft.com/office/drawing/2014/main" id="{3149A7BC-2C80-BB49-01EA-0D7CD5CFA3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3575" y="2229528"/>
            <a:ext cx="3316069" cy="2487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Low angle view of a building&#10;&#10;Description automatically generated with medium confidence">
            <a:extLst>
              <a:ext uri="{FF2B5EF4-FFF2-40B4-BE49-F238E27FC236}">
                <a16:creationId xmlns:a16="http://schemas.microsoft.com/office/drawing/2014/main" id="{64A841F2-000D-07C2-63B7-4D872FE704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387797" y="2139443"/>
            <a:ext cx="3255645" cy="2442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building under construction with a crane&#10;&#10;Description automatically generated with medium confidence">
            <a:extLst>
              <a:ext uri="{FF2B5EF4-FFF2-40B4-BE49-F238E27FC236}">
                <a16:creationId xmlns:a16="http://schemas.microsoft.com/office/drawing/2014/main" id="{52A37DEC-F8BB-8173-3112-B5DF89614C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830" y="1732725"/>
            <a:ext cx="4531157" cy="33986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2145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D5D6D-AEC6-77D5-3D6C-5AF6131DE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88" y="724375"/>
            <a:ext cx="8813303" cy="1089529"/>
          </a:xfrm>
        </p:spPr>
        <p:txBody>
          <a:bodyPr/>
          <a:lstStyle/>
          <a:p>
            <a:r>
              <a:rPr lang="en-IE" dirty="0"/>
              <a:t>Work IQ Website &amp; Mobilisation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8857F-C523-B739-F236-19E5B78F7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Oxford Innovation have development a ‘Mobilisation Plan’ which will go into Active Phase from April 2023 to September 2023</a:t>
            </a:r>
          </a:p>
          <a:p>
            <a:r>
              <a:rPr lang="en-IE" dirty="0"/>
              <a:t>Preplanning activities / meetings with Oxford Innovation &amp; SDCC are ongoing with regard to :</a:t>
            </a:r>
          </a:p>
          <a:p>
            <a:pPr lvl="1"/>
            <a:r>
              <a:rPr lang="en-IE" dirty="0"/>
              <a:t>Building Design and Fitout</a:t>
            </a:r>
          </a:p>
          <a:p>
            <a:pPr lvl="1"/>
            <a:r>
              <a:rPr lang="en-IE" dirty="0"/>
              <a:t>IT / Access Security</a:t>
            </a:r>
          </a:p>
          <a:p>
            <a:pPr lvl="1"/>
            <a:r>
              <a:rPr lang="en-IE" dirty="0"/>
              <a:t>Website and Social Media</a:t>
            </a:r>
          </a:p>
          <a:p>
            <a:pPr lvl="1"/>
            <a:r>
              <a:rPr lang="en-IE" dirty="0"/>
              <a:t>Oxford Innovation Site Visit in May</a:t>
            </a:r>
          </a:p>
        </p:txBody>
      </p:sp>
    </p:spTree>
    <p:extLst>
      <p:ext uri="{BB962C8B-B14F-4D97-AF65-F5344CB8AC3E}">
        <p14:creationId xmlns:p14="http://schemas.microsoft.com/office/powerpoint/2010/main" val="3017898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FEF45-4268-DDFB-2AEA-B019808BF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879" y="271613"/>
            <a:ext cx="7222922" cy="590931"/>
          </a:xfrm>
        </p:spPr>
        <p:txBody>
          <a:bodyPr/>
          <a:lstStyle/>
          <a:p>
            <a:r>
              <a:rPr lang="en-IE" dirty="0"/>
              <a:t>WORK IQ</a:t>
            </a:r>
          </a:p>
        </p:txBody>
      </p:sp>
      <p:pic>
        <p:nvPicPr>
          <p:cNvPr id="8" name="Picture 7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D060C2F-A5E6-3E6B-B972-205DB7A7A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880" y="1193767"/>
            <a:ext cx="7222921" cy="458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530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lancy_construction,_tallaght_innovation_centre,_time-lapse_april_2023 (540p)">
            <a:hlinkClick r:id="" action="ppaction://media"/>
            <a:extLst>
              <a:ext uri="{FF2B5EF4-FFF2-40B4-BE49-F238E27FC236}">
                <a16:creationId xmlns:a16="http://schemas.microsoft.com/office/drawing/2014/main" id="{DEC338B4-5966-B98F-06DA-3585BEEE8A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9753" y="33747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3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3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152</Words>
  <Application>Microsoft Office PowerPoint</Application>
  <PresentationFormat>Widescreen</PresentationFormat>
  <Paragraphs>34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1_Office Theme</vt:lpstr>
      <vt:lpstr> Innovation Centre Project Update  </vt:lpstr>
      <vt:lpstr>Innovation Centre Tallaght - site inspection -  230202</vt:lpstr>
      <vt:lpstr>Innovation Centre Tallaght - site inspection -  230202</vt:lpstr>
      <vt:lpstr>Work IQ Website &amp; Mobilisation Plan</vt:lpstr>
      <vt:lpstr>WORK IQ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NEWS/ SCENE</dc:title>
  <dc:creator>Thomas Rooney</dc:creator>
  <cp:lastModifiedBy>Sandra Hickey</cp:lastModifiedBy>
  <cp:revision>21</cp:revision>
  <dcterms:created xsi:type="dcterms:W3CDTF">2023-01-25T15:27:14Z</dcterms:created>
  <dcterms:modified xsi:type="dcterms:W3CDTF">2023-05-10T08:54:46Z</dcterms:modified>
</cp:coreProperties>
</file>