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26"/>
  </p:notesMasterIdLst>
  <p:sldIdLst>
    <p:sldId id="269" r:id="rId5"/>
    <p:sldId id="4129" r:id="rId6"/>
    <p:sldId id="4130" r:id="rId7"/>
    <p:sldId id="4133" r:id="rId8"/>
    <p:sldId id="4131" r:id="rId9"/>
    <p:sldId id="4088" r:id="rId10"/>
    <p:sldId id="4132" r:id="rId11"/>
    <p:sldId id="4134" r:id="rId12"/>
    <p:sldId id="4135" r:id="rId13"/>
    <p:sldId id="4114" r:id="rId14"/>
    <p:sldId id="4144" r:id="rId15"/>
    <p:sldId id="4145" r:id="rId16"/>
    <p:sldId id="4136" r:id="rId17"/>
    <p:sldId id="4115" r:id="rId18"/>
    <p:sldId id="4123" r:id="rId19"/>
    <p:sldId id="4124" r:id="rId20"/>
    <p:sldId id="4137" r:id="rId21"/>
    <p:sldId id="4119" r:id="rId22"/>
    <p:sldId id="4138" r:id="rId23"/>
    <p:sldId id="4128" r:id="rId24"/>
    <p:sldId id="4142"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Inter" panose="020B0604020202020204" charset="0"/>
      <p:regular r:id="rId31"/>
      <p:bold r:id="rId32"/>
    </p:embeddedFont>
    <p:embeddedFont>
      <p:font typeface="Lato Light" panose="020F0502020204030203" pitchFamily="34" charset="0"/>
      <p:regular r:id="rId33"/>
      <p:italic r:id="rId34"/>
    </p:embeddedFont>
    <p:embeddedFont>
      <p:font typeface="Raleway"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D3148"/>
    <a:srgbClr val="1EA0B2"/>
    <a:srgbClr val="1B8E9D"/>
    <a:srgbClr val="136873"/>
    <a:srgbClr val="167581"/>
    <a:srgbClr val="008276"/>
    <a:srgbClr val="009688"/>
    <a:srgbClr val="00685E"/>
    <a:srgbClr val="0054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66" autoAdjust="0"/>
    <p:restoredTop sz="84556" autoAdjust="0"/>
  </p:normalViewPr>
  <p:slideViewPr>
    <p:cSldViewPr snapToGrid="0">
      <p:cViewPr varScale="1">
        <p:scale>
          <a:sx n="122" d="100"/>
          <a:sy n="122" d="100"/>
        </p:scale>
        <p:origin x="1326" y="10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2890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191055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534120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B6948B-4348-C142-BE18-B10A5D614953}"/>
              </a:ext>
            </a:extLst>
          </p:cNvPr>
          <p:cNvSpPr>
            <a:spLocks noGrp="1" noChangeArrowheads="1"/>
          </p:cNvSpPr>
          <p:nvPr>
            <p:ph type="sldNum"/>
          </p:nvPr>
        </p:nvSpPr>
        <p:spPr>
          <a:ln/>
        </p:spPr>
        <p:txBody>
          <a:bodyPr/>
          <a:lstStyle/>
          <a:p>
            <a:fld id="{A17CE40F-CBA6-D540-A363-F7F00EFEB6E2}" type="slidenum">
              <a:rPr lang="en-US" altLang="en-US"/>
              <a:pPr/>
              <a:t>13</a:t>
            </a:fld>
            <a:endParaRPr lang="en-US" altLang="en-US"/>
          </a:p>
        </p:txBody>
      </p:sp>
      <p:sp>
        <p:nvSpPr>
          <p:cNvPr id="20481" name="Text Box 1">
            <a:extLst>
              <a:ext uri="{FF2B5EF4-FFF2-40B4-BE49-F238E27FC236}">
                <a16:creationId xmlns:a16="http://schemas.microsoft.com/office/drawing/2014/main" id="{FAC9A7A6-9661-A143-B2AA-9AF849607335}"/>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Text Box 2">
            <a:extLst>
              <a:ext uri="{FF2B5EF4-FFF2-40B4-BE49-F238E27FC236}">
                <a16:creationId xmlns:a16="http://schemas.microsoft.com/office/drawing/2014/main" id="{3045E97E-0E0D-844D-95D4-552815DD29FD}"/>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8750" indent="0" algn="l">
              <a:lnSpc>
                <a:spcPct val="115000"/>
              </a:lnSpc>
              <a:buNone/>
            </a:pPr>
            <a:r>
              <a:rPr lang="en-GB" sz="1800" dirty="0">
                <a:effectLst/>
                <a:latin typeface="Calibri" panose="020F0502020204030204" pitchFamily="34" charset="0"/>
                <a:ea typeface="Calibri" panose="020F0502020204030204" pitchFamily="34" charset="0"/>
                <a:cs typeface="Arial" panose="020B0604020202020204" pitchFamily="34" charset="0"/>
              </a:rPr>
              <a:t>South Dublin has 142 schools (primary and post primary), 33 community centres, 4 regional parks, 2 leisure centres, over 1500ha of open spaces and a wide range of sports pitches as well as access to the Dublin Mountains and an ever expanding network of greenways and cycle paths.  We need to ensure that we maximise our existing assets as spaces and places where people can be active, particularly those that are currently underused. </a:t>
            </a:r>
          </a:p>
          <a:p>
            <a:pPr marL="158750" indent="0" algn="l">
              <a:lnSpc>
                <a:spcPct val="115000"/>
              </a:lnSpc>
              <a:buNone/>
            </a:pPr>
            <a:r>
              <a:rPr lang="en-GB" sz="1800" dirty="0">
                <a:effectLst/>
                <a:latin typeface="Calibri" panose="020F0502020204030204" pitchFamily="34" charset="0"/>
                <a:ea typeface="Calibri" panose="020F0502020204030204" pitchFamily="34" charset="0"/>
                <a:cs typeface="Arial" panose="020B0604020202020204" pitchFamily="34" charset="0"/>
              </a:rPr>
              <a:t>The launch of the new </a:t>
            </a:r>
            <a:r>
              <a:rPr lang="en-US" sz="1800" dirty="0">
                <a:effectLst/>
                <a:latin typeface="Calibri" panose="020F0502020204030204" pitchFamily="34" charset="0"/>
                <a:ea typeface="Calibri" panose="020F0502020204030204" pitchFamily="34" charset="0"/>
                <a:cs typeface="Calibri" panose="020F0502020204030204" pitchFamily="34" charset="0"/>
              </a:rPr>
              <a:t> National Outdoor Recreation Strategy and the national investment via Sport Ireland in a team of Outdoor Recreation Officers across the Local Sports Partnership Network provides an ideal opportunity to focus on optimising our outdoor spaces to enhance participation – captialising on the interest and momentum that developed during the pandemic.</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gn="l">
              <a:lnSpc>
                <a:spcPct val="115000"/>
              </a:lnSpc>
              <a:buNone/>
            </a:pP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marL="158750" indent="0" algn="l">
              <a:lnSpc>
                <a:spcPct val="115000"/>
              </a:lnSpc>
              <a:buNone/>
            </a:pPr>
            <a:br>
              <a:rPr lang="en-GB" sz="3200" dirty="0">
                <a:effectLst/>
              </a:rPr>
            </a:br>
            <a:r>
              <a:rPr lang="en-GB" sz="1800" dirty="0">
                <a:effectLst/>
                <a:latin typeface="Calibri" panose="020F0502020204030204" pitchFamily="34" charset="0"/>
                <a:ea typeface="Calibri" panose="020F0502020204030204" pitchFamily="34" charset="0"/>
                <a:cs typeface="Arial" panose="020B0604020202020204" pitchFamily="34" charset="0"/>
              </a:rPr>
              <a:t>We know that we need to continuously invest in improving existing and developing new facilities but that we can do this in a more coordinated way by sharing information, resources and expertise internally within SDCC.  In recognising the cross cutting role of sport and physical activity in terms of tourism, the economy, health &amp; wellbeing, environment and communities - an enhanced involvement of our dedicated sport and physical activity staff during the planning and decision making process on new capital developments should ensure that sport and physical activity has a seat at the table.  </a:t>
            </a:r>
          </a:p>
          <a:p>
            <a:pPr marL="158750" indent="0" algn="l">
              <a:lnSpc>
                <a:spcPct val="115000"/>
              </a:lnSpc>
              <a:buNone/>
            </a:pP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marL="158750" indent="0" algn="l">
              <a:lnSpc>
                <a:spcPct val="115000"/>
              </a:lnSpc>
              <a:buNone/>
            </a:pPr>
            <a:r>
              <a:rPr lang="en-GB" sz="1800" dirty="0">
                <a:effectLst/>
                <a:latin typeface="Calibri" panose="020F0502020204030204" pitchFamily="34" charset="0"/>
                <a:ea typeface="Calibri" panose="020F0502020204030204" pitchFamily="34" charset="0"/>
                <a:cs typeface="Arial" panose="020B0604020202020204" pitchFamily="34" charset="0"/>
              </a:rPr>
              <a:t>This sport and physical activity plan supports and complements the delivery of other SDCC strategies, particularly in relation to sport pitches, parks and open spaces and cycling strategies.  </a:t>
            </a:r>
          </a:p>
          <a:p>
            <a:pPr marL="158750" indent="0" algn="l">
              <a:lnSpc>
                <a:spcPct val="115000"/>
              </a:lnSpc>
              <a:buNone/>
            </a:pP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marL="158750" indent="0">
              <a:buNone/>
            </a:pPr>
            <a:r>
              <a:rPr lang="en-GB" sz="1800" dirty="0">
                <a:effectLst/>
                <a:latin typeface="Calibri" panose="020F0502020204030204" pitchFamily="34" charset="0"/>
                <a:ea typeface="Calibri" panose="020F0502020204030204" pitchFamily="34" charset="0"/>
                <a:cs typeface="Arial" panose="020B0604020202020204" pitchFamily="34" charset="0"/>
              </a:rPr>
              <a:t>A need for enhanced indoor provision was consistently raised during consultation alongside other facilities, we need to evaluate our requirements and make evidence informed decisions. An early focus on delivering on our agreed strategic projects then working together to create a new pipeline of sport and physical activity projects will be a key priority</a:t>
            </a:r>
            <a:endParaRPr lang="en-US" altLang="en-US" dirty="0"/>
          </a:p>
        </p:txBody>
      </p:sp>
    </p:spTree>
    <p:extLst>
      <p:ext uri="{BB962C8B-B14F-4D97-AF65-F5344CB8AC3E}">
        <p14:creationId xmlns:p14="http://schemas.microsoft.com/office/powerpoint/2010/main" val="2528906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B6948B-4348-C142-BE18-B10A5D614953}"/>
              </a:ext>
            </a:extLst>
          </p:cNvPr>
          <p:cNvSpPr>
            <a:spLocks noGrp="1" noChangeArrowheads="1"/>
          </p:cNvSpPr>
          <p:nvPr>
            <p:ph type="sldNum"/>
          </p:nvPr>
        </p:nvSpPr>
        <p:spPr>
          <a:ln/>
        </p:spPr>
        <p:txBody>
          <a:bodyPr/>
          <a:lstStyle/>
          <a:p>
            <a:fld id="{A17CE40F-CBA6-D540-A363-F7F00EFEB6E2}" type="slidenum">
              <a:rPr lang="en-US" altLang="en-US"/>
              <a:pPr/>
              <a:t>17</a:t>
            </a:fld>
            <a:endParaRPr lang="en-US" altLang="en-US"/>
          </a:p>
        </p:txBody>
      </p:sp>
      <p:sp>
        <p:nvSpPr>
          <p:cNvPr id="20481" name="Text Box 1">
            <a:extLst>
              <a:ext uri="{FF2B5EF4-FFF2-40B4-BE49-F238E27FC236}">
                <a16:creationId xmlns:a16="http://schemas.microsoft.com/office/drawing/2014/main" id="{FAC9A7A6-9661-A143-B2AA-9AF849607335}"/>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Text Box 2">
            <a:extLst>
              <a:ext uri="{FF2B5EF4-FFF2-40B4-BE49-F238E27FC236}">
                <a16:creationId xmlns:a16="http://schemas.microsoft.com/office/drawing/2014/main" id="{3045E97E-0E0D-844D-95D4-552815DD29FD}"/>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8750" indent="0" algn="l">
              <a:lnSpc>
                <a:spcPct val="115000"/>
              </a:lnSpc>
              <a:buNone/>
            </a:pPr>
            <a:r>
              <a:rPr lang="en-GB" sz="1800" dirty="0">
                <a:effectLst/>
                <a:latin typeface="Calibri" panose="020F0502020204030204" pitchFamily="34" charset="0"/>
                <a:ea typeface="Calibri" panose="020F0502020204030204" pitchFamily="34" charset="0"/>
                <a:cs typeface="Arial" panose="020B0604020202020204" pitchFamily="34" charset="0"/>
              </a:rPr>
              <a:t>The consultation process identified a need to continue to support residents and communities to enhance knowledge and understanding of, and appreciation for, the multiple benefits of regular physical activity, according to ability and at all ages. </a:t>
            </a:r>
          </a:p>
          <a:p>
            <a:pPr marL="158750" indent="0" algn="l">
              <a:lnSpc>
                <a:spcPct val="115000"/>
              </a:lnSpc>
              <a:buNone/>
            </a:pP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marL="158750" indent="0" algn="l">
              <a:lnSpc>
                <a:spcPct val="115000"/>
              </a:lnSpc>
              <a:buNone/>
            </a:pPr>
            <a:r>
              <a:rPr lang="en-GB" sz="1800" dirty="0">
                <a:effectLst/>
                <a:latin typeface="Calibri" panose="020F0502020204030204" pitchFamily="34" charset="0"/>
                <a:ea typeface="Calibri" panose="020F0502020204030204" pitchFamily="34" charset="0"/>
                <a:cs typeface="Calibri" panose="020F0502020204030204" pitchFamily="34" charset="0"/>
              </a:rPr>
              <a:t>This plan offers an opportunity to carry this out in a streamlined and coherent way through the development of consistent brand for the Active South Dublin team and strategy – enabling us to extend the reach of our own campaigns and information but also to ensure that national campaigns and messages reach people at a local level – particularly those targeted at underrepresented or inactive groups.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gn="l">
              <a:lnSpc>
                <a:spcPct val="115000"/>
              </a:lnSpc>
              <a:buNone/>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gn="l">
              <a:lnSpc>
                <a:spcPct val="115000"/>
              </a:lnSpc>
              <a:buNone/>
            </a:pPr>
            <a:r>
              <a:rPr lang="en-GB" sz="1800" dirty="0">
                <a:effectLst/>
                <a:latin typeface="Calibri" panose="020F0502020204030204" pitchFamily="34" charset="0"/>
                <a:ea typeface="Calibri" panose="020F0502020204030204" pitchFamily="34" charset="0"/>
                <a:cs typeface="Calibri" panose="020F0502020204030204" pitchFamily="34" charset="0"/>
              </a:rPr>
              <a:t>The need to invest time, energy and resources to improve the evidence behind decision making in sport and physical activity and to </a:t>
            </a:r>
            <a:r>
              <a:rPr lang="en-US" sz="1800" dirty="0">
                <a:effectLst/>
                <a:latin typeface="Calibri" panose="020F0502020204030204" pitchFamily="34" charset="0"/>
                <a:ea typeface="Calibri" panose="020F0502020204030204" pitchFamily="34" charset="0"/>
                <a:cs typeface="Arial" panose="020B0604020202020204" pitchFamily="34" charset="0"/>
              </a:rPr>
              <a:t>measure the impact of our work was a key priority during consultations.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gn="l">
              <a:lnSpc>
                <a:spcPct val="115000"/>
              </a:lnSpc>
              <a:buNone/>
            </a:pP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gn="l">
              <a:lnSpc>
                <a:spcPct val="115000"/>
              </a:lnSpc>
              <a:buNone/>
            </a:pPr>
            <a:r>
              <a:rPr lang="en-US" sz="1800" dirty="0">
                <a:effectLst/>
                <a:latin typeface="Calibri" panose="020F0502020204030204" pitchFamily="34" charset="0"/>
                <a:ea typeface="Calibri" panose="020F0502020204030204" pitchFamily="34" charset="0"/>
                <a:cs typeface="Arial" panose="020B0604020202020204" pitchFamily="34" charset="0"/>
              </a:rPr>
              <a:t>As a core member of the Local Sports Partnership Network, our access to Sport Ireland’s research and evaluation unit provides us with a unique opportunity to enhance our capacity, our understanding and our implementation of good quality research and evaluation processes. The establishment of a local baseline position for sport and physical activity participation to enable us to measure progress will be a priority.  In addition, the emergence of the National Geo Digital Database through Sport Ireland during the life course of this strategy will help decision making processes on new sport and physical activity facility projects</a:t>
            </a:r>
            <a:endParaRPr lang="en-US" altLang="en-US" dirty="0"/>
          </a:p>
        </p:txBody>
      </p:sp>
    </p:spTree>
    <p:extLst>
      <p:ext uri="{BB962C8B-B14F-4D97-AF65-F5344CB8AC3E}">
        <p14:creationId xmlns:p14="http://schemas.microsoft.com/office/powerpoint/2010/main" val="1780950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B6948B-4348-C142-BE18-B10A5D614953}"/>
              </a:ext>
            </a:extLst>
          </p:cNvPr>
          <p:cNvSpPr>
            <a:spLocks noGrp="1" noChangeArrowheads="1"/>
          </p:cNvSpPr>
          <p:nvPr>
            <p:ph type="sldNum"/>
          </p:nvPr>
        </p:nvSpPr>
        <p:spPr>
          <a:ln/>
        </p:spPr>
        <p:txBody>
          <a:bodyPr/>
          <a:lstStyle/>
          <a:p>
            <a:fld id="{A17CE40F-CBA6-D540-A363-F7F00EFEB6E2}" type="slidenum">
              <a:rPr lang="en-US" altLang="en-US"/>
              <a:pPr/>
              <a:t>19</a:t>
            </a:fld>
            <a:endParaRPr lang="en-US" altLang="en-US"/>
          </a:p>
        </p:txBody>
      </p:sp>
      <p:sp>
        <p:nvSpPr>
          <p:cNvPr id="20481" name="Text Box 1">
            <a:extLst>
              <a:ext uri="{FF2B5EF4-FFF2-40B4-BE49-F238E27FC236}">
                <a16:creationId xmlns:a16="http://schemas.microsoft.com/office/drawing/2014/main" id="{FAC9A7A6-9661-A143-B2AA-9AF849607335}"/>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Text Box 2">
            <a:extLst>
              <a:ext uri="{FF2B5EF4-FFF2-40B4-BE49-F238E27FC236}">
                <a16:creationId xmlns:a16="http://schemas.microsoft.com/office/drawing/2014/main" id="{3045E97E-0E0D-844D-95D4-552815DD29FD}"/>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8750" indent="0" algn="l">
              <a:lnSpc>
                <a:spcPct val="115000"/>
              </a:lnSpc>
              <a:buNone/>
            </a:pPr>
            <a:r>
              <a:rPr lang="en-GB" sz="1800" dirty="0">
                <a:effectLst/>
                <a:latin typeface="Calibri" panose="020F0502020204030204" pitchFamily="34" charset="0"/>
                <a:ea typeface="Calibri" panose="020F0502020204030204" pitchFamily="34" charset="0"/>
                <a:cs typeface="Calibri" panose="020F0502020204030204" pitchFamily="34" charset="0"/>
              </a:rPr>
              <a:t>SDCC has dedicated and passionate teams of people that work to deliver sport, physical activity and recreational opportunities for our residents. We heard during the consultation process that whilst we are doing lots of things well across our teams – we could enhance how we do things together.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gn="l">
              <a:lnSpc>
                <a:spcPct val="115000"/>
              </a:lnSpc>
              <a:buNone/>
            </a:pPr>
            <a:r>
              <a:rPr lang="en-GB" sz="1800" dirty="0">
                <a:effectLst/>
                <a:latin typeface="Calibri" panose="020F0502020204030204" pitchFamily="34" charset="0"/>
                <a:ea typeface="Calibri" panose="020F0502020204030204" pitchFamily="34" charset="0"/>
                <a:cs typeface="Arial" panose="020B0604020202020204" pitchFamily="34" charset="0"/>
              </a:rPr>
              <a:t>Evidence suggests that to effect sustainable improvements in health and wellbeing, a whole-system approach is needed, involving government and society. </a:t>
            </a:r>
          </a:p>
          <a:p>
            <a:pPr marL="158750" indent="0" algn="l">
              <a:lnSpc>
                <a:spcPct val="115000"/>
              </a:lnSpc>
              <a:buNone/>
            </a:pPr>
            <a:r>
              <a:rPr lang="en-GB" sz="1800" dirty="0">
                <a:effectLst/>
                <a:latin typeface="Calibri" panose="020F0502020204030204" pitchFamily="34" charset="0"/>
                <a:ea typeface="Calibri" panose="020F0502020204030204" pitchFamily="34" charset="0"/>
                <a:cs typeface="Arial" panose="020B0604020202020204" pitchFamily="34" charset="0"/>
              </a:rPr>
              <a:t>Implementing a whole-of-government/society approach, addressing the broader determinants of health such as people’s living environments and behaviours is endorsed in the Healthy Ireland Framework.  The need for a systems based approach is also endorsed in the Global Action Plan on Physical Activity 2018-2030. This  global action plan was developed through a worldwide consultation process found that a systems-based approach with policy actions was required nationally to reverse current trends and reduce disparities in physical activity. The Global Action Plan on Physical Activity 2018-2030 makes it clear that  </a:t>
            </a:r>
            <a:r>
              <a:rPr lang="en-GB" sz="1800" i="1" dirty="0">
                <a:effectLst/>
                <a:latin typeface="Calibri" panose="020F0502020204030204" pitchFamily="34" charset="0"/>
                <a:ea typeface="Calibri" panose="020F0502020204030204" pitchFamily="34" charset="0"/>
                <a:cs typeface="Arial" panose="020B0604020202020204" pitchFamily="34" charset="0"/>
              </a:rPr>
              <a:t>‘Increasing physical activity requires a systems-based approach – there is no single policy solution’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gn="l">
              <a:lnSpc>
                <a:spcPct val="115000"/>
              </a:lnSpc>
              <a:buNone/>
            </a:pPr>
            <a:r>
              <a:rPr lang="en-GB" sz="1800" dirty="0">
                <a:effectLst/>
                <a:latin typeface="Calibri" panose="020F0502020204030204" pitchFamily="34" charset="0"/>
                <a:ea typeface="Calibri" panose="020F0502020204030204" pitchFamily="34" charset="0"/>
                <a:cs typeface="Calibri" panose="020F0502020204030204" pitchFamily="34" charset="0"/>
              </a:rPr>
              <a:t>The further development of our Active Cities Project and the amalgamation and integration of our team will help to embed a whole of council approach and streamline how we engage and work with partners to improve sport and physical activity opportunities.  Enhancing integration needs to be reinforced by an increase in the availability of staff and resources to deliver new sport and physical activity opportunities – this plan includes such a commitment. This plan also reinforces both a) a need and b) our commitment to work collaboratively with local and national partners and structures to leverage opportunities and resources for people in South Dublin. </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4904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813010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Much of the plan builds on the positive and impactful work carried out to date by our various council teams and departments. </a:t>
            </a:r>
          </a:p>
          <a:p>
            <a:pPr marL="158750" indent="0">
              <a:buNone/>
            </a:pPr>
            <a:endParaRPr lang="en-GB" dirty="0"/>
          </a:p>
          <a:p>
            <a:pPr marL="158750" indent="0">
              <a:buNone/>
            </a:pPr>
            <a:r>
              <a:rPr lang="en-GB" dirty="0"/>
              <a:t>We will continue to deliver large scale events, use evidence based programmes, enhance our facilities and more. However this plan contains a number of new or focused commitments – these include</a:t>
            </a:r>
          </a:p>
        </p:txBody>
      </p:sp>
    </p:spTree>
    <p:extLst>
      <p:ext uri="{BB962C8B-B14F-4D97-AF65-F5344CB8AC3E}">
        <p14:creationId xmlns:p14="http://schemas.microsoft.com/office/powerpoint/2010/main" val="2445384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image here represents the architecture of our strategy </a:t>
            </a:r>
          </a:p>
          <a:p>
            <a:pPr marL="158750" indent="0">
              <a:buNone/>
            </a:pPr>
            <a:endParaRPr lang="en-GB" dirty="0"/>
          </a:p>
          <a:p>
            <a:pPr marL="158750" indent="0">
              <a:buNone/>
            </a:pPr>
            <a:r>
              <a:rPr lang="en-GB" dirty="0"/>
              <a:t>At the centre is our mission to develop active and healthy lifestyles for all in south Dublin. This mission is supported by four strategic themes, each of which is underpinned by several ambition statements.</a:t>
            </a:r>
          </a:p>
          <a:p>
            <a:pPr marL="158750" indent="0">
              <a:buNone/>
            </a:pPr>
            <a:endParaRPr lang="en-GB" dirty="0"/>
          </a:p>
          <a:p>
            <a:pPr marL="158750" indent="0">
              <a:buNone/>
            </a:pPr>
            <a:r>
              <a:rPr lang="en-GB" dirty="0"/>
              <a:t>Collectively these set out our ambition through this strategy – later in the plan we will look at the specific things we need do to in order to deliver on our plan</a:t>
            </a:r>
          </a:p>
        </p:txBody>
      </p:sp>
    </p:spTree>
    <p:extLst>
      <p:ext uri="{BB962C8B-B14F-4D97-AF65-F5344CB8AC3E}">
        <p14:creationId xmlns:p14="http://schemas.microsoft.com/office/powerpoint/2010/main" val="1782521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effectLst/>
                <a:latin typeface="Calibri" panose="020F0502020204030204" pitchFamily="34" charset="0"/>
                <a:ea typeface="Calibri" panose="020F0502020204030204" pitchFamily="34" charset="0"/>
                <a:cs typeface="Arial" panose="020B0604020202020204" pitchFamily="34" charset="0"/>
              </a:rPr>
              <a:t>Research indicates that to shift participation gradients in a meaningful way, we need to make concentrated efforts to support those that are most likely to be inactive or that face multiple barriers to participation - </a:t>
            </a:r>
            <a:r>
              <a:rPr lang="en-GB" sz="1800" dirty="0">
                <a:effectLst/>
                <a:latin typeface="Calibri" panose="020F0502020204030204" pitchFamily="34" charset="0"/>
                <a:ea typeface="Calibri" panose="020F0502020204030204" pitchFamily="34" charset="0"/>
                <a:cs typeface="Arial" panose="020B0604020202020204" pitchFamily="34" charset="0"/>
              </a:rPr>
              <a:t>people with disabilities, ethnic minorities, new communities and those from areas of high socio economic disadvantage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158750" indent="0">
              <a:buNone/>
            </a:pPr>
            <a:r>
              <a:rPr lang="en-GB" sz="1800" dirty="0">
                <a:effectLst/>
                <a:latin typeface="Calibri" panose="020F0502020204030204" pitchFamily="34" charset="0"/>
                <a:ea typeface="Calibri" panose="020F0502020204030204" pitchFamily="34" charset="0"/>
                <a:cs typeface="Arial" panose="020B0604020202020204" pitchFamily="34" charset="0"/>
              </a:rPr>
              <a:t>In addition, evidence suggests that to effect sustainable improvements in health and wellbeing and to deliver on the significant and ambitious participation targets at a national level, a whole-system approach is needed. </a:t>
            </a:r>
            <a:endParaRPr lang="en-GB" dirty="0"/>
          </a:p>
        </p:txBody>
      </p:sp>
    </p:spTree>
    <p:extLst>
      <p:ext uri="{BB962C8B-B14F-4D97-AF65-F5344CB8AC3E}">
        <p14:creationId xmlns:p14="http://schemas.microsoft.com/office/powerpoint/2010/main" val="333421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dirty="0">
                <a:effectLst/>
                <a:latin typeface="Calibri" panose="020F0502020204030204" pitchFamily="34" charset="0"/>
                <a:ea typeface="Calibri" panose="020F0502020204030204" pitchFamily="34" charset="0"/>
                <a:cs typeface="Arial" panose="020B0604020202020204" pitchFamily="34" charset="0"/>
              </a:rPr>
              <a:t>The main survey used to monitor sport and physical activity in Ireland is the Irish Sports Monitor (ISM). The ISM is a representative survey of the Irish population aged 16 and over. </a:t>
            </a:r>
          </a:p>
          <a:p>
            <a:pPr marL="158750" indent="0">
              <a:buNone/>
            </a:pPr>
            <a:r>
              <a:rPr lang="en-US" sz="1800" dirty="0">
                <a:effectLst/>
                <a:latin typeface="Calibri" panose="020F0502020204030204" pitchFamily="34" charset="0"/>
                <a:ea typeface="Calibri" panose="020F0502020204030204" pitchFamily="34" charset="0"/>
                <a:cs typeface="Arial" panose="020B0604020202020204" pitchFamily="34" charset="0"/>
              </a:rPr>
              <a:t>The findings from consultations carried out in developing our Active South Dublin plan closely resemble the national picture – for example in our south Dublin survey </a:t>
            </a:r>
            <a:r>
              <a:rPr lang="en-GB" dirty="0"/>
              <a:t>44% of respondents reported that they are active five days a week and therefore meeting National Physical Activity Guidelines. </a:t>
            </a:r>
          </a:p>
        </p:txBody>
      </p:sp>
    </p:spTree>
    <p:extLst>
      <p:ext uri="{BB962C8B-B14F-4D97-AF65-F5344CB8AC3E}">
        <p14:creationId xmlns:p14="http://schemas.microsoft.com/office/powerpoint/2010/main" val="149607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dirty="0">
                <a:effectLst/>
                <a:latin typeface="Calibri" panose="020F0502020204030204" pitchFamily="34" charset="0"/>
                <a:ea typeface="Calibri" panose="020F0502020204030204" pitchFamily="34" charset="0"/>
                <a:cs typeface="Arial" panose="020B0604020202020204" pitchFamily="34" charset="0"/>
              </a:rPr>
              <a:t>The main survey used to monitor sport and physical activity in Ireland is the Irish Sports Monitor (ISM). The ISM is a representative survey of the Irish population aged 16 and over. </a:t>
            </a:r>
          </a:p>
          <a:p>
            <a:pPr marL="158750" indent="0">
              <a:buNone/>
            </a:pPr>
            <a:r>
              <a:rPr lang="en-US" sz="1800" dirty="0">
                <a:effectLst/>
                <a:latin typeface="Calibri" panose="020F0502020204030204" pitchFamily="34" charset="0"/>
                <a:ea typeface="Calibri" panose="020F0502020204030204" pitchFamily="34" charset="0"/>
                <a:cs typeface="Arial" panose="020B0604020202020204" pitchFamily="34" charset="0"/>
              </a:rPr>
              <a:t>The findings from consultations carried out in developing our Active South Dublin plan closely resemble the national picture – for example in our south Dublin survey </a:t>
            </a:r>
            <a:r>
              <a:rPr lang="en-GB" dirty="0"/>
              <a:t>44% of respondents reported that they are active five days a week and therefore meeting National Physical Activity Guidelines. </a:t>
            </a:r>
          </a:p>
          <a:p>
            <a:pPr marL="158750" indent="0">
              <a:buNone/>
            </a:pP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Yu Mincho" panose="02020400000000000000" pitchFamily="18" charset="-128"/>
                <a:cs typeface="Calibri" panose="020F0502020204030204" pitchFamily="34" charset="0"/>
              </a:rPr>
              <a:t>Improving health &amp; fitness, controlling weight and having fun or relaxing are far and away the most common factors that motivate people in South Dublin to participation in sport and physical activity where as in terms of barriers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Calibri" panose="020F0502020204030204" pitchFamily="34" charset="0"/>
              <a:ea typeface="Yu Mincho" panose="02020400000000000000" pitchFamily="18" charset="-128"/>
              <a:cs typeface="Calibri" panose="020F0502020204030204"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Time was identified as the major barrier – due to both work and family commitments. Practical barriers such as timing of classes, access to childcare, proximity to adequate facilities, limited or no public transport to facilities, restrictive or no safe cycle infrastructure and personal safety in their area were also highlighted consistently. The issue of cost may relate to the cost of activity itself, or the cost of equipment and getting to and from activities.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800" dirty="0">
              <a:effectLst/>
              <a:latin typeface="Calibri" panose="020F0502020204030204" pitchFamily="34" charset="0"/>
              <a:ea typeface="Yu Mincho" panose="02020400000000000000" pitchFamily="18" charset="-128"/>
              <a:cs typeface="Arial" panose="020B0604020202020204" pitchFamily="34" charset="0"/>
            </a:endParaRPr>
          </a:p>
          <a:p>
            <a:pPr marL="158750" indent="0">
              <a:buNone/>
            </a:pPr>
            <a:endParaRPr lang="en-GB" dirty="0"/>
          </a:p>
        </p:txBody>
      </p:sp>
    </p:spTree>
    <p:extLst>
      <p:ext uri="{BB962C8B-B14F-4D97-AF65-F5344CB8AC3E}">
        <p14:creationId xmlns:p14="http://schemas.microsoft.com/office/powerpoint/2010/main" val="38519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561643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We are doing lots of things really well </a:t>
            </a:r>
          </a:p>
          <a:p>
            <a:pPr marL="158750" indent="0">
              <a:buNone/>
            </a:pP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The majority of respondents reflected positively on SDCC Sport and Leisure facilities such as sports pitches and leisure centres, that they cater for the level and type of sport and physical activity they want to take part in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buNone/>
            </a:pPr>
            <a:r>
              <a:rPr lang="en-GB" dirty="0"/>
              <a:t>We received really positive feedback on the role of our staff teams and people’s experience of programmes and initiatives delivered in South Dublin </a:t>
            </a:r>
          </a:p>
          <a:p>
            <a:pPr marL="158750" indent="0">
              <a:buNone/>
            </a:pP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However - </a:t>
            </a:r>
            <a:r>
              <a:rPr lang="en-US" sz="1800" dirty="0">
                <a:effectLst/>
                <a:latin typeface="Calibri" panose="020F0502020204030204" pitchFamily="34" charset="0"/>
                <a:ea typeface="Calibri" panose="020F0502020204030204" pitchFamily="34" charset="0"/>
                <a:cs typeface="Arial" panose="020B0604020202020204" pitchFamily="34" charset="0"/>
              </a:rPr>
              <a:t>A need to enhance access to indoor halls was identified,  both by maximizing community &amp; school facilities as well as developing new indoor provision with a particular focus on population growth areas and those without leisure centre access. In addition Reducing cost, better advertising of what is available and providing a wider variety of accessible facility types were the 3 key factors that could improve access to sport and physical activity facilities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buNone/>
            </a:pPr>
            <a:endParaRPr lang="en-GB" dirty="0"/>
          </a:p>
        </p:txBody>
      </p:sp>
    </p:spTree>
    <p:extLst>
      <p:ext uri="{BB962C8B-B14F-4D97-AF65-F5344CB8AC3E}">
        <p14:creationId xmlns:p14="http://schemas.microsoft.com/office/powerpoint/2010/main" val="3203273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B6948B-4348-C142-BE18-B10A5D614953}"/>
              </a:ext>
            </a:extLst>
          </p:cNvPr>
          <p:cNvSpPr>
            <a:spLocks noGrp="1" noChangeArrowheads="1"/>
          </p:cNvSpPr>
          <p:nvPr>
            <p:ph type="sldNum"/>
          </p:nvPr>
        </p:nvSpPr>
        <p:spPr>
          <a:ln/>
        </p:spPr>
        <p:txBody>
          <a:bodyPr/>
          <a:lstStyle/>
          <a:p>
            <a:fld id="{A17CE40F-CBA6-D540-A363-F7F00EFEB6E2}" type="slidenum">
              <a:rPr lang="en-US" altLang="en-US"/>
              <a:pPr/>
              <a:t>9</a:t>
            </a:fld>
            <a:endParaRPr lang="en-US" altLang="en-US"/>
          </a:p>
        </p:txBody>
      </p:sp>
      <p:sp>
        <p:nvSpPr>
          <p:cNvPr id="20481" name="Text Box 1">
            <a:extLst>
              <a:ext uri="{FF2B5EF4-FFF2-40B4-BE49-F238E27FC236}">
                <a16:creationId xmlns:a16="http://schemas.microsoft.com/office/drawing/2014/main" id="{FAC9A7A6-9661-A143-B2AA-9AF849607335}"/>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Text Box 2">
            <a:extLst>
              <a:ext uri="{FF2B5EF4-FFF2-40B4-BE49-F238E27FC236}">
                <a16:creationId xmlns:a16="http://schemas.microsoft.com/office/drawing/2014/main" id="{3045E97E-0E0D-844D-95D4-552815DD29FD}"/>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875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Through this plan we want to support people to lead active and healthy lifestyles whether the focus is on walking in the local park or whether it is competitive sport through club and school structures. Being active means different things to different people and different groups of people face different barriers to participation in sport and physical activity.</a:t>
            </a:r>
          </a:p>
          <a:p>
            <a:pPr marL="158750" indent="0" algn="l">
              <a:lnSpc>
                <a:spcPct val="115000"/>
              </a:lnSpc>
              <a:buNone/>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158750" indent="0" algn="l">
              <a:lnSpc>
                <a:spcPct val="115000"/>
              </a:lnSpc>
              <a:buNone/>
            </a:pPr>
            <a:r>
              <a:rPr lang="en-GB" sz="1800" dirty="0">
                <a:effectLst/>
                <a:latin typeface="Calibri" panose="020F0502020204030204" pitchFamily="34" charset="0"/>
                <a:ea typeface="Calibri" panose="020F0502020204030204" pitchFamily="34" charset="0"/>
                <a:cs typeface="Calibri" panose="020F0502020204030204" pitchFamily="34" charset="0"/>
              </a:rPr>
              <a:t>Our consultation findings are in line with national research in that time (work or family commitment), lack of motivation and injury, illness or disability represent the main barriers to participation. In order to shift the dial in sport and physical activity participation, we need to develop, promote and deliver programmes and opportunities that help overcome these barriers. We also need to ensure that these programmes and opportunities target those that are least likely to be active – such as areas of high social and economic deprivation, people with a disability and minority ethnic communities.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gn="l">
              <a:lnSpc>
                <a:spcPct val="115000"/>
              </a:lnSpc>
              <a:buNone/>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158750" indent="0" algn="l">
              <a:lnSpc>
                <a:spcPct val="115000"/>
              </a:lnSpc>
              <a:buNone/>
            </a:pPr>
            <a:r>
              <a:rPr lang="en-GB" sz="1800" dirty="0">
                <a:effectLst/>
                <a:latin typeface="Calibri" panose="020F0502020204030204" pitchFamily="34" charset="0"/>
                <a:ea typeface="Calibri" panose="020F0502020204030204" pitchFamily="34" charset="0"/>
                <a:cs typeface="Calibri" panose="020F0502020204030204" pitchFamily="34" charset="0"/>
              </a:rPr>
              <a:t>We want to promote South Dublin as an active place and build a culture of ‘being active’. The delivery of large participation events and generating a momentum behind participation opportunities can help advance that culture. In addition, we hope to inspire and instil a culture of active participation from an early age through our engagements with schools and a new focus on non- structured play.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gn="l">
              <a:lnSpc>
                <a:spcPct val="115000"/>
              </a:lnSpc>
              <a:buNone/>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158750" indent="0" algn="l">
              <a:lnSpc>
                <a:spcPct val="115000"/>
              </a:lnSpc>
              <a:buNone/>
            </a:pPr>
            <a:r>
              <a:rPr lang="en-GB" sz="1800" dirty="0">
                <a:effectLst/>
                <a:latin typeface="Calibri" panose="020F0502020204030204" pitchFamily="34" charset="0"/>
                <a:ea typeface="Calibri" panose="020F0502020204030204" pitchFamily="34" charset="0"/>
              </a:rPr>
              <a:t>There are approximately </a:t>
            </a:r>
            <a:r>
              <a:rPr lang="en-GB" sz="1800" dirty="0">
                <a:solidFill>
                  <a:srgbClr val="FF0000"/>
                </a:solidFill>
                <a:effectLst/>
                <a:latin typeface="Calibri" panose="020F0502020204030204" pitchFamily="34" charset="0"/>
                <a:ea typeface="Calibri" panose="020F0502020204030204" pitchFamily="34" charset="0"/>
              </a:rPr>
              <a:t>XX</a:t>
            </a:r>
            <a:r>
              <a:rPr lang="en-GB" sz="1800" dirty="0">
                <a:effectLst/>
                <a:latin typeface="Calibri" panose="020F0502020204030204" pitchFamily="34" charset="0"/>
                <a:ea typeface="Calibri" panose="020F0502020204030204" pitchFamily="34" charset="0"/>
              </a:rPr>
              <a:t> sports clubs in South Dublin currently, these clubs provide a vital outlet and pathway to participation in sport and physical activity. Our plan has a clear focus on ensuring that clubs have adequate support, capacity and resources to provide inclusive and accessible opportunities, catering for our fast growing population.  This will be enhanced by our partnerships with NGBs and national organisations such as Active Disability Ireland.</a:t>
            </a:r>
            <a:endParaRPr lang="en-US" altLang="en-US" dirty="0"/>
          </a:p>
        </p:txBody>
      </p:sp>
    </p:spTree>
    <p:extLst>
      <p:ext uri="{BB962C8B-B14F-4D97-AF65-F5344CB8AC3E}">
        <p14:creationId xmlns:p14="http://schemas.microsoft.com/office/powerpoint/2010/main" val="2801744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GB" sz="1100" dirty="0">
                <a:effectLst/>
                <a:latin typeface="Calibri" panose="020F0502020204030204" pitchFamily="34" charset="0"/>
                <a:ea typeface="Calibri" panose="020F0502020204030204" pitchFamily="34" charset="0"/>
                <a:cs typeface="Arial" panose="020B0604020202020204" pitchFamily="34" charset="0"/>
              </a:rPr>
              <a:t>Through this plan we want to support people to lead active and healthy lifestyles whether the focus is on walking in the local park or whether it is competitive sport through club and school structures. Being active means different things to different people and different groups of people face different barriers to participation in sport and physical activity.</a:t>
            </a:r>
          </a:p>
          <a:p>
            <a:pPr marL="158750" indent="0" algn="l">
              <a:lnSpc>
                <a:spcPct val="115000"/>
              </a:lnSpc>
              <a:buNone/>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marL="158750" indent="0" algn="l">
              <a:lnSpc>
                <a:spcPct val="115000"/>
              </a:lnSpc>
              <a:buNone/>
            </a:pPr>
            <a:r>
              <a:rPr lang="en-GB" sz="1100" dirty="0">
                <a:effectLst/>
                <a:latin typeface="Calibri" panose="020F0502020204030204" pitchFamily="34" charset="0"/>
                <a:ea typeface="Calibri" panose="020F0502020204030204" pitchFamily="34" charset="0"/>
                <a:cs typeface="Calibri" panose="020F0502020204030204" pitchFamily="34" charset="0"/>
              </a:rPr>
              <a:t>Our consultation findings are in line with national research in that time (work or family commitment), lack of motivation and injury, illness or disability represent the main barriers to participation. In order to shift the dial in sport and physical activity participation, we need to develop, promote and deliver programmes and opportunities that help overcome these barriers. We also need to ensure that these programmes and opportunities target those that are least likely to be active – such as areas of high social and economic deprivation, people with a disability and minority ethnic communities.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marL="158750" indent="0" algn="l">
              <a:lnSpc>
                <a:spcPct val="115000"/>
              </a:lnSpc>
              <a:buNone/>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marL="158750" indent="0" algn="l">
              <a:lnSpc>
                <a:spcPct val="115000"/>
              </a:lnSpc>
              <a:buNone/>
            </a:pPr>
            <a:r>
              <a:rPr lang="en-GB" sz="1100" dirty="0">
                <a:effectLst/>
                <a:latin typeface="Calibri" panose="020F0502020204030204" pitchFamily="34" charset="0"/>
                <a:ea typeface="Calibri" panose="020F0502020204030204" pitchFamily="34" charset="0"/>
                <a:cs typeface="Calibri" panose="020F0502020204030204" pitchFamily="34" charset="0"/>
              </a:rPr>
              <a:t>We want to promote South Dublin as an active place and build a culture of ‘being active’. The delivery of large participation events and generating a momentum behind participation opportunities can help advance that culture. In addition, we hope to inspire and instil a culture of active participation from an early age through our engagements with schools and a new focus on non- structured play.</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marL="158750" indent="0" algn="l">
              <a:lnSpc>
                <a:spcPct val="115000"/>
              </a:lnSpc>
              <a:buNone/>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marL="158750" indent="0" algn="l">
              <a:lnSpc>
                <a:spcPct val="115000"/>
              </a:lnSpc>
              <a:buNone/>
            </a:pPr>
            <a:r>
              <a:rPr lang="en-GB" sz="1100" dirty="0">
                <a:effectLst/>
                <a:latin typeface="Calibri" panose="020F0502020204030204" pitchFamily="34" charset="0"/>
                <a:ea typeface="Calibri" panose="020F0502020204030204" pitchFamily="34" charset="0"/>
              </a:rPr>
              <a:t>There are approximately </a:t>
            </a:r>
            <a:r>
              <a:rPr lang="en-GB" sz="1100" dirty="0">
                <a:solidFill>
                  <a:srgbClr val="FF0000"/>
                </a:solidFill>
                <a:effectLst/>
                <a:latin typeface="Calibri" panose="020F0502020204030204" pitchFamily="34" charset="0"/>
                <a:ea typeface="Calibri" panose="020F0502020204030204" pitchFamily="34" charset="0"/>
              </a:rPr>
              <a:t>XX</a:t>
            </a:r>
            <a:r>
              <a:rPr lang="en-GB" sz="1100" dirty="0">
                <a:effectLst/>
                <a:latin typeface="Calibri" panose="020F0502020204030204" pitchFamily="34" charset="0"/>
                <a:ea typeface="Calibri" panose="020F0502020204030204" pitchFamily="34" charset="0"/>
              </a:rPr>
              <a:t> sports clubs in South Dublin currently, these clubs provide a vital outlet and pathway to participation in sport and physical activity. Our plan has a clear focus on ensuring that clubs have adequate support, capacity and resources to provide inclusive and accessible opportunities, catering for our fast growing population.  This will be enhanced by our partnerships with NGBs and national organisations such as Active Disability Ireland.</a:t>
            </a:r>
            <a:endParaRPr lang="en-US" altLang="en-US" dirty="0"/>
          </a:p>
          <a:p>
            <a:pPr marL="158750" indent="0">
              <a:buNone/>
            </a:pPr>
            <a:endParaRPr lang="en-GB" dirty="0"/>
          </a:p>
        </p:txBody>
      </p:sp>
    </p:spTree>
    <p:extLst>
      <p:ext uri="{BB962C8B-B14F-4D97-AF65-F5344CB8AC3E}">
        <p14:creationId xmlns:p14="http://schemas.microsoft.com/office/powerpoint/2010/main" val="702717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49" name="Google Shape;49;p9"/>
          <p:cNvPicPr preferRelativeResize="0"/>
          <p:nvPr/>
        </p:nvPicPr>
        <p:blipFill>
          <a:blip r:embed="rId2">
            <a:alphaModFix/>
          </a:blip>
          <a:stretch>
            <a:fillRect/>
          </a:stretch>
        </p:blipFill>
        <p:spPr>
          <a:xfrm>
            <a:off x="8290500" y="4290000"/>
            <a:ext cx="548700" cy="548700"/>
          </a:xfrm>
          <a:prstGeom prst="rect">
            <a:avLst/>
          </a:prstGeom>
          <a:noFill/>
          <a:ln>
            <a:noFill/>
          </a:ln>
        </p:spPr>
      </p:pic>
      <p:sp>
        <p:nvSpPr>
          <p:cNvPr id="50" name="Google Shape;50;p9"/>
          <p:cNvSpPr/>
          <p:nvPr/>
        </p:nvSpPr>
        <p:spPr>
          <a:xfrm rot="5400000">
            <a:off x="-2541900" y="2541900"/>
            <a:ext cx="5149800" cy="66000"/>
          </a:xfrm>
          <a:prstGeom prst="rect">
            <a:avLst/>
          </a:prstGeom>
          <a:solidFill>
            <a:srgbClr val="009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10"/>
          <p:cNvSpPr/>
          <p:nvPr/>
        </p:nvSpPr>
        <p:spPr>
          <a:xfrm>
            <a:off x="4572000" y="25"/>
            <a:ext cx="4572000" cy="5143500"/>
          </a:xfrm>
          <a:prstGeom prst="rect">
            <a:avLst/>
          </a:prstGeom>
          <a:solidFill>
            <a:srgbClr val="009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56" name="Google Shape;5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57" name="Google Shape;57;p10"/>
          <p:cNvPicPr preferRelativeResize="0"/>
          <p:nvPr/>
        </p:nvPicPr>
        <p:blipFill>
          <a:blip r:embed="rId2">
            <a:alphaModFix/>
          </a:blip>
          <a:stretch>
            <a:fillRect/>
          </a:stretch>
        </p:blipFill>
        <p:spPr>
          <a:xfrm>
            <a:off x="8290500" y="4290000"/>
            <a:ext cx="548700" cy="548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8"/>
        <p:cNvGrpSpPr/>
        <p:nvPr/>
      </p:nvGrpSpPr>
      <p:grpSpPr>
        <a:xfrm>
          <a:off x="0" y="0"/>
          <a:ext cx="0" cy="0"/>
          <a:chOff x="0" y="0"/>
          <a:chExt cx="0" cy="0"/>
        </a:xfrm>
      </p:grpSpPr>
      <p:sp>
        <p:nvSpPr>
          <p:cNvPr id="59" name="Google Shape;59;p1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1800"/>
              <a:buNone/>
              <a:defRPr>
                <a:solidFill>
                  <a:schemeClr val="dk1"/>
                </a:solidFill>
              </a:defRPr>
            </a:lvl1pPr>
          </a:lstStyle>
          <a:p>
            <a:endParaRPr/>
          </a:p>
        </p:txBody>
      </p:sp>
      <p:sp>
        <p:nvSpPr>
          <p:cNvPr id="60" name="Google Shape;6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61" name="Google Shape;61;p11"/>
          <p:cNvPicPr preferRelativeResize="0"/>
          <p:nvPr/>
        </p:nvPicPr>
        <p:blipFill>
          <a:blip r:embed="rId2">
            <a:alphaModFix/>
          </a:blip>
          <a:stretch>
            <a:fillRect/>
          </a:stretch>
        </p:blipFill>
        <p:spPr>
          <a:xfrm>
            <a:off x="8290500" y="4290000"/>
            <a:ext cx="548700" cy="548700"/>
          </a:xfrm>
          <a:prstGeom prst="rect">
            <a:avLst/>
          </a:prstGeom>
          <a:noFill/>
          <a:ln>
            <a:noFill/>
          </a:ln>
        </p:spPr>
      </p:pic>
      <p:sp>
        <p:nvSpPr>
          <p:cNvPr id="62" name="Google Shape;62;p11"/>
          <p:cNvSpPr/>
          <p:nvPr/>
        </p:nvSpPr>
        <p:spPr>
          <a:xfrm rot="5400000">
            <a:off x="-2541900" y="2541900"/>
            <a:ext cx="5149800" cy="66000"/>
          </a:xfrm>
          <a:prstGeom prst="rect">
            <a:avLst/>
          </a:prstGeom>
          <a:solidFill>
            <a:srgbClr val="009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665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0D314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Inter"/>
              <a:buNone/>
              <a:defRPr sz="2800" b="1">
                <a:solidFill>
                  <a:schemeClr val="dk1"/>
                </a:solidFill>
                <a:latin typeface="Inter"/>
                <a:ea typeface="Inter"/>
                <a:cs typeface="Inter"/>
                <a:sym typeface="Inter"/>
              </a:defRPr>
            </a:lvl1pPr>
            <a:lvl2pPr lvl="1">
              <a:spcBef>
                <a:spcPts val="0"/>
              </a:spcBef>
              <a:spcAft>
                <a:spcPts val="0"/>
              </a:spcAft>
              <a:buClr>
                <a:schemeClr val="dk1"/>
              </a:buClr>
              <a:buSzPts val="2800"/>
              <a:buFont typeface="Inter"/>
              <a:buNone/>
              <a:defRPr sz="2800">
                <a:solidFill>
                  <a:schemeClr val="dk1"/>
                </a:solidFill>
                <a:latin typeface="Inter"/>
                <a:ea typeface="Inter"/>
                <a:cs typeface="Inter"/>
                <a:sym typeface="Inter"/>
              </a:defRPr>
            </a:lvl2pPr>
            <a:lvl3pPr lvl="2">
              <a:spcBef>
                <a:spcPts val="0"/>
              </a:spcBef>
              <a:spcAft>
                <a:spcPts val="0"/>
              </a:spcAft>
              <a:buClr>
                <a:schemeClr val="dk1"/>
              </a:buClr>
              <a:buSzPts val="2800"/>
              <a:buFont typeface="Inter"/>
              <a:buNone/>
              <a:defRPr sz="2800">
                <a:solidFill>
                  <a:schemeClr val="dk1"/>
                </a:solidFill>
                <a:latin typeface="Inter"/>
                <a:ea typeface="Inter"/>
                <a:cs typeface="Inter"/>
                <a:sym typeface="Inter"/>
              </a:defRPr>
            </a:lvl3pPr>
            <a:lvl4pPr lvl="3">
              <a:spcBef>
                <a:spcPts val="0"/>
              </a:spcBef>
              <a:spcAft>
                <a:spcPts val="0"/>
              </a:spcAft>
              <a:buClr>
                <a:schemeClr val="dk1"/>
              </a:buClr>
              <a:buSzPts val="2800"/>
              <a:buFont typeface="Inter"/>
              <a:buNone/>
              <a:defRPr sz="2800">
                <a:solidFill>
                  <a:schemeClr val="dk1"/>
                </a:solidFill>
                <a:latin typeface="Inter"/>
                <a:ea typeface="Inter"/>
                <a:cs typeface="Inter"/>
                <a:sym typeface="Inter"/>
              </a:defRPr>
            </a:lvl4pPr>
            <a:lvl5pPr lvl="4">
              <a:spcBef>
                <a:spcPts val="0"/>
              </a:spcBef>
              <a:spcAft>
                <a:spcPts val="0"/>
              </a:spcAft>
              <a:buClr>
                <a:schemeClr val="dk1"/>
              </a:buClr>
              <a:buSzPts val="2800"/>
              <a:buFont typeface="Inter"/>
              <a:buNone/>
              <a:defRPr sz="2800">
                <a:solidFill>
                  <a:schemeClr val="dk1"/>
                </a:solidFill>
                <a:latin typeface="Inter"/>
                <a:ea typeface="Inter"/>
                <a:cs typeface="Inter"/>
                <a:sym typeface="Inter"/>
              </a:defRPr>
            </a:lvl5pPr>
            <a:lvl6pPr lvl="5">
              <a:spcBef>
                <a:spcPts val="0"/>
              </a:spcBef>
              <a:spcAft>
                <a:spcPts val="0"/>
              </a:spcAft>
              <a:buClr>
                <a:schemeClr val="dk1"/>
              </a:buClr>
              <a:buSzPts val="2800"/>
              <a:buFont typeface="Inter"/>
              <a:buNone/>
              <a:defRPr sz="2800">
                <a:solidFill>
                  <a:schemeClr val="dk1"/>
                </a:solidFill>
                <a:latin typeface="Inter"/>
                <a:ea typeface="Inter"/>
                <a:cs typeface="Inter"/>
                <a:sym typeface="Inter"/>
              </a:defRPr>
            </a:lvl6pPr>
            <a:lvl7pPr lvl="6">
              <a:spcBef>
                <a:spcPts val="0"/>
              </a:spcBef>
              <a:spcAft>
                <a:spcPts val="0"/>
              </a:spcAft>
              <a:buClr>
                <a:schemeClr val="dk1"/>
              </a:buClr>
              <a:buSzPts val="2800"/>
              <a:buFont typeface="Inter"/>
              <a:buNone/>
              <a:defRPr sz="2800">
                <a:solidFill>
                  <a:schemeClr val="dk1"/>
                </a:solidFill>
                <a:latin typeface="Inter"/>
                <a:ea typeface="Inter"/>
                <a:cs typeface="Inter"/>
                <a:sym typeface="Inter"/>
              </a:defRPr>
            </a:lvl7pPr>
            <a:lvl8pPr lvl="7">
              <a:spcBef>
                <a:spcPts val="0"/>
              </a:spcBef>
              <a:spcAft>
                <a:spcPts val="0"/>
              </a:spcAft>
              <a:buClr>
                <a:schemeClr val="dk1"/>
              </a:buClr>
              <a:buSzPts val="2800"/>
              <a:buFont typeface="Inter"/>
              <a:buNone/>
              <a:defRPr sz="2800">
                <a:solidFill>
                  <a:schemeClr val="dk1"/>
                </a:solidFill>
                <a:latin typeface="Inter"/>
                <a:ea typeface="Inter"/>
                <a:cs typeface="Inter"/>
                <a:sym typeface="Inter"/>
              </a:defRPr>
            </a:lvl8pPr>
            <a:lvl9pPr lvl="8">
              <a:spcBef>
                <a:spcPts val="0"/>
              </a:spcBef>
              <a:spcAft>
                <a:spcPts val="0"/>
              </a:spcAft>
              <a:buClr>
                <a:schemeClr val="dk1"/>
              </a:buClr>
              <a:buSzPts val="2800"/>
              <a:buFont typeface="Inter"/>
              <a:buNone/>
              <a:defRPr sz="2800">
                <a:solidFill>
                  <a:schemeClr val="dk1"/>
                </a:solidFill>
                <a:latin typeface="Inter"/>
                <a:ea typeface="Inter"/>
                <a:cs typeface="Inter"/>
                <a:sym typeface="Int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Inter"/>
              <a:buChar char="●"/>
              <a:defRPr sz="1800">
                <a:solidFill>
                  <a:schemeClr val="lt2"/>
                </a:solidFill>
                <a:latin typeface="Inter"/>
                <a:ea typeface="Inter"/>
                <a:cs typeface="Inter"/>
                <a:sym typeface="Inter"/>
              </a:defRPr>
            </a:lvl1pPr>
            <a:lvl2pPr marL="914400" lvl="1" indent="-317500">
              <a:lnSpc>
                <a:spcPct val="115000"/>
              </a:lnSpc>
              <a:spcBef>
                <a:spcPts val="0"/>
              </a:spcBef>
              <a:spcAft>
                <a:spcPts val="0"/>
              </a:spcAft>
              <a:buClr>
                <a:schemeClr val="lt2"/>
              </a:buClr>
              <a:buSzPts val="1400"/>
              <a:buFont typeface="Inter"/>
              <a:buChar char="○"/>
              <a:defRPr>
                <a:solidFill>
                  <a:schemeClr val="lt2"/>
                </a:solidFill>
                <a:latin typeface="Inter"/>
                <a:ea typeface="Inter"/>
                <a:cs typeface="Inter"/>
                <a:sym typeface="Inter"/>
              </a:defRPr>
            </a:lvl2pPr>
            <a:lvl3pPr marL="1371600" lvl="2" indent="-317500">
              <a:lnSpc>
                <a:spcPct val="115000"/>
              </a:lnSpc>
              <a:spcBef>
                <a:spcPts val="0"/>
              </a:spcBef>
              <a:spcAft>
                <a:spcPts val="0"/>
              </a:spcAft>
              <a:buClr>
                <a:schemeClr val="lt2"/>
              </a:buClr>
              <a:buSzPts val="1400"/>
              <a:buFont typeface="Inter"/>
              <a:buChar char="■"/>
              <a:defRPr>
                <a:solidFill>
                  <a:schemeClr val="lt2"/>
                </a:solidFill>
                <a:latin typeface="Inter"/>
                <a:ea typeface="Inter"/>
                <a:cs typeface="Inter"/>
                <a:sym typeface="Inter"/>
              </a:defRPr>
            </a:lvl3pPr>
            <a:lvl4pPr marL="1828800" lvl="3" indent="-317500">
              <a:lnSpc>
                <a:spcPct val="115000"/>
              </a:lnSpc>
              <a:spcBef>
                <a:spcPts val="0"/>
              </a:spcBef>
              <a:spcAft>
                <a:spcPts val="0"/>
              </a:spcAft>
              <a:buClr>
                <a:schemeClr val="lt2"/>
              </a:buClr>
              <a:buSzPts val="1400"/>
              <a:buFont typeface="Inter"/>
              <a:buChar char="●"/>
              <a:defRPr>
                <a:solidFill>
                  <a:schemeClr val="lt2"/>
                </a:solidFill>
                <a:latin typeface="Inter"/>
                <a:ea typeface="Inter"/>
                <a:cs typeface="Inter"/>
                <a:sym typeface="Inter"/>
              </a:defRPr>
            </a:lvl4pPr>
            <a:lvl5pPr marL="2286000" lvl="4" indent="-317500">
              <a:lnSpc>
                <a:spcPct val="115000"/>
              </a:lnSpc>
              <a:spcBef>
                <a:spcPts val="0"/>
              </a:spcBef>
              <a:spcAft>
                <a:spcPts val="0"/>
              </a:spcAft>
              <a:buClr>
                <a:schemeClr val="lt2"/>
              </a:buClr>
              <a:buSzPts val="1400"/>
              <a:buFont typeface="Inter"/>
              <a:buChar char="○"/>
              <a:defRPr>
                <a:solidFill>
                  <a:schemeClr val="lt2"/>
                </a:solidFill>
                <a:latin typeface="Inter"/>
                <a:ea typeface="Inter"/>
                <a:cs typeface="Inter"/>
                <a:sym typeface="Inter"/>
              </a:defRPr>
            </a:lvl5pPr>
            <a:lvl6pPr marL="2743200" lvl="5" indent="-317500">
              <a:lnSpc>
                <a:spcPct val="115000"/>
              </a:lnSpc>
              <a:spcBef>
                <a:spcPts val="0"/>
              </a:spcBef>
              <a:spcAft>
                <a:spcPts val="0"/>
              </a:spcAft>
              <a:buClr>
                <a:schemeClr val="lt2"/>
              </a:buClr>
              <a:buSzPts val="1400"/>
              <a:buFont typeface="Inter"/>
              <a:buChar char="■"/>
              <a:defRPr>
                <a:solidFill>
                  <a:schemeClr val="lt2"/>
                </a:solidFill>
                <a:latin typeface="Inter"/>
                <a:ea typeface="Inter"/>
                <a:cs typeface="Inter"/>
                <a:sym typeface="Inter"/>
              </a:defRPr>
            </a:lvl6pPr>
            <a:lvl7pPr marL="3200400" lvl="6" indent="-317500">
              <a:lnSpc>
                <a:spcPct val="115000"/>
              </a:lnSpc>
              <a:spcBef>
                <a:spcPts val="0"/>
              </a:spcBef>
              <a:spcAft>
                <a:spcPts val="0"/>
              </a:spcAft>
              <a:buClr>
                <a:schemeClr val="lt2"/>
              </a:buClr>
              <a:buSzPts val="1400"/>
              <a:buFont typeface="Inter"/>
              <a:buChar char="●"/>
              <a:defRPr>
                <a:solidFill>
                  <a:schemeClr val="lt2"/>
                </a:solidFill>
                <a:latin typeface="Inter"/>
                <a:ea typeface="Inter"/>
                <a:cs typeface="Inter"/>
                <a:sym typeface="Inter"/>
              </a:defRPr>
            </a:lvl7pPr>
            <a:lvl8pPr marL="3657600" lvl="7" indent="-317500">
              <a:lnSpc>
                <a:spcPct val="115000"/>
              </a:lnSpc>
              <a:spcBef>
                <a:spcPts val="0"/>
              </a:spcBef>
              <a:spcAft>
                <a:spcPts val="0"/>
              </a:spcAft>
              <a:buClr>
                <a:schemeClr val="lt2"/>
              </a:buClr>
              <a:buSzPts val="1400"/>
              <a:buFont typeface="Inter"/>
              <a:buChar char="○"/>
              <a:defRPr>
                <a:solidFill>
                  <a:schemeClr val="lt2"/>
                </a:solidFill>
                <a:latin typeface="Inter"/>
                <a:ea typeface="Inter"/>
                <a:cs typeface="Inter"/>
                <a:sym typeface="Inter"/>
              </a:defRPr>
            </a:lvl8pPr>
            <a:lvl9pPr marL="4114800" lvl="8" indent="-317500">
              <a:lnSpc>
                <a:spcPct val="115000"/>
              </a:lnSpc>
              <a:spcBef>
                <a:spcPts val="0"/>
              </a:spcBef>
              <a:spcAft>
                <a:spcPts val="0"/>
              </a:spcAft>
              <a:buClr>
                <a:schemeClr val="lt2"/>
              </a:buClr>
              <a:buSzPts val="1400"/>
              <a:buFont typeface="Inter"/>
              <a:buChar char="■"/>
              <a:defRPr>
                <a:solidFill>
                  <a:schemeClr val="lt2"/>
                </a:solidFill>
                <a:latin typeface="Inter"/>
                <a:ea typeface="Inter"/>
                <a:cs typeface="Inter"/>
                <a:sym typeface="In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57" r:id="rId4"/>
    <p:sldLayoutId id="2147483659" r:id="rId5"/>
    <p:sldLayoutId id="214748366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notesSlide" Target="../notesSlides/notesSlide9.xml"/><Relationship Id="rId16"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19" Type="http://schemas.openxmlformats.org/officeDocument/2006/relationships/image" Target="../media/image37.sv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pn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notesSlide" Target="../notesSlides/notesSlide10.xml"/><Relationship Id="rId16"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pn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9.svg"/></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1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6.png"/><Relationship Id="rId18" Type="http://schemas.openxmlformats.org/officeDocument/2006/relationships/image" Target="../media/image37.svg"/><Relationship Id="rId3" Type="http://schemas.openxmlformats.org/officeDocument/2006/relationships/image" Target="../media/image22.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6.png"/><Relationship Id="rId2" Type="http://schemas.openxmlformats.org/officeDocument/2006/relationships/image" Target="../media/image43.png"/><Relationship Id="rId16" Type="http://schemas.openxmlformats.org/officeDocument/2006/relationships/image" Target="../media/image35.svg"/><Relationship Id="rId1" Type="http://schemas.openxmlformats.org/officeDocument/2006/relationships/slideLayout" Target="../slideLayouts/slideLayout6.xml"/><Relationship Id="rId6" Type="http://schemas.openxmlformats.org/officeDocument/2006/relationships/image" Target="../media/image25.svg"/><Relationship Id="rId11" Type="http://schemas.openxmlformats.org/officeDocument/2006/relationships/image" Target="../media/image32.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31.svg"/><Relationship Id="rId4" Type="http://schemas.openxmlformats.org/officeDocument/2006/relationships/image" Target="../media/image23.svg"/><Relationship Id="rId9" Type="http://schemas.openxmlformats.org/officeDocument/2006/relationships/image" Target="../media/image30.png"/><Relationship Id="rId14"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5.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svg"/><Relationship Id="rId3" Type="http://schemas.openxmlformats.org/officeDocument/2006/relationships/image" Target="../media/image46.pn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7.svg"/><Relationship Id="rId5" Type="http://schemas.openxmlformats.org/officeDocument/2006/relationships/image" Target="../media/image23.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4"/>
        <p:cNvGrpSpPr/>
        <p:nvPr/>
      </p:nvGrpSpPr>
      <p:grpSpPr>
        <a:xfrm>
          <a:off x="0" y="0"/>
          <a:ext cx="0" cy="0"/>
          <a:chOff x="0" y="0"/>
          <a:chExt cx="0" cy="0"/>
        </a:xfrm>
      </p:grpSpPr>
      <p:sp>
        <p:nvSpPr>
          <p:cNvPr id="75" name="Google Shape;75;p14"/>
          <p:cNvSpPr txBox="1">
            <a:spLocks noGrp="1"/>
          </p:cNvSpPr>
          <p:nvPr>
            <p:ph type="ctrTitle" idx="4294967295"/>
          </p:nvPr>
        </p:nvSpPr>
        <p:spPr>
          <a:xfrm>
            <a:off x="1231900" y="1352062"/>
            <a:ext cx="6680200" cy="27773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GB" sz="3600" dirty="0">
                <a:solidFill>
                  <a:srgbClr val="0D3148"/>
                </a:solidFill>
              </a:rPr>
              <a:t>Active South Dublin</a:t>
            </a:r>
            <a:br>
              <a:rPr lang="en-GB" sz="3600" dirty="0">
                <a:solidFill>
                  <a:srgbClr val="0D3148"/>
                </a:solidFill>
              </a:rPr>
            </a:br>
            <a:br>
              <a:rPr lang="en-GB" sz="3600" dirty="0">
                <a:solidFill>
                  <a:srgbClr val="0D3148"/>
                </a:solidFill>
              </a:rPr>
            </a:br>
            <a:r>
              <a:rPr lang="en-GB" sz="3600" dirty="0">
                <a:solidFill>
                  <a:srgbClr val="0D3148"/>
                </a:solidFill>
              </a:rPr>
              <a:t>Local Sport &amp; Physical Activity Plan 2023-2027</a:t>
            </a:r>
            <a:br>
              <a:rPr lang="en-GB" sz="3600" dirty="0">
                <a:solidFill>
                  <a:srgbClr val="0D3148"/>
                </a:solidFill>
              </a:rPr>
            </a:br>
            <a:br>
              <a:rPr lang="en-GB" sz="2400" dirty="0">
                <a:solidFill>
                  <a:srgbClr val="0D3148"/>
                </a:solidFill>
              </a:rPr>
            </a:br>
            <a:r>
              <a:rPr lang="en-GB" sz="2400" dirty="0">
                <a:solidFill>
                  <a:srgbClr val="0D3148"/>
                </a:solidFill>
              </a:rPr>
              <a:t>Meeting of South Dublin </a:t>
            </a:r>
            <a:r>
              <a:rPr lang="en-GB" sz="2400">
                <a:solidFill>
                  <a:srgbClr val="0D3148"/>
                </a:solidFill>
              </a:rPr>
              <a:t>County Council</a:t>
            </a:r>
            <a:br>
              <a:rPr lang="en-GB" sz="2400">
                <a:solidFill>
                  <a:srgbClr val="0D3148"/>
                </a:solidFill>
              </a:rPr>
            </a:br>
            <a:r>
              <a:rPr lang="en-GB" sz="2400">
                <a:solidFill>
                  <a:srgbClr val="0D3148"/>
                </a:solidFill>
              </a:rPr>
              <a:t>8</a:t>
            </a:r>
            <a:r>
              <a:rPr lang="en-GB" sz="2400" baseline="30000">
                <a:solidFill>
                  <a:srgbClr val="0D3148"/>
                </a:solidFill>
              </a:rPr>
              <a:t>th</a:t>
            </a:r>
            <a:r>
              <a:rPr lang="en-GB" sz="2400">
                <a:solidFill>
                  <a:srgbClr val="0D3148"/>
                </a:solidFill>
              </a:rPr>
              <a:t> May 2023</a:t>
            </a:r>
            <a:endParaRPr sz="3600" dirty="0">
              <a:solidFill>
                <a:srgbClr val="0D3148"/>
              </a:solidFill>
            </a:endParaRPr>
          </a:p>
        </p:txBody>
      </p:sp>
      <p:sp>
        <p:nvSpPr>
          <p:cNvPr id="77" name="Google Shape;77;p14"/>
          <p:cNvSpPr/>
          <p:nvPr/>
        </p:nvSpPr>
        <p:spPr>
          <a:xfrm>
            <a:off x="0" y="4402350"/>
            <a:ext cx="9144000" cy="7506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26" name="Picture 2" descr="South Dublin County Council - Resource Centre | Esri UK &amp; Ireland">
            <a:extLst>
              <a:ext uri="{FF2B5EF4-FFF2-40B4-BE49-F238E27FC236}">
                <a16:creationId xmlns:a16="http://schemas.microsoft.com/office/drawing/2014/main" id="{8BBE3E0B-B9A3-BBE2-1A6D-A4CD8C353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923" y="246939"/>
            <a:ext cx="2444179" cy="9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490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33703-4E51-14CD-F9F9-A79CAF7CF9AE}"/>
              </a:ext>
            </a:extLst>
          </p:cNvPr>
          <p:cNvPicPr>
            <a:picLocks noChangeAspect="1"/>
          </p:cNvPicPr>
          <p:nvPr/>
        </p:nvPicPr>
        <p:blipFill>
          <a:blip r:embed="rId3">
            <a:alphaModFix amt="20000"/>
          </a:blip>
          <a:stretch>
            <a:fillRect/>
          </a:stretch>
        </p:blipFill>
        <p:spPr>
          <a:xfrm>
            <a:off x="1664208" y="367323"/>
            <a:ext cx="5942639" cy="4519679"/>
          </a:xfrm>
          <a:prstGeom prst="rect">
            <a:avLst/>
          </a:prstGeom>
        </p:spPr>
      </p:pic>
      <p:sp>
        <p:nvSpPr>
          <p:cNvPr id="3" name="Title 1">
            <a:extLst>
              <a:ext uri="{FF2B5EF4-FFF2-40B4-BE49-F238E27FC236}">
                <a16:creationId xmlns:a16="http://schemas.microsoft.com/office/drawing/2014/main" id="{12D1C5A0-229B-90A8-A952-E73478E34ABF}"/>
              </a:ext>
            </a:extLst>
          </p:cNvPr>
          <p:cNvSpPr txBox="1">
            <a:spLocks/>
          </p:cNvSpPr>
          <p:nvPr/>
        </p:nvSpPr>
        <p:spPr>
          <a:xfrm>
            <a:off x="357607" y="837311"/>
            <a:ext cx="8428785" cy="631635"/>
          </a:xfrm>
          <a:prstGeom prst="rect">
            <a:avLst/>
          </a:prstGeom>
          <a:noFill/>
          <a:ln>
            <a:noFill/>
          </a:ln>
        </p:spPr>
        <p:txBody>
          <a:bodyPr spcFirstLastPara="1" wrap="square" lIns="91425" tIns="91425" rIns="91425" bIns="91425" anchor="b"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Inter"/>
              <a:buNone/>
              <a:defRPr sz="24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9pPr>
          </a:lstStyle>
          <a:p>
            <a:r>
              <a:rPr lang="en-GB"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Ambition 1 - Develop active lifestyles amongst communities in South Dublin, in all their diversity, innovative annual programmes of participation opportunities</a:t>
            </a:r>
          </a:p>
        </p:txBody>
      </p:sp>
      <p:pic>
        <p:nvPicPr>
          <p:cNvPr id="7" name="Graphic 6" descr="Badge 1 with solid fill">
            <a:extLst>
              <a:ext uri="{FF2B5EF4-FFF2-40B4-BE49-F238E27FC236}">
                <a16:creationId xmlns:a16="http://schemas.microsoft.com/office/drawing/2014/main" id="{0B131053-4FDA-1B42-C2B7-CBE8CB80C2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4863" y="1477269"/>
            <a:ext cx="719593" cy="719593"/>
          </a:xfrm>
          <a:prstGeom prst="rect">
            <a:avLst/>
          </a:prstGeom>
        </p:spPr>
      </p:pic>
      <p:sp>
        <p:nvSpPr>
          <p:cNvPr id="9" name="TextBox 8">
            <a:extLst>
              <a:ext uri="{FF2B5EF4-FFF2-40B4-BE49-F238E27FC236}">
                <a16:creationId xmlns:a16="http://schemas.microsoft.com/office/drawing/2014/main" id="{F9B4495C-1F49-0880-C3CC-D38FC1AAE63A}"/>
              </a:ext>
            </a:extLst>
          </p:cNvPr>
          <p:cNvSpPr txBox="1"/>
          <p:nvPr/>
        </p:nvSpPr>
        <p:spPr>
          <a:xfrm>
            <a:off x="497033" y="2354675"/>
            <a:ext cx="1655250" cy="738664"/>
          </a:xfrm>
          <a:prstGeom prst="rect">
            <a:avLst/>
          </a:prstGeom>
          <a:noFill/>
        </p:spPr>
        <p:txBody>
          <a:bodyPr wrap="square">
            <a:spAutoFit/>
          </a:bodyPr>
          <a:lstStyle/>
          <a:p>
            <a:pPr lvl="0" algn="ctr">
              <a:tabLst>
                <a:tab pos="457200"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Targeted and evidence based programmes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phic 9" descr="Badge with solid fill">
            <a:extLst>
              <a:ext uri="{FF2B5EF4-FFF2-40B4-BE49-F238E27FC236}">
                <a16:creationId xmlns:a16="http://schemas.microsoft.com/office/drawing/2014/main" id="{0584B794-8808-6EAA-B25A-C85911D997C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991564" y="1455100"/>
            <a:ext cx="719593" cy="719593"/>
          </a:xfrm>
          <a:prstGeom prst="rect">
            <a:avLst/>
          </a:prstGeom>
        </p:spPr>
      </p:pic>
      <p:sp>
        <p:nvSpPr>
          <p:cNvPr id="11" name="TextBox 10">
            <a:extLst>
              <a:ext uri="{FF2B5EF4-FFF2-40B4-BE49-F238E27FC236}">
                <a16:creationId xmlns:a16="http://schemas.microsoft.com/office/drawing/2014/main" id="{114D70F6-70B5-EADE-1D48-6D5544860A72}"/>
              </a:ext>
            </a:extLst>
          </p:cNvPr>
          <p:cNvSpPr txBox="1"/>
          <p:nvPr/>
        </p:nvSpPr>
        <p:spPr>
          <a:xfrm>
            <a:off x="2354419" y="2151044"/>
            <a:ext cx="2029226" cy="1384995"/>
          </a:xfrm>
          <a:prstGeom prst="rect">
            <a:avLst/>
          </a:prstGeom>
          <a:noFill/>
        </p:spPr>
        <p:txBody>
          <a:bodyPr wrap="square">
            <a:spAutoFit/>
          </a:bodyPr>
          <a:lstStyle/>
          <a:p>
            <a:pPr lvl="0" algn="ctr">
              <a:tabLst>
                <a:tab pos="457200" algn="l"/>
              </a:tabLst>
            </a:pPr>
            <a:r>
              <a:rPr lang="en-US" b="1" dirty="0">
                <a:latin typeface="Calibri" panose="020F0502020204030204" pitchFamily="34" charset="0"/>
                <a:ea typeface="Calibri" panose="020F0502020204030204" pitchFamily="34" charset="0"/>
              </a:rPr>
              <a:t>More participation by </a:t>
            </a:r>
            <a:r>
              <a:rPr lang="en-US" b="1" dirty="0">
                <a:solidFill>
                  <a:srgbClr val="000000"/>
                </a:solidFill>
                <a:effectLst/>
                <a:latin typeface="Calibri" panose="020F0502020204030204" pitchFamily="34" charset="0"/>
                <a:ea typeface="Calibri" panose="020F0502020204030204" pitchFamily="34" charset="0"/>
              </a:rPr>
              <a:t>Travellers, people in homelessness, new arrivals, older people, those with medical &amp; mental health needs</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Graphic 11" descr="Badge 3 with solid fill">
            <a:extLst>
              <a:ext uri="{FF2B5EF4-FFF2-40B4-BE49-F238E27FC236}">
                <a16:creationId xmlns:a16="http://schemas.microsoft.com/office/drawing/2014/main" id="{FBC8E62B-5CA8-37B2-5AB9-81DB07CD8A5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472073" y="1460955"/>
            <a:ext cx="719593" cy="719593"/>
          </a:xfrm>
          <a:prstGeom prst="rect">
            <a:avLst/>
          </a:prstGeom>
        </p:spPr>
      </p:pic>
      <p:sp>
        <p:nvSpPr>
          <p:cNvPr id="13" name="TextBox 12">
            <a:extLst>
              <a:ext uri="{FF2B5EF4-FFF2-40B4-BE49-F238E27FC236}">
                <a16:creationId xmlns:a16="http://schemas.microsoft.com/office/drawing/2014/main" id="{FBF59E0C-3FA3-8B2B-81D4-E320AF2A4BE0}"/>
              </a:ext>
            </a:extLst>
          </p:cNvPr>
          <p:cNvSpPr txBox="1"/>
          <p:nvPr/>
        </p:nvSpPr>
        <p:spPr>
          <a:xfrm>
            <a:off x="4788830" y="2268891"/>
            <a:ext cx="1998119" cy="1061829"/>
          </a:xfrm>
          <a:prstGeom prst="rect">
            <a:avLst/>
          </a:prstGeom>
          <a:noFill/>
        </p:spPr>
        <p:txBody>
          <a:bodyPr wrap="square">
            <a:spAutoFit/>
          </a:bodyPr>
          <a:lstStyle/>
          <a:p>
            <a:pPr lvl="0" algn="ctr">
              <a:tabLst>
                <a:tab pos="457200"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Optimise funding for innovative new participation projects</a:t>
            </a:r>
          </a:p>
          <a:p>
            <a:pPr lvl="0" algn="ctr">
              <a:tabLst>
                <a:tab pos="457200" algn="l"/>
              </a:tabLst>
            </a:pPr>
            <a:r>
              <a:rPr lang="en-GB" sz="1050" b="1" dirty="0">
                <a:solidFill>
                  <a:schemeClr val="bg1"/>
                </a:solidFill>
                <a:latin typeface="Calibri" panose="020F0502020204030204" pitchFamily="34" charset="0"/>
                <a:ea typeface="Calibri" panose="020F0502020204030204" pitchFamily="34" charset="0"/>
                <a:cs typeface="Calibri" panose="020F0502020204030204" pitchFamily="34" charset="0"/>
              </a:rPr>
              <a:t>(S</a:t>
            </a:r>
            <a:r>
              <a:rPr lang="en-GB" sz="105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ports Inclusion, </a:t>
            </a:r>
            <a:r>
              <a:rPr lang="en-GB" sz="1050" b="1" dirty="0">
                <a:solidFill>
                  <a:schemeClr val="bg1"/>
                </a:solidFill>
                <a:latin typeface="Calibri" panose="020F0502020204030204" pitchFamily="34" charset="0"/>
                <a:ea typeface="Calibri" panose="020F0502020204030204" pitchFamily="34" charset="0"/>
                <a:cs typeface="Calibri" panose="020F0502020204030204" pitchFamily="34" charset="0"/>
              </a:rPr>
              <a:t>Women in Sport,  </a:t>
            </a:r>
            <a:r>
              <a:rPr lang="en-GB" sz="105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Diversity </a:t>
            </a:r>
            <a:r>
              <a:rPr lang="en-GB" sz="1050" b="1" dirty="0">
                <a:solidFill>
                  <a:schemeClr val="bg1"/>
                </a:solidFill>
                <a:latin typeface="Calibri" panose="020F0502020204030204" pitchFamily="34" charset="0"/>
                <a:ea typeface="Calibri" panose="020F0502020204030204" pitchFamily="34" charset="0"/>
                <a:cs typeface="Calibri" panose="020F0502020204030204" pitchFamily="34" charset="0"/>
              </a:rPr>
              <a:t>&amp; </a:t>
            </a:r>
            <a:r>
              <a:rPr lang="en-GB" sz="105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Inclusion </a:t>
            </a:r>
            <a:r>
              <a:rPr lang="en-GB" sz="1050" b="1" dirty="0">
                <a:solidFill>
                  <a:schemeClr val="bg1"/>
                </a:solidFill>
                <a:latin typeface="Calibri" panose="020F0502020204030204" pitchFamily="34" charset="0"/>
                <a:ea typeface="Calibri" panose="020F0502020204030204" pitchFamily="34" charset="0"/>
                <a:cs typeface="Calibri" panose="020F0502020204030204" pitchFamily="34" charset="0"/>
              </a:rPr>
              <a:t>etc.)</a:t>
            </a:r>
            <a:endParaRPr lang="en-GB"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phic 13" descr="Badge 4 with solid fill">
            <a:extLst>
              <a:ext uri="{FF2B5EF4-FFF2-40B4-BE49-F238E27FC236}">
                <a16:creationId xmlns:a16="http://schemas.microsoft.com/office/drawing/2014/main" id="{D37F49C5-57B3-DBC0-D85B-802989305A8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621639" y="1461048"/>
            <a:ext cx="719593" cy="719593"/>
          </a:xfrm>
          <a:prstGeom prst="rect">
            <a:avLst/>
          </a:prstGeom>
        </p:spPr>
      </p:pic>
      <p:sp>
        <p:nvSpPr>
          <p:cNvPr id="15" name="TextBox 14">
            <a:extLst>
              <a:ext uri="{FF2B5EF4-FFF2-40B4-BE49-F238E27FC236}">
                <a16:creationId xmlns:a16="http://schemas.microsoft.com/office/drawing/2014/main" id="{E25FC3B7-F264-BF79-654C-83BFB6187316}"/>
              </a:ext>
            </a:extLst>
          </p:cNvPr>
          <p:cNvSpPr txBox="1"/>
          <p:nvPr/>
        </p:nvSpPr>
        <p:spPr>
          <a:xfrm>
            <a:off x="6953000" y="2354675"/>
            <a:ext cx="1944095" cy="954107"/>
          </a:xfrm>
          <a:prstGeom prst="rect">
            <a:avLst/>
          </a:prstGeom>
          <a:noFill/>
        </p:spPr>
        <p:txBody>
          <a:bodyPr wrap="square">
            <a:spAutoFit/>
          </a:bodyPr>
          <a:lstStyle/>
          <a:p>
            <a:pPr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Recruit, train and support new tutors and facilitators for more sports and activities</a:t>
            </a:r>
            <a:r>
              <a:rPr lang="en-GB"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Graphic 15" descr="Badge 5 with solid fill">
            <a:extLst>
              <a:ext uri="{FF2B5EF4-FFF2-40B4-BE49-F238E27FC236}">
                <a16:creationId xmlns:a16="http://schemas.microsoft.com/office/drawing/2014/main" id="{7E039966-A141-3EAB-C352-37BFFF18036B}"/>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964862" y="3347218"/>
            <a:ext cx="719593" cy="719593"/>
          </a:xfrm>
          <a:prstGeom prst="rect">
            <a:avLst/>
          </a:prstGeom>
        </p:spPr>
      </p:pic>
      <p:sp>
        <p:nvSpPr>
          <p:cNvPr id="17" name="TextBox 16">
            <a:extLst>
              <a:ext uri="{FF2B5EF4-FFF2-40B4-BE49-F238E27FC236}">
                <a16:creationId xmlns:a16="http://schemas.microsoft.com/office/drawing/2014/main" id="{B5D2E1FB-9D63-3144-70F1-002920894E4E}"/>
              </a:ext>
            </a:extLst>
          </p:cNvPr>
          <p:cNvSpPr txBox="1"/>
          <p:nvPr/>
        </p:nvSpPr>
        <p:spPr>
          <a:xfrm>
            <a:off x="510423" y="4198611"/>
            <a:ext cx="1843996" cy="738664"/>
          </a:xfrm>
          <a:prstGeom prst="rect">
            <a:avLst/>
          </a:prstGeom>
          <a:noFill/>
        </p:spPr>
        <p:txBody>
          <a:bodyPr wrap="square">
            <a:spAutoFit/>
          </a:bodyPr>
          <a:lstStyle/>
          <a:p>
            <a:pPr lvl="0" algn="ctr">
              <a:tabLst>
                <a:tab pos="457200"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Ongoing disabilit</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y participation programmes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Graphic 17" descr="Badge 6 with solid fill">
            <a:extLst>
              <a:ext uri="{FF2B5EF4-FFF2-40B4-BE49-F238E27FC236}">
                <a16:creationId xmlns:a16="http://schemas.microsoft.com/office/drawing/2014/main" id="{E149E0BD-D3D0-B942-BA96-F6B90F71F9E3}"/>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2991565" y="3373688"/>
            <a:ext cx="719593" cy="719593"/>
          </a:xfrm>
          <a:prstGeom prst="rect">
            <a:avLst/>
          </a:prstGeom>
        </p:spPr>
      </p:pic>
      <p:pic>
        <p:nvPicPr>
          <p:cNvPr id="20" name="Graphic 19" descr="Badge 7 with solid fill">
            <a:extLst>
              <a:ext uri="{FF2B5EF4-FFF2-40B4-BE49-F238E27FC236}">
                <a16:creationId xmlns:a16="http://schemas.microsoft.com/office/drawing/2014/main" id="{2789307D-CC3C-3077-D06E-0EB9DEE0D194}"/>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5428094" y="3400110"/>
            <a:ext cx="719593" cy="719593"/>
          </a:xfrm>
          <a:prstGeom prst="rect">
            <a:avLst/>
          </a:prstGeom>
        </p:spPr>
      </p:pic>
      <p:sp>
        <p:nvSpPr>
          <p:cNvPr id="21" name="TextBox 20">
            <a:extLst>
              <a:ext uri="{FF2B5EF4-FFF2-40B4-BE49-F238E27FC236}">
                <a16:creationId xmlns:a16="http://schemas.microsoft.com/office/drawing/2014/main" id="{C8511443-C354-427A-7DE2-FF579AF4B284}"/>
              </a:ext>
            </a:extLst>
          </p:cNvPr>
          <p:cNvSpPr txBox="1"/>
          <p:nvPr/>
        </p:nvSpPr>
        <p:spPr>
          <a:xfrm>
            <a:off x="2388148" y="4055339"/>
            <a:ext cx="1944095" cy="954107"/>
          </a:xfrm>
          <a:prstGeom prst="rect">
            <a:avLst/>
          </a:prstGeom>
          <a:noFill/>
        </p:spPr>
        <p:txBody>
          <a:bodyPr wrap="square">
            <a:spAutoFit/>
          </a:bodyPr>
          <a:lstStyle/>
          <a:p>
            <a:pPr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Partner with TUD Tallaght for community initiatives for </a:t>
            </a:r>
            <a:r>
              <a:rPr lang="en-GB"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sport &amp; health students</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Graphic 21" descr="Badge 8 with solid fill">
            <a:extLst>
              <a:ext uri="{FF2B5EF4-FFF2-40B4-BE49-F238E27FC236}">
                <a16:creationId xmlns:a16="http://schemas.microsoft.com/office/drawing/2014/main" id="{2A6CE868-FDCF-141E-E905-29EB2C8CD67F}"/>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7665716" y="3389328"/>
            <a:ext cx="719593" cy="719593"/>
          </a:xfrm>
          <a:prstGeom prst="rect">
            <a:avLst/>
          </a:prstGeom>
        </p:spPr>
      </p:pic>
      <p:sp>
        <p:nvSpPr>
          <p:cNvPr id="23" name="TextBox 22">
            <a:extLst>
              <a:ext uri="{FF2B5EF4-FFF2-40B4-BE49-F238E27FC236}">
                <a16:creationId xmlns:a16="http://schemas.microsoft.com/office/drawing/2014/main" id="{7A4470E6-79AE-A73F-9105-63275DF48753}"/>
              </a:ext>
            </a:extLst>
          </p:cNvPr>
          <p:cNvSpPr txBox="1"/>
          <p:nvPr/>
        </p:nvSpPr>
        <p:spPr>
          <a:xfrm>
            <a:off x="6995817" y="4075812"/>
            <a:ext cx="2005504" cy="954107"/>
          </a:xfrm>
          <a:prstGeom prst="rect">
            <a:avLst/>
          </a:prstGeom>
          <a:noFill/>
        </p:spPr>
        <p:txBody>
          <a:bodyPr wrap="square">
            <a:spAutoFit/>
          </a:bodyPr>
          <a:lstStyle/>
          <a:p>
            <a:pPr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Initiatives for non-structured enjoyment of sport, physical activity &amp; recreation for all</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768EDB63-4171-F3B4-B237-4706C310039B}"/>
              </a:ext>
            </a:extLst>
          </p:cNvPr>
          <p:cNvSpPr txBox="1"/>
          <p:nvPr/>
        </p:nvSpPr>
        <p:spPr>
          <a:xfrm>
            <a:off x="269734" y="367323"/>
            <a:ext cx="5112130" cy="461665"/>
          </a:xfrm>
          <a:prstGeom prst="rect">
            <a:avLst/>
          </a:prstGeom>
          <a:noFill/>
        </p:spPr>
        <p:txBody>
          <a:bodyPr wrap="square" rtlCol="0" anchor="ctr" anchorCtr="0">
            <a:spAutoFit/>
          </a:bodyPr>
          <a:lstStyle/>
          <a:p>
            <a:pPr algn="ctr"/>
            <a:r>
              <a:rPr lang="en-US" sz="2400" b="1" dirty="0">
                <a:solidFill>
                  <a:srgbClr val="0D3148"/>
                </a:solidFill>
                <a:latin typeface="Inter" panose="020B0604020202020204" charset="0"/>
                <a:ea typeface="Inter" panose="020B0604020202020204" charset="0"/>
                <a:cs typeface="Poppins" pitchFamily="2" charset="77"/>
              </a:rPr>
              <a:t>Active Communities and Clubs</a:t>
            </a:r>
          </a:p>
        </p:txBody>
      </p:sp>
      <p:sp>
        <p:nvSpPr>
          <p:cNvPr id="26" name="TextBox 25">
            <a:extLst>
              <a:ext uri="{FF2B5EF4-FFF2-40B4-BE49-F238E27FC236}">
                <a16:creationId xmlns:a16="http://schemas.microsoft.com/office/drawing/2014/main" id="{AC0D755B-5DB4-11AF-099D-447ECF42383B}"/>
              </a:ext>
            </a:extLst>
          </p:cNvPr>
          <p:cNvSpPr txBox="1"/>
          <p:nvPr/>
        </p:nvSpPr>
        <p:spPr>
          <a:xfrm>
            <a:off x="4842854" y="4108921"/>
            <a:ext cx="1944095" cy="954107"/>
          </a:xfrm>
          <a:prstGeom prst="rect">
            <a:avLst/>
          </a:prstGeom>
          <a:noFill/>
        </p:spPr>
        <p:txBody>
          <a:bodyPr wrap="square">
            <a:spAutoFit/>
          </a:bodyPr>
          <a:lstStyle/>
          <a:p>
            <a:pPr algn="ctr">
              <a:tabLst>
                <a:tab pos="457200" algn="l"/>
              </a:tabLst>
            </a:pPr>
            <a:r>
              <a:rPr lang="en-US" b="1" dirty="0">
                <a:solidFill>
                  <a:srgbClr val="000000"/>
                </a:solidFill>
                <a:effectLst/>
                <a:latin typeface="Calibri" panose="020F0502020204030204" pitchFamily="34" charset="0"/>
                <a:ea typeface="Calibri" panose="020F0502020204030204" pitchFamily="34" charset="0"/>
              </a:rPr>
              <a:t>Support  All-Ireland Physical Literacy consensus for schools &amp; pre-schools</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205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65F3C8-B887-EE0F-2AB8-57E4683469F6}"/>
              </a:ext>
            </a:extLst>
          </p:cNvPr>
          <p:cNvPicPr>
            <a:picLocks noChangeAspect="1"/>
          </p:cNvPicPr>
          <p:nvPr/>
        </p:nvPicPr>
        <p:blipFill>
          <a:blip r:embed="rId3">
            <a:alphaModFix amt="20000"/>
          </a:blip>
          <a:stretch>
            <a:fillRect/>
          </a:stretch>
        </p:blipFill>
        <p:spPr>
          <a:xfrm>
            <a:off x="1664208" y="367323"/>
            <a:ext cx="5942639" cy="4519679"/>
          </a:xfrm>
          <a:prstGeom prst="rect">
            <a:avLst/>
          </a:prstGeom>
        </p:spPr>
      </p:pic>
      <p:sp>
        <p:nvSpPr>
          <p:cNvPr id="3" name="Title 1">
            <a:extLst>
              <a:ext uri="{FF2B5EF4-FFF2-40B4-BE49-F238E27FC236}">
                <a16:creationId xmlns:a16="http://schemas.microsoft.com/office/drawing/2014/main" id="{12D1C5A0-229B-90A8-A952-E73478E34ABF}"/>
              </a:ext>
            </a:extLst>
          </p:cNvPr>
          <p:cNvSpPr txBox="1">
            <a:spLocks/>
          </p:cNvSpPr>
          <p:nvPr/>
        </p:nvSpPr>
        <p:spPr>
          <a:xfrm>
            <a:off x="435469" y="780302"/>
            <a:ext cx="8364260" cy="63163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Inter"/>
              <a:buNone/>
              <a:defRPr sz="24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9pPr>
          </a:lstStyle>
          <a:p>
            <a:r>
              <a:rPr lang="en-GB"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Ambition 2 - Enhance South Dublin as an ‘Active Place’ by delivering flagship participation opportunities and sporting events</a:t>
            </a:r>
          </a:p>
        </p:txBody>
      </p:sp>
      <p:pic>
        <p:nvPicPr>
          <p:cNvPr id="7" name="Graphic 6" descr="Badge 1 with solid fill">
            <a:extLst>
              <a:ext uri="{FF2B5EF4-FFF2-40B4-BE49-F238E27FC236}">
                <a16:creationId xmlns:a16="http://schemas.microsoft.com/office/drawing/2014/main" id="{0B131053-4FDA-1B42-C2B7-CBE8CB80C2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5990" y="1471396"/>
            <a:ext cx="719593" cy="719593"/>
          </a:xfrm>
          <a:prstGeom prst="rect">
            <a:avLst/>
          </a:prstGeom>
        </p:spPr>
      </p:pic>
      <p:sp>
        <p:nvSpPr>
          <p:cNvPr id="9" name="TextBox 8">
            <a:extLst>
              <a:ext uri="{FF2B5EF4-FFF2-40B4-BE49-F238E27FC236}">
                <a16:creationId xmlns:a16="http://schemas.microsoft.com/office/drawing/2014/main" id="{F9B4495C-1F49-0880-C3CC-D38FC1AAE63A}"/>
              </a:ext>
            </a:extLst>
          </p:cNvPr>
          <p:cNvSpPr txBox="1"/>
          <p:nvPr/>
        </p:nvSpPr>
        <p:spPr>
          <a:xfrm>
            <a:off x="664160" y="2235716"/>
            <a:ext cx="1655250" cy="1169551"/>
          </a:xfrm>
          <a:prstGeom prst="rect">
            <a:avLst/>
          </a:prstGeom>
          <a:noFill/>
        </p:spPr>
        <p:txBody>
          <a:bodyPr wrap="square">
            <a:spAutoFit/>
          </a:bodyPr>
          <a:lstStyle/>
          <a:p>
            <a:pPr lvl="0" algn="ctr">
              <a:tabLst>
                <a:tab pos="457200"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Calendar of large scale events</a:t>
            </a:r>
          </a:p>
          <a:p>
            <a:pPr lvl="0" algn="ctr">
              <a:tabLst>
                <a:tab pos="457200"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(Park Fit, Park Yoga, Couch 2 5k e.g.)</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phic 9" descr="Badge with solid fill">
            <a:extLst>
              <a:ext uri="{FF2B5EF4-FFF2-40B4-BE49-F238E27FC236}">
                <a16:creationId xmlns:a16="http://schemas.microsoft.com/office/drawing/2014/main" id="{0584B794-8808-6EAA-B25A-C85911D997C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169608" y="1471395"/>
            <a:ext cx="719593" cy="719593"/>
          </a:xfrm>
          <a:prstGeom prst="rect">
            <a:avLst/>
          </a:prstGeom>
        </p:spPr>
      </p:pic>
      <p:sp>
        <p:nvSpPr>
          <p:cNvPr id="11" name="TextBox 10">
            <a:extLst>
              <a:ext uri="{FF2B5EF4-FFF2-40B4-BE49-F238E27FC236}">
                <a16:creationId xmlns:a16="http://schemas.microsoft.com/office/drawing/2014/main" id="{114D70F6-70B5-EADE-1D48-6D5544860A72}"/>
              </a:ext>
            </a:extLst>
          </p:cNvPr>
          <p:cNvSpPr txBox="1"/>
          <p:nvPr/>
        </p:nvSpPr>
        <p:spPr>
          <a:xfrm>
            <a:off x="2610621" y="2257101"/>
            <a:ext cx="2029226" cy="954107"/>
          </a:xfrm>
          <a:prstGeom prst="rect">
            <a:avLst/>
          </a:prstGeom>
          <a:noFill/>
        </p:spPr>
        <p:txBody>
          <a:bodyPr wrap="square">
            <a:spAutoFit/>
          </a:bodyPr>
          <a:lstStyle/>
          <a:p>
            <a:pPr lvl="0" algn="ctr">
              <a:tabLst>
                <a:tab pos="457200"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National Awareness Programmes (Bike Wike, Women in Sport, Active Schools)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Graphic 11" descr="Badge 3 with solid fill">
            <a:extLst>
              <a:ext uri="{FF2B5EF4-FFF2-40B4-BE49-F238E27FC236}">
                <a16:creationId xmlns:a16="http://schemas.microsoft.com/office/drawing/2014/main" id="{FBC8E62B-5CA8-37B2-5AB9-81DB07CD8A5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699314" y="1463609"/>
            <a:ext cx="719593" cy="719593"/>
          </a:xfrm>
          <a:prstGeom prst="rect">
            <a:avLst/>
          </a:prstGeom>
        </p:spPr>
      </p:pic>
      <p:sp>
        <p:nvSpPr>
          <p:cNvPr id="13" name="TextBox 12">
            <a:extLst>
              <a:ext uri="{FF2B5EF4-FFF2-40B4-BE49-F238E27FC236}">
                <a16:creationId xmlns:a16="http://schemas.microsoft.com/office/drawing/2014/main" id="{FBF59E0C-3FA3-8B2B-81D4-E320AF2A4BE0}"/>
              </a:ext>
            </a:extLst>
          </p:cNvPr>
          <p:cNvSpPr txBox="1"/>
          <p:nvPr/>
        </p:nvSpPr>
        <p:spPr>
          <a:xfrm>
            <a:off x="4926866" y="2190988"/>
            <a:ext cx="1998119" cy="1169551"/>
          </a:xfrm>
          <a:prstGeom prst="rect">
            <a:avLst/>
          </a:prstGeom>
          <a:noFill/>
        </p:spPr>
        <p:txBody>
          <a:bodyPr wrap="square">
            <a:spAutoFit/>
          </a:bodyPr>
          <a:lstStyle/>
          <a:p>
            <a:pPr lvl="0" algn="ctr">
              <a:tabLst>
                <a:tab pos="457200"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Commit resources and supports to deliver the Marathon Kids, Schools Cross Countr</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y Event annually</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phic 13" descr="Badge 4 with solid fill">
            <a:extLst>
              <a:ext uri="{FF2B5EF4-FFF2-40B4-BE49-F238E27FC236}">
                <a16:creationId xmlns:a16="http://schemas.microsoft.com/office/drawing/2014/main" id="{D37F49C5-57B3-DBC0-D85B-802989305A8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621639" y="1461048"/>
            <a:ext cx="719593" cy="719593"/>
          </a:xfrm>
          <a:prstGeom prst="rect">
            <a:avLst/>
          </a:prstGeom>
        </p:spPr>
      </p:pic>
      <p:sp>
        <p:nvSpPr>
          <p:cNvPr id="15" name="TextBox 14">
            <a:extLst>
              <a:ext uri="{FF2B5EF4-FFF2-40B4-BE49-F238E27FC236}">
                <a16:creationId xmlns:a16="http://schemas.microsoft.com/office/drawing/2014/main" id="{E25FC3B7-F264-BF79-654C-83BFB6187316}"/>
              </a:ext>
            </a:extLst>
          </p:cNvPr>
          <p:cNvSpPr txBox="1"/>
          <p:nvPr/>
        </p:nvSpPr>
        <p:spPr>
          <a:xfrm>
            <a:off x="7009387" y="2273146"/>
            <a:ext cx="1944095" cy="954107"/>
          </a:xfrm>
          <a:prstGeom prst="rect">
            <a:avLst/>
          </a:prstGeom>
          <a:noFill/>
        </p:spPr>
        <p:txBody>
          <a:bodyPr wrap="square">
            <a:spAutoFit/>
          </a:bodyPr>
          <a:lstStyle/>
          <a:p>
            <a:pPr lvl="0" algn="ctr">
              <a:tabLst>
                <a:tab pos="457200"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Continued support for swimming, cycling and athletics initiatives in schools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Graphic 15" descr="Badge 5 with solid fill">
            <a:extLst>
              <a:ext uri="{FF2B5EF4-FFF2-40B4-BE49-F238E27FC236}">
                <a16:creationId xmlns:a16="http://schemas.microsoft.com/office/drawing/2014/main" id="{7E039966-A141-3EAB-C352-37BFFF18036B}"/>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924101" y="3377667"/>
            <a:ext cx="719593" cy="719593"/>
          </a:xfrm>
          <a:prstGeom prst="rect">
            <a:avLst/>
          </a:prstGeom>
        </p:spPr>
      </p:pic>
      <p:sp>
        <p:nvSpPr>
          <p:cNvPr id="17" name="TextBox 16">
            <a:extLst>
              <a:ext uri="{FF2B5EF4-FFF2-40B4-BE49-F238E27FC236}">
                <a16:creationId xmlns:a16="http://schemas.microsoft.com/office/drawing/2014/main" id="{B5D2E1FB-9D63-3144-70F1-002920894E4E}"/>
              </a:ext>
            </a:extLst>
          </p:cNvPr>
          <p:cNvSpPr txBox="1"/>
          <p:nvPr/>
        </p:nvSpPr>
        <p:spPr>
          <a:xfrm>
            <a:off x="1491785" y="4173877"/>
            <a:ext cx="1843996" cy="738664"/>
          </a:xfrm>
          <a:prstGeom prst="rect">
            <a:avLst/>
          </a:prstGeom>
          <a:noFill/>
        </p:spPr>
        <p:txBody>
          <a:bodyPr wrap="square">
            <a:spAutoFit/>
          </a:bodyPr>
          <a:lstStyle/>
          <a:p>
            <a:pPr lvl="0" algn="ctr">
              <a:tabLst>
                <a:tab pos="457200"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Maximise use of Tallaght Stadium and other facilities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Graphic 17" descr="Badge 6 with solid fill">
            <a:extLst>
              <a:ext uri="{FF2B5EF4-FFF2-40B4-BE49-F238E27FC236}">
                <a16:creationId xmlns:a16="http://schemas.microsoft.com/office/drawing/2014/main" id="{E149E0BD-D3D0-B942-BA96-F6B90F71F9E3}"/>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4257803" y="3407600"/>
            <a:ext cx="719593" cy="719593"/>
          </a:xfrm>
          <a:prstGeom prst="rect">
            <a:avLst/>
          </a:prstGeom>
        </p:spPr>
      </p:pic>
      <p:pic>
        <p:nvPicPr>
          <p:cNvPr id="20" name="Graphic 19" descr="Badge 7 with solid fill">
            <a:extLst>
              <a:ext uri="{FF2B5EF4-FFF2-40B4-BE49-F238E27FC236}">
                <a16:creationId xmlns:a16="http://schemas.microsoft.com/office/drawing/2014/main" id="{2789307D-CC3C-3077-D06E-0EB9DEE0D194}"/>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6649590" y="3404177"/>
            <a:ext cx="719593" cy="719593"/>
          </a:xfrm>
          <a:prstGeom prst="rect">
            <a:avLst/>
          </a:prstGeom>
        </p:spPr>
      </p:pic>
      <p:sp>
        <p:nvSpPr>
          <p:cNvPr id="21" name="TextBox 20">
            <a:extLst>
              <a:ext uri="{FF2B5EF4-FFF2-40B4-BE49-F238E27FC236}">
                <a16:creationId xmlns:a16="http://schemas.microsoft.com/office/drawing/2014/main" id="{C8511443-C354-427A-7DE2-FF579AF4B284}"/>
              </a:ext>
            </a:extLst>
          </p:cNvPr>
          <p:cNvSpPr txBox="1"/>
          <p:nvPr/>
        </p:nvSpPr>
        <p:spPr>
          <a:xfrm>
            <a:off x="3500986" y="4049383"/>
            <a:ext cx="2118276" cy="954107"/>
          </a:xfrm>
          <a:prstGeom prst="rect">
            <a:avLst/>
          </a:prstGeom>
          <a:noFill/>
        </p:spPr>
        <p:txBody>
          <a:bodyPr wrap="square">
            <a:spAutoFit/>
          </a:bodyPr>
          <a:lstStyle/>
          <a:p>
            <a:pPr lvl="0"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Enhance partnership with  South Dublin Volunteer Centre to maximise volunteering at events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768EDB63-4171-F3B4-B237-4706C310039B}"/>
              </a:ext>
            </a:extLst>
          </p:cNvPr>
          <p:cNvSpPr txBox="1"/>
          <p:nvPr/>
        </p:nvSpPr>
        <p:spPr>
          <a:xfrm>
            <a:off x="248871" y="285951"/>
            <a:ext cx="5112130" cy="461665"/>
          </a:xfrm>
          <a:prstGeom prst="rect">
            <a:avLst/>
          </a:prstGeom>
          <a:noFill/>
        </p:spPr>
        <p:txBody>
          <a:bodyPr wrap="square" rtlCol="0" anchor="ctr" anchorCtr="0">
            <a:spAutoFit/>
          </a:bodyPr>
          <a:lstStyle/>
          <a:p>
            <a:pPr algn="ctr"/>
            <a:r>
              <a:rPr lang="en-US" sz="2400" b="1" dirty="0">
                <a:solidFill>
                  <a:srgbClr val="0D3148"/>
                </a:solidFill>
                <a:latin typeface="Inter" panose="020B0604020202020204" charset="0"/>
                <a:ea typeface="Inter" panose="020B0604020202020204" charset="0"/>
                <a:cs typeface="Poppins" pitchFamily="2" charset="77"/>
              </a:rPr>
              <a:t>Active Communities and Clubs</a:t>
            </a:r>
          </a:p>
        </p:txBody>
      </p:sp>
      <p:sp>
        <p:nvSpPr>
          <p:cNvPr id="26" name="TextBox 25">
            <a:extLst>
              <a:ext uri="{FF2B5EF4-FFF2-40B4-BE49-F238E27FC236}">
                <a16:creationId xmlns:a16="http://schemas.microsoft.com/office/drawing/2014/main" id="{AC0D755B-5DB4-11AF-099D-447ECF42383B}"/>
              </a:ext>
            </a:extLst>
          </p:cNvPr>
          <p:cNvSpPr txBox="1"/>
          <p:nvPr/>
        </p:nvSpPr>
        <p:spPr>
          <a:xfrm>
            <a:off x="6034906" y="4088462"/>
            <a:ext cx="1944095" cy="954107"/>
          </a:xfrm>
          <a:prstGeom prst="rect">
            <a:avLst/>
          </a:prstGeom>
          <a:noFill/>
        </p:spPr>
        <p:txBody>
          <a:bodyPr wrap="square">
            <a:spAutoFit/>
          </a:bodyPr>
          <a:lstStyle/>
          <a:p>
            <a:pPr algn="ctr">
              <a:tabLst>
                <a:tab pos="457200" algn="l"/>
              </a:tabLst>
            </a:pPr>
            <a:r>
              <a:rPr lang="en-US" b="1" dirty="0">
                <a:latin typeface="Calibri" panose="020F0502020204030204" pitchFamily="34" charset="0"/>
                <a:ea typeface="Calibri" panose="020F0502020204030204" pitchFamily="34" charset="0"/>
              </a:rPr>
              <a:t>M</a:t>
            </a:r>
            <a:r>
              <a:rPr lang="en-US" sz="1400" b="1" dirty="0">
                <a:effectLst/>
                <a:latin typeface="Calibri" panose="020F0502020204030204" pitchFamily="34" charset="0"/>
                <a:ea typeface="Calibri" panose="020F0502020204030204" pitchFamily="34" charset="0"/>
              </a:rPr>
              <a:t>aximise regional growth opportunities for  diverse range of sports &amp; activities</a:t>
            </a:r>
            <a:endParaRPr lang="en-GB"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3433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3B4681D-C82E-FB35-BF6C-24086B6733C1}"/>
              </a:ext>
            </a:extLst>
          </p:cNvPr>
          <p:cNvPicPr>
            <a:picLocks noChangeAspect="1"/>
          </p:cNvPicPr>
          <p:nvPr/>
        </p:nvPicPr>
        <p:blipFill>
          <a:blip r:embed="rId3">
            <a:alphaModFix amt="20000"/>
          </a:blip>
          <a:stretch>
            <a:fillRect/>
          </a:stretch>
        </p:blipFill>
        <p:spPr>
          <a:xfrm>
            <a:off x="1664208" y="367323"/>
            <a:ext cx="5942639" cy="4519679"/>
          </a:xfrm>
          <a:prstGeom prst="rect">
            <a:avLst/>
          </a:prstGeom>
        </p:spPr>
      </p:pic>
      <p:sp>
        <p:nvSpPr>
          <p:cNvPr id="3" name="Title 1">
            <a:extLst>
              <a:ext uri="{FF2B5EF4-FFF2-40B4-BE49-F238E27FC236}">
                <a16:creationId xmlns:a16="http://schemas.microsoft.com/office/drawing/2014/main" id="{12D1C5A0-229B-90A8-A952-E73478E34ABF}"/>
              </a:ext>
            </a:extLst>
          </p:cNvPr>
          <p:cNvSpPr txBox="1">
            <a:spLocks/>
          </p:cNvSpPr>
          <p:nvPr/>
        </p:nvSpPr>
        <p:spPr>
          <a:xfrm>
            <a:off x="389870" y="789486"/>
            <a:ext cx="8364260" cy="63163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Inter"/>
              <a:buNone/>
              <a:defRPr sz="24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9pPr>
          </a:lstStyle>
          <a:p>
            <a:r>
              <a:rPr lang="en-GB"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Ambition 3 - Support the development of vibrant, inclusive sports clubs across South Dublin, building pathways to long term sustainable participation</a:t>
            </a:r>
          </a:p>
        </p:txBody>
      </p:sp>
      <p:pic>
        <p:nvPicPr>
          <p:cNvPr id="7" name="Graphic 6" descr="Badge 1 with solid fill">
            <a:extLst>
              <a:ext uri="{FF2B5EF4-FFF2-40B4-BE49-F238E27FC236}">
                <a16:creationId xmlns:a16="http://schemas.microsoft.com/office/drawing/2014/main" id="{0B131053-4FDA-1B42-C2B7-CBE8CB80C2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4347" y="1498277"/>
            <a:ext cx="719593" cy="719593"/>
          </a:xfrm>
          <a:prstGeom prst="rect">
            <a:avLst/>
          </a:prstGeom>
        </p:spPr>
      </p:pic>
      <p:sp>
        <p:nvSpPr>
          <p:cNvPr id="9" name="TextBox 8">
            <a:extLst>
              <a:ext uri="{FF2B5EF4-FFF2-40B4-BE49-F238E27FC236}">
                <a16:creationId xmlns:a16="http://schemas.microsoft.com/office/drawing/2014/main" id="{F9B4495C-1F49-0880-C3CC-D38FC1AAE63A}"/>
              </a:ext>
            </a:extLst>
          </p:cNvPr>
          <p:cNvSpPr txBox="1"/>
          <p:nvPr/>
        </p:nvSpPr>
        <p:spPr>
          <a:xfrm>
            <a:off x="1276519" y="2238320"/>
            <a:ext cx="1655250" cy="1169551"/>
          </a:xfrm>
          <a:prstGeom prst="rect">
            <a:avLst/>
          </a:prstGeom>
          <a:noFill/>
        </p:spPr>
        <p:txBody>
          <a:bodyPr wrap="square">
            <a:spAutoFit/>
          </a:bodyPr>
          <a:lstStyle/>
          <a:p>
            <a:pPr algn="ctr">
              <a:tabLst>
                <a:tab pos="457200"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Work with national governing bodies for more co-funded development officers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phic 9" descr="Badge with solid fill">
            <a:extLst>
              <a:ext uri="{FF2B5EF4-FFF2-40B4-BE49-F238E27FC236}">
                <a16:creationId xmlns:a16="http://schemas.microsoft.com/office/drawing/2014/main" id="{0584B794-8808-6EAA-B25A-C85911D997C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080519" y="1510773"/>
            <a:ext cx="719593" cy="719593"/>
          </a:xfrm>
          <a:prstGeom prst="rect">
            <a:avLst/>
          </a:prstGeom>
        </p:spPr>
      </p:pic>
      <p:sp>
        <p:nvSpPr>
          <p:cNvPr id="11" name="TextBox 10">
            <a:extLst>
              <a:ext uri="{FF2B5EF4-FFF2-40B4-BE49-F238E27FC236}">
                <a16:creationId xmlns:a16="http://schemas.microsoft.com/office/drawing/2014/main" id="{114D70F6-70B5-EADE-1D48-6D5544860A72}"/>
              </a:ext>
            </a:extLst>
          </p:cNvPr>
          <p:cNvSpPr txBox="1"/>
          <p:nvPr/>
        </p:nvSpPr>
        <p:spPr>
          <a:xfrm>
            <a:off x="3404927" y="2255409"/>
            <a:ext cx="2029226" cy="738664"/>
          </a:xfrm>
          <a:prstGeom prst="rect">
            <a:avLst/>
          </a:prstGeom>
          <a:noFill/>
        </p:spPr>
        <p:txBody>
          <a:bodyPr wrap="square">
            <a:spAutoFit/>
          </a:bodyPr>
          <a:lstStyle/>
          <a:p>
            <a:pPr lvl="0" algn="ctr">
              <a:tabLst>
                <a:tab pos="457200"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Support local clubs to access </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funding</a:t>
            </a: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build capacity</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Graphic 11" descr="Badge 3 with solid fill">
            <a:extLst>
              <a:ext uri="{FF2B5EF4-FFF2-40B4-BE49-F238E27FC236}">
                <a16:creationId xmlns:a16="http://schemas.microsoft.com/office/drawing/2014/main" id="{FBC8E62B-5CA8-37B2-5AB9-81DB07CD8A5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887254" y="1518727"/>
            <a:ext cx="719593" cy="719593"/>
          </a:xfrm>
          <a:prstGeom prst="rect">
            <a:avLst/>
          </a:prstGeom>
        </p:spPr>
      </p:pic>
      <p:sp>
        <p:nvSpPr>
          <p:cNvPr id="13" name="TextBox 12">
            <a:extLst>
              <a:ext uri="{FF2B5EF4-FFF2-40B4-BE49-F238E27FC236}">
                <a16:creationId xmlns:a16="http://schemas.microsoft.com/office/drawing/2014/main" id="{FBF59E0C-3FA3-8B2B-81D4-E320AF2A4BE0}"/>
              </a:ext>
            </a:extLst>
          </p:cNvPr>
          <p:cNvSpPr txBox="1"/>
          <p:nvPr/>
        </p:nvSpPr>
        <p:spPr>
          <a:xfrm>
            <a:off x="6194935" y="2230366"/>
            <a:ext cx="1998119" cy="954107"/>
          </a:xfrm>
          <a:prstGeom prst="rect">
            <a:avLst/>
          </a:prstGeom>
          <a:noFill/>
        </p:spPr>
        <p:txBody>
          <a:bodyPr wrap="square">
            <a:spAutoFit/>
          </a:bodyPr>
          <a:lstStyle/>
          <a:p>
            <a:pPr lvl="0"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A</a:t>
            </a: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nnual grant funding for coach education, purchase of equipment &amp; capital works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phic 13" descr="Badge 4 with solid fill">
            <a:extLst>
              <a:ext uri="{FF2B5EF4-FFF2-40B4-BE49-F238E27FC236}">
                <a16:creationId xmlns:a16="http://schemas.microsoft.com/office/drawing/2014/main" id="{D37F49C5-57B3-DBC0-D85B-802989305A8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931769" y="3407871"/>
            <a:ext cx="719593" cy="719593"/>
          </a:xfrm>
          <a:prstGeom prst="rect">
            <a:avLst/>
          </a:prstGeom>
        </p:spPr>
      </p:pic>
      <p:sp>
        <p:nvSpPr>
          <p:cNvPr id="15" name="TextBox 14">
            <a:extLst>
              <a:ext uri="{FF2B5EF4-FFF2-40B4-BE49-F238E27FC236}">
                <a16:creationId xmlns:a16="http://schemas.microsoft.com/office/drawing/2014/main" id="{E25FC3B7-F264-BF79-654C-83BFB6187316}"/>
              </a:ext>
            </a:extLst>
          </p:cNvPr>
          <p:cNvSpPr txBox="1"/>
          <p:nvPr/>
        </p:nvSpPr>
        <p:spPr>
          <a:xfrm>
            <a:off x="5306612" y="4117476"/>
            <a:ext cx="1871833" cy="954107"/>
          </a:xfrm>
          <a:prstGeom prst="rect">
            <a:avLst/>
          </a:prstGeom>
          <a:noFill/>
        </p:spPr>
        <p:txBody>
          <a:bodyPr wrap="square">
            <a:spAutoFit/>
          </a:bodyPr>
          <a:lstStyle/>
          <a:p>
            <a:pPr lvl="0"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Provide safeguarding , disability awareness &amp; first aid and other key  training supports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Graphic 15" descr="Badge 5 with solid fill">
            <a:extLst>
              <a:ext uri="{FF2B5EF4-FFF2-40B4-BE49-F238E27FC236}">
                <a16:creationId xmlns:a16="http://schemas.microsoft.com/office/drawing/2014/main" id="{7E039966-A141-3EAB-C352-37BFFF18036B}"/>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5805547" y="3407870"/>
            <a:ext cx="719593" cy="719593"/>
          </a:xfrm>
          <a:prstGeom prst="rect">
            <a:avLst/>
          </a:prstGeom>
        </p:spPr>
      </p:pic>
      <p:sp>
        <p:nvSpPr>
          <p:cNvPr id="17" name="TextBox 16">
            <a:extLst>
              <a:ext uri="{FF2B5EF4-FFF2-40B4-BE49-F238E27FC236}">
                <a16:creationId xmlns:a16="http://schemas.microsoft.com/office/drawing/2014/main" id="{B5D2E1FB-9D63-3144-70F1-002920894E4E}"/>
              </a:ext>
            </a:extLst>
          </p:cNvPr>
          <p:cNvSpPr txBox="1"/>
          <p:nvPr/>
        </p:nvSpPr>
        <p:spPr>
          <a:xfrm>
            <a:off x="2295682" y="4085275"/>
            <a:ext cx="2029226" cy="954107"/>
          </a:xfrm>
          <a:prstGeom prst="rect">
            <a:avLst/>
          </a:prstGeom>
          <a:noFill/>
        </p:spPr>
        <p:txBody>
          <a:bodyPr wrap="square">
            <a:spAutoFit/>
          </a:bodyPr>
          <a:lstStyle/>
          <a:p>
            <a:pPr lvl="0" algn="ctr">
              <a:tabLst>
                <a:tab pos="457200"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Use our programmes to increase connectivity between clubs &amp;  communities </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768EDB63-4171-F3B4-B237-4706C310039B}"/>
              </a:ext>
            </a:extLst>
          </p:cNvPr>
          <p:cNvSpPr txBox="1"/>
          <p:nvPr/>
        </p:nvSpPr>
        <p:spPr>
          <a:xfrm>
            <a:off x="231756" y="256574"/>
            <a:ext cx="5112130" cy="461665"/>
          </a:xfrm>
          <a:prstGeom prst="rect">
            <a:avLst/>
          </a:prstGeom>
          <a:noFill/>
        </p:spPr>
        <p:txBody>
          <a:bodyPr wrap="square" rtlCol="0" anchor="ctr" anchorCtr="0">
            <a:spAutoFit/>
          </a:bodyPr>
          <a:lstStyle/>
          <a:p>
            <a:pPr algn="ctr"/>
            <a:r>
              <a:rPr lang="en-US" sz="2400" b="1" dirty="0">
                <a:solidFill>
                  <a:srgbClr val="0D3148"/>
                </a:solidFill>
                <a:latin typeface="Inter" panose="020B0604020202020204" charset="0"/>
                <a:ea typeface="Inter" panose="020B0604020202020204" charset="0"/>
                <a:cs typeface="Poppins" pitchFamily="2" charset="77"/>
              </a:rPr>
              <a:t>Active Communities and Clubs</a:t>
            </a:r>
          </a:p>
        </p:txBody>
      </p:sp>
    </p:spTree>
    <p:extLst>
      <p:ext uri="{BB962C8B-B14F-4D97-AF65-F5344CB8AC3E}">
        <p14:creationId xmlns:p14="http://schemas.microsoft.com/office/powerpoint/2010/main" val="2691335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243" name="Freeform 3">
            <a:extLst>
              <a:ext uri="{FF2B5EF4-FFF2-40B4-BE49-F238E27FC236}">
                <a16:creationId xmlns:a16="http://schemas.microsoft.com/office/drawing/2014/main" id="{594ECCA7-34C5-3145-8E0E-3ABE92215884}"/>
              </a:ext>
            </a:extLst>
          </p:cNvPr>
          <p:cNvSpPr>
            <a:spLocks noChangeArrowheads="1"/>
          </p:cNvSpPr>
          <p:nvPr/>
        </p:nvSpPr>
        <p:spPr bwMode="auto">
          <a:xfrm>
            <a:off x="874671" y="1519525"/>
            <a:ext cx="1169529" cy="1445768"/>
          </a:xfrm>
          <a:custGeom>
            <a:avLst/>
            <a:gdLst>
              <a:gd name="T0" fmla="*/ 1437 w 2877"/>
              <a:gd name="T1" fmla="*/ 3555 h 3556"/>
              <a:gd name="T2" fmla="*/ 2876 w 2877"/>
              <a:gd name="T3" fmla="*/ 1064 h 3556"/>
              <a:gd name="T4" fmla="*/ 1437 w 2877"/>
              <a:gd name="T5" fmla="*/ 0 h 3556"/>
              <a:gd name="T6" fmla="*/ 0 w 2877"/>
              <a:gd name="T7" fmla="*/ 1064 h 3556"/>
              <a:gd name="T8" fmla="*/ 1437 w 2877"/>
              <a:gd name="T9" fmla="*/ 3555 h 3556"/>
            </a:gdLst>
            <a:ahLst/>
            <a:cxnLst>
              <a:cxn ang="0">
                <a:pos x="T0" y="T1"/>
              </a:cxn>
              <a:cxn ang="0">
                <a:pos x="T2" y="T3"/>
              </a:cxn>
              <a:cxn ang="0">
                <a:pos x="T4" y="T5"/>
              </a:cxn>
              <a:cxn ang="0">
                <a:pos x="T6" y="T7"/>
              </a:cxn>
              <a:cxn ang="0">
                <a:pos x="T8" y="T9"/>
              </a:cxn>
            </a:cxnLst>
            <a:rect l="0" t="0" r="r" b="b"/>
            <a:pathLst>
              <a:path w="2877" h="3556">
                <a:moveTo>
                  <a:pt x="1437" y="3555"/>
                </a:moveTo>
                <a:lnTo>
                  <a:pt x="2876" y="1064"/>
                </a:lnTo>
                <a:lnTo>
                  <a:pt x="1437" y="0"/>
                </a:lnTo>
                <a:lnTo>
                  <a:pt x="0" y="1064"/>
                </a:lnTo>
                <a:lnTo>
                  <a:pt x="1437" y="3555"/>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49" dirty="0">
              <a:latin typeface="Lato Light" panose="020F0502020204030203" pitchFamily="34" charset="0"/>
            </a:endParaRPr>
          </a:p>
        </p:txBody>
      </p:sp>
      <p:grpSp>
        <p:nvGrpSpPr>
          <p:cNvPr id="2" name="Group 1">
            <a:extLst>
              <a:ext uri="{FF2B5EF4-FFF2-40B4-BE49-F238E27FC236}">
                <a16:creationId xmlns:a16="http://schemas.microsoft.com/office/drawing/2014/main" id="{0B6808B0-CB1B-B7FA-0692-CB93DA8B87AD}"/>
              </a:ext>
            </a:extLst>
          </p:cNvPr>
          <p:cNvGrpSpPr/>
          <p:nvPr/>
        </p:nvGrpSpPr>
        <p:grpSpPr>
          <a:xfrm>
            <a:off x="3612898" y="508174"/>
            <a:ext cx="1918203" cy="2613869"/>
            <a:chOff x="4096832" y="891779"/>
            <a:chExt cx="1564156" cy="2150715"/>
          </a:xfrm>
        </p:grpSpPr>
        <p:sp>
          <p:nvSpPr>
            <p:cNvPr id="10241" name="Freeform 1">
              <a:extLst>
                <a:ext uri="{FF2B5EF4-FFF2-40B4-BE49-F238E27FC236}">
                  <a16:creationId xmlns:a16="http://schemas.microsoft.com/office/drawing/2014/main" id="{83F24854-3649-3D48-9485-4D53D3BF58C5}"/>
                </a:ext>
              </a:extLst>
            </p:cNvPr>
            <p:cNvSpPr>
              <a:spLocks noChangeArrowheads="1"/>
            </p:cNvSpPr>
            <p:nvPr/>
          </p:nvSpPr>
          <p:spPr bwMode="auto">
            <a:xfrm>
              <a:off x="4218808" y="2579705"/>
              <a:ext cx="1320205" cy="462789"/>
            </a:xfrm>
            <a:custGeom>
              <a:avLst/>
              <a:gdLst>
                <a:gd name="T0" fmla="*/ 3243 w 3244"/>
                <a:gd name="T1" fmla="*/ 569 h 1139"/>
                <a:gd name="T2" fmla="*/ 3243 w 3244"/>
                <a:gd name="T3" fmla="*/ 569 h 1139"/>
                <a:gd name="T4" fmla="*/ 1621 w 3244"/>
                <a:gd name="T5" fmla="*/ 1138 h 1139"/>
                <a:gd name="T6" fmla="*/ 1621 w 3244"/>
                <a:gd name="T7" fmla="*/ 1138 h 1139"/>
                <a:gd name="T8" fmla="*/ 0 w 3244"/>
                <a:gd name="T9" fmla="*/ 569 h 1139"/>
                <a:gd name="T10" fmla="*/ 0 w 3244"/>
                <a:gd name="T11" fmla="*/ 569 h 1139"/>
                <a:gd name="T12" fmla="*/ 1621 w 3244"/>
                <a:gd name="T13" fmla="*/ 0 h 1139"/>
                <a:gd name="T14" fmla="*/ 1621 w 3244"/>
                <a:gd name="T15" fmla="*/ 0 h 1139"/>
                <a:gd name="T16" fmla="*/ 3243 w 3244"/>
                <a:gd name="T17" fmla="*/ 569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1139">
                  <a:moveTo>
                    <a:pt x="3243" y="569"/>
                  </a:moveTo>
                  <a:lnTo>
                    <a:pt x="3243" y="569"/>
                  </a:lnTo>
                  <a:cubicBezTo>
                    <a:pt x="3243" y="883"/>
                    <a:pt x="2517" y="1138"/>
                    <a:pt x="1621" y="1138"/>
                  </a:cubicBezTo>
                  <a:lnTo>
                    <a:pt x="1621" y="1138"/>
                  </a:lnTo>
                  <a:cubicBezTo>
                    <a:pt x="726" y="1138"/>
                    <a:pt x="0" y="883"/>
                    <a:pt x="0" y="569"/>
                  </a:cubicBezTo>
                  <a:lnTo>
                    <a:pt x="0" y="569"/>
                  </a:lnTo>
                  <a:cubicBezTo>
                    <a:pt x="0" y="255"/>
                    <a:pt x="726" y="0"/>
                    <a:pt x="1621" y="0"/>
                  </a:cubicBezTo>
                  <a:lnTo>
                    <a:pt x="1621" y="0"/>
                  </a:lnTo>
                  <a:cubicBezTo>
                    <a:pt x="2517" y="0"/>
                    <a:pt x="3243" y="255"/>
                    <a:pt x="3243" y="569"/>
                  </a:cubicBezTo>
                </a:path>
              </a:pathLst>
            </a:custGeom>
            <a:solidFill>
              <a:srgbClr val="00645A"/>
            </a:solidFill>
            <a:ln>
              <a:noFill/>
            </a:ln>
            <a:effectLst/>
          </p:spPr>
          <p:txBody>
            <a:bodyPr wrap="none" anchor="ctr"/>
            <a:lstStyle/>
            <a:p>
              <a:endParaRPr lang="en-US" sz="2449" dirty="0">
                <a:latin typeface="Lato Light" panose="020F0502020204030203" pitchFamily="34" charset="0"/>
              </a:endParaRPr>
            </a:p>
          </p:txBody>
        </p:sp>
        <p:sp>
          <p:nvSpPr>
            <p:cNvPr id="10242" name="Freeform 2">
              <a:extLst>
                <a:ext uri="{FF2B5EF4-FFF2-40B4-BE49-F238E27FC236}">
                  <a16:creationId xmlns:a16="http://schemas.microsoft.com/office/drawing/2014/main" id="{CD9147BE-6DF5-874D-8810-F9F0350A3282}"/>
                </a:ext>
              </a:extLst>
            </p:cNvPr>
            <p:cNvSpPr>
              <a:spLocks noChangeArrowheads="1"/>
            </p:cNvSpPr>
            <p:nvPr/>
          </p:nvSpPr>
          <p:spPr bwMode="auto">
            <a:xfrm>
              <a:off x="4096832" y="891779"/>
              <a:ext cx="1564156" cy="1933670"/>
            </a:xfrm>
            <a:custGeom>
              <a:avLst/>
              <a:gdLst>
                <a:gd name="T0" fmla="*/ 1922 w 3846"/>
                <a:gd name="T1" fmla="*/ 4752 h 4753"/>
                <a:gd name="T2" fmla="*/ 3845 w 3846"/>
                <a:gd name="T3" fmla="*/ 1423 h 4753"/>
                <a:gd name="T4" fmla="*/ 1922 w 3846"/>
                <a:gd name="T5" fmla="*/ 0 h 4753"/>
                <a:gd name="T6" fmla="*/ 0 w 3846"/>
                <a:gd name="T7" fmla="*/ 1423 h 4753"/>
                <a:gd name="T8" fmla="*/ 1922 w 3846"/>
                <a:gd name="T9" fmla="*/ 4752 h 4753"/>
              </a:gdLst>
              <a:ahLst/>
              <a:cxnLst>
                <a:cxn ang="0">
                  <a:pos x="T0" y="T1"/>
                </a:cxn>
                <a:cxn ang="0">
                  <a:pos x="T2" y="T3"/>
                </a:cxn>
                <a:cxn ang="0">
                  <a:pos x="T4" y="T5"/>
                </a:cxn>
                <a:cxn ang="0">
                  <a:pos x="T6" y="T7"/>
                </a:cxn>
                <a:cxn ang="0">
                  <a:pos x="T8" y="T9"/>
                </a:cxn>
              </a:cxnLst>
              <a:rect l="0" t="0" r="r" b="b"/>
              <a:pathLst>
                <a:path w="3846" h="4753">
                  <a:moveTo>
                    <a:pt x="1922" y="4752"/>
                  </a:moveTo>
                  <a:lnTo>
                    <a:pt x="3845" y="1423"/>
                  </a:lnTo>
                  <a:lnTo>
                    <a:pt x="1922" y="0"/>
                  </a:lnTo>
                  <a:lnTo>
                    <a:pt x="0" y="1423"/>
                  </a:lnTo>
                  <a:lnTo>
                    <a:pt x="1922" y="4752"/>
                  </a:lnTo>
                </a:path>
              </a:pathLst>
            </a:custGeom>
            <a:solidFill>
              <a:schemeClr val="accent1">
                <a:lumMod val="75000"/>
              </a:schemeClr>
            </a:solidFill>
            <a:ln>
              <a:noFill/>
            </a:ln>
            <a:effectLst/>
          </p:spPr>
          <p:txBody>
            <a:bodyPr wrap="none" anchor="ctr"/>
            <a:lstStyle/>
            <a:p>
              <a:endParaRPr lang="en-US" sz="2449" dirty="0">
                <a:latin typeface="Lato Light" panose="020F0502020204030203" pitchFamily="34" charset="0"/>
              </a:endParaRPr>
            </a:p>
          </p:txBody>
        </p:sp>
        <p:sp useBgFill="1">
          <p:nvSpPr>
            <p:cNvPr id="10246" name="Freeform 6">
              <a:extLst>
                <a:ext uri="{FF2B5EF4-FFF2-40B4-BE49-F238E27FC236}">
                  <a16:creationId xmlns:a16="http://schemas.microsoft.com/office/drawing/2014/main" id="{5C3C7918-5F8D-6449-BCBF-6FBEDE0E8771}"/>
                </a:ext>
              </a:extLst>
            </p:cNvPr>
            <p:cNvSpPr>
              <a:spLocks noChangeArrowheads="1"/>
            </p:cNvSpPr>
            <p:nvPr/>
          </p:nvSpPr>
          <p:spPr bwMode="auto">
            <a:xfrm>
              <a:off x="4294144" y="1052109"/>
              <a:ext cx="1169529" cy="1445768"/>
            </a:xfrm>
            <a:custGeom>
              <a:avLst/>
              <a:gdLst>
                <a:gd name="T0" fmla="*/ 1438 w 2877"/>
                <a:gd name="T1" fmla="*/ 3555 h 3556"/>
                <a:gd name="T2" fmla="*/ 2876 w 2877"/>
                <a:gd name="T3" fmla="*/ 1064 h 3556"/>
                <a:gd name="T4" fmla="*/ 1438 w 2877"/>
                <a:gd name="T5" fmla="*/ 0 h 3556"/>
                <a:gd name="T6" fmla="*/ 0 w 2877"/>
                <a:gd name="T7" fmla="*/ 1064 h 3556"/>
                <a:gd name="T8" fmla="*/ 1438 w 2877"/>
                <a:gd name="T9" fmla="*/ 3555 h 3556"/>
              </a:gdLst>
              <a:ahLst/>
              <a:cxnLst>
                <a:cxn ang="0">
                  <a:pos x="T0" y="T1"/>
                </a:cxn>
                <a:cxn ang="0">
                  <a:pos x="T2" y="T3"/>
                </a:cxn>
                <a:cxn ang="0">
                  <a:pos x="T4" y="T5"/>
                </a:cxn>
                <a:cxn ang="0">
                  <a:pos x="T6" y="T7"/>
                </a:cxn>
                <a:cxn ang="0">
                  <a:pos x="T8" y="T9"/>
                </a:cxn>
              </a:cxnLst>
              <a:rect l="0" t="0" r="r" b="b"/>
              <a:pathLst>
                <a:path w="2877" h="3556">
                  <a:moveTo>
                    <a:pt x="1438" y="3555"/>
                  </a:moveTo>
                  <a:lnTo>
                    <a:pt x="2876" y="1064"/>
                  </a:lnTo>
                  <a:lnTo>
                    <a:pt x="1438" y="0"/>
                  </a:lnTo>
                  <a:lnTo>
                    <a:pt x="0" y="1064"/>
                  </a:lnTo>
                  <a:lnTo>
                    <a:pt x="1438" y="3555"/>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49" dirty="0">
                <a:latin typeface="Lato Light" panose="020F0502020204030203" pitchFamily="34" charset="0"/>
              </a:endParaRPr>
            </a:p>
          </p:txBody>
        </p:sp>
      </p:grpSp>
      <p:sp>
        <p:nvSpPr>
          <p:cNvPr id="11" name="TextBox 10">
            <a:extLst>
              <a:ext uri="{FF2B5EF4-FFF2-40B4-BE49-F238E27FC236}">
                <a16:creationId xmlns:a16="http://schemas.microsoft.com/office/drawing/2014/main" id="{54DC4765-7B6E-8385-E7BB-00FAE0A13E50}"/>
              </a:ext>
            </a:extLst>
          </p:cNvPr>
          <p:cNvSpPr txBox="1"/>
          <p:nvPr/>
        </p:nvSpPr>
        <p:spPr>
          <a:xfrm>
            <a:off x="2850356" y="3438454"/>
            <a:ext cx="3443281" cy="830997"/>
          </a:xfrm>
          <a:prstGeom prst="rect">
            <a:avLst/>
          </a:prstGeom>
          <a:noFill/>
        </p:spPr>
        <p:txBody>
          <a:bodyPr wrap="square" rtlCol="0" anchor="ctr" anchorCtr="0">
            <a:spAutoFit/>
          </a:bodyPr>
          <a:lstStyle/>
          <a:p>
            <a:pPr algn="ctr"/>
            <a:r>
              <a:rPr lang="en-US" sz="2400" b="1" dirty="0">
                <a:solidFill>
                  <a:srgbClr val="0D3148"/>
                </a:solidFill>
                <a:latin typeface="Inter" panose="020B0604020202020204" charset="0"/>
                <a:ea typeface="Inter" panose="020B0604020202020204" charset="0"/>
                <a:cs typeface="Poppins" pitchFamily="2" charset="77"/>
              </a:rPr>
              <a:t>Active Spaces and Places</a:t>
            </a:r>
          </a:p>
        </p:txBody>
      </p:sp>
      <p:cxnSp>
        <p:nvCxnSpPr>
          <p:cNvPr id="16" name="Straight Connector 15">
            <a:extLst>
              <a:ext uri="{FF2B5EF4-FFF2-40B4-BE49-F238E27FC236}">
                <a16:creationId xmlns:a16="http://schemas.microsoft.com/office/drawing/2014/main" id="{4DADF398-B90C-029C-F866-1BE92636F4E8}"/>
              </a:ext>
            </a:extLst>
          </p:cNvPr>
          <p:cNvCxnSpPr>
            <a:cxnSpLocks/>
          </p:cNvCxnSpPr>
          <p:nvPr/>
        </p:nvCxnSpPr>
        <p:spPr>
          <a:xfrm>
            <a:off x="351734" y="1192824"/>
            <a:ext cx="0" cy="3399332"/>
          </a:xfrm>
          <a:prstGeom prst="line">
            <a:avLst/>
          </a:prstGeom>
          <a:ln>
            <a:solidFill>
              <a:srgbClr val="0099F7"/>
            </a:solidFill>
          </a:ln>
        </p:spPr>
        <p:style>
          <a:lnRef idx="1">
            <a:schemeClr val="accent1"/>
          </a:lnRef>
          <a:fillRef idx="0">
            <a:schemeClr val="accent1"/>
          </a:fillRef>
          <a:effectRef idx="0">
            <a:schemeClr val="accent1"/>
          </a:effectRef>
          <a:fontRef idx="minor">
            <a:schemeClr val="tx1"/>
          </a:fontRef>
        </p:style>
      </p:cxnSp>
      <p:pic>
        <p:nvPicPr>
          <p:cNvPr id="3" name="Graphic 2" descr="Route (Two Pins With A Path) with solid fill">
            <a:extLst>
              <a:ext uri="{FF2B5EF4-FFF2-40B4-BE49-F238E27FC236}">
                <a16:creationId xmlns:a16="http://schemas.microsoft.com/office/drawing/2014/main" id="{055580DD-AE0A-8724-017A-FD49A4EEA6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46833" y="975967"/>
            <a:ext cx="750112" cy="750112"/>
          </a:xfrm>
          <a:prstGeom prst="rect">
            <a:avLst/>
          </a:prstGeom>
        </p:spPr>
      </p:pic>
    </p:spTree>
    <p:extLst>
      <p:ext uri="{BB962C8B-B14F-4D97-AF65-F5344CB8AC3E}">
        <p14:creationId xmlns:p14="http://schemas.microsoft.com/office/powerpoint/2010/main" val="4159413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5EA7DB-776C-9E9B-73AD-40A372D19BBE}"/>
              </a:ext>
            </a:extLst>
          </p:cNvPr>
          <p:cNvPicPr>
            <a:picLocks noChangeAspect="1"/>
          </p:cNvPicPr>
          <p:nvPr/>
        </p:nvPicPr>
        <p:blipFill>
          <a:blip r:embed="rId2">
            <a:alphaModFix amt="20000"/>
          </a:blip>
          <a:stretch>
            <a:fillRect/>
          </a:stretch>
        </p:blipFill>
        <p:spPr>
          <a:xfrm>
            <a:off x="2559814" y="390769"/>
            <a:ext cx="4302094" cy="4617687"/>
          </a:xfrm>
          <a:prstGeom prst="rect">
            <a:avLst/>
          </a:prstGeom>
        </p:spPr>
      </p:pic>
      <p:sp>
        <p:nvSpPr>
          <p:cNvPr id="3" name="Title 1">
            <a:extLst>
              <a:ext uri="{FF2B5EF4-FFF2-40B4-BE49-F238E27FC236}">
                <a16:creationId xmlns:a16="http://schemas.microsoft.com/office/drawing/2014/main" id="{12D1C5A0-229B-90A8-A952-E73478E34ABF}"/>
              </a:ext>
            </a:extLst>
          </p:cNvPr>
          <p:cNvSpPr txBox="1">
            <a:spLocks/>
          </p:cNvSpPr>
          <p:nvPr/>
        </p:nvSpPr>
        <p:spPr>
          <a:xfrm>
            <a:off x="176235" y="883692"/>
            <a:ext cx="8782896" cy="57520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Inter"/>
              <a:buNone/>
              <a:defRPr sz="24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9pPr>
          </a:lstStyle>
          <a:p>
            <a:r>
              <a:rPr lang="en-GB"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Ambition 4 - Optimise the potential of existing natural and physical assets such as community centres, parks, mountains, water, leisure centres and schools as places where sport, physical activity and recreation can occur</a:t>
            </a:r>
          </a:p>
        </p:txBody>
      </p:sp>
      <p:pic>
        <p:nvPicPr>
          <p:cNvPr id="7" name="Graphic 6" descr="Badge 1 with solid fill">
            <a:extLst>
              <a:ext uri="{FF2B5EF4-FFF2-40B4-BE49-F238E27FC236}">
                <a16:creationId xmlns:a16="http://schemas.microsoft.com/office/drawing/2014/main" id="{0B131053-4FDA-1B42-C2B7-CBE8CB80C2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8072" y="1304829"/>
            <a:ext cx="719593" cy="719593"/>
          </a:xfrm>
          <a:prstGeom prst="rect">
            <a:avLst/>
          </a:prstGeom>
        </p:spPr>
      </p:pic>
      <p:sp>
        <p:nvSpPr>
          <p:cNvPr id="9" name="TextBox 8">
            <a:extLst>
              <a:ext uri="{FF2B5EF4-FFF2-40B4-BE49-F238E27FC236}">
                <a16:creationId xmlns:a16="http://schemas.microsoft.com/office/drawing/2014/main" id="{F9B4495C-1F49-0880-C3CC-D38FC1AAE63A}"/>
              </a:ext>
            </a:extLst>
          </p:cNvPr>
          <p:cNvSpPr txBox="1"/>
          <p:nvPr/>
        </p:nvSpPr>
        <p:spPr>
          <a:xfrm>
            <a:off x="395822" y="2024424"/>
            <a:ext cx="1944095" cy="954107"/>
          </a:xfrm>
          <a:prstGeom prst="rect">
            <a:avLst/>
          </a:prstGeom>
          <a:noFill/>
        </p:spPr>
        <p:txBody>
          <a:bodyPr wrap="square">
            <a:spAutoFit/>
          </a:bodyPr>
          <a:lstStyle/>
          <a:p>
            <a:pPr lvl="0" algn="ctr">
              <a:tabLst>
                <a:tab pos="457200"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Scale up the ‘Try One Challenge Initiative’ across all 35 community centres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phic 9" descr="Badge with solid fill">
            <a:extLst>
              <a:ext uri="{FF2B5EF4-FFF2-40B4-BE49-F238E27FC236}">
                <a16:creationId xmlns:a16="http://schemas.microsoft.com/office/drawing/2014/main" id="{0584B794-8808-6EAA-B25A-C85911D997C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126479" y="1286625"/>
            <a:ext cx="719593" cy="719593"/>
          </a:xfrm>
          <a:prstGeom prst="rect">
            <a:avLst/>
          </a:prstGeom>
        </p:spPr>
      </p:pic>
      <p:sp>
        <p:nvSpPr>
          <p:cNvPr id="11" name="TextBox 10">
            <a:extLst>
              <a:ext uri="{FF2B5EF4-FFF2-40B4-BE49-F238E27FC236}">
                <a16:creationId xmlns:a16="http://schemas.microsoft.com/office/drawing/2014/main" id="{114D70F6-70B5-EADE-1D48-6D5544860A72}"/>
              </a:ext>
            </a:extLst>
          </p:cNvPr>
          <p:cNvSpPr txBox="1"/>
          <p:nvPr/>
        </p:nvSpPr>
        <p:spPr>
          <a:xfrm>
            <a:off x="2493045" y="2024423"/>
            <a:ext cx="1944095" cy="954107"/>
          </a:xfrm>
          <a:prstGeom prst="rect">
            <a:avLst/>
          </a:prstGeom>
          <a:noFill/>
        </p:spPr>
        <p:txBody>
          <a:bodyPr wrap="square">
            <a:spAutoFit/>
          </a:bodyPr>
          <a:lstStyle/>
          <a:p>
            <a:pPr lvl="0" algn="ctr">
              <a:tabLst>
                <a:tab pos="457200"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Maximise school and community access to our network of leisure centres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Graphic 11" descr="Badge 3 with solid fill">
            <a:extLst>
              <a:ext uri="{FF2B5EF4-FFF2-40B4-BE49-F238E27FC236}">
                <a16:creationId xmlns:a16="http://schemas.microsoft.com/office/drawing/2014/main" id="{FBC8E62B-5CA8-37B2-5AB9-81DB07CD8A5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490691" y="1312723"/>
            <a:ext cx="719593" cy="719593"/>
          </a:xfrm>
          <a:prstGeom prst="rect">
            <a:avLst/>
          </a:prstGeom>
        </p:spPr>
      </p:pic>
      <p:sp>
        <p:nvSpPr>
          <p:cNvPr id="13" name="TextBox 12">
            <a:extLst>
              <a:ext uri="{FF2B5EF4-FFF2-40B4-BE49-F238E27FC236}">
                <a16:creationId xmlns:a16="http://schemas.microsoft.com/office/drawing/2014/main" id="{FBF59E0C-3FA3-8B2B-81D4-E320AF2A4BE0}"/>
              </a:ext>
            </a:extLst>
          </p:cNvPr>
          <p:cNvSpPr txBox="1"/>
          <p:nvPr/>
        </p:nvSpPr>
        <p:spPr>
          <a:xfrm>
            <a:off x="4590268" y="2032238"/>
            <a:ext cx="2428874" cy="954107"/>
          </a:xfrm>
          <a:prstGeom prst="rect">
            <a:avLst/>
          </a:prstGeom>
          <a:noFill/>
        </p:spPr>
        <p:txBody>
          <a:bodyPr wrap="square">
            <a:spAutoFit/>
          </a:bodyPr>
          <a:lstStyle/>
          <a:p>
            <a:pPr lvl="0"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Work with Dept. of Education and DDLETB to expand evening and weekend access to school facilities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phic 13" descr="Badge 4 with solid fill">
            <a:extLst>
              <a:ext uri="{FF2B5EF4-FFF2-40B4-BE49-F238E27FC236}">
                <a16:creationId xmlns:a16="http://schemas.microsoft.com/office/drawing/2014/main" id="{D37F49C5-57B3-DBC0-D85B-802989305A8F}"/>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650232" y="1334203"/>
            <a:ext cx="719593" cy="719593"/>
          </a:xfrm>
          <a:prstGeom prst="rect">
            <a:avLst/>
          </a:prstGeom>
        </p:spPr>
      </p:pic>
      <p:sp>
        <p:nvSpPr>
          <p:cNvPr id="15" name="TextBox 14">
            <a:extLst>
              <a:ext uri="{FF2B5EF4-FFF2-40B4-BE49-F238E27FC236}">
                <a16:creationId xmlns:a16="http://schemas.microsoft.com/office/drawing/2014/main" id="{E25FC3B7-F264-BF79-654C-83BFB6187316}"/>
              </a:ext>
            </a:extLst>
          </p:cNvPr>
          <p:cNvSpPr txBox="1"/>
          <p:nvPr/>
        </p:nvSpPr>
        <p:spPr>
          <a:xfrm>
            <a:off x="7015036" y="2005303"/>
            <a:ext cx="1944095" cy="1169551"/>
          </a:xfrm>
          <a:prstGeom prst="rect">
            <a:avLst/>
          </a:prstGeom>
          <a:noFill/>
        </p:spPr>
        <p:txBody>
          <a:bodyPr wrap="square">
            <a:spAutoFit/>
          </a:bodyPr>
          <a:lstStyle/>
          <a:p>
            <a:pPr lvl="0" algn="ctr">
              <a:tabLst>
                <a:tab pos="457200"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Use Active Cities for better workstream integration for more active use of our built and natural resources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Graphic 15" descr="Badge 5 with solid fill">
            <a:extLst>
              <a:ext uri="{FF2B5EF4-FFF2-40B4-BE49-F238E27FC236}">
                <a16:creationId xmlns:a16="http://schemas.microsoft.com/office/drawing/2014/main" id="{7E039966-A141-3EAB-C352-37BFFF18036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166633" y="3054538"/>
            <a:ext cx="719593" cy="719593"/>
          </a:xfrm>
          <a:prstGeom prst="rect">
            <a:avLst/>
          </a:prstGeom>
        </p:spPr>
      </p:pic>
      <p:sp>
        <p:nvSpPr>
          <p:cNvPr id="17" name="TextBox 16">
            <a:extLst>
              <a:ext uri="{FF2B5EF4-FFF2-40B4-BE49-F238E27FC236}">
                <a16:creationId xmlns:a16="http://schemas.microsoft.com/office/drawing/2014/main" id="{B5D2E1FB-9D63-3144-70F1-002920894E4E}"/>
              </a:ext>
            </a:extLst>
          </p:cNvPr>
          <p:cNvSpPr txBox="1"/>
          <p:nvPr/>
        </p:nvSpPr>
        <p:spPr>
          <a:xfrm>
            <a:off x="1081962" y="3716328"/>
            <a:ext cx="2672373" cy="1169551"/>
          </a:xfrm>
          <a:prstGeom prst="rect">
            <a:avLst/>
          </a:prstGeom>
          <a:noFill/>
        </p:spPr>
        <p:txBody>
          <a:bodyPr wrap="square">
            <a:spAutoFit/>
          </a:bodyPr>
          <a:lstStyle/>
          <a:p>
            <a:pPr lvl="0" algn="ctr">
              <a:tabLst>
                <a:tab pos="457200" algn="l"/>
              </a:tabLst>
            </a:pPr>
            <a:r>
              <a:rPr lang="en-GB"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Develop synergies between the Active Travel and Active Cities (Dublin Officers) teams to optimise school commuting by walking and cycling initiatives</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AD54D4B-320A-91F3-0D73-CC87C76049B8}"/>
              </a:ext>
            </a:extLst>
          </p:cNvPr>
          <p:cNvSpPr txBox="1"/>
          <p:nvPr/>
        </p:nvSpPr>
        <p:spPr>
          <a:xfrm>
            <a:off x="4253975" y="3698045"/>
            <a:ext cx="4165769" cy="1384995"/>
          </a:xfrm>
          <a:prstGeom prst="rect">
            <a:avLst/>
          </a:prstGeom>
          <a:noFill/>
        </p:spPr>
        <p:txBody>
          <a:bodyPr wrap="square">
            <a:spAutoFit/>
          </a:bodyPr>
          <a:lstStyle/>
          <a:p>
            <a:pPr lvl="0" algn="ctr">
              <a:tabLst>
                <a:tab pos="457200" algn="l"/>
              </a:tabLst>
            </a:pPr>
            <a:r>
              <a:rPr lang="en-GB"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Under the National Outdoor Recreation Strategy, work with Sport Ireland Outdoors Unit &amp; the Council’s County Promotion Unit to increase participation in sport, physical activity &amp; recreation in the outdoors, including through tourism opportunities</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phic 4" descr="Badge 6 with solid fill">
            <a:extLst>
              <a:ext uri="{FF2B5EF4-FFF2-40B4-BE49-F238E27FC236}">
                <a16:creationId xmlns:a16="http://schemas.microsoft.com/office/drawing/2014/main" id="{322C6D63-FDF2-CADD-FD36-20295067DF0A}"/>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6176680" y="3062353"/>
            <a:ext cx="719593" cy="719593"/>
          </a:xfrm>
          <a:prstGeom prst="rect">
            <a:avLst/>
          </a:prstGeom>
        </p:spPr>
      </p:pic>
      <p:sp>
        <p:nvSpPr>
          <p:cNvPr id="18" name="TextBox 17">
            <a:extLst>
              <a:ext uri="{FF2B5EF4-FFF2-40B4-BE49-F238E27FC236}">
                <a16:creationId xmlns:a16="http://schemas.microsoft.com/office/drawing/2014/main" id="{103773C6-0145-38A7-16E0-A23498609168}"/>
              </a:ext>
            </a:extLst>
          </p:cNvPr>
          <p:cNvSpPr txBox="1"/>
          <p:nvPr/>
        </p:nvSpPr>
        <p:spPr>
          <a:xfrm>
            <a:off x="75565" y="171331"/>
            <a:ext cx="4178410" cy="461665"/>
          </a:xfrm>
          <a:prstGeom prst="rect">
            <a:avLst/>
          </a:prstGeom>
          <a:noFill/>
        </p:spPr>
        <p:txBody>
          <a:bodyPr wrap="square">
            <a:spAutoFit/>
          </a:bodyPr>
          <a:lstStyle/>
          <a:p>
            <a:pPr algn="ctr"/>
            <a:r>
              <a:rPr lang="en-US" sz="2400" b="1" dirty="0">
                <a:solidFill>
                  <a:srgbClr val="0D3148"/>
                </a:solidFill>
                <a:latin typeface="Inter" panose="020B0604020202020204" charset="0"/>
                <a:ea typeface="Inter" panose="020B0604020202020204" charset="0"/>
                <a:cs typeface="Poppins" pitchFamily="2" charset="77"/>
              </a:rPr>
              <a:t>Active Spaces and Places</a:t>
            </a:r>
          </a:p>
        </p:txBody>
      </p:sp>
    </p:spTree>
    <p:extLst>
      <p:ext uri="{BB962C8B-B14F-4D97-AF65-F5344CB8AC3E}">
        <p14:creationId xmlns:p14="http://schemas.microsoft.com/office/powerpoint/2010/main" val="363639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99037D-317D-241D-B914-96107FBB668C}"/>
              </a:ext>
            </a:extLst>
          </p:cNvPr>
          <p:cNvPicPr>
            <a:picLocks noChangeAspect="1"/>
          </p:cNvPicPr>
          <p:nvPr/>
        </p:nvPicPr>
        <p:blipFill>
          <a:blip r:embed="rId2">
            <a:alphaModFix amt="20000"/>
          </a:blip>
          <a:stretch>
            <a:fillRect/>
          </a:stretch>
        </p:blipFill>
        <p:spPr>
          <a:xfrm>
            <a:off x="2559814" y="390769"/>
            <a:ext cx="4302094" cy="4617687"/>
          </a:xfrm>
          <a:prstGeom prst="rect">
            <a:avLst/>
          </a:prstGeom>
        </p:spPr>
      </p:pic>
      <p:pic>
        <p:nvPicPr>
          <p:cNvPr id="7" name="Graphic 6" descr="Badge 1 with solid fill">
            <a:extLst>
              <a:ext uri="{FF2B5EF4-FFF2-40B4-BE49-F238E27FC236}">
                <a16:creationId xmlns:a16="http://schemas.microsoft.com/office/drawing/2014/main" id="{0B131053-4FDA-1B42-C2B7-CBE8CB80C2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855" y="1528347"/>
            <a:ext cx="719593" cy="719593"/>
          </a:xfrm>
          <a:prstGeom prst="rect">
            <a:avLst/>
          </a:prstGeom>
        </p:spPr>
      </p:pic>
      <p:sp>
        <p:nvSpPr>
          <p:cNvPr id="9" name="TextBox 8">
            <a:extLst>
              <a:ext uri="{FF2B5EF4-FFF2-40B4-BE49-F238E27FC236}">
                <a16:creationId xmlns:a16="http://schemas.microsoft.com/office/drawing/2014/main" id="{F9B4495C-1F49-0880-C3CC-D38FC1AAE63A}"/>
              </a:ext>
            </a:extLst>
          </p:cNvPr>
          <p:cNvSpPr txBox="1"/>
          <p:nvPr/>
        </p:nvSpPr>
        <p:spPr>
          <a:xfrm>
            <a:off x="372312" y="2355661"/>
            <a:ext cx="1944095" cy="1384995"/>
          </a:xfrm>
          <a:prstGeom prst="rect">
            <a:avLst/>
          </a:prstGeom>
          <a:noFill/>
        </p:spPr>
        <p:txBody>
          <a:bodyPr wrap="square">
            <a:spAutoFit/>
          </a:bodyPr>
          <a:lstStyle/>
          <a:p>
            <a:pPr lvl="0" algn="ctr">
              <a:tabLst>
                <a:tab pos="457200"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Engage the Active South Dublin team on planning and development, including Local Area Plans, and on new capital projects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phic 9" descr="Badge with solid fill">
            <a:extLst>
              <a:ext uri="{FF2B5EF4-FFF2-40B4-BE49-F238E27FC236}">
                <a16:creationId xmlns:a16="http://schemas.microsoft.com/office/drawing/2014/main" id="{0584B794-8808-6EAA-B25A-C85911D997C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006462" y="1512381"/>
            <a:ext cx="719593" cy="719593"/>
          </a:xfrm>
          <a:prstGeom prst="rect">
            <a:avLst/>
          </a:prstGeom>
        </p:spPr>
      </p:pic>
      <p:sp>
        <p:nvSpPr>
          <p:cNvPr id="11" name="TextBox 10">
            <a:extLst>
              <a:ext uri="{FF2B5EF4-FFF2-40B4-BE49-F238E27FC236}">
                <a16:creationId xmlns:a16="http://schemas.microsoft.com/office/drawing/2014/main" id="{114D70F6-70B5-EADE-1D48-6D5544860A72}"/>
              </a:ext>
            </a:extLst>
          </p:cNvPr>
          <p:cNvSpPr txBox="1"/>
          <p:nvPr/>
        </p:nvSpPr>
        <p:spPr>
          <a:xfrm>
            <a:off x="2394212" y="2247940"/>
            <a:ext cx="1944095" cy="1600438"/>
          </a:xfrm>
          <a:prstGeom prst="rect">
            <a:avLst/>
          </a:prstGeom>
          <a:noFill/>
        </p:spPr>
        <p:txBody>
          <a:bodyPr wrap="square">
            <a:spAutoFit/>
          </a:bodyPr>
          <a:lstStyle/>
          <a:p>
            <a:pPr lvl="0" algn="ctr">
              <a:tabLst>
                <a:tab pos="457200"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Ensure intergenerational and universal access in the design, provision and operation of sport, recreation and physical activity facilities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Graphic 11" descr="Badge 3 with solid fill">
            <a:extLst>
              <a:ext uri="{FF2B5EF4-FFF2-40B4-BE49-F238E27FC236}">
                <a16:creationId xmlns:a16="http://schemas.microsoft.com/office/drawing/2014/main" id="{FBC8E62B-5CA8-37B2-5AB9-81DB07CD8A5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173755" y="1512381"/>
            <a:ext cx="719593" cy="719593"/>
          </a:xfrm>
          <a:prstGeom prst="rect">
            <a:avLst/>
          </a:prstGeom>
        </p:spPr>
      </p:pic>
      <p:sp>
        <p:nvSpPr>
          <p:cNvPr id="13" name="TextBox 12">
            <a:extLst>
              <a:ext uri="{FF2B5EF4-FFF2-40B4-BE49-F238E27FC236}">
                <a16:creationId xmlns:a16="http://schemas.microsoft.com/office/drawing/2014/main" id="{FBF59E0C-3FA3-8B2B-81D4-E320AF2A4BE0}"/>
              </a:ext>
            </a:extLst>
          </p:cNvPr>
          <p:cNvSpPr txBox="1"/>
          <p:nvPr/>
        </p:nvSpPr>
        <p:spPr>
          <a:xfrm>
            <a:off x="4434285" y="2398571"/>
            <a:ext cx="2198535" cy="1169551"/>
          </a:xfrm>
          <a:prstGeom prst="rect">
            <a:avLst/>
          </a:prstGeom>
          <a:noFill/>
        </p:spPr>
        <p:txBody>
          <a:bodyPr wrap="square">
            <a:spAutoFit/>
          </a:bodyPr>
          <a:lstStyle/>
          <a:p>
            <a:pPr lvl="0"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Protect areas within parks and open spaces for nature and passive recreation as important components of health and wellbeing</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phic 13" descr="Badge 4 with solid fill">
            <a:extLst>
              <a:ext uri="{FF2B5EF4-FFF2-40B4-BE49-F238E27FC236}">
                <a16:creationId xmlns:a16="http://schemas.microsoft.com/office/drawing/2014/main" id="{D37F49C5-57B3-DBC0-D85B-802989305A8F}"/>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288076" y="1528347"/>
            <a:ext cx="719593" cy="719593"/>
          </a:xfrm>
          <a:prstGeom prst="rect">
            <a:avLst/>
          </a:prstGeom>
        </p:spPr>
      </p:pic>
      <p:sp>
        <p:nvSpPr>
          <p:cNvPr id="15" name="TextBox 14">
            <a:extLst>
              <a:ext uri="{FF2B5EF4-FFF2-40B4-BE49-F238E27FC236}">
                <a16:creationId xmlns:a16="http://schemas.microsoft.com/office/drawing/2014/main" id="{E25FC3B7-F264-BF79-654C-83BFB6187316}"/>
              </a:ext>
            </a:extLst>
          </p:cNvPr>
          <p:cNvSpPr txBox="1"/>
          <p:nvPr/>
        </p:nvSpPr>
        <p:spPr>
          <a:xfrm>
            <a:off x="6722197" y="2290848"/>
            <a:ext cx="1944095" cy="1384995"/>
          </a:xfrm>
          <a:prstGeom prst="rect">
            <a:avLst/>
          </a:prstGeom>
          <a:noFill/>
        </p:spPr>
        <p:txBody>
          <a:bodyPr wrap="square">
            <a:spAutoFit/>
          </a:bodyPr>
          <a:lstStyle/>
          <a:p>
            <a:pPr lvl="0" algn="ctr">
              <a:tabLst>
                <a:tab pos="457200"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Design, construct and operate sports and recreational facilities that support positive climate action initiatives and impacts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4BD2CA-1062-A16E-3B04-D5D62B1D15A8}"/>
              </a:ext>
            </a:extLst>
          </p:cNvPr>
          <p:cNvSpPr txBox="1"/>
          <p:nvPr/>
        </p:nvSpPr>
        <p:spPr>
          <a:xfrm>
            <a:off x="128905" y="314761"/>
            <a:ext cx="4178410" cy="461665"/>
          </a:xfrm>
          <a:prstGeom prst="rect">
            <a:avLst/>
          </a:prstGeom>
          <a:noFill/>
        </p:spPr>
        <p:txBody>
          <a:bodyPr wrap="square">
            <a:spAutoFit/>
          </a:bodyPr>
          <a:lstStyle/>
          <a:p>
            <a:pPr algn="ctr"/>
            <a:r>
              <a:rPr lang="en-US" sz="2400" b="1" dirty="0">
                <a:solidFill>
                  <a:srgbClr val="0D3148"/>
                </a:solidFill>
                <a:latin typeface="Inter" panose="020B0604020202020204" charset="0"/>
                <a:ea typeface="Inter" panose="020B0604020202020204" charset="0"/>
                <a:cs typeface="Poppins" pitchFamily="2" charset="77"/>
              </a:rPr>
              <a:t>Active Spaces and Places</a:t>
            </a:r>
          </a:p>
        </p:txBody>
      </p:sp>
      <p:sp>
        <p:nvSpPr>
          <p:cNvPr id="5" name="Title 1">
            <a:extLst>
              <a:ext uri="{FF2B5EF4-FFF2-40B4-BE49-F238E27FC236}">
                <a16:creationId xmlns:a16="http://schemas.microsoft.com/office/drawing/2014/main" id="{C545FC89-EA63-BBE5-4617-244D5F896262}"/>
              </a:ext>
            </a:extLst>
          </p:cNvPr>
          <p:cNvSpPr txBox="1">
            <a:spLocks/>
          </p:cNvSpPr>
          <p:nvPr/>
        </p:nvSpPr>
        <p:spPr>
          <a:xfrm>
            <a:off x="173380" y="807606"/>
            <a:ext cx="8521810" cy="57520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Inter"/>
              <a:buNone/>
              <a:defRPr sz="24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9pPr>
          </a:lstStyle>
          <a:p>
            <a:r>
              <a:rPr lang="en-GB"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Ambition 5 - Ensure that sport and physical activity is imprinted into planning and decision making processes on new facilities and new developments in South Dublin</a:t>
            </a:r>
          </a:p>
        </p:txBody>
      </p:sp>
    </p:spTree>
    <p:extLst>
      <p:ext uri="{BB962C8B-B14F-4D97-AF65-F5344CB8AC3E}">
        <p14:creationId xmlns:p14="http://schemas.microsoft.com/office/powerpoint/2010/main" val="891322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F22B4-59F7-0899-C5D2-4EAEF0429738}"/>
              </a:ext>
            </a:extLst>
          </p:cNvPr>
          <p:cNvPicPr>
            <a:picLocks noChangeAspect="1"/>
          </p:cNvPicPr>
          <p:nvPr/>
        </p:nvPicPr>
        <p:blipFill>
          <a:blip r:embed="rId2">
            <a:alphaModFix amt="20000"/>
          </a:blip>
          <a:stretch>
            <a:fillRect/>
          </a:stretch>
        </p:blipFill>
        <p:spPr>
          <a:xfrm>
            <a:off x="2559814" y="390769"/>
            <a:ext cx="4302094" cy="4617687"/>
          </a:xfrm>
          <a:prstGeom prst="rect">
            <a:avLst/>
          </a:prstGeom>
        </p:spPr>
      </p:pic>
      <p:sp>
        <p:nvSpPr>
          <p:cNvPr id="3" name="Title 1">
            <a:extLst>
              <a:ext uri="{FF2B5EF4-FFF2-40B4-BE49-F238E27FC236}">
                <a16:creationId xmlns:a16="http://schemas.microsoft.com/office/drawing/2014/main" id="{12D1C5A0-229B-90A8-A952-E73478E34ABF}"/>
              </a:ext>
            </a:extLst>
          </p:cNvPr>
          <p:cNvSpPr txBox="1">
            <a:spLocks/>
          </p:cNvSpPr>
          <p:nvPr/>
        </p:nvSpPr>
        <p:spPr>
          <a:xfrm>
            <a:off x="168099" y="707864"/>
            <a:ext cx="9085523" cy="48306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Inter"/>
              <a:buNone/>
              <a:defRPr sz="24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9pPr>
          </a:lstStyle>
          <a:p>
            <a:r>
              <a:rPr lang="en-GB"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Ambition 6: Significantly enhance the availability of quality sport, recreation and physical activity facilities and spaces through full delivery of our sports capital programme and other capital programmes</a:t>
            </a:r>
          </a:p>
        </p:txBody>
      </p:sp>
      <p:pic>
        <p:nvPicPr>
          <p:cNvPr id="7" name="Graphic 6" descr="Badge 1 with solid fill">
            <a:extLst>
              <a:ext uri="{FF2B5EF4-FFF2-40B4-BE49-F238E27FC236}">
                <a16:creationId xmlns:a16="http://schemas.microsoft.com/office/drawing/2014/main" id="{0B131053-4FDA-1B42-C2B7-CBE8CB80C2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4563" y="1155576"/>
            <a:ext cx="719593" cy="719593"/>
          </a:xfrm>
          <a:prstGeom prst="rect">
            <a:avLst/>
          </a:prstGeom>
        </p:spPr>
      </p:pic>
      <p:sp>
        <p:nvSpPr>
          <p:cNvPr id="9" name="TextBox 8">
            <a:extLst>
              <a:ext uri="{FF2B5EF4-FFF2-40B4-BE49-F238E27FC236}">
                <a16:creationId xmlns:a16="http://schemas.microsoft.com/office/drawing/2014/main" id="{F9B4495C-1F49-0880-C3CC-D38FC1AAE63A}"/>
              </a:ext>
            </a:extLst>
          </p:cNvPr>
          <p:cNvSpPr txBox="1"/>
          <p:nvPr/>
        </p:nvSpPr>
        <p:spPr>
          <a:xfrm>
            <a:off x="391384" y="1982856"/>
            <a:ext cx="1944095" cy="1384995"/>
          </a:xfrm>
          <a:prstGeom prst="rect">
            <a:avLst/>
          </a:prstGeom>
          <a:noFill/>
        </p:spPr>
        <p:txBody>
          <a:bodyPr wrap="square">
            <a:spAutoFit/>
          </a:bodyPr>
          <a:lstStyle/>
          <a:p>
            <a:pPr lvl="0" algn="ctr">
              <a:tabLst>
                <a:tab pos="457200"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Evaluate existing and projected sporting and recreational requirements for the County to inform future developments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phic 9" descr="Badge with solid fill">
            <a:extLst>
              <a:ext uri="{FF2B5EF4-FFF2-40B4-BE49-F238E27FC236}">
                <a16:creationId xmlns:a16="http://schemas.microsoft.com/office/drawing/2014/main" id="{0584B794-8808-6EAA-B25A-C85911D997C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952502" y="1155575"/>
            <a:ext cx="719593" cy="719593"/>
          </a:xfrm>
          <a:prstGeom prst="rect">
            <a:avLst/>
          </a:prstGeom>
        </p:spPr>
      </p:pic>
      <p:sp>
        <p:nvSpPr>
          <p:cNvPr id="11" name="TextBox 10">
            <a:extLst>
              <a:ext uri="{FF2B5EF4-FFF2-40B4-BE49-F238E27FC236}">
                <a16:creationId xmlns:a16="http://schemas.microsoft.com/office/drawing/2014/main" id="{114D70F6-70B5-EADE-1D48-6D5544860A72}"/>
              </a:ext>
            </a:extLst>
          </p:cNvPr>
          <p:cNvSpPr txBox="1"/>
          <p:nvPr/>
        </p:nvSpPr>
        <p:spPr>
          <a:xfrm>
            <a:off x="2403572" y="1775650"/>
            <a:ext cx="1944095" cy="2462213"/>
          </a:xfrm>
          <a:prstGeom prst="rect">
            <a:avLst/>
          </a:prstGeom>
          <a:noFill/>
        </p:spPr>
        <p:txBody>
          <a:bodyPr wrap="square">
            <a:spAutoFit/>
          </a:bodyPr>
          <a:lstStyle/>
          <a:p>
            <a:pPr lvl="0"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W</a:t>
            </a: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ork collaboratively to deliver the planned projects included in the current Three-Year Capital Programme 2023-2025 and seek to extend sport and physical activity projects based on assessed need and demand</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Graphic 11" descr="Badge 3 with solid fill">
            <a:extLst>
              <a:ext uri="{FF2B5EF4-FFF2-40B4-BE49-F238E27FC236}">
                <a16:creationId xmlns:a16="http://schemas.microsoft.com/office/drawing/2014/main" id="{FBC8E62B-5CA8-37B2-5AB9-81DB07CD8A5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222980" y="1155575"/>
            <a:ext cx="719593" cy="719593"/>
          </a:xfrm>
          <a:prstGeom prst="rect">
            <a:avLst/>
          </a:prstGeom>
        </p:spPr>
      </p:pic>
      <p:sp>
        <p:nvSpPr>
          <p:cNvPr id="13" name="TextBox 12">
            <a:extLst>
              <a:ext uri="{FF2B5EF4-FFF2-40B4-BE49-F238E27FC236}">
                <a16:creationId xmlns:a16="http://schemas.microsoft.com/office/drawing/2014/main" id="{FBF59E0C-3FA3-8B2B-81D4-E320AF2A4BE0}"/>
              </a:ext>
            </a:extLst>
          </p:cNvPr>
          <p:cNvSpPr txBox="1"/>
          <p:nvPr/>
        </p:nvSpPr>
        <p:spPr>
          <a:xfrm>
            <a:off x="4572000" y="1991093"/>
            <a:ext cx="2136474" cy="2031325"/>
          </a:xfrm>
          <a:prstGeom prst="rect">
            <a:avLst/>
          </a:prstGeom>
          <a:noFill/>
        </p:spPr>
        <p:txBody>
          <a:bodyPr wrap="square">
            <a:spAutoFit/>
          </a:bodyPr>
          <a:lstStyle/>
          <a:p>
            <a:pPr algn="ctr"/>
            <a:r>
              <a:rPr lang="en-GB" b="1" dirty="0">
                <a:effectLst/>
                <a:latin typeface="Calibri" panose="020F0502020204030204" pitchFamily="34" charset="0"/>
                <a:ea typeface="Times New Roman" panose="02020603050405020304" pitchFamily="18" charset="0"/>
              </a:rPr>
              <a:t>Ensure Active South Dublin work programmes are aligned to ongoing implementation of the Council’s strategic plans for pitches, parks and open space, green infrastructure, cycling and other strategies</a:t>
            </a:r>
            <a:endParaRPr lang="en-GB" b="1" dirty="0"/>
          </a:p>
        </p:txBody>
      </p:sp>
      <p:pic>
        <p:nvPicPr>
          <p:cNvPr id="5" name="Graphic 4" descr="Badge 4 with solid fill">
            <a:extLst>
              <a:ext uri="{FF2B5EF4-FFF2-40B4-BE49-F238E27FC236}">
                <a16:creationId xmlns:a16="http://schemas.microsoft.com/office/drawing/2014/main" id="{19527830-40BE-497D-2527-9C4D1F51A887}"/>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357769" y="1155575"/>
            <a:ext cx="719593" cy="719593"/>
          </a:xfrm>
          <a:prstGeom prst="rect">
            <a:avLst/>
          </a:prstGeom>
        </p:spPr>
      </p:pic>
      <p:sp>
        <p:nvSpPr>
          <p:cNvPr id="2" name="TextBox 1">
            <a:extLst>
              <a:ext uri="{FF2B5EF4-FFF2-40B4-BE49-F238E27FC236}">
                <a16:creationId xmlns:a16="http://schemas.microsoft.com/office/drawing/2014/main" id="{AECDC653-EEDD-CE92-84C7-A44205F418B4}"/>
              </a:ext>
            </a:extLst>
          </p:cNvPr>
          <p:cNvSpPr txBox="1"/>
          <p:nvPr/>
        </p:nvSpPr>
        <p:spPr>
          <a:xfrm>
            <a:off x="6753225" y="2102272"/>
            <a:ext cx="2100019" cy="1600438"/>
          </a:xfrm>
          <a:prstGeom prst="rect">
            <a:avLst/>
          </a:prstGeom>
          <a:noFill/>
        </p:spPr>
        <p:txBody>
          <a:bodyPr wrap="square">
            <a:spAutoFit/>
          </a:bodyPr>
          <a:lstStyle/>
          <a:p>
            <a:pPr algn="ct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Deliver the Cycle South Dublin programme including forty-one specific projects for up to 210 kilometres of new / improved cycle lanes over next ten years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C14176B-2876-0AB8-A9CC-F40F45CF528C}"/>
              </a:ext>
            </a:extLst>
          </p:cNvPr>
          <p:cNvSpPr txBox="1"/>
          <p:nvPr/>
        </p:nvSpPr>
        <p:spPr>
          <a:xfrm>
            <a:off x="125751" y="121029"/>
            <a:ext cx="4178410" cy="461665"/>
          </a:xfrm>
          <a:prstGeom prst="rect">
            <a:avLst/>
          </a:prstGeom>
          <a:noFill/>
        </p:spPr>
        <p:txBody>
          <a:bodyPr wrap="square">
            <a:spAutoFit/>
          </a:bodyPr>
          <a:lstStyle/>
          <a:p>
            <a:pPr algn="ctr"/>
            <a:r>
              <a:rPr lang="en-US" sz="2400" b="1" dirty="0">
                <a:solidFill>
                  <a:srgbClr val="0D3148"/>
                </a:solidFill>
                <a:latin typeface="Inter" panose="020B0604020202020204" charset="0"/>
                <a:ea typeface="Inter" panose="020B0604020202020204" charset="0"/>
                <a:cs typeface="Poppins" pitchFamily="2" charset="77"/>
              </a:rPr>
              <a:t>Active Spaces and Places</a:t>
            </a:r>
          </a:p>
        </p:txBody>
      </p:sp>
    </p:spTree>
    <p:extLst>
      <p:ext uri="{BB962C8B-B14F-4D97-AF65-F5344CB8AC3E}">
        <p14:creationId xmlns:p14="http://schemas.microsoft.com/office/powerpoint/2010/main" val="2011079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243" name="Freeform 3">
            <a:extLst>
              <a:ext uri="{FF2B5EF4-FFF2-40B4-BE49-F238E27FC236}">
                <a16:creationId xmlns:a16="http://schemas.microsoft.com/office/drawing/2014/main" id="{594ECCA7-34C5-3145-8E0E-3ABE92215884}"/>
              </a:ext>
            </a:extLst>
          </p:cNvPr>
          <p:cNvSpPr>
            <a:spLocks noChangeArrowheads="1"/>
          </p:cNvSpPr>
          <p:nvPr/>
        </p:nvSpPr>
        <p:spPr bwMode="auto">
          <a:xfrm>
            <a:off x="874671" y="1519525"/>
            <a:ext cx="1169529" cy="1445768"/>
          </a:xfrm>
          <a:custGeom>
            <a:avLst/>
            <a:gdLst>
              <a:gd name="T0" fmla="*/ 1437 w 2877"/>
              <a:gd name="T1" fmla="*/ 3555 h 3556"/>
              <a:gd name="T2" fmla="*/ 2876 w 2877"/>
              <a:gd name="T3" fmla="*/ 1064 h 3556"/>
              <a:gd name="T4" fmla="*/ 1437 w 2877"/>
              <a:gd name="T5" fmla="*/ 0 h 3556"/>
              <a:gd name="T6" fmla="*/ 0 w 2877"/>
              <a:gd name="T7" fmla="*/ 1064 h 3556"/>
              <a:gd name="T8" fmla="*/ 1437 w 2877"/>
              <a:gd name="T9" fmla="*/ 3555 h 3556"/>
            </a:gdLst>
            <a:ahLst/>
            <a:cxnLst>
              <a:cxn ang="0">
                <a:pos x="T0" y="T1"/>
              </a:cxn>
              <a:cxn ang="0">
                <a:pos x="T2" y="T3"/>
              </a:cxn>
              <a:cxn ang="0">
                <a:pos x="T4" y="T5"/>
              </a:cxn>
              <a:cxn ang="0">
                <a:pos x="T6" y="T7"/>
              </a:cxn>
              <a:cxn ang="0">
                <a:pos x="T8" y="T9"/>
              </a:cxn>
            </a:cxnLst>
            <a:rect l="0" t="0" r="r" b="b"/>
            <a:pathLst>
              <a:path w="2877" h="3556">
                <a:moveTo>
                  <a:pt x="1437" y="3555"/>
                </a:moveTo>
                <a:lnTo>
                  <a:pt x="2876" y="1064"/>
                </a:lnTo>
                <a:lnTo>
                  <a:pt x="1437" y="0"/>
                </a:lnTo>
                <a:lnTo>
                  <a:pt x="0" y="1064"/>
                </a:lnTo>
                <a:lnTo>
                  <a:pt x="1437" y="3555"/>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49" dirty="0">
              <a:latin typeface="Lato Light" panose="020F0502020204030203" pitchFamily="34" charset="0"/>
            </a:endParaRPr>
          </a:p>
        </p:txBody>
      </p:sp>
      <p:grpSp>
        <p:nvGrpSpPr>
          <p:cNvPr id="2" name="Group 1">
            <a:extLst>
              <a:ext uri="{FF2B5EF4-FFF2-40B4-BE49-F238E27FC236}">
                <a16:creationId xmlns:a16="http://schemas.microsoft.com/office/drawing/2014/main" id="{0B6808B0-CB1B-B7FA-0692-CB93DA8B87AD}"/>
              </a:ext>
            </a:extLst>
          </p:cNvPr>
          <p:cNvGrpSpPr/>
          <p:nvPr/>
        </p:nvGrpSpPr>
        <p:grpSpPr>
          <a:xfrm>
            <a:off x="3612898" y="810428"/>
            <a:ext cx="1918203" cy="2613869"/>
            <a:chOff x="4096832" y="891779"/>
            <a:chExt cx="1564156" cy="2150715"/>
          </a:xfrm>
        </p:grpSpPr>
        <p:sp>
          <p:nvSpPr>
            <p:cNvPr id="10241" name="Freeform 1">
              <a:extLst>
                <a:ext uri="{FF2B5EF4-FFF2-40B4-BE49-F238E27FC236}">
                  <a16:creationId xmlns:a16="http://schemas.microsoft.com/office/drawing/2014/main" id="{83F24854-3649-3D48-9485-4D53D3BF58C5}"/>
                </a:ext>
              </a:extLst>
            </p:cNvPr>
            <p:cNvSpPr>
              <a:spLocks noChangeArrowheads="1"/>
            </p:cNvSpPr>
            <p:nvPr/>
          </p:nvSpPr>
          <p:spPr bwMode="auto">
            <a:xfrm>
              <a:off x="4218808" y="2579705"/>
              <a:ext cx="1320205" cy="462789"/>
            </a:xfrm>
            <a:custGeom>
              <a:avLst/>
              <a:gdLst>
                <a:gd name="T0" fmla="*/ 3243 w 3244"/>
                <a:gd name="T1" fmla="*/ 569 h 1139"/>
                <a:gd name="T2" fmla="*/ 3243 w 3244"/>
                <a:gd name="T3" fmla="*/ 569 h 1139"/>
                <a:gd name="T4" fmla="*/ 1621 w 3244"/>
                <a:gd name="T5" fmla="*/ 1138 h 1139"/>
                <a:gd name="T6" fmla="*/ 1621 w 3244"/>
                <a:gd name="T7" fmla="*/ 1138 h 1139"/>
                <a:gd name="T8" fmla="*/ 0 w 3244"/>
                <a:gd name="T9" fmla="*/ 569 h 1139"/>
                <a:gd name="T10" fmla="*/ 0 w 3244"/>
                <a:gd name="T11" fmla="*/ 569 h 1139"/>
                <a:gd name="T12" fmla="*/ 1621 w 3244"/>
                <a:gd name="T13" fmla="*/ 0 h 1139"/>
                <a:gd name="T14" fmla="*/ 1621 w 3244"/>
                <a:gd name="T15" fmla="*/ 0 h 1139"/>
                <a:gd name="T16" fmla="*/ 3243 w 3244"/>
                <a:gd name="T17" fmla="*/ 569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1139">
                  <a:moveTo>
                    <a:pt x="3243" y="569"/>
                  </a:moveTo>
                  <a:lnTo>
                    <a:pt x="3243" y="569"/>
                  </a:lnTo>
                  <a:cubicBezTo>
                    <a:pt x="3243" y="883"/>
                    <a:pt x="2517" y="1138"/>
                    <a:pt x="1621" y="1138"/>
                  </a:cubicBezTo>
                  <a:lnTo>
                    <a:pt x="1621" y="1138"/>
                  </a:lnTo>
                  <a:cubicBezTo>
                    <a:pt x="726" y="1138"/>
                    <a:pt x="0" y="883"/>
                    <a:pt x="0" y="569"/>
                  </a:cubicBezTo>
                  <a:lnTo>
                    <a:pt x="0" y="569"/>
                  </a:lnTo>
                  <a:cubicBezTo>
                    <a:pt x="0" y="255"/>
                    <a:pt x="726" y="0"/>
                    <a:pt x="1621" y="0"/>
                  </a:cubicBezTo>
                  <a:lnTo>
                    <a:pt x="1621" y="0"/>
                  </a:lnTo>
                  <a:cubicBezTo>
                    <a:pt x="2517" y="0"/>
                    <a:pt x="3243" y="255"/>
                    <a:pt x="3243" y="569"/>
                  </a:cubicBezTo>
                </a:path>
              </a:pathLst>
            </a:custGeom>
            <a:solidFill>
              <a:srgbClr val="00645A"/>
            </a:solidFill>
            <a:ln>
              <a:noFill/>
            </a:ln>
            <a:effectLst/>
          </p:spPr>
          <p:txBody>
            <a:bodyPr wrap="none" anchor="ctr"/>
            <a:lstStyle/>
            <a:p>
              <a:endParaRPr lang="en-US" sz="2449" dirty="0">
                <a:latin typeface="Lato Light" panose="020F0502020204030203" pitchFamily="34" charset="0"/>
              </a:endParaRPr>
            </a:p>
          </p:txBody>
        </p:sp>
        <p:sp>
          <p:nvSpPr>
            <p:cNvPr id="10242" name="Freeform 2">
              <a:extLst>
                <a:ext uri="{FF2B5EF4-FFF2-40B4-BE49-F238E27FC236}">
                  <a16:creationId xmlns:a16="http://schemas.microsoft.com/office/drawing/2014/main" id="{CD9147BE-6DF5-874D-8810-F9F0350A3282}"/>
                </a:ext>
              </a:extLst>
            </p:cNvPr>
            <p:cNvSpPr>
              <a:spLocks noChangeArrowheads="1"/>
            </p:cNvSpPr>
            <p:nvPr/>
          </p:nvSpPr>
          <p:spPr bwMode="auto">
            <a:xfrm>
              <a:off x="4096832" y="891779"/>
              <a:ext cx="1564156" cy="1933670"/>
            </a:xfrm>
            <a:custGeom>
              <a:avLst/>
              <a:gdLst>
                <a:gd name="T0" fmla="*/ 1922 w 3846"/>
                <a:gd name="T1" fmla="*/ 4752 h 4753"/>
                <a:gd name="T2" fmla="*/ 3845 w 3846"/>
                <a:gd name="T3" fmla="*/ 1423 h 4753"/>
                <a:gd name="T4" fmla="*/ 1922 w 3846"/>
                <a:gd name="T5" fmla="*/ 0 h 4753"/>
                <a:gd name="T6" fmla="*/ 0 w 3846"/>
                <a:gd name="T7" fmla="*/ 1423 h 4753"/>
                <a:gd name="T8" fmla="*/ 1922 w 3846"/>
                <a:gd name="T9" fmla="*/ 4752 h 4753"/>
              </a:gdLst>
              <a:ahLst/>
              <a:cxnLst>
                <a:cxn ang="0">
                  <a:pos x="T0" y="T1"/>
                </a:cxn>
                <a:cxn ang="0">
                  <a:pos x="T2" y="T3"/>
                </a:cxn>
                <a:cxn ang="0">
                  <a:pos x="T4" y="T5"/>
                </a:cxn>
                <a:cxn ang="0">
                  <a:pos x="T6" y="T7"/>
                </a:cxn>
                <a:cxn ang="0">
                  <a:pos x="T8" y="T9"/>
                </a:cxn>
              </a:cxnLst>
              <a:rect l="0" t="0" r="r" b="b"/>
              <a:pathLst>
                <a:path w="3846" h="4753">
                  <a:moveTo>
                    <a:pt x="1922" y="4752"/>
                  </a:moveTo>
                  <a:lnTo>
                    <a:pt x="3845" y="1423"/>
                  </a:lnTo>
                  <a:lnTo>
                    <a:pt x="1922" y="0"/>
                  </a:lnTo>
                  <a:lnTo>
                    <a:pt x="0" y="1423"/>
                  </a:lnTo>
                  <a:lnTo>
                    <a:pt x="1922" y="4752"/>
                  </a:lnTo>
                </a:path>
              </a:pathLst>
            </a:custGeom>
            <a:solidFill>
              <a:schemeClr val="accent1">
                <a:lumMod val="75000"/>
              </a:schemeClr>
            </a:solidFill>
            <a:ln>
              <a:noFill/>
            </a:ln>
            <a:effectLst/>
          </p:spPr>
          <p:txBody>
            <a:bodyPr wrap="none" anchor="ctr"/>
            <a:lstStyle/>
            <a:p>
              <a:endParaRPr lang="en-US" sz="2449" dirty="0">
                <a:latin typeface="Lato Light" panose="020F0502020204030203" pitchFamily="34" charset="0"/>
              </a:endParaRPr>
            </a:p>
          </p:txBody>
        </p:sp>
        <p:sp useBgFill="1">
          <p:nvSpPr>
            <p:cNvPr id="10246" name="Freeform 6">
              <a:extLst>
                <a:ext uri="{FF2B5EF4-FFF2-40B4-BE49-F238E27FC236}">
                  <a16:creationId xmlns:a16="http://schemas.microsoft.com/office/drawing/2014/main" id="{5C3C7918-5F8D-6449-BCBF-6FBEDE0E8771}"/>
                </a:ext>
              </a:extLst>
            </p:cNvPr>
            <p:cNvSpPr>
              <a:spLocks noChangeArrowheads="1"/>
            </p:cNvSpPr>
            <p:nvPr/>
          </p:nvSpPr>
          <p:spPr bwMode="auto">
            <a:xfrm>
              <a:off x="4294144" y="1052109"/>
              <a:ext cx="1169529" cy="1445768"/>
            </a:xfrm>
            <a:custGeom>
              <a:avLst/>
              <a:gdLst>
                <a:gd name="T0" fmla="*/ 1438 w 2877"/>
                <a:gd name="T1" fmla="*/ 3555 h 3556"/>
                <a:gd name="T2" fmla="*/ 2876 w 2877"/>
                <a:gd name="T3" fmla="*/ 1064 h 3556"/>
                <a:gd name="T4" fmla="*/ 1438 w 2877"/>
                <a:gd name="T5" fmla="*/ 0 h 3556"/>
                <a:gd name="T6" fmla="*/ 0 w 2877"/>
                <a:gd name="T7" fmla="*/ 1064 h 3556"/>
                <a:gd name="T8" fmla="*/ 1438 w 2877"/>
                <a:gd name="T9" fmla="*/ 3555 h 3556"/>
              </a:gdLst>
              <a:ahLst/>
              <a:cxnLst>
                <a:cxn ang="0">
                  <a:pos x="T0" y="T1"/>
                </a:cxn>
                <a:cxn ang="0">
                  <a:pos x="T2" y="T3"/>
                </a:cxn>
                <a:cxn ang="0">
                  <a:pos x="T4" y="T5"/>
                </a:cxn>
                <a:cxn ang="0">
                  <a:pos x="T6" y="T7"/>
                </a:cxn>
                <a:cxn ang="0">
                  <a:pos x="T8" y="T9"/>
                </a:cxn>
              </a:cxnLst>
              <a:rect l="0" t="0" r="r" b="b"/>
              <a:pathLst>
                <a:path w="2877" h="3556">
                  <a:moveTo>
                    <a:pt x="1438" y="3555"/>
                  </a:moveTo>
                  <a:lnTo>
                    <a:pt x="2876" y="1064"/>
                  </a:lnTo>
                  <a:lnTo>
                    <a:pt x="1438" y="0"/>
                  </a:lnTo>
                  <a:lnTo>
                    <a:pt x="0" y="1064"/>
                  </a:lnTo>
                  <a:lnTo>
                    <a:pt x="1438" y="3555"/>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49" dirty="0">
                <a:latin typeface="Lato Light" panose="020F0502020204030203" pitchFamily="34" charset="0"/>
              </a:endParaRPr>
            </a:p>
          </p:txBody>
        </p:sp>
      </p:grpSp>
      <p:sp>
        <p:nvSpPr>
          <p:cNvPr id="11" name="TextBox 10">
            <a:extLst>
              <a:ext uri="{FF2B5EF4-FFF2-40B4-BE49-F238E27FC236}">
                <a16:creationId xmlns:a16="http://schemas.microsoft.com/office/drawing/2014/main" id="{54DC4765-7B6E-8385-E7BB-00FAE0A13E50}"/>
              </a:ext>
            </a:extLst>
          </p:cNvPr>
          <p:cNvSpPr txBox="1"/>
          <p:nvPr/>
        </p:nvSpPr>
        <p:spPr>
          <a:xfrm>
            <a:off x="2973361" y="3654728"/>
            <a:ext cx="3443281" cy="830997"/>
          </a:xfrm>
          <a:prstGeom prst="rect">
            <a:avLst/>
          </a:prstGeom>
          <a:noFill/>
        </p:spPr>
        <p:txBody>
          <a:bodyPr wrap="square" rtlCol="0" anchor="ctr" anchorCtr="0">
            <a:spAutoFit/>
          </a:bodyPr>
          <a:lstStyle/>
          <a:p>
            <a:pPr algn="ctr"/>
            <a:r>
              <a:rPr lang="en-US" sz="2400" b="1" dirty="0">
                <a:solidFill>
                  <a:srgbClr val="0D3148"/>
                </a:solidFill>
                <a:latin typeface="Inter" panose="020B0604020202020204" charset="0"/>
                <a:ea typeface="Inter" panose="020B0604020202020204" charset="0"/>
                <a:cs typeface="Poppins" pitchFamily="2" charset="77"/>
              </a:rPr>
              <a:t>Active Communication</a:t>
            </a:r>
          </a:p>
        </p:txBody>
      </p:sp>
      <p:cxnSp>
        <p:nvCxnSpPr>
          <p:cNvPr id="16" name="Straight Connector 15">
            <a:extLst>
              <a:ext uri="{FF2B5EF4-FFF2-40B4-BE49-F238E27FC236}">
                <a16:creationId xmlns:a16="http://schemas.microsoft.com/office/drawing/2014/main" id="{4DADF398-B90C-029C-F866-1BE92636F4E8}"/>
              </a:ext>
            </a:extLst>
          </p:cNvPr>
          <p:cNvCxnSpPr>
            <a:cxnSpLocks/>
          </p:cNvCxnSpPr>
          <p:nvPr/>
        </p:nvCxnSpPr>
        <p:spPr>
          <a:xfrm>
            <a:off x="351734" y="1192824"/>
            <a:ext cx="0" cy="3399332"/>
          </a:xfrm>
          <a:prstGeom prst="line">
            <a:avLst/>
          </a:prstGeom>
          <a:ln>
            <a:solidFill>
              <a:srgbClr val="0099F7"/>
            </a:solidFill>
          </a:ln>
        </p:spPr>
        <p:style>
          <a:lnRef idx="1">
            <a:schemeClr val="accent1"/>
          </a:lnRef>
          <a:fillRef idx="0">
            <a:schemeClr val="accent1"/>
          </a:fillRef>
          <a:effectRef idx="0">
            <a:schemeClr val="accent1"/>
          </a:effectRef>
          <a:fontRef idx="minor">
            <a:schemeClr val="tx1"/>
          </a:fontRef>
        </p:style>
      </p:cxnSp>
      <p:pic>
        <p:nvPicPr>
          <p:cNvPr id="4" name="Graphic 3" descr="Marketing with solid fill">
            <a:extLst>
              <a:ext uri="{FF2B5EF4-FFF2-40B4-BE49-F238E27FC236}">
                <a16:creationId xmlns:a16="http://schemas.microsoft.com/office/drawing/2014/main" id="{D5C5B35F-984D-B99E-AE40-E23632F988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96942" y="1390697"/>
            <a:ext cx="750112" cy="750112"/>
          </a:xfrm>
          <a:prstGeom prst="rect">
            <a:avLst/>
          </a:prstGeom>
        </p:spPr>
      </p:pic>
    </p:spTree>
    <p:extLst>
      <p:ext uri="{BB962C8B-B14F-4D97-AF65-F5344CB8AC3E}">
        <p14:creationId xmlns:p14="http://schemas.microsoft.com/office/powerpoint/2010/main" val="32835461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252CDB6-C725-4239-E27A-D8482E6B4190}"/>
              </a:ext>
            </a:extLst>
          </p:cNvPr>
          <p:cNvPicPr>
            <a:picLocks noChangeAspect="1"/>
          </p:cNvPicPr>
          <p:nvPr/>
        </p:nvPicPr>
        <p:blipFill>
          <a:blip r:embed="rId2">
            <a:alphaModFix amt="20000"/>
          </a:blip>
          <a:stretch>
            <a:fillRect/>
          </a:stretch>
        </p:blipFill>
        <p:spPr>
          <a:xfrm>
            <a:off x="1932757" y="290836"/>
            <a:ext cx="5278485" cy="4506912"/>
          </a:xfrm>
          <a:prstGeom prst="rect">
            <a:avLst/>
          </a:prstGeom>
        </p:spPr>
      </p:pic>
      <p:sp>
        <p:nvSpPr>
          <p:cNvPr id="3" name="Title 1">
            <a:extLst>
              <a:ext uri="{FF2B5EF4-FFF2-40B4-BE49-F238E27FC236}">
                <a16:creationId xmlns:a16="http://schemas.microsoft.com/office/drawing/2014/main" id="{12D1C5A0-229B-90A8-A952-E73478E34ABF}"/>
              </a:ext>
            </a:extLst>
          </p:cNvPr>
          <p:cNvSpPr txBox="1">
            <a:spLocks/>
          </p:cNvSpPr>
          <p:nvPr/>
        </p:nvSpPr>
        <p:spPr>
          <a:xfrm>
            <a:off x="169657" y="1040133"/>
            <a:ext cx="2960984" cy="7484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Inter"/>
              <a:buNone/>
              <a:defRPr sz="24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9pPr>
          </a:lstStyle>
          <a:p>
            <a:r>
              <a:rPr lang="en-GB"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Ambition 7: Enhance Active South Dublin brand to promote value, benefits &amp; opportunities in sport, physical activity and recreation </a:t>
            </a:r>
          </a:p>
        </p:txBody>
      </p:sp>
      <p:pic>
        <p:nvPicPr>
          <p:cNvPr id="7" name="Graphic 6" descr="Badge 1 with solid fill">
            <a:extLst>
              <a:ext uri="{FF2B5EF4-FFF2-40B4-BE49-F238E27FC236}">
                <a16:creationId xmlns:a16="http://schemas.microsoft.com/office/drawing/2014/main" id="{0B131053-4FDA-1B42-C2B7-CBE8CB80C2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3037" y="1664443"/>
            <a:ext cx="719593" cy="719593"/>
          </a:xfrm>
          <a:prstGeom prst="rect">
            <a:avLst/>
          </a:prstGeom>
        </p:spPr>
      </p:pic>
      <p:sp>
        <p:nvSpPr>
          <p:cNvPr id="9" name="TextBox 8">
            <a:extLst>
              <a:ext uri="{FF2B5EF4-FFF2-40B4-BE49-F238E27FC236}">
                <a16:creationId xmlns:a16="http://schemas.microsoft.com/office/drawing/2014/main" id="{F9B4495C-1F49-0880-C3CC-D38FC1AAE63A}"/>
              </a:ext>
            </a:extLst>
          </p:cNvPr>
          <p:cNvSpPr txBox="1"/>
          <p:nvPr/>
        </p:nvSpPr>
        <p:spPr>
          <a:xfrm>
            <a:off x="227427" y="2259914"/>
            <a:ext cx="2895547" cy="738664"/>
          </a:xfrm>
          <a:prstGeom prst="rect">
            <a:avLst/>
          </a:prstGeom>
          <a:noFill/>
        </p:spPr>
        <p:txBody>
          <a:bodyPr wrap="square">
            <a:spAutoFit/>
          </a:bodyPr>
          <a:lstStyle/>
          <a:p>
            <a:pPr lvl="0" algn="ctr">
              <a:tabLst>
                <a:tab pos="457200" algn="l"/>
              </a:tabLst>
            </a:pPr>
            <a:r>
              <a:rPr lang="en-GB"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Active South Dublin communications plan with website, social media channels etc.</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phic 9" descr="Badge with solid fill">
            <a:extLst>
              <a:ext uri="{FF2B5EF4-FFF2-40B4-BE49-F238E27FC236}">
                <a16:creationId xmlns:a16="http://schemas.microsoft.com/office/drawing/2014/main" id="{0584B794-8808-6EAA-B25A-C85911D997C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342771" y="2869732"/>
            <a:ext cx="719593" cy="719593"/>
          </a:xfrm>
          <a:prstGeom prst="rect">
            <a:avLst/>
          </a:prstGeom>
        </p:spPr>
      </p:pic>
      <p:pic>
        <p:nvPicPr>
          <p:cNvPr id="14" name="Graphic 13" descr="Badge 4 with solid fill">
            <a:extLst>
              <a:ext uri="{FF2B5EF4-FFF2-40B4-BE49-F238E27FC236}">
                <a16:creationId xmlns:a16="http://schemas.microsoft.com/office/drawing/2014/main" id="{D37F49C5-57B3-DBC0-D85B-802989305A8F}"/>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054541" y="1847639"/>
            <a:ext cx="719593" cy="719593"/>
          </a:xfrm>
          <a:prstGeom prst="rect">
            <a:avLst/>
          </a:prstGeom>
        </p:spPr>
      </p:pic>
      <p:sp>
        <p:nvSpPr>
          <p:cNvPr id="17" name="TextBox 16">
            <a:extLst>
              <a:ext uri="{FF2B5EF4-FFF2-40B4-BE49-F238E27FC236}">
                <a16:creationId xmlns:a16="http://schemas.microsoft.com/office/drawing/2014/main" id="{B5D2E1FB-9D63-3144-70F1-002920894E4E}"/>
              </a:ext>
            </a:extLst>
          </p:cNvPr>
          <p:cNvSpPr txBox="1"/>
          <p:nvPr/>
        </p:nvSpPr>
        <p:spPr>
          <a:xfrm>
            <a:off x="166852" y="3502654"/>
            <a:ext cx="3016698" cy="523220"/>
          </a:xfrm>
          <a:prstGeom prst="rect">
            <a:avLst/>
          </a:prstGeom>
          <a:noFill/>
        </p:spPr>
        <p:txBody>
          <a:bodyPr wrap="square">
            <a:spAutoFit/>
          </a:bodyPr>
          <a:lstStyle/>
          <a:p>
            <a:pPr lvl="0" algn="ctr">
              <a:tabLst>
                <a:tab pos="457200" algn="l"/>
              </a:tabLst>
            </a:pPr>
            <a:r>
              <a:rPr lang="en-GB"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Promote national &amp; international sport &amp; </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physical activity campaigns</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C8511443-C354-427A-7DE2-FF579AF4B284}"/>
              </a:ext>
            </a:extLst>
          </p:cNvPr>
          <p:cNvSpPr txBox="1"/>
          <p:nvPr/>
        </p:nvSpPr>
        <p:spPr>
          <a:xfrm>
            <a:off x="3117208" y="4330212"/>
            <a:ext cx="2718042" cy="738664"/>
          </a:xfrm>
          <a:prstGeom prst="rect">
            <a:avLst/>
          </a:prstGeom>
          <a:noFill/>
        </p:spPr>
        <p:txBody>
          <a:bodyPr wrap="square">
            <a:spAutoFit/>
          </a:bodyPr>
          <a:lstStyle/>
          <a:p>
            <a:pPr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Deliver ongoing communications programme to support key target groups to get active</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39D75BF-C9E2-ED5F-FD29-589C729F0D23}"/>
              </a:ext>
            </a:extLst>
          </p:cNvPr>
          <p:cNvSpPr txBox="1">
            <a:spLocks/>
          </p:cNvSpPr>
          <p:nvPr/>
        </p:nvSpPr>
        <p:spPr>
          <a:xfrm>
            <a:off x="3056180" y="1473423"/>
            <a:ext cx="3216366" cy="7484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Inter"/>
              <a:buNone/>
              <a:defRPr sz="24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9pPr>
          </a:lstStyle>
          <a:p>
            <a:r>
              <a:rPr lang="en-GB"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Ambition 8  - Proactively target underserved and underrepresented communities through positive, inclusive messaging on motivation, capability and opportunity to be active</a:t>
            </a:r>
          </a:p>
          <a:p>
            <a:endParaRPr lang="en-GB" sz="1400" dirty="0">
              <a:solidFill>
                <a:schemeClr val="bg1"/>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8DA8A1AC-AC56-2895-FB34-6E8587A8AC92}"/>
              </a:ext>
            </a:extLst>
          </p:cNvPr>
          <p:cNvSpPr txBox="1">
            <a:spLocks/>
          </p:cNvSpPr>
          <p:nvPr/>
        </p:nvSpPr>
        <p:spPr>
          <a:xfrm>
            <a:off x="6285411" y="1027703"/>
            <a:ext cx="2897148" cy="71959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Inter"/>
              <a:buNone/>
              <a:defRPr sz="24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9pPr>
          </a:lstStyle>
          <a:p>
            <a:r>
              <a:rPr lang="en-GB"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Ambition 9: Maximise use of data &amp; evidence in sport &amp; physical activity decision making and share good practice &amp; communicate impacts</a:t>
            </a:r>
          </a:p>
        </p:txBody>
      </p:sp>
      <p:sp>
        <p:nvSpPr>
          <p:cNvPr id="6" name="TextBox 5">
            <a:extLst>
              <a:ext uri="{FF2B5EF4-FFF2-40B4-BE49-F238E27FC236}">
                <a16:creationId xmlns:a16="http://schemas.microsoft.com/office/drawing/2014/main" id="{19B92B07-6C60-4CF8-A7E3-F38EFA44D3F7}"/>
              </a:ext>
            </a:extLst>
          </p:cNvPr>
          <p:cNvSpPr txBox="1"/>
          <p:nvPr/>
        </p:nvSpPr>
        <p:spPr>
          <a:xfrm>
            <a:off x="5955750" y="2200525"/>
            <a:ext cx="3226809" cy="523220"/>
          </a:xfrm>
          <a:prstGeom prst="rect">
            <a:avLst/>
          </a:prstGeom>
          <a:noFill/>
        </p:spPr>
        <p:txBody>
          <a:bodyPr wrap="square">
            <a:spAutoFit/>
          </a:bodyPr>
          <a:lstStyle/>
          <a:p>
            <a:pPr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Support National Sport &amp; Recreation Amenities Database to enhance planning</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1E35F990-4003-16F5-B139-13472EE11829}"/>
              </a:ext>
            </a:extLst>
          </p:cNvPr>
          <p:cNvSpPr txBox="1"/>
          <p:nvPr/>
        </p:nvSpPr>
        <p:spPr>
          <a:xfrm>
            <a:off x="6070650" y="3250683"/>
            <a:ext cx="3049093" cy="738664"/>
          </a:xfrm>
          <a:prstGeom prst="rect">
            <a:avLst/>
          </a:prstGeom>
          <a:noFill/>
        </p:spPr>
        <p:txBody>
          <a:bodyPr wrap="square">
            <a:spAutoFit/>
          </a:bodyPr>
          <a:lstStyle/>
          <a:p>
            <a:pPr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Develop/use baseline sport &amp; physical activity participation metrics to monitor progress</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Graphic 24" descr="Badge 5 with solid fill">
            <a:extLst>
              <a:ext uri="{FF2B5EF4-FFF2-40B4-BE49-F238E27FC236}">
                <a16:creationId xmlns:a16="http://schemas.microsoft.com/office/drawing/2014/main" id="{BBDFD782-D2BB-98EE-5353-63F8FCE31DA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996267" y="3683881"/>
            <a:ext cx="719593" cy="719593"/>
          </a:xfrm>
          <a:prstGeom prst="rect">
            <a:avLst/>
          </a:prstGeom>
        </p:spPr>
      </p:pic>
      <p:pic>
        <p:nvPicPr>
          <p:cNvPr id="26" name="Graphic 25" descr="Badge 6 with solid fill">
            <a:extLst>
              <a:ext uri="{FF2B5EF4-FFF2-40B4-BE49-F238E27FC236}">
                <a16:creationId xmlns:a16="http://schemas.microsoft.com/office/drawing/2014/main" id="{F030AFA9-D152-EA7C-D274-AE2A97C8B74A}"/>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185438" y="1559461"/>
            <a:ext cx="719593" cy="719593"/>
          </a:xfrm>
          <a:prstGeom prst="rect">
            <a:avLst/>
          </a:prstGeom>
        </p:spPr>
      </p:pic>
      <p:sp>
        <p:nvSpPr>
          <p:cNvPr id="27" name="TextBox 26">
            <a:extLst>
              <a:ext uri="{FF2B5EF4-FFF2-40B4-BE49-F238E27FC236}">
                <a16:creationId xmlns:a16="http://schemas.microsoft.com/office/drawing/2014/main" id="{0CF1823A-392F-B7F8-E314-DC61795556AC}"/>
              </a:ext>
            </a:extLst>
          </p:cNvPr>
          <p:cNvSpPr txBox="1"/>
          <p:nvPr/>
        </p:nvSpPr>
        <p:spPr>
          <a:xfrm>
            <a:off x="6003516" y="4434038"/>
            <a:ext cx="3140484" cy="738664"/>
          </a:xfrm>
          <a:prstGeom prst="rect">
            <a:avLst/>
          </a:prstGeom>
          <a:noFill/>
        </p:spPr>
        <p:txBody>
          <a:bodyPr wrap="square">
            <a:spAutoFit/>
          </a:bodyPr>
          <a:lstStyle/>
          <a:p>
            <a:pPr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Annual dashboard of activity, evaluation of impacts &amp; key achievements </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 name="Graphic 27" descr="Badge 3 with solid fill">
            <a:extLst>
              <a:ext uri="{FF2B5EF4-FFF2-40B4-BE49-F238E27FC236}">
                <a16:creationId xmlns:a16="http://schemas.microsoft.com/office/drawing/2014/main" id="{E9CA6F57-95A6-5D4F-C169-05E7AAB98A32}"/>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323037" y="3936821"/>
            <a:ext cx="719593" cy="719593"/>
          </a:xfrm>
          <a:prstGeom prst="rect">
            <a:avLst/>
          </a:prstGeom>
        </p:spPr>
      </p:pic>
      <p:sp>
        <p:nvSpPr>
          <p:cNvPr id="30" name="TextBox 29">
            <a:extLst>
              <a:ext uri="{FF2B5EF4-FFF2-40B4-BE49-F238E27FC236}">
                <a16:creationId xmlns:a16="http://schemas.microsoft.com/office/drawing/2014/main" id="{A68EB745-E952-FF9A-2E06-8291DFFCE75B}"/>
              </a:ext>
            </a:extLst>
          </p:cNvPr>
          <p:cNvSpPr txBox="1"/>
          <p:nvPr/>
        </p:nvSpPr>
        <p:spPr>
          <a:xfrm>
            <a:off x="145619" y="4590623"/>
            <a:ext cx="3064773" cy="523220"/>
          </a:xfrm>
          <a:prstGeom prst="rect">
            <a:avLst/>
          </a:prstGeom>
          <a:noFill/>
        </p:spPr>
        <p:txBody>
          <a:bodyPr wrap="square">
            <a:spAutoFit/>
          </a:bodyPr>
          <a:lstStyle/>
          <a:p>
            <a:pPr algn="ctr"/>
            <a:r>
              <a:rPr lang="en-GB" b="1" dirty="0">
                <a:latin typeface="Calibri" panose="020F0502020204030204" pitchFamily="34" charset="0"/>
                <a:ea typeface="Calibri" panose="020F0502020204030204" pitchFamily="34" charset="0"/>
              </a:rPr>
              <a:t>In</a:t>
            </a:r>
            <a:r>
              <a:rPr lang="en-GB" b="1" dirty="0">
                <a:effectLst/>
                <a:latin typeface="Calibri" panose="020F0502020204030204" pitchFamily="34" charset="0"/>
                <a:ea typeface="Calibri" panose="020F0502020204030204" pitchFamily="34" charset="0"/>
              </a:rPr>
              <a:t>vest in digital infrastructure, including online booking systems</a:t>
            </a:r>
            <a:endParaRPr lang="en-GB" b="1" dirty="0"/>
          </a:p>
        </p:txBody>
      </p:sp>
      <p:pic>
        <p:nvPicPr>
          <p:cNvPr id="31" name="Graphic 30" descr="Badge 7 with solid fill">
            <a:extLst>
              <a:ext uri="{FF2B5EF4-FFF2-40B4-BE49-F238E27FC236}">
                <a16:creationId xmlns:a16="http://schemas.microsoft.com/office/drawing/2014/main" id="{721BF3ED-76DF-73FB-AAEE-7751A8B5163C}"/>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7186538" y="2665716"/>
            <a:ext cx="719593" cy="719593"/>
          </a:xfrm>
          <a:prstGeom prst="rect">
            <a:avLst/>
          </a:prstGeom>
        </p:spPr>
      </p:pic>
      <p:sp>
        <p:nvSpPr>
          <p:cNvPr id="8" name="TextBox 7">
            <a:extLst>
              <a:ext uri="{FF2B5EF4-FFF2-40B4-BE49-F238E27FC236}">
                <a16:creationId xmlns:a16="http://schemas.microsoft.com/office/drawing/2014/main" id="{639762FF-A5DB-9A7D-B57D-ACEB5717CCC4}"/>
              </a:ext>
            </a:extLst>
          </p:cNvPr>
          <p:cNvSpPr txBox="1"/>
          <p:nvPr/>
        </p:nvSpPr>
        <p:spPr>
          <a:xfrm>
            <a:off x="3131315" y="2545232"/>
            <a:ext cx="2566046" cy="1169551"/>
          </a:xfrm>
          <a:prstGeom prst="rect">
            <a:avLst/>
          </a:prstGeom>
          <a:noFill/>
        </p:spPr>
        <p:txBody>
          <a:bodyPr wrap="square">
            <a:spAutoFit/>
          </a:bodyPr>
          <a:lstStyle/>
          <a:p>
            <a:pPr algn="ctr"/>
            <a:r>
              <a:rPr lang="en-US" b="1" dirty="0">
                <a:latin typeface="Calibri" panose="020F0502020204030204" pitchFamily="34" charset="0"/>
                <a:ea typeface="Calibri" panose="020F0502020204030204" pitchFamily="34" charset="0"/>
              </a:rPr>
              <a:t>D</a:t>
            </a:r>
            <a:r>
              <a:rPr lang="en-US" b="1" dirty="0">
                <a:effectLst/>
                <a:latin typeface="Calibri" panose="020F0502020204030204" pitchFamily="34" charset="0"/>
                <a:ea typeface="Calibri" panose="020F0502020204030204" pitchFamily="34" charset="0"/>
              </a:rPr>
              <a:t>edicated Active South Dublin promotion, supported by the Council’s Communications team &amp; other key partners, including high-profile, targeted events.</a:t>
            </a:r>
            <a:endParaRPr lang="en-GB" b="1" dirty="0"/>
          </a:p>
        </p:txBody>
      </p:sp>
      <p:pic>
        <p:nvPicPr>
          <p:cNvPr id="11" name="Graphic 10" descr="Badge 8 with solid fill">
            <a:extLst>
              <a:ext uri="{FF2B5EF4-FFF2-40B4-BE49-F238E27FC236}">
                <a16:creationId xmlns:a16="http://schemas.microsoft.com/office/drawing/2014/main" id="{D01A6621-93B2-6C2B-55FB-549515243392}"/>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7185438" y="3849575"/>
            <a:ext cx="719593" cy="719593"/>
          </a:xfrm>
          <a:prstGeom prst="rect">
            <a:avLst/>
          </a:prstGeom>
        </p:spPr>
      </p:pic>
      <p:sp>
        <p:nvSpPr>
          <p:cNvPr id="13" name="TextBox 12">
            <a:extLst>
              <a:ext uri="{FF2B5EF4-FFF2-40B4-BE49-F238E27FC236}">
                <a16:creationId xmlns:a16="http://schemas.microsoft.com/office/drawing/2014/main" id="{16BE0CCB-2D47-F63D-7AE6-2A31AEB0093E}"/>
              </a:ext>
            </a:extLst>
          </p:cNvPr>
          <p:cNvSpPr txBox="1"/>
          <p:nvPr/>
        </p:nvSpPr>
        <p:spPr>
          <a:xfrm>
            <a:off x="-186594" y="60004"/>
            <a:ext cx="4290310" cy="461665"/>
          </a:xfrm>
          <a:prstGeom prst="rect">
            <a:avLst/>
          </a:prstGeom>
          <a:noFill/>
        </p:spPr>
        <p:txBody>
          <a:bodyPr wrap="square" rtlCol="0" anchor="ctr" anchorCtr="0">
            <a:spAutoFit/>
          </a:bodyPr>
          <a:lstStyle/>
          <a:p>
            <a:pPr algn="ctr"/>
            <a:r>
              <a:rPr lang="en-US" sz="2400" b="1" dirty="0">
                <a:solidFill>
                  <a:srgbClr val="0D3148"/>
                </a:solidFill>
                <a:latin typeface="Inter" panose="020B0604020202020204" charset="0"/>
                <a:ea typeface="Inter" panose="020B0604020202020204" charset="0"/>
                <a:cs typeface="Poppins" pitchFamily="2" charset="77"/>
              </a:rPr>
              <a:t>Active Communication</a:t>
            </a:r>
          </a:p>
        </p:txBody>
      </p:sp>
    </p:spTree>
    <p:extLst>
      <p:ext uri="{BB962C8B-B14F-4D97-AF65-F5344CB8AC3E}">
        <p14:creationId xmlns:p14="http://schemas.microsoft.com/office/powerpoint/2010/main" val="729791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243" name="Freeform 3">
            <a:extLst>
              <a:ext uri="{FF2B5EF4-FFF2-40B4-BE49-F238E27FC236}">
                <a16:creationId xmlns:a16="http://schemas.microsoft.com/office/drawing/2014/main" id="{594ECCA7-34C5-3145-8E0E-3ABE92215884}"/>
              </a:ext>
            </a:extLst>
          </p:cNvPr>
          <p:cNvSpPr>
            <a:spLocks noChangeArrowheads="1"/>
          </p:cNvSpPr>
          <p:nvPr/>
        </p:nvSpPr>
        <p:spPr bwMode="auto">
          <a:xfrm>
            <a:off x="874671" y="1519525"/>
            <a:ext cx="1169529" cy="1445768"/>
          </a:xfrm>
          <a:custGeom>
            <a:avLst/>
            <a:gdLst>
              <a:gd name="T0" fmla="*/ 1437 w 2877"/>
              <a:gd name="T1" fmla="*/ 3555 h 3556"/>
              <a:gd name="T2" fmla="*/ 2876 w 2877"/>
              <a:gd name="T3" fmla="*/ 1064 h 3556"/>
              <a:gd name="T4" fmla="*/ 1437 w 2877"/>
              <a:gd name="T5" fmla="*/ 0 h 3556"/>
              <a:gd name="T6" fmla="*/ 0 w 2877"/>
              <a:gd name="T7" fmla="*/ 1064 h 3556"/>
              <a:gd name="T8" fmla="*/ 1437 w 2877"/>
              <a:gd name="T9" fmla="*/ 3555 h 3556"/>
            </a:gdLst>
            <a:ahLst/>
            <a:cxnLst>
              <a:cxn ang="0">
                <a:pos x="T0" y="T1"/>
              </a:cxn>
              <a:cxn ang="0">
                <a:pos x="T2" y="T3"/>
              </a:cxn>
              <a:cxn ang="0">
                <a:pos x="T4" y="T5"/>
              </a:cxn>
              <a:cxn ang="0">
                <a:pos x="T6" y="T7"/>
              </a:cxn>
              <a:cxn ang="0">
                <a:pos x="T8" y="T9"/>
              </a:cxn>
            </a:cxnLst>
            <a:rect l="0" t="0" r="r" b="b"/>
            <a:pathLst>
              <a:path w="2877" h="3556">
                <a:moveTo>
                  <a:pt x="1437" y="3555"/>
                </a:moveTo>
                <a:lnTo>
                  <a:pt x="2876" y="1064"/>
                </a:lnTo>
                <a:lnTo>
                  <a:pt x="1437" y="0"/>
                </a:lnTo>
                <a:lnTo>
                  <a:pt x="0" y="1064"/>
                </a:lnTo>
                <a:lnTo>
                  <a:pt x="1437" y="3555"/>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49" dirty="0">
              <a:latin typeface="Lato Light" panose="020F0502020204030203" pitchFamily="34" charset="0"/>
            </a:endParaRPr>
          </a:p>
        </p:txBody>
      </p:sp>
      <p:grpSp>
        <p:nvGrpSpPr>
          <p:cNvPr id="2" name="Group 1">
            <a:extLst>
              <a:ext uri="{FF2B5EF4-FFF2-40B4-BE49-F238E27FC236}">
                <a16:creationId xmlns:a16="http://schemas.microsoft.com/office/drawing/2014/main" id="{0B6808B0-CB1B-B7FA-0692-CB93DA8B87AD}"/>
              </a:ext>
            </a:extLst>
          </p:cNvPr>
          <p:cNvGrpSpPr/>
          <p:nvPr/>
        </p:nvGrpSpPr>
        <p:grpSpPr>
          <a:xfrm>
            <a:off x="3612898" y="508174"/>
            <a:ext cx="1918203" cy="2613869"/>
            <a:chOff x="4096832" y="891779"/>
            <a:chExt cx="1564156" cy="2150715"/>
          </a:xfrm>
        </p:grpSpPr>
        <p:sp>
          <p:nvSpPr>
            <p:cNvPr id="10241" name="Freeform 1">
              <a:extLst>
                <a:ext uri="{FF2B5EF4-FFF2-40B4-BE49-F238E27FC236}">
                  <a16:creationId xmlns:a16="http://schemas.microsoft.com/office/drawing/2014/main" id="{83F24854-3649-3D48-9485-4D53D3BF58C5}"/>
                </a:ext>
              </a:extLst>
            </p:cNvPr>
            <p:cNvSpPr>
              <a:spLocks noChangeArrowheads="1"/>
            </p:cNvSpPr>
            <p:nvPr/>
          </p:nvSpPr>
          <p:spPr bwMode="auto">
            <a:xfrm>
              <a:off x="4218808" y="2579705"/>
              <a:ext cx="1320205" cy="462789"/>
            </a:xfrm>
            <a:custGeom>
              <a:avLst/>
              <a:gdLst>
                <a:gd name="T0" fmla="*/ 3243 w 3244"/>
                <a:gd name="T1" fmla="*/ 569 h 1139"/>
                <a:gd name="T2" fmla="*/ 3243 w 3244"/>
                <a:gd name="T3" fmla="*/ 569 h 1139"/>
                <a:gd name="T4" fmla="*/ 1621 w 3244"/>
                <a:gd name="T5" fmla="*/ 1138 h 1139"/>
                <a:gd name="T6" fmla="*/ 1621 w 3244"/>
                <a:gd name="T7" fmla="*/ 1138 h 1139"/>
                <a:gd name="T8" fmla="*/ 0 w 3244"/>
                <a:gd name="T9" fmla="*/ 569 h 1139"/>
                <a:gd name="T10" fmla="*/ 0 w 3244"/>
                <a:gd name="T11" fmla="*/ 569 h 1139"/>
                <a:gd name="T12" fmla="*/ 1621 w 3244"/>
                <a:gd name="T13" fmla="*/ 0 h 1139"/>
                <a:gd name="T14" fmla="*/ 1621 w 3244"/>
                <a:gd name="T15" fmla="*/ 0 h 1139"/>
                <a:gd name="T16" fmla="*/ 3243 w 3244"/>
                <a:gd name="T17" fmla="*/ 569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1139">
                  <a:moveTo>
                    <a:pt x="3243" y="569"/>
                  </a:moveTo>
                  <a:lnTo>
                    <a:pt x="3243" y="569"/>
                  </a:lnTo>
                  <a:cubicBezTo>
                    <a:pt x="3243" y="883"/>
                    <a:pt x="2517" y="1138"/>
                    <a:pt x="1621" y="1138"/>
                  </a:cubicBezTo>
                  <a:lnTo>
                    <a:pt x="1621" y="1138"/>
                  </a:lnTo>
                  <a:cubicBezTo>
                    <a:pt x="726" y="1138"/>
                    <a:pt x="0" y="883"/>
                    <a:pt x="0" y="569"/>
                  </a:cubicBezTo>
                  <a:lnTo>
                    <a:pt x="0" y="569"/>
                  </a:lnTo>
                  <a:cubicBezTo>
                    <a:pt x="0" y="255"/>
                    <a:pt x="726" y="0"/>
                    <a:pt x="1621" y="0"/>
                  </a:cubicBezTo>
                  <a:lnTo>
                    <a:pt x="1621" y="0"/>
                  </a:lnTo>
                  <a:cubicBezTo>
                    <a:pt x="2517" y="0"/>
                    <a:pt x="3243" y="255"/>
                    <a:pt x="3243" y="569"/>
                  </a:cubicBezTo>
                </a:path>
              </a:pathLst>
            </a:custGeom>
            <a:solidFill>
              <a:srgbClr val="00645A"/>
            </a:solidFill>
            <a:ln>
              <a:noFill/>
            </a:ln>
            <a:effectLst/>
          </p:spPr>
          <p:txBody>
            <a:bodyPr wrap="none" anchor="ctr"/>
            <a:lstStyle/>
            <a:p>
              <a:endParaRPr lang="en-US" sz="2449" dirty="0">
                <a:latin typeface="Lato Light" panose="020F0502020204030203" pitchFamily="34" charset="0"/>
              </a:endParaRPr>
            </a:p>
          </p:txBody>
        </p:sp>
        <p:sp>
          <p:nvSpPr>
            <p:cNvPr id="10242" name="Freeform 2">
              <a:extLst>
                <a:ext uri="{FF2B5EF4-FFF2-40B4-BE49-F238E27FC236}">
                  <a16:creationId xmlns:a16="http://schemas.microsoft.com/office/drawing/2014/main" id="{CD9147BE-6DF5-874D-8810-F9F0350A3282}"/>
                </a:ext>
              </a:extLst>
            </p:cNvPr>
            <p:cNvSpPr>
              <a:spLocks noChangeArrowheads="1"/>
            </p:cNvSpPr>
            <p:nvPr/>
          </p:nvSpPr>
          <p:spPr bwMode="auto">
            <a:xfrm>
              <a:off x="4096832" y="891779"/>
              <a:ext cx="1564156" cy="1933670"/>
            </a:xfrm>
            <a:custGeom>
              <a:avLst/>
              <a:gdLst>
                <a:gd name="T0" fmla="*/ 1922 w 3846"/>
                <a:gd name="T1" fmla="*/ 4752 h 4753"/>
                <a:gd name="T2" fmla="*/ 3845 w 3846"/>
                <a:gd name="T3" fmla="*/ 1423 h 4753"/>
                <a:gd name="T4" fmla="*/ 1922 w 3846"/>
                <a:gd name="T5" fmla="*/ 0 h 4753"/>
                <a:gd name="T6" fmla="*/ 0 w 3846"/>
                <a:gd name="T7" fmla="*/ 1423 h 4753"/>
                <a:gd name="T8" fmla="*/ 1922 w 3846"/>
                <a:gd name="T9" fmla="*/ 4752 h 4753"/>
              </a:gdLst>
              <a:ahLst/>
              <a:cxnLst>
                <a:cxn ang="0">
                  <a:pos x="T0" y="T1"/>
                </a:cxn>
                <a:cxn ang="0">
                  <a:pos x="T2" y="T3"/>
                </a:cxn>
                <a:cxn ang="0">
                  <a:pos x="T4" y="T5"/>
                </a:cxn>
                <a:cxn ang="0">
                  <a:pos x="T6" y="T7"/>
                </a:cxn>
                <a:cxn ang="0">
                  <a:pos x="T8" y="T9"/>
                </a:cxn>
              </a:cxnLst>
              <a:rect l="0" t="0" r="r" b="b"/>
              <a:pathLst>
                <a:path w="3846" h="4753">
                  <a:moveTo>
                    <a:pt x="1922" y="4752"/>
                  </a:moveTo>
                  <a:lnTo>
                    <a:pt x="3845" y="1423"/>
                  </a:lnTo>
                  <a:lnTo>
                    <a:pt x="1922" y="0"/>
                  </a:lnTo>
                  <a:lnTo>
                    <a:pt x="0" y="1423"/>
                  </a:lnTo>
                  <a:lnTo>
                    <a:pt x="1922" y="4752"/>
                  </a:lnTo>
                </a:path>
              </a:pathLst>
            </a:custGeom>
            <a:solidFill>
              <a:schemeClr val="accent1">
                <a:lumMod val="75000"/>
              </a:schemeClr>
            </a:solidFill>
            <a:ln>
              <a:noFill/>
            </a:ln>
            <a:effectLst/>
          </p:spPr>
          <p:txBody>
            <a:bodyPr wrap="none" anchor="ctr"/>
            <a:lstStyle/>
            <a:p>
              <a:endParaRPr lang="en-US" sz="2449" dirty="0">
                <a:latin typeface="Lato Light" panose="020F0502020204030203" pitchFamily="34" charset="0"/>
              </a:endParaRPr>
            </a:p>
          </p:txBody>
        </p:sp>
        <p:sp useBgFill="1">
          <p:nvSpPr>
            <p:cNvPr id="10246" name="Freeform 6">
              <a:extLst>
                <a:ext uri="{FF2B5EF4-FFF2-40B4-BE49-F238E27FC236}">
                  <a16:creationId xmlns:a16="http://schemas.microsoft.com/office/drawing/2014/main" id="{5C3C7918-5F8D-6449-BCBF-6FBEDE0E8771}"/>
                </a:ext>
              </a:extLst>
            </p:cNvPr>
            <p:cNvSpPr>
              <a:spLocks noChangeArrowheads="1"/>
            </p:cNvSpPr>
            <p:nvPr/>
          </p:nvSpPr>
          <p:spPr bwMode="auto">
            <a:xfrm>
              <a:off x="4294144" y="1052109"/>
              <a:ext cx="1169529" cy="1445768"/>
            </a:xfrm>
            <a:custGeom>
              <a:avLst/>
              <a:gdLst>
                <a:gd name="T0" fmla="*/ 1438 w 2877"/>
                <a:gd name="T1" fmla="*/ 3555 h 3556"/>
                <a:gd name="T2" fmla="*/ 2876 w 2877"/>
                <a:gd name="T3" fmla="*/ 1064 h 3556"/>
                <a:gd name="T4" fmla="*/ 1438 w 2877"/>
                <a:gd name="T5" fmla="*/ 0 h 3556"/>
                <a:gd name="T6" fmla="*/ 0 w 2877"/>
                <a:gd name="T7" fmla="*/ 1064 h 3556"/>
                <a:gd name="T8" fmla="*/ 1438 w 2877"/>
                <a:gd name="T9" fmla="*/ 3555 h 3556"/>
              </a:gdLst>
              <a:ahLst/>
              <a:cxnLst>
                <a:cxn ang="0">
                  <a:pos x="T0" y="T1"/>
                </a:cxn>
                <a:cxn ang="0">
                  <a:pos x="T2" y="T3"/>
                </a:cxn>
                <a:cxn ang="0">
                  <a:pos x="T4" y="T5"/>
                </a:cxn>
                <a:cxn ang="0">
                  <a:pos x="T6" y="T7"/>
                </a:cxn>
                <a:cxn ang="0">
                  <a:pos x="T8" y="T9"/>
                </a:cxn>
              </a:cxnLst>
              <a:rect l="0" t="0" r="r" b="b"/>
              <a:pathLst>
                <a:path w="2877" h="3556">
                  <a:moveTo>
                    <a:pt x="1438" y="3555"/>
                  </a:moveTo>
                  <a:lnTo>
                    <a:pt x="2876" y="1064"/>
                  </a:lnTo>
                  <a:lnTo>
                    <a:pt x="1438" y="0"/>
                  </a:lnTo>
                  <a:lnTo>
                    <a:pt x="0" y="1064"/>
                  </a:lnTo>
                  <a:lnTo>
                    <a:pt x="1438" y="3555"/>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49" dirty="0">
                <a:latin typeface="Lato Light" panose="020F0502020204030203" pitchFamily="34" charset="0"/>
              </a:endParaRPr>
            </a:p>
          </p:txBody>
        </p:sp>
      </p:grpSp>
      <p:sp>
        <p:nvSpPr>
          <p:cNvPr id="11" name="TextBox 10">
            <a:extLst>
              <a:ext uri="{FF2B5EF4-FFF2-40B4-BE49-F238E27FC236}">
                <a16:creationId xmlns:a16="http://schemas.microsoft.com/office/drawing/2014/main" id="{54DC4765-7B6E-8385-E7BB-00FAE0A13E50}"/>
              </a:ext>
            </a:extLst>
          </p:cNvPr>
          <p:cNvSpPr txBox="1"/>
          <p:nvPr/>
        </p:nvSpPr>
        <p:spPr>
          <a:xfrm>
            <a:off x="2850356" y="3438454"/>
            <a:ext cx="3443281" cy="830997"/>
          </a:xfrm>
          <a:prstGeom prst="rect">
            <a:avLst/>
          </a:prstGeom>
          <a:noFill/>
        </p:spPr>
        <p:txBody>
          <a:bodyPr wrap="square" rtlCol="0" anchor="ctr" anchorCtr="0">
            <a:spAutoFit/>
          </a:bodyPr>
          <a:lstStyle/>
          <a:p>
            <a:pPr algn="ctr"/>
            <a:r>
              <a:rPr lang="en-US" sz="2400" b="1" dirty="0">
                <a:solidFill>
                  <a:srgbClr val="0D3148"/>
                </a:solidFill>
                <a:latin typeface="Inter" panose="020B0604020202020204" charset="0"/>
                <a:ea typeface="Inter" panose="020B0604020202020204" charset="0"/>
                <a:cs typeface="Poppins" pitchFamily="2" charset="77"/>
              </a:rPr>
              <a:t>Active Partnerships and Systems</a:t>
            </a:r>
          </a:p>
        </p:txBody>
      </p:sp>
      <p:cxnSp>
        <p:nvCxnSpPr>
          <p:cNvPr id="16" name="Straight Connector 15">
            <a:extLst>
              <a:ext uri="{FF2B5EF4-FFF2-40B4-BE49-F238E27FC236}">
                <a16:creationId xmlns:a16="http://schemas.microsoft.com/office/drawing/2014/main" id="{4DADF398-B90C-029C-F866-1BE92636F4E8}"/>
              </a:ext>
            </a:extLst>
          </p:cNvPr>
          <p:cNvCxnSpPr>
            <a:cxnSpLocks/>
          </p:cNvCxnSpPr>
          <p:nvPr/>
        </p:nvCxnSpPr>
        <p:spPr>
          <a:xfrm>
            <a:off x="351734" y="1192824"/>
            <a:ext cx="0" cy="3399332"/>
          </a:xfrm>
          <a:prstGeom prst="line">
            <a:avLst/>
          </a:prstGeom>
          <a:ln>
            <a:solidFill>
              <a:srgbClr val="0099F7"/>
            </a:solidFill>
          </a:ln>
        </p:spPr>
        <p:style>
          <a:lnRef idx="1">
            <a:schemeClr val="accent1"/>
          </a:lnRef>
          <a:fillRef idx="0">
            <a:schemeClr val="accent1"/>
          </a:fillRef>
          <a:effectRef idx="0">
            <a:schemeClr val="accent1"/>
          </a:effectRef>
          <a:fontRef idx="minor">
            <a:schemeClr val="tx1"/>
          </a:fontRef>
        </p:style>
      </p:cxnSp>
      <p:pic>
        <p:nvPicPr>
          <p:cNvPr id="3" name="Graphic 2" descr="Influencer with solid fill">
            <a:extLst>
              <a:ext uri="{FF2B5EF4-FFF2-40B4-BE49-F238E27FC236}">
                <a16:creationId xmlns:a16="http://schemas.microsoft.com/office/drawing/2014/main" id="{7E2AB3AA-86C7-FB52-58DD-DCC1F5CA8D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5141" y="1030139"/>
            <a:ext cx="750112" cy="750112"/>
          </a:xfrm>
          <a:prstGeom prst="rect">
            <a:avLst/>
          </a:prstGeom>
        </p:spPr>
      </p:pic>
    </p:spTree>
    <p:extLst>
      <p:ext uri="{BB962C8B-B14F-4D97-AF65-F5344CB8AC3E}">
        <p14:creationId xmlns:p14="http://schemas.microsoft.com/office/powerpoint/2010/main" val="11419237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99F7FF-1F3C-A82C-B0E6-985D70AD71D2}"/>
              </a:ext>
            </a:extLst>
          </p:cNvPr>
          <p:cNvPicPr>
            <a:picLocks noChangeAspect="1"/>
          </p:cNvPicPr>
          <p:nvPr/>
        </p:nvPicPr>
        <p:blipFill>
          <a:blip r:embed="rId3"/>
          <a:stretch>
            <a:fillRect/>
          </a:stretch>
        </p:blipFill>
        <p:spPr>
          <a:xfrm>
            <a:off x="320431" y="257908"/>
            <a:ext cx="8424983" cy="4564184"/>
          </a:xfrm>
          <a:prstGeom prst="rect">
            <a:avLst/>
          </a:prstGeom>
        </p:spPr>
      </p:pic>
    </p:spTree>
    <p:extLst>
      <p:ext uri="{BB962C8B-B14F-4D97-AF65-F5344CB8AC3E}">
        <p14:creationId xmlns:p14="http://schemas.microsoft.com/office/powerpoint/2010/main" val="2016798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F6DC92-D943-2707-1D20-AC8C711E146A}"/>
              </a:ext>
            </a:extLst>
          </p:cNvPr>
          <p:cNvPicPr>
            <a:picLocks noChangeAspect="1"/>
          </p:cNvPicPr>
          <p:nvPr/>
        </p:nvPicPr>
        <p:blipFill>
          <a:blip r:embed="rId3">
            <a:alphaModFix amt="20000"/>
          </a:blip>
          <a:stretch>
            <a:fillRect/>
          </a:stretch>
        </p:blipFill>
        <p:spPr>
          <a:xfrm>
            <a:off x="2154581" y="314985"/>
            <a:ext cx="4466616" cy="4513531"/>
          </a:xfrm>
          <a:prstGeom prst="rect">
            <a:avLst/>
          </a:prstGeom>
        </p:spPr>
      </p:pic>
      <p:sp>
        <p:nvSpPr>
          <p:cNvPr id="3" name="Title 1">
            <a:extLst>
              <a:ext uri="{FF2B5EF4-FFF2-40B4-BE49-F238E27FC236}">
                <a16:creationId xmlns:a16="http://schemas.microsoft.com/office/drawing/2014/main" id="{12D1C5A0-229B-90A8-A952-E73478E34ABF}"/>
              </a:ext>
            </a:extLst>
          </p:cNvPr>
          <p:cNvSpPr txBox="1">
            <a:spLocks/>
          </p:cNvSpPr>
          <p:nvPr/>
        </p:nvSpPr>
        <p:spPr>
          <a:xfrm>
            <a:off x="208760" y="451884"/>
            <a:ext cx="8586988" cy="55341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Inter"/>
              <a:buNone/>
              <a:defRPr sz="24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9pPr>
          </a:lstStyle>
          <a:p>
            <a:r>
              <a:rPr lang="en-GB"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Ambition 10: Ensure integrated working by fully resourced teams across the Council with the common goal of supporting active and healthy lifestyles for all in South Dublin</a:t>
            </a:r>
            <a:endParaRPr lang="en-GB" sz="1200" dirty="0">
              <a:solidFill>
                <a:schemeClr val="bg1"/>
              </a:solidFill>
              <a:effectLst>
                <a:outerShdw blurRad="38100" dist="38100" dir="2700000" algn="tl">
                  <a:srgbClr val="000000">
                    <a:alpha val="43137"/>
                  </a:srgbClr>
                </a:outerShdw>
              </a:effectLst>
            </a:endParaRPr>
          </a:p>
        </p:txBody>
      </p:sp>
      <p:pic>
        <p:nvPicPr>
          <p:cNvPr id="7" name="Graphic 6" descr="Badge 1 with solid fill">
            <a:extLst>
              <a:ext uri="{FF2B5EF4-FFF2-40B4-BE49-F238E27FC236}">
                <a16:creationId xmlns:a16="http://schemas.microsoft.com/office/drawing/2014/main" id="{0B131053-4FDA-1B42-C2B7-CBE8CB80C2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4021" y="855460"/>
            <a:ext cx="719593" cy="719593"/>
          </a:xfrm>
          <a:prstGeom prst="rect">
            <a:avLst/>
          </a:prstGeom>
        </p:spPr>
      </p:pic>
      <p:sp>
        <p:nvSpPr>
          <p:cNvPr id="9" name="TextBox 8">
            <a:extLst>
              <a:ext uri="{FF2B5EF4-FFF2-40B4-BE49-F238E27FC236}">
                <a16:creationId xmlns:a16="http://schemas.microsoft.com/office/drawing/2014/main" id="{F9B4495C-1F49-0880-C3CC-D38FC1AAE63A}"/>
              </a:ext>
            </a:extLst>
          </p:cNvPr>
          <p:cNvSpPr txBox="1"/>
          <p:nvPr/>
        </p:nvSpPr>
        <p:spPr>
          <a:xfrm>
            <a:off x="76680" y="1489173"/>
            <a:ext cx="2274277" cy="1169551"/>
          </a:xfrm>
          <a:prstGeom prst="rect">
            <a:avLst/>
          </a:prstGeom>
          <a:noFill/>
        </p:spPr>
        <p:txBody>
          <a:bodyPr wrap="square">
            <a:spAutoFit/>
          </a:bodyPr>
          <a:lstStyle/>
          <a:p>
            <a:pPr lvl="0"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Resourced Active South Dublin team with to achieve objectives and ambitions of Plan with Council &amp; Sport Ireland supports</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phic 9" descr="Badge with solid fill">
            <a:extLst>
              <a:ext uri="{FF2B5EF4-FFF2-40B4-BE49-F238E27FC236}">
                <a16:creationId xmlns:a16="http://schemas.microsoft.com/office/drawing/2014/main" id="{0584B794-8808-6EAA-B25A-C85911D997C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018016" y="854564"/>
            <a:ext cx="719593" cy="719593"/>
          </a:xfrm>
          <a:prstGeom prst="rect">
            <a:avLst/>
          </a:prstGeom>
        </p:spPr>
      </p:pic>
      <p:pic>
        <p:nvPicPr>
          <p:cNvPr id="14" name="Graphic 13" descr="Badge 4 with solid fill">
            <a:extLst>
              <a:ext uri="{FF2B5EF4-FFF2-40B4-BE49-F238E27FC236}">
                <a16:creationId xmlns:a16="http://schemas.microsoft.com/office/drawing/2014/main" id="{D37F49C5-57B3-DBC0-D85B-802989305A8F}"/>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390114" y="861110"/>
            <a:ext cx="719593" cy="719593"/>
          </a:xfrm>
          <a:prstGeom prst="rect">
            <a:avLst/>
          </a:prstGeom>
        </p:spPr>
      </p:pic>
      <p:sp>
        <p:nvSpPr>
          <p:cNvPr id="17" name="TextBox 16">
            <a:extLst>
              <a:ext uri="{FF2B5EF4-FFF2-40B4-BE49-F238E27FC236}">
                <a16:creationId xmlns:a16="http://schemas.microsoft.com/office/drawing/2014/main" id="{B5D2E1FB-9D63-3144-70F1-002920894E4E}"/>
              </a:ext>
            </a:extLst>
          </p:cNvPr>
          <p:cNvSpPr txBox="1"/>
          <p:nvPr/>
        </p:nvSpPr>
        <p:spPr>
          <a:xfrm>
            <a:off x="2248923" y="1511462"/>
            <a:ext cx="2179935" cy="1384995"/>
          </a:xfrm>
          <a:prstGeom prst="rect">
            <a:avLst/>
          </a:prstGeom>
          <a:noFill/>
        </p:spPr>
        <p:txBody>
          <a:bodyPr wrap="square">
            <a:spAutoFit/>
          </a:bodyPr>
          <a:lstStyle/>
          <a:p>
            <a:pPr lvl="0" algn="ctr">
              <a:tabLst>
                <a:tab pos="457200" algn="l"/>
              </a:tabLst>
            </a:pPr>
            <a:r>
              <a:rPr lang="en-GB"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Amalgamate Sports Office &amp; Local Sports Partnership teams into single Active South Dublin team aligned to </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Plan’s </a:t>
            </a:r>
            <a:r>
              <a:rPr lang="en-GB"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actions &amp; priorities</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C8511443-C354-427A-7DE2-FF579AF4B284}"/>
              </a:ext>
            </a:extLst>
          </p:cNvPr>
          <p:cNvSpPr txBox="1"/>
          <p:nvPr/>
        </p:nvSpPr>
        <p:spPr>
          <a:xfrm>
            <a:off x="4677102" y="1695617"/>
            <a:ext cx="1944095" cy="738664"/>
          </a:xfrm>
          <a:prstGeom prst="rect">
            <a:avLst/>
          </a:prstGeom>
          <a:noFill/>
        </p:spPr>
        <p:txBody>
          <a:bodyPr wrap="square">
            <a:spAutoFit/>
          </a:bodyPr>
          <a:lstStyle/>
          <a:p>
            <a:pPr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Maximise collaboration with Community Development team</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 name="Graphic 27" descr="Badge 3 with solid fill">
            <a:extLst>
              <a:ext uri="{FF2B5EF4-FFF2-40B4-BE49-F238E27FC236}">
                <a16:creationId xmlns:a16="http://schemas.microsoft.com/office/drawing/2014/main" id="{E9CA6F57-95A6-5D4F-C169-05E7AAB98A3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289353" y="854564"/>
            <a:ext cx="719593" cy="719593"/>
          </a:xfrm>
          <a:prstGeom prst="rect">
            <a:avLst/>
          </a:prstGeom>
        </p:spPr>
      </p:pic>
      <p:sp>
        <p:nvSpPr>
          <p:cNvPr id="2" name="TextBox 1">
            <a:extLst>
              <a:ext uri="{FF2B5EF4-FFF2-40B4-BE49-F238E27FC236}">
                <a16:creationId xmlns:a16="http://schemas.microsoft.com/office/drawing/2014/main" id="{51A9671B-180B-4921-DE97-9B812298A928}"/>
              </a:ext>
            </a:extLst>
          </p:cNvPr>
          <p:cNvSpPr txBox="1"/>
          <p:nvPr/>
        </p:nvSpPr>
        <p:spPr>
          <a:xfrm>
            <a:off x="6621197" y="1557117"/>
            <a:ext cx="2358680" cy="1384995"/>
          </a:xfrm>
          <a:prstGeom prst="rect">
            <a:avLst/>
          </a:prstGeom>
          <a:noFill/>
        </p:spPr>
        <p:txBody>
          <a:bodyPr wrap="square">
            <a:spAutoFit/>
          </a:bodyPr>
          <a:lstStyle/>
          <a:p>
            <a:pPr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Establish Active South Dublin implementation team with relevant cross-departmental and stakeholder representation to oversee delivery of this plan</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62C2685-AF99-637E-BD7E-E127A4394031}"/>
              </a:ext>
            </a:extLst>
          </p:cNvPr>
          <p:cNvSpPr txBox="1"/>
          <p:nvPr/>
        </p:nvSpPr>
        <p:spPr>
          <a:xfrm>
            <a:off x="252212" y="43285"/>
            <a:ext cx="5285508" cy="461665"/>
          </a:xfrm>
          <a:prstGeom prst="rect">
            <a:avLst/>
          </a:prstGeom>
          <a:noFill/>
        </p:spPr>
        <p:txBody>
          <a:bodyPr wrap="square">
            <a:spAutoFit/>
          </a:bodyPr>
          <a:lstStyle/>
          <a:p>
            <a:r>
              <a:rPr lang="en-US" sz="2400" b="1" dirty="0">
                <a:solidFill>
                  <a:srgbClr val="0D3148"/>
                </a:solidFill>
                <a:latin typeface="Calibri" panose="020F0502020204030204" pitchFamily="34" charset="0"/>
                <a:ea typeface="Inter" panose="020B0604020202020204" charset="0"/>
                <a:cs typeface="Calibri" panose="020F0502020204030204" pitchFamily="34" charset="0"/>
              </a:rPr>
              <a:t>Active Partnerships and Systems</a:t>
            </a:r>
          </a:p>
        </p:txBody>
      </p:sp>
      <p:sp>
        <p:nvSpPr>
          <p:cNvPr id="12" name="TextBox 11">
            <a:extLst>
              <a:ext uri="{FF2B5EF4-FFF2-40B4-BE49-F238E27FC236}">
                <a16:creationId xmlns:a16="http://schemas.microsoft.com/office/drawing/2014/main" id="{83AFC411-3EE0-6F6B-D56F-F46E8582456F}"/>
              </a:ext>
            </a:extLst>
          </p:cNvPr>
          <p:cNvSpPr txBox="1"/>
          <p:nvPr/>
        </p:nvSpPr>
        <p:spPr>
          <a:xfrm>
            <a:off x="143144" y="2930424"/>
            <a:ext cx="8696056" cy="584775"/>
          </a:xfrm>
          <a:prstGeom prst="rect">
            <a:avLst/>
          </a:prstGeom>
          <a:noFill/>
        </p:spPr>
        <p:txBody>
          <a:bodyPr wrap="square">
            <a:spAutoFit/>
          </a:bodyPr>
          <a:lstStyle/>
          <a:p>
            <a:pPr>
              <a:buClr>
                <a:schemeClr val="dk1"/>
              </a:buClr>
              <a:buSzPts val="2400"/>
            </a:pPr>
            <a:r>
              <a:rPr lang="en-GB" sz="1600" b="1" dirty="0">
                <a:solidFill>
                  <a:schemeClr val="bg1"/>
                </a:solidFill>
                <a:effectLst>
                  <a:outerShdw blurRad="38100" dist="38100" dir="2700000" algn="tl">
                    <a:srgbClr val="000000">
                      <a:alpha val="43137"/>
                    </a:srgbClr>
                  </a:outerShdw>
                </a:effectLst>
                <a:latin typeface="Calibri" panose="020F0502020204030204" pitchFamily="34" charset="0"/>
                <a:ea typeface="Inter"/>
                <a:cs typeface="Calibri" panose="020F0502020204030204" pitchFamily="34" charset="0"/>
                <a:sym typeface="Inter"/>
              </a:rPr>
              <a:t>Ambition 11: Proactively engage and collaborate with a range of partners in the delivery of local, regional and national strategies and policies</a:t>
            </a:r>
          </a:p>
        </p:txBody>
      </p:sp>
      <p:pic>
        <p:nvPicPr>
          <p:cNvPr id="13" name="Graphic 12" descr="Badge 1 with solid fill">
            <a:extLst>
              <a:ext uri="{FF2B5EF4-FFF2-40B4-BE49-F238E27FC236}">
                <a16:creationId xmlns:a16="http://schemas.microsoft.com/office/drawing/2014/main" id="{664C5BC8-36D9-2808-AD40-CE1222C4B9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6071" y="3467582"/>
            <a:ext cx="719593" cy="719593"/>
          </a:xfrm>
          <a:prstGeom prst="rect">
            <a:avLst/>
          </a:prstGeom>
        </p:spPr>
      </p:pic>
      <p:sp>
        <p:nvSpPr>
          <p:cNvPr id="15" name="TextBox 14">
            <a:extLst>
              <a:ext uri="{FF2B5EF4-FFF2-40B4-BE49-F238E27FC236}">
                <a16:creationId xmlns:a16="http://schemas.microsoft.com/office/drawing/2014/main" id="{D8768E74-9598-08D3-9819-273A8ACB61F5}"/>
              </a:ext>
            </a:extLst>
          </p:cNvPr>
          <p:cNvSpPr txBox="1"/>
          <p:nvPr/>
        </p:nvSpPr>
        <p:spPr>
          <a:xfrm>
            <a:off x="105758" y="4246087"/>
            <a:ext cx="1844182" cy="738664"/>
          </a:xfrm>
          <a:prstGeom prst="rect">
            <a:avLst/>
          </a:prstGeom>
          <a:noFill/>
        </p:spPr>
        <p:txBody>
          <a:bodyPr wrap="square">
            <a:spAutoFit/>
          </a:bodyPr>
          <a:lstStyle/>
          <a:p>
            <a:pPr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Participate in local sports partnership network</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Graphic 15" descr="Badge with solid fill">
            <a:extLst>
              <a:ext uri="{FF2B5EF4-FFF2-40B4-BE49-F238E27FC236}">
                <a16:creationId xmlns:a16="http://schemas.microsoft.com/office/drawing/2014/main" id="{41615CD7-B0D2-2242-2979-E2ABDA20614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430479" y="3483545"/>
            <a:ext cx="719593" cy="719593"/>
          </a:xfrm>
          <a:prstGeom prst="rect">
            <a:avLst/>
          </a:prstGeom>
        </p:spPr>
      </p:pic>
      <p:sp>
        <p:nvSpPr>
          <p:cNvPr id="19" name="TextBox 18">
            <a:extLst>
              <a:ext uri="{FF2B5EF4-FFF2-40B4-BE49-F238E27FC236}">
                <a16:creationId xmlns:a16="http://schemas.microsoft.com/office/drawing/2014/main" id="{4EF316E0-F94B-44ED-66F3-B52CA058F53D}"/>
              </a:ext>
            </a:extLst>
          </p:cNvPr>
          <p:cNvSpPr txBox="1"/>
          <p:nvPr/>
        </p:nvSpPr>
        <p:spPr>
          <a:xfrm>
            <a:off x="1736072" y="4256394"/>
            <a:ext cx="1965569" cy="738664"/>
          </a:xfrm>
          <a:prstGeom prst="rect">
            <a:avLst/>
          </a:prstGeom>
          <a:noFill/>
        </p:spPr>
        <p:txBody>
          <a:bodyPr wrap="square">
            <a:spAutoFit/>
          </a:bodyPr>
          <a:lstStyle/>
          <a:p>
            <a:pPr algn="ctr">
              <a:tabLst>
                <a:tab pos="457200" algn="l"/>
              </a:tabLst>
            </a:pPr>
            <a:r>
              <a:rPr lang="en-GB" sz="1400" b="1" dirty="0">
                <a:solidFill>
                  <a:schemeClr val="bg1"/>
                </a:solidFill>
                <a:latin typeface="Calibri" panose="020F0502020204030204" pitchFamily="34" charset="0"/>
                <a:ea typeface="Calibri" panose="020F0502020204030204" pitchFamily="34" charset="0"/>
                <a:cs typeface="Calibri" panose="020F0502020204030204" pitchFamily="34" charset="0"/>
              </a:rPr>
              <a:t>Support local delivery of national participation initiatives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Graphic 19" descr="Badge 3 with solid fill">
            <a:extLst>
              <a:ext uri="{FF2B5EF4-FFF2-40B4-BE49-F238E27FC236}">
                <a16:creationId xmlns:a16="http://schemas.microsoft.com/office/drawing/2014/main" id="{EAED59FE-73C1-FCC5-7EC1-66C005AAD740}"/>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332848" y="3467582"/>
            <a:ext cx="719593" cy="719593"/>
          </a:xfrm>
          <a:prstGeom prst="rect">
            <a:avLst/>
          </a:prstGeom>
        </p:spPr>
      </p:pic>
      <p:pic>
        <p:nvPicPr>
          <p:cNvPr id="22" name="Graphic 21" descr="Badge 4 with solid fill">
            <a:extLst>
              <a:ext uri="{FF2B5EF4-FFF2-40B4-BE49-F238E27FC236}">
                <a16:creationId xmlns:a16="http://schemas.microsoft.com/office/drawing/2014/main" id="{C6807F77-2287-E114-B288-54E5AC64FFAE}"/>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052715" y="3467583"/>
            <a:ext cx="719593" cy="719593"/>
          </a:xfrm>
          <a:prstGeom prst="rect">
            <a:avLst/>
          </a:prstGeom>
        </p:spPr>
      </p:pic>
      <p:pic>
        <p:nvPicPr>
          <p:cNvPr id="23" name="Graphic 22" descr="Badge 5 with solid fill">
            <a:extLst>
              <a:ext uri="{FF2B5EF4-FFF2-40B4-BE49-F238E27FC236}">
                <a16:creationId xmlns:a16="http://schemas.microsoft.com/office/drawing/2014/main" id="{0128486E-39CF-26A2-6D6A-063E79451005}"/>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7804640" y="3473238"/>
            <a:ext cx="719593" cy="719593"/>
          </a:xfrm>
          <a:prstGeom prst="rect">
            <a:avLst/>
          </a:prstGeom>
        </p:spPr>
      </p:pic>
      <p:sp>
        <p:nvSpPr>
          <p:cNvPr id="24" name="TextBox 23">
            <a:extLst>
              <a:ext uri="{FF2B5EF4-FFF2-40B4-BE49-F238E27FC236}">
                <a16:creationId xmlns:a16="http://schemas.microsoft.com/office/drawing/2014/main" id="{9F2CB1B2-253D-28B7-3857-A51C3188AAAA}"/>
              </a:ext>
            </a:extLst>
          </p:cNvPr>
          <p:cNvSpPr txBox="1"/>
          <p:nvPr/>
        </p:nvSpPr>
        <p:spPr>
          <a:xfrm>
            <a:off x="3354713" y="4206998"/>
            <a:ext cx="2508301" cy="954107"/>
          </a:xfrm>
          <a:prstGeom prst="rect">
            <a:avLst/>
          </a:prstGeom>
          <a:noFill/>
        </p:spPr>
        <p:txBody>
          <a:bodyPr wrap="square">
            <a:spAutoFit/>
          </a:bodyPr>
          <a:lstStyle/>
          <a:p>
            <a:pPr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Partner with HSE to embed physical activity initiatives in health &amp; wellbeing programmes</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1ABCE6E1-979D-126B-06E8-4A18EDA08C4D}"/>
              </a:ext>
            </a:extLst>
          </p:cNvPr>
          <p:cNvSpPr txBox="1"/>
          <p:nvPr/>
        </p:nvSpPr>
        <p:spPr>
          <a:xfrm>
            <a:off x="5580982" y="4250912"/>
            <a:ext cx="1686805" cy="738664"/>
          </a:xfrm>
          <a:prstGeom prst="rect">
            <a:avLst/>
          </a:prstGeom>
          <a:noFill/>
        </p:spPr>
        <p:txBody>
          <a:bodyPr wrap="square">
            <a:spAutoFit/>
          </a:bodyPr>
          <a:lstStyle/>
          <a:p>
            <a:pPr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Work with partners to support sport hub development</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7B72AF3E-C0BF-DC79-6F11-66E8DF0164B2}"/>
              </a:ext>
            </a:extLst>
          </p:cNvPr>
          <p:cNvSpPr txBox="1"/>
          <p:nvPr/>
        </p:nvSpPr>
        <p:spPr>
          <a:xfrm>
            <a:off x="7166629" y="4203138"/>
            <a:ext cx="1672571" cy="738664"/>
          </a:xfrm>
          <a:prstGeom prst="rect">
            <a:avLst/>
          </a:prstGeom>
          <a:noFill/>
        </p:spPr>
        <p:txBody>
          <a:bodyPr wrap="square">
            <a:spAutoFit/>
          </a:bodyPr>
          <a:lstStyle/>
          <a:p>
            <a:pPr algn="ctr">
              <a:tabLst>
                <a:tab pos="457200" algn="l"/>
              </a:tabLs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Collaborate to further develop the Active Cities model</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4101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AD130-23CF-DC69-3E12-056B11DA33F6}"/>
              </a:ext>
            </a:extLst>
          </p:cNvPr>
          <p:cNvSpPr txBox="1"/>
          <p:nvPr/>
        </p:nvSpPr>
        <p:spPr>
          <a:xfrm>
            <a:off x="230672" y="336658"/>
            <a:ext cx="6829427" cy="400110"/>
          </a:xfrm>
          <a:prstGeom prst="rect">
            <a:avLst/>
          </a:prstGeom>
          <a:noFill/>
        </p:spPr>
        <p:txBody>
          <a:bodyPr wrap="square">
            <a:spAutoFit/>
          </a:bodyPr>
          <a:lstStyle/>
          <a:p>
            <a:r>
              <a:rPr lang="en-GB" sz="2000" b="1" kern="0" dirty="0">
                <a:solidFill>
                  <a:srgbClr val="215D66"/>
                </a:solidFill>
                <a:effectLst/>
                <a:latin typeface="Raleway" pitchFamily="2" charset="0"/>
                <a:ea typeface="Yu Gothic Light" panose="020B0300000000000000" pitchFamily="34" charset="-128"/>
                <a:cs typeface="Times New Roman" panose="02020603050405020304" pitchFamily="18" charset="0"/>
              </a:rPr>
              <a:t>What's new - 10 Key Commitments</a:t>
            </a:r>
          </a:p>
        </p:txBody>
      </p:sp>
      <p:sp>
        <p:nvSpPr>
          <p:cNvPr id="3" name="TextBox 2">
            <a:extLst>
              <a:ext uri="{FF2B5EF4-FFF2-40B4-BE49-F238E27FC236}">
                <a16:creationId xmlns:a16="http://schemas.microsoft.com/office/drawing/2014/main" id="{8B7A934D-7754-EE2E-C158-73F876B7DF82}"/>
              </a:ext>
            </a:extLst>
          </p:cNvPr>
          <p:cNvSpPr txBox="1"/>
          <p:nvPr/>
        </p:nvSpPr>
        <p:spPr>
          <a:xfrm>
            <a:off x="156307" y="806267"/>
            <a:ext cx="8893908" cy="3970318"/>
          </a:xfrm>
          <a:prstGeom prst="rect">
            <a:avLst/>
          </a:prstGeom>
          <a:noFill/>
        </p:spPr>
        <p:txBody>
          <a:bodyPr wrap="square">
            <a:spAutoFit/>
          </a:bodyPr>
          <a:lstStyle/>
          <a:p>
            <a:pPr marL="342900" indent="-342900">
              <a:spcAft>
                <a:spcPts val="800"/>
              </a:spcAft>
              <a:buFont typeface="+mj-lt"/>
              <a:buAutoNum type="arabicPeriod"/>
            </a:pP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Develop new Active South Dublin team &amp; implementation programme to deliver the plan’s ambitions</a:t>
            </a:r>
          </a:p>
          <a:p>
            <a:pPr marL="342900" indent="-342900">
              <a:spcAft>
                <a:spcPts val="800"/>
              </a:spcAft>
              <a:buFont typeface="+mj-lt"/>
              <a:buAutoNum type="arabicPeriod"/>
            </a:pP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Deliver programmes to increase physical activity among low-participation groups (particularly people in homelessness, Travellers, older people, those with medical &amp; mental health needs, new arrivals)</a:t>
            </a:r>
          </a:p>
          <a:p>
            <a:pPr marL="342900" indent="-342900">
              <a:spcAft>
                <a:spcPts val="800"/>
              </a:spcAft>
              <a:buFont typeface="+mj-lt"/>
              <a:buAutoNum type="arabicPeriod"/>
            </a:pPr>
            <a:r>
              <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Integrate the work of Active South Dublin, HSE and other key health &amp; wellbeing partners</a:t>
            </a:r>
            <a:endPar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800"/>
              </a:spcAft>
              <a:buFont typeface="+mj-lt"/>
              <a:buAutoNum type="arabicPeriod"/>
            </a:pP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Maximise regional &amp; local growth opportunities for a diverse range of sports &amp; activities</a:t>
            </a:r>
          </a:p>
          <a:p>
            <a:pPr marL="342900" lvl="0" indent="-342900">
              <a:spcAft>
                <a:spcPts val="800"/>
              </a:spcAft>
              <a:buFont typeface="+mj-lt"/>
              <a:buAutoNum type="arabicPeriod"/>
            </a:pP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Fund (new &amp; existing) clubs to address participation needs in population growth areas</a:t>
            </a:r>
          </a:p>
          <a:p>
            <a:pPr marL="342900" lvl="0" indent="-342900">
              <a:spcAft>
                <a:spcPts val="800"/>
              </a:spcAft>
              <a:buFont typeface="+mj-lt"/>
              <a:buAutoNum type="arabicPeriod"/>
            </a:pP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Expand use of &amp; access to community, school &amp; other facilities for sports &amp; physical activity</a:t>
            </a:r>
          </a:p>
          <a:p>
            <a:pPr marL="342900" indent="-342900">
              <a:spcAft>
                <a:spcPts val="800"/>
              </a:spcAft>
              <a:buFont typeface="+mj-lt"/>
              <a:buAutoNum type="arabicPeriod"/>
            </a:pP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Commit to ongoing large-scale events including schools cross-country, Marathon Kids, </a:t>
            </a:r>
            <a:r>
              <a:rPr lang="en-GB" sz="1600" dirty="0" err="1">
                <a:solidFill>
                  <a:schemeClr val="bg1"/>
                </a:solidFill>
                <a:latin typeface="Calibri" panose="020F0502020204030204" pitchFamily="34" charset="0"/>
                <a:ea typeface="Calibri" panose="020F0502020204030204" pitchFamily="34" charset="0"/>
                <a:cs typeface="Calibri" panose="020F0502020204030204" pitchFamily="34" charset="0"/>
              </a:rPr>
              <a:t>ParkRun</a:t>
            </a: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 etc. </a:t>
            </a:r>
          </a:p>
          <a:p>
            <a:pPr marL="342900" lvl="0" indent="-342900" algn="l">
              <a:spcAft>
                <a:spcPts val="800"/>
              </a:spcAft>
              <a:buFont typeface="+mj-lt"/>
              <a:buAutoNum type="arabicPeriod"/>
            </a:pPr>
            <a:r>
              <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Collaborate across all Council workstreams and beyond on initiatives to support the non-structured enjoyment of sport, physical activity and recreation for all age ranges</a:t>
            </a:r>
          </a:p>
          <a:p>
            <a:pPr marL="342900" indent="-342900">
              <a:spcAft>
                <a:spcPts val="800"/>
              </a:spcAft>
              <a:buFont typeface="+mj-lt"/>
              <a:buAutoNum type="arabicPeriod"/>
            </a:pP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Create Active South Dublin oversight group with relevant stakeholders</a:t>
            </a:r>
          </a:p>
          <a:p>
            <a:pPr marL="342900" indent="-342900">
              <a:spcAft>
                <a:spcPts val="800"/>
              </a:spcAft>
              <a:buFont typeface="+mj-lt"/>
              <a:buAutoNum type="arabicPeriod"/>
            </a:pP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Engaging Active South Dublin team in consultations on planning, development &amp; capital projects</a:t>
            </a:r>
          </a:p>
        </p:txBody>
      </p:sp>
    </p:spTree>
    <p:extLst>
      <p:ext uri="{BB962C8B-B14F-4D97-AF65-F5344CB8AC3E}">
        <p14:creationId xmlns:p14="http://schemas.microsoft.com/office/powerpoint/2010/main" val="3803648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AC8EE4-F21B-7E48-ABEC-652A5AAA5CBE}"/>
              </a:ext>
            </a:extLst>
          </p:cNvPr>
          <p:cNvSpPr txBox="1"/>
          <p:nvPr/>
        </p:nvSpPr>
        <p:spPr>
          <a:xfrm>
            <a:off x="404810" y="338465"/>
            <a:ext cx="6829427" cy="400110"/>
          </a:xfrm>
          <a:prstGeom prst="rect">
            <a:avLst/>
          </a:prstGeom>
          <a:noFill/>
        </p:spPr>
        <p:txBody>
          <a:bodyPr wrap="square">
            <a:spAutoFit/>
          </a:bodyPr>
          <a:lstStyle/>
          <a:p>
            <a:r>
              <a:rPr lang="en-GB" sz="2000" b="1" kern="0" dirty="0">
                <a:solidFill>
                  <a:srgbClr val="215D66"/>
                </a:solidFill>
                <a:effectLst/>
                <a:latin typeface="Raleway" pitchFamily="2" charset="0"/>
                <a:ea typeface="Yu Gothic Light" panose="020B0300000000000000" pitchFamily="34" charset="-128"/>
                <a:cs typeface="Times New Roman" panose="02020603050405020304" pitchFamily="18" charset="0"/>
              </a:rPr>
              <a:t>Setting the Sport and Physical Activity Plan in Context</a:t>
            </a:r>
          </a:p>
        </p:txBody>
      </p:sp>
      <p:pic>
        <p:nvPicPr>
          <p:cNvPr id="6" name="Picture 5" descr="A person holding a group of children&#10;&#10;Description automatically generated with low confidence">
            <a:extLst>
              <a:ext uri="{FF2B5EF4-FFF2-40B4-BE49-F238E27FC236}">
                <a16:creationId xmlns:a16="http://schemas.microsoft.com/office/drawing/2014/main" id="{6C031818-B598-C654-A503-40110B866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347" y="2165663"/>
            <a:ext cx="901478" cy="1271567"/>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logo&#10;&#10;Description automatically generated">
            <a:extLst>
              <a:ext uri="{FF2B5EF4-FFF2-40B4-BE49-F238E27FC236}">
                <a16:creationId xmlns:a16="http://schemas.microsoft.com/office/drawing/2014/main" id="{D97D3D69-EEC4-4810-AE81-9507DF2CE8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6347" y="827132"/>
            <a:ext cx="901478" cy="1187766"/>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D66043F6-C612-6C01-2068-71165BA9A6AF}"/>
              </a:ext>
            </a:extLst>
          </p:cNvPr>
          <p:cNvSpPr txBox="1"/>
          <p:nvPr/>
        </p:nvSpPr>
        <p:spPr>
          <a:xfrm>
            <a:off x="404810" y="985511"/>
            <a:ext cx="7182616" cy="871008"/>
          </a:xfrm>
          <a:prstGeom prst="rect">
            <a:avLst/>
          </a:prstGeom>
          <a:noFill/>
        </p:spPr>
        <p:txBody>
          <a:bodyPr wrap="square">
            <a:spAutoFit/>
          </a:bodyPr>
          <a:lstStyle/>
          <a:p>
            <a:pPr lvl="0" algn="l">
              <a:lnSpc>
                <a:spcPct val="107000"/>
              </a:lnSpc>
              <a:spcAft>
                <a:spcPts val="8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By the end of period of this plan in 2028, South Dublin will be a place that our communities are proud of, that our businesses can thrive in and that will help us to live greener and healthier lives </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A picture containing text, close&#10;&#10;Description automatically generated">
            <a:extLst>
              <a:ext uri="{FF2B5EF4-FFF2-40B4-BE49-F238E27FC236}">
                <a16:creationId xmlns:a16="http://schemas.microsoft.com/office/drawing/2014/main" id="{B258BFBD-FF72-12F3-4D83-E531A5D926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4916" y="3635961"/>
            <a:ext cx="864339" cy="1275579"/>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0161617A-4926-91CE-FB6D-A6381D60ECCF}"/>
              </a:ext>
            </a:extLst>
          </p:cNvPr>
          <p:cNvSpPr txBox="1"/>
          <p:nvPr/>
        </p:nvSpPr>
        <p:spPr>
          <a:xfrm>
            <a:off x="312615" y="1952129"/>
            <a:ext cx="7127631" cy="2598725"/>
          </a:xfrm>
          <a:prstGeom prst="rect">
            <a:avLst/>
          </a:prstGeom>
          <a:noFill/>
        </p:spPr>
        <p:txBody>
          <a:bodyPr wrap="square">
            <a:spAutoFit/>
          </a:bodyPr>
          <a:lstStyle/>
          <a:p>
            <a:pPr marL="342900" lvl="0" indent="-342900" algn="l">
              <a:lnSpc>
                <a:spcPct val="107000"/>
              </a:lnSpc>
              <a:spcAft>
                <a:spcPts val="8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Arial" panose="020B0604020202020204" pitchFamily="34" charset="0"/>
              </a:rPr>
              <a:t>Increase number of adults regularly playing sport (excluding recreational walking) from 43% in 2017 to 60% by 2027 (National Sports Policy)</a:t>
            </a:r>
          </a:p>
          <a:p>
            <a:pPr marL="342900" indent="-342900">
              <a:lnSpc>
                <a:spcPct val="107000"/>
              </a:lnSpc>
              <a:spcAft>
                <a:spcPts val="8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Arial" panose="020B0604020202020204" pitchFamily="34" charset="0"/>
              </a:rPr>
              <a:t>Increased number of children regularly playing sport from 13% in 2018</a:t>
            </a:r>
          </a:p>
          <a:p>
            <a:pPr marL="342900" indent="-342900">
              <a:lnSpc>
                <a:spcPct val="107000"/>
              </a:lnSpc>
              <a:spcAft>
                <a:spcPts val="80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Arial" panose="020B0604020202020204" pitchFamily="34" charset="0"/>
              </a:rPr>
              <a:t>Local authorities mandated in NSP to develop a local sports plan in this context</a:t>
            </a:r>
          </a:p>
          <a:p>
            <a:pPr marL="342900" lvl="0" indent="-342900" algn="l">
              <a:lnSpc>
                <a:spcPct val="107000"/>
              </a:lnSpc>
              <a:spcAft>
                <a:spcPts val="8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Arial" panose="020B0604020202020204" pitchFamily="34" charset="0"/>
              </a:rPr>
              <a:t>Overarching target of National Physical Activity Plan to increase proportion of population undertaking regular physical activity by 1% per annum</a:t>
            </a:r>
          </a:p>
          <a:p>
            <a:pPr marL="342900" lvl="0" indent="-342900" algn="l">
              <a:lnSpc>
                <a:spcPct val="107000"/>
              </a:lnSpc>
              <a:spcAft>
                <a:spcPts val="800"/>
              </a:spcAft>
              <a:buFont typeface="Symbol" panose="05050102010706020507" pitchFamily="18" charset="2"/>
              <a:buChar char=""/>
            </a:pPr>
            <a:r>
              <a:rPr lang="en-GB" sz="1600" dirty="0">
                <a:latin typeface="Calibri" panose="020F0502020204030204" pitchFamily="34" charset="0"/>
                <a:ea typeface="Calibri" panose="020F0502020204030204" pitchFamily="34" charset="0"/>
                <a:cs typeface="Arial" panose="020B0604020202020204" pitchFamily="34" charset="0"/>
              </a:rPr>
              <a:t>E</a:t>
            </a:r>
            <a:r>
              <a:rPr lang="en-GB" sz="1600" dirty="0">
                <a:effectLst/>
                <a:latin typeface="Calibri" panose="020F0502020204030204" pitchFamily="34" charset="0"/>
                <a:ea typeface="Calibri" panose="020F0502020204030204" pitchFamily="34" charset="0"/>
                <a:cs typeface="Arial" panose="020B0604020202020204" pitchFamily="34" charset="0"/>
              </a:rPr>
              <a:t>xercise is one of the primary drivers of good health – referenced as a key driver across Healthy Ireland, Sláintecare and other strategies and priorities</a:t>
            </a:r>
          </a:p>
        </p:txBody>
      </p:sp>
    </p:spTree>
    <p:extLst>
      <p:ext uri="{BB962C8B-B14F-4D97-AF65-F5344CB8AC3E}">
        <p14:creationId xmlns:p14="http://schemas.microsoft.com/office/powerpoint/2010/main" val="3593159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C9EDB6-FF1F-9012-E2CB-C3318ADD7183}"/>
              </a:ext>
            </a:extLst>
          </p:cNvPr>
          <p:cNvPicPr>
            <a:picLocks noChangeAspect="1"/>
          </p:cNvPicPr>
          <p:nvPr/>
        </p:nvPicPr>
        <p:blipFill>
          <a:blip r:embed="rId3"/>
          <a:stretch>
            <a:fillRect/>
          </a:stretch>
        </p:blipFill>
        <p:spPr>
          <a:xfrm>
            <a:off x="242276" y="447660"/>
            <a:ext cx="8698523" cy="4413509"/>
          </a:xfrm>
          <a:prstGeom prst="rect">
            <a:avLst/>
          </a:prstGeom>
        </p:spPr>
      </p:pic>
    </p:spTree>
    <p:extLst>
      <p:ext uri="{BB962C8B-B14F-4D97-AF65-F5344CB8AC3E}">
        <p14:creationId xmlns:p14="http://schemas.microsoft.com/office/powerpoint/2010/main" val="32544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A956303-042E-F6F9-26D2-8FEDB206D4EB}"/>
              </a:ext>
            </a:extLst>
          </p:cNvPr>
          <p:cNvPicPr>
            <a:picLocks noChangeAspect="1"/>
          </p:cNvPicPr>
          <p:nvPr/>
        </p:nvPicPr>
        <p:blipFill>
          <a:blip r:embed="rId3"/>
          <a:stretch>
            <a:fillRect/>
          </a:stretch>
        </p:blipFill>
        <p:spPr>
          <a:xfrm>
            <a:off x="312614" y="132862"/>
            <a:ext cx="8495323" cy="4728307"/>
          </a:xfrm>
          <a:prstGeom prst="rect">
            <a:avLst/>
          </a:prstGeom>
        </p:spPr>
      </p:pic>
    </p:spTree>
    <p:extLst>
      <p:ext uri="{BB962C8B-B14F-4D97-AF65-F5344CB8AC3E}">
        <p14:creationId xmlns:p14="http://schemas.microsoft.com/office/powerpoint/2010/main" val="3218960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9106-DBEE-BFE9-3BDE-032CE6952683}"/>
              </a:ext>
            </a:extLst>
          </p:cNvPr>
          <p:cNvSpPr txBox="1">
            <a:spLocks/>
          </p:cNvSpPr>
          <p:nvPr/>
        </p:nvSpPr>
        <p:spPr>
          <a:xfrm>
            <a:off x="220091" y="136079"/>
            <a:ext cx="4714765" cy="7557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Inter"/>
              <a:buNone/>
              <a:defRPr sz="24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2400"/>
              <a:buFont typeface="Inter"/>
              <a:buNone/>
              <a:defRPr sz="2400" b="0" i="0" u="none" strike="noStrike" cap="none">
                <a:solidFill>
                  <a:schemeClr val="dk1"/>
                </a:solidFill>
                <a:latin typeface="Inter"/>
                <a:ea typeface="Inter"/>
                <a:cs typeface="Inter"/>
                <a:sym typeface="Inter"/>
              </a:defRPr>
            </a:lvl9pPr>
          </a:lstStyle>
          <a:p>
            <a:r>
              <a:rPr lang="en-US" dirty="0">
                <a:solidFill>
                  <a:schemeClr val="accent4"/>
                </a:solidFill>
              </a:rPr>
              <a:t>Consultation Activity</a:t>
            </a:r>
            <a:endParaRPr lang="en-GB" dirty="0">
              <a:solidFill>
                <a:schemeClr val="accent4"/>
              </a:solidFill>
            </a:endParaRPr>
          </a:p>
        </p:txBody>
      </p:sp>
      <p:cxnSp>
        <p:nvCxnSpPr>
          <p:cNvPr id="3" name="Straight Connector 2">
            <a:extLst>
              <a:ext uri="{FF2B5EF4-FFF2-40B4-BE49-F238E27FC236}">
                <a16:creationId xmlns:a16="http://schemas.microsoft.com/office/drawing/2014/main" id="{40E75BCB-A022-CE14-0828-04E4750DC412}"/>
              </a:ext>
            </a:extLst>
          </p:cNvPr>
          <p:cNvCxnSpPr>
            <a:cxnSpLocks/>
          </p:cNvCxnSpPr>
          <p:nvPr/>
        </p:nvCxnSpPr>
        <p:spPr>
          <a:xfrm>
            <a:off x="351734" y="1192824"/>
            <a:ext cx="0" cy="3399332"/>
          </a:xfrm>
          <a:prstGeom prst="line">
            <a:avLst/>
          </a:prstGeom>
          <a:ln>
            <a:solidFill>
              <a:srgbClr val="0099F7"/>
            </a:solidFill>
          </a:ln>
        </p:spPr>
        <p:style>
          <a:lnRef idx="1">
            <a:schemeClr val="accent1"/>
          </a:lnRef>
          <a:fillRef idx="0">
            <a:schemeClr val="accent1"/>
          </a:fillRef>
          <a:effectRef idx="0">
            <a:schemeClr val="accent1"/>
          </a:effectRef>
          <a:fontRef idx="minor">
            <a:schemeClr val="tx1"/>
          </a:fontRef>
        </p:style>
      </p:cxnSp>
      <p:pic>
        <p:nvPicPr>
          <p:cNvPr id="6" name="Graphic 5" descr="Laptop with solid fill">
            <a:extLst>
              <a:ext uri="{FF2B5EF4-FFF2-40B4-BE49-F238E27FC236}">
                <a16:creationId xmlns:a16="http://schemas.microsoft.com/office/drawing/2014/main" id="{732F668A-5D30-CC91-019E-023E02032D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8703" y="1497218"/>
            <a:ext cx="1258029" cy="1258029"/>
          </a:xfrm>
          <a:prstGeom prst="rect">
            <a:avLst/>
          </a:prstGeom>
        </p:spPr>
      </p:pic>
      <p:pic>
        <p:nvPicPr>
          <p:cNvPr id="8" name="Graphic 7" descr="Computer with solid fill">
            <a:extLst>
              <a:ext uri="{FF2B5EF4-FFF2-40B4-BE49-F238E27FC236}">
                <a16:creationId xmlns:a16="http://schemas.microsoft.com/office/drawing/2014/main" id="{820670D5-AA1C-423B-721C-55B704E753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96828" y="1497217"/>
            <a:ext cx="1258029" cy="1258029"/>
          </a:xfrm>
          <a:prstGeom prst="rect">
            <a:avLst/>
          </a:prstGeom>
        </p:spPr>
      </p:pic>
      <p:pic>
        <p:nvPicPr>
          <p:cNvPr id="22" name="Graphic 21" descr="Meeting with solid fill">
            <a:extLst>
              <a:ext uri="{FF2B5EF4-FFF2-40B4-BE49-F238E27FC236}">
                <a16:creationId xmlns:a16="http://schemas.microsoft.com/office/drawing/2014/main" id="{E6D400E3-52EA-E89A-29D2-8628ED6A12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00578" y="1497216"/>
            <a:ext cx="1258029" cy="1258029"/>
          </a:xfrm>
          <a:prstGeom prst="rect">
            <a:avLst/>
          </a:prstGeom>
        </p:spPr>
      </p:pic>
      <p:pic>
        <p:nvPicPr>
          <p:cNvPr id="24" name="Graphic 23" descr="Boardroom with solid fill">
            <a:extLst>
              <a:ext uri="{FF2B5EF4-FFF2-40B4-BE49-F238E27FC236}">
                <a16:creationId xmlns:a16="http://schemas.microsoft.com/office/drawing/2014/main" id="{D8F0ED4D-E95E-1DDF-336D-F5D03F3125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5334" y="1435879"/>
            <a:ext cx="1445674" cy="1445674"/>
          </a:xfrm>
          <a:prstGeom prst="rect">
            <a:avLst/>
          </a:prstGeom>
        </p:spPr>
      </p:pic>
      <p:sp>
        <p:nvSpPr>
          <p:cNvPr id="25" name="TextBox 24">
            <a:extLst>
              <a:ext uri="{FF2B5EF4-FFF2-40B4-BE49-F238E27FC236}">
                <a16:creationId xmlns:a16="http://schemas.microsoft.com/office/drawing/2014/main" id="{F87948AE-BABC-8D73-85CA-0FF532BB2024}"/>
              </a:ext>
            </a:extLst>
          </p:cNvPr>
          <p:cNvSpPr txBox="1"/>
          <p:nvPr/>
        </p:nvSpPr>
        <p:spPr>
          <a:xfrm>
            <a:off x="2788148" y="2661691"/>
            <a:ext cx="1709162" cy="1446550"/>
          </a:xfrm>
          <a:prstGeom prst="rect">
            <a:avLst/>
          </a:prstGeom>
          <a:noFill/>
        </p:spPr>
        <p:txBody>
          <a:bodyPr wrap="square" rtlCol="0">
            <a:spAutoFit/>
          </a:bodyPr>
          <a:lstStyle/>
          <a:p>
            <a:pPr algn="ctr"/>
            <a:r>
              <a:rPr lang="en-GB" sz="1800" b="1" dirty="0">
                <a:solidFill>
                  <a:schemeClr val="accent4"/>
                </a:solidFill>
                <a:latin typeface="Inter" panose="020B0604020202020204" charset="0"/>
                <a:ea typeface="Inter" panose="020B0604020202020204" charset="0"/>
              </a:rPr>
              <a:t>29</a:t>
            </a:r>
            <a:endParaRPr lang="en-GB" b="1" dirty="0">
              <a:solidFill>
                <a:schemeClr val="accent4"/>
              </a:solidFill>
              <a:latin typeface="Inter" panose="020B0604020202020204" charset="0"/>
              <a:ea typeface="Inter" panose="020B0604020202020204" charset="0"/>
            </a:endParaRPr>
          </a:p>
          <a:p>
            <a:pPr algn="ctr"/>
            <a:r>
              <a:rPr lang="en-GB" dirty="0">
                <a:solidFill>
                  <a:schemeClr val="accent4"/>
                </a:solidFill>
                <a:latin typeface="Inter" panose="020B0604020202020204" charset="0"/>
                <a:ea typeface="Inter" panose="020B0604020202020204" charset="0"/>
              </a:rPr>
              <a:t>People engaged in 5 x Focus Groups with Stakeholder Organisations</a:t>
            </a:r>
          </a:p>
        </p:txBody>
      </p:sp>
      <p:sp>
        <p:nvSpPr>
          <p:cNvPr id="26" name="TextBox 25">
            <a:extLst>
              <a:ext uri="{FF2B5EF4-FFF2-40B4-BE49-F238E27FC236}">
                <a16:creationId xmlns:a16="http://schemas.microsoft.com/office/drawing/2014/main" id="{F79B960B-04B5-DABA-9545-282234C8D46D}"/>
              </a:ext>
            </a:extLst>
          </p:cNvPr>
          <p:cNvSpPr txBox="1"/>
          <p:nvPr/>
        </p:nvSpPr>
        <p:spPr>
          <a:xfrm>
            <a:off x="598955" y="2661691"/>
            <a:ext cx="1924706" cy="800219"/>
          </a:xfrm>
          <a:prstGeom prst="rect">
            <a:avLst/>
          </a:prstGeom>
          <a:noFill/>
        </p:spPr>
        <p:txBody>
          <a:bodyPr wrap="square" rtlCol="0">
            <a:spAutoFit/>
          </a:bodyPr>
          <a:lstStyle/>
          <a:p>
            <a:pPr algn="ctr"/>
            <a:r>
              <a:rPr lang="en-GB" sz="1800" b="1" dirty="0">
                <a:solidFill>
                  <a:schemeClr val="accent4"/>
                </a:solidFill>
                <a:latin typeface="Inter" panose="020B0604020202020204" charset="0"/>
                <a:ea typeface="Inter" panose="020B0604020202020204" charset="0"/>
              </a:rPr>
              <a:t>22</a:t>
            </a:r>
            <a:endParaRPr lang="en-GB" b="1" dirty="0">
              <a:solidFill>
                <a:schemeClr val="accent4"/>
              </a:solidFill>
              <a:latin typeface="Inter" panose="020B0604020202020204" charset="0"/>
              <a:ea typeface="Inter" panose="020B0604020202020204" charset="0"/>
            </a:endParaRPr>
          </a:p>
          <a:p>
            <a:pPr algn="ctr"/>
            <a:r>
              <a:rPr lang="en-GB" dirty="0">
                <a:solidFill>
                  <a:schemeClr val="accent4"/>
                </a:solidFill>
                <a:latin typeface="Inter" panose="020B0604020202020204" charset="0"/>
                <a:ea typeface="Inter" panose="020B0604020202020204" charset="0"/>
              </a:rPr>
              <a:t>Semi Structured Interviews</a:t>
            </a:r>
          </a:p>
        </p:txBody>
      </p:sp>
      <p:sp>
        <p:nvSpPr>
          <p:cNvPr id="27" name="TextBox 26">
            <a:extLst>
              <a:ext uri="{FF2B5EF4-FFF2-40B4-BE49-F238E27FC236}">
                <a16:creationId xmlns:a16="http://schemas.microsoft.com/office/drawing/2014/main" id="{A8067D94-7B37-9AA9-6A08-689F75E19995}"/>
              </a:ext>
            </a:extLst>
          </p:cNvPr>
          <p:cNvSpPr txBox="1"/>
          <p:nvPr/>
        </p:nvSpPr>
        <p:spPr>
          <a:xfrm>
            <a:off x="4720557" y="2675946"/>
            <a:ext cx="1940594" cy="1446550"/>
          </a:xfrm>
          <a:prstGeom prst="rect">
            <a:avLst/>
          </a:prstGeom>
          <a:noFill/>
        </p:spPr>
        <p:txBody>
          <a:bodyPr wrap="square" rtlCol="0">
            <a:spAutoFit/>
          </a:bodyPr>
          <a:lstStyle/>
          <a:p>
            <a:pPr algn="ctr"/>
            <a:r>
              <a:rPr lang="en-GB" sz="1800" b="1" dirty="0">
                <a:solidFill>
                  <a:schemeClr val="accent4"/>
                </a:solidFill>
                <a:latin typeface="Inter" panose="020B0604020202020204" charset="0"/>
                <a:ea typeface="Inter" panose="020B0604020202020204" charset="0"/>
              </a:rPr>
              <a:t>111 Responses</a:t>
            </a:r>
          </a:p>
          <a:p>
            <a:pPr algn="ctr"/>
            <a:r>
              <a:rPr lang="en-GB" dirty="0">
                <a:solidFill>
                  <a:schemeClr val="accent4"/>
                </a:solidFill>
                <a:latin typeface="Inter" panose="020B0604020202020204" charset="0"/>
                <a:ea typeface="Inter" panose="020B0604020202020204" charset="0"/>
              </a:rPr>
              <a:t>To our Online Survey for stakeholder organisations from 90 different groups</a:t>
            </a:r>
          </a:p>
        </p:txBody>
      </p:sp>
      <p:sp>
        <p:nvSpPr>
          <p:cNvPr id="28" name="TextBox 27">
            <a:extLst>
              <a:ext uri="{FF2B5EF4-FFF2-40B4-BE49-F238E27FC236}">
                <a16:creationId xmlns:a16="http://schemas.microsoft.com/office/drawing/2014/main" id="{EB71205B-7A52-6B2A-83EB-F09106625068}"/>
              </a:ext>
            </a:extLst>
          </p:cNvPr>
          <p:cNvSpPr txBox="1"/>
          <p:nvPr/>
        </p:nvSpPr>
        <p:spPr>
          <a:xfrm>
            <a:off x="6721233" y="2675947"/>
            <a:ext cx="2009217" cy="1077218"/>
          </a:xfrm>
          <a:prstGeom prst="rect">
            <a:avLst/>
          </a:prstGeom>
          <a:noFill/>
        </p:spPr>
        <p:txBody>
          <a:bodyPr wrap="square" rtlCol="0">
            <a:spAutoFit/>
          </a:bodyPr>
          <a:lstStyle/>
          <a:p>
            <a:pPr algn="ctr"/>
            <a:r>
              <a:rPr lang="en-GB" sz="1800" b="1" dirty="0">
                <a:solidFill>
                  <a:schemeClr val="accent4"/>
                </a:solidFill>
                <a:latin typeface="Inter" panose="020B0604020202020204" charset="0"/>
                <a:ea typeface="Inter" panose="020B0604020202020204" charset="0"/>
              </a:rPr>
              <a:t>1626 Responses</a:t>
            </a:r>
          </a:p>
          <a:p>
            <a:pPr algn="ctr"/>
            <a:r>
              <a:rPr lang="en-GB" dirty="0">
                <a:solidFill>
                  <a:schemeClr val="accent4"/>
                </a:solidFill>
                <a:latin typeface="Inter" panose="020B0604020202020204" charset="0"/>
                <a:ea typeface="Inter" panose="020B0604020202020204" charset="0"/>
              </a:rPr>
              <a:t>To our Online Survey for local residents</a:t>
            </a:r>
          </a:p>
        </p:txBody>
      </p:sp>
    </p:spTree>
    <p:extLst>
      <p:ext uri="{BB962C8B-B14F-4D97-AF65-F5344CB8AC3E}">
        <p14:creationId xmlns:p14="http://schemas.microsoft.com/office/powerpoint/2010/main" val="2393704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0436EC-795F-22D4-E285-1F570CB78633}"/>
              </a:ext>
            </a:extLst>
          </p:cNvPr>
          <p:cNvSpPr txBox="1"/>
          <p:nvPr/>
        </p:nvSpPr>
        <p:spPr>
          <a:xfrm>
            <a:off x="404810" y="338465"/>
            <a:ext cx="6829427" cy="400110"/>
          </a:xfrm>
          <a:prstGeom prst="rect">
            <a:avLst/>
          </a:prstGeom>
          <a:noFill/>
        </p:spPr>
        <p:txBody>
          <a:bodyPr wrap="square">
            <a:spAutoFit/>
          </a:bodyPr>
          <a:lstStyle/>
          <a:p>
            <a:r>
              <a:rPr lang="en-GB" sz="2000" b="1" kern="0" dirty="0">
                <a:solidFill>
                  <a:srgbClr val="215D66"/>
                </a:solidFill>
                <a:effectLst/>
                <a:latin typeface="Raleway" pitchFamily="2" charset="0"/>
                <a:ea typeface="Yu Gothic Light" panose="020B0300000000000000" pitchFamily="34" charset="-128"/>
                <a:cs typeface="Times New Roman" panose="02020603050405020304" pitchFamily="18" charset="0"/>
              </a:rPr>
              <a:t>Insights from the Consultation Process</a:t>
            </a:r>
          </a:p>
        </p:txBody>
      </p:sp>
      <p:grpSp>
        <p:nvGrpSpPr>
          <p:cNvPr id="3" name="Group 2">
            <a:extLst>
              <a:ext uri="{FF2B5EF4-FFF2-40B4-BE49-F238E27FC236}">
                <a16:creationId xmlns:a16="http://schemas.microsoft.com/office/drawing/2014/main" id="{5AB8C1E9-C5E3-7484-02AB-98DCD0DB7B2E}"/>
              </a:ext>
            </a:extLst>
          </p:cNvPr>
          <p:cNvGrpSpPr/>
          <p:nvPr/>
        </p:nvGrpSpPr>
        <p:grpSpPr>
          <a:xfrm>
            <a:off x="404810" y="992554"/>
            <a:ext cx="8246821" cy="2938013"/>
            <a:chOff x="0" y="0"/>
            <a:chExt cx="6926605" cy="2283987"/>
          </a:xfrm>
        </p:grpSpPr>
        <p:pic>
          <p:nvPicPr>
            <p:cNvPr id="4" name="Picture 3" descr="A picture containing text, queen, flag, clipart&#10;&#10;Description automatically generated">
              <a:extLst>
                <a:ext uri="{FF2B5EF4-FFF2-40B4-BE49-F238E27FC236}">
                  <a16:creationId xmlns:a16="http://schemas.microsoft.com/office/drawing/2014/main" id="{4FBF6C90-338B-C01E-F465-D51E4D0FDA2C}"/>
                </a:ext>
              </a:extLst>
            </p:cNvPr>
            <p:cNvPicPr>
              <a:picLocks noChangeAspect="1"/>
            </p:cNvPicPr>
            <p:nvPr/>
          </p:nvPicPr>
          <p:blipFill rotWithShape="1">
            <a:blip r:embed="rId3">
              <a:extLst>
                <a:ext uri="{28A0092B-C50C-407E-A947-70E740481C1C}">
                  <a14:useLocalDpi xmlns:a14="http://schemas.microsoft.com/office/drawing/2010/main" val="0"/>
                </a:ext>
              </a:extLst>
            </a:blip>
            <a:srcRect t="48765" r="83974"/>
            <a:stretch/>
          </p:blipFill>
          <p:spPr bwMode="auto">
            <a:xfrm>
              <a:off x="2049517" y="63062"/>
              <a:ext cx="878205" cy="922655"/>
            </a:xfrm>
            <a:prstGeom prst="rect">
              <a:avLst/>
            </a:prstGeom>
            <a:ln>
              <a:noFill/>
            </a:ln>
            <a:extLst>
              <a:ext uri="{53640926-AAD7-44D8-BBD7-CCE9431645EC}">
                <a14:shadowObscured xmlns:a14="http://schemas.microsoft.com/office/drawing/2010/main"/>
              </a:ext>
            </a:extLst>
          </p:spPr>
        </p:pic>
        <p:pic>
          <p:nvPicPr>
            <p:cNvPr id="5" name="Picture 4" descr="A picture containing text, queen, flag, clipart&#10;&#10;Description automatically generated">
              <a:extLst>
                <a:ext uri="{FF2B5EF4-FFF2-40B4-BE49-F238E27FC236}">
                  <a16:creationId xmlns:a16="http://schemas.microsoft.com/office/drawing/2014/main" id="{DBC81390-199F-E684-3B8E-79CCDD3FD652}"/>
                </a:ext>
              </a:extLst>
            </p:cNvPr>
            <p:cNvPicPr>
              <a:picLocks noChangeAspect="1"/>
            </p:cNvPicPr>
            <p:nvPr/>
          </p:nvPicPr>
          <p:blipFill rotWithShape="1">
            <a:blip r:embed="rId3">
              <a:extLst>
                <a:ext uri="{28A0092B-C50C-407E-A947-70E740481C1C}">
                  <a14:useLocalDpi xmlns:a14="http://schemas.microsoft.com/office/drawing/2010/main" val="0"/>
                </a:ext>
              </a:extLst>
            </a:blip>
            <a:srcRect l="17094" r="67308" b="50585"/>
            <a:stretch/>
          </p:blipFill>
          <p:spPr bwMode="auto">
            <a:xfrm>
              <a:off x="3736428" y="31531"/>
              <a:ext cx="855345" cy="890270"/>
            </a:xfrm>
            <a:prstGeom prst="rect">
              <a:avLst/>
            </a:prstGeom>
            <a:ln>
              <a:noFill/>
            </a:ln>
            <a:extLst>
              <a:ext uri="{53640926-AAD7-44D8-BBD7-CCE9431645EC}">
                <a14:shadowObscured xmlns:a14="http://schemas.microsoft.com/office/drawing/2010/main"/>
              </a:ext>
            </a:extLst>
          </p:spPr>
        </p:pic>
        <p:pic>
          <p:nvPicPr>
            <p:cNvPr id="6" name="Picture 5" descr="A picture containing text, queen, flag, clipart&#10;&#10;Description automatically generated">
              <a:extLst>
                <a:ext uri="{FF2B5EF4-FFF2-40B4-BE49-F238E27FC236}">
                  <a16:creationId xmlns:a16="http://schemas.microsoft.com/office/drawing/2014/main" id="{BC30AFE7-FC08-ED38-441E-37D898C561D7}"/>
                </a:ext>
              </a:extLst>
            </p:cNvPr>
            <p:cNvPicPr>
              <a:picLocks noChangeAspect="1"/>
            </p:cNvPicPr>
            <p:nvPr/>
          </p:nvPicPr>
          <p:blipFill rotWithShape="1">
            <a:blip r:embed="rId3">
              <a:extLst>
                <a:ext uri="{28A0092B-C50C-407E-A947-70E740481C1C}">
                  <a14:useLocalDpi xmlns:a14="http://schemas.microsoft.com/office/drawing/2010/main" val="0"/>
                </a:ext>
              </a:extLst>
            </a:blip>
            <a:srcRect l="17094" t="46164" r="67308"/>
            <a:stretch/>
          </p:blipFill>
          <p:spPr bwMode="auto">
            <a:xfrm>
              <a:off x="5565228" y="0"/>
              <a:ext cx="855345" cy="969645"/>
            </a:xfrm>
            <a:prstGeom prst="rect">
              <a:avLst/>
            </a:prstGeom>
            <a:ln>
              <a:noFill/>
            </a:ln>
            <a:extLst>
              <a:ext uri="{53640926-AAD7-44D8-BBD7-CCE9431645EC}">
                <a14:shadowObscured xmlns:a14="http://schemas.microsoft.com/office/drawing/2010/main"/>
              </a:ext>
            </a:extLst>
          </p:spPr>
        </p:pic>
        <p:grpSp>
          <p:nvGrpSpPr>
            <p:cNvPr id="7" name="Group 6">
              <a:extLst>
                <a:ext uri="{FF2B5EF4-FFF2-40B4-BE49-F238E27FC236}">
                  <a16:creationId xmlns:a16="http://schemas.microsoft.com/office/drawing/2014/main" id="{A28902DF-A6C9-3516-475C-3F18556993B7}"/>
                </a:ext>
              </a:extLst>
            </p:cNvPr>
            <p:cNvGrpSpPr/>
            <p:nvPr/>
          </p:nvGrpSpPr>
          <p:grpSpPr>
            <a:xfrm>
              <a:off x="0" y="857485"/>
              <a:ext cx="6926605" cy="1426502"/>
              <a:chOff x="0" y="6147"/>
              <a:chExt cx="6926605" cy="1426502"/>
            </a:xfrm>
          </p:grpSpPr>
          <p:sp>
            <p:nvSpPr>
              <p:cNvPr id="9" name="Text Box 2">
                <a:extLst>
                  <a:ext uri="{FF2B5EF4-FFF2-40B4-BE49-F238E27FC236}">
                    <a16:creationId xmlns:a16="http://schemas.microsoft.com/office/drawing/2014/main" id="{30D99A6E-03A6-36A1-CCDF-36315F741938}"/>
                  </a:ext>
                </a:extLst>
              </p:cNvPr>
              <p:cNvSpPr txBox="1">
                <a:spLocks noChangeArrowheads="1"/>
              </p:cNvSpPr>
              <p:nvPr/>
            </p:nvSpPr>
            <p:spPr bwMode="auto">
              <a:xfrm>
                <a:off x="0" y="6349"/>
                <a:ext cx="1555750" cy="138312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pPr>
                <a:r>
                  <a:rPr lang="en-US" sz="1200" dirty="0">
                    <a:effectLst/>
                    <a:latin typeface="Calibri" panose="020F0502020204030204" pitchFamily="34" charset="0"/>
                    <a:ea typeface="Calibri" panose="020F0502020204030204" pitchFamily="34" charset="0"/>
                    <a:cs typeface="Arial" panose="020B0604020202020204" pitchFamily="34" charset="0"/>
                  </a:rPr>
                  <a:t>A need to improve communication  and integration between SDCC Departments both in the development, design and activation of facilities and spaces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 Box 2">
                <a:extLst>
                  <a:ext uri="{FF2B5EF4-FFF2-40B4-BE49-F238E27FC236}">
                    <a16:creationId xmlns:a16="http://schemas.microsoft.com/office/drawing/2014/main" id="{6C3DA766-E9F6-64E5-E385-B59735275D2A}"/>
                  </a:ext>
                </a:extLst>
              </p:cNvPr>
              <p:cNvSpPr txBox="1">
                <a:spLocks noChangeArrowheads="1"/>
              </p:cNvSpPr>
              <p:nvPr/>
            </p:nvSpPr>
            <p:spPr bwMode="auto">
              <a:xfrm>
                <a:off x="1593850" y="6147"/>
                <a:ext cx="1695450" cy="128113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pPr>
                <a:r>
                  <a:rPr lang="en-US" sz="1200" dirty="0">
                    <a:effectLst/>
                    <a:latin typeface="Calibri" panose="020F0502020204030204" pitchFamily="34" charset="0"/>
                    <a:ea typeface="Calibri" panose="020F0502020204030204" pitchFamily="34" charset="0"/>
                    <a:cs typeface="Arial" panose="020B0604020202020204" pitchFamily="34" charset="0"/>
                  </a:rPr>
                  <a:t>A need to embrace sport and physical activity as a council wide responsibility and increase the value and status placed on sport and physical activity </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 Box 2">
                <a:extLst>
                  <a:ext uri="{FF2B5EF4-FFF2-40B4-BE49-F238E27FC236}">
                    <a16:creationId xmlns:a16="http://schemas.microsoft.com/office/drawing/2014/main" id="{A8278608-339F-C735-DA0D-918E0B80BBD4}"/>
                  </a:ext>
                </a:extLst>
              </p:cNvPr>
              <p:cNvSpPr txBox="1">
                <a:spLocks noChangeArrowheads="1"/>
              </p:cNvSpPr>
              <p:nvPr/>
            </p:nvSpPr>
            <p:spPr bwMode="auto">
              <a:xfrm>
                <a:off x="3314700" y="43895"/>
                <a:ext cx="1689100" cy="138312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pPr>
                <a:r>
                  <a:rPr lang="en-US" sz="1200" dirty="0">
                    <a:effectLst/>
                    <a:latin typeface="Calibri" panose="020F0502020204030204" pitchFamily="34" charset="0"/>
                    <a:ea typeface="Calibri" panose="020F0502020204030204" pitchFamily="34" charset="0"/>
                    <a:cs typeface="Arial" panose="020B0604020202020204" pitchFamily="34" charset="0"/>
                  </a:rPr>
                  <a:t>A need to ensure adequate staffing and resources are available to develop and deliver opportunities, both within the Local Sports Partnership and across other SDCC Departments</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 Box 2">
                <a:extLst>
                  <a:ext uri="{FF2B5EF4-FFF2-40B4-BE49-F238E27FC236}">
                    <a16:creationId xmlns:a16="http://schemas.microsoft.com/office/drawing/2014/main" id="{F3D1784B-10D4-4B04-1E10-A219E9E119B0}"/>
                  </a:ext>
                </a:extLst>
              </p:cNvPr>
              <p:cNvSpPr txBox="1">
                <a:spLocks noChangeArrowheads="1"/>
              </p:cNvSpPr>
              <p:nvPr/>
            </p:nvSpPr>
            <p:spPr bwMode="auto">
              <a:xfrm>
                <a:off x="4983505" y="49527"/>
                <a:ext cx="1943100" cy="138312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pPr>
                <a:r>
                  <a:rPr lang="en-US" sz="1200" dirty="0">
                    <a:effectLst/>
                    <a:latin typeface="Calibri" panose="020F0502020204030204" pitchFamily="34" charset="0"/>
                    <a:ea typeface="Calibri" panose="020F0502020204030204" pitchFamily="34" charset="0"/>
                    <a:cs typeface="Arial" panose="020B0604020202020204" pitchFamily="34" charset="0"/>
                  </a:rPr>
                  <a:t>A need to work collaboratively to </a:t>
                </a:r>
                <a:r>
                  <a:rPr lang="en-US" sz="1200" dirty="0" err="1">
                    <a:effectLst/>
                    <a:latin typeface="Calibri" panose="020F0502020204030204" pitchFamily="34" charset="0"/>
                    <a:ea typeface="Calibri" panose="020F0502020204030204" pitchFamily="34" charset="0"/>
                    <a:cs typeface="Arial" panose="020B0604020202020204" pitchFamily="34" charset="0"/>
                  </a:rPr>
                  <a:t>maximise</a:t>
                </a:r>
                <a:r>
                  <a:rPr lang="en-US" sz="1200" dirty="0">
                    <a:effectLst/>
                    <a:latin typeface="Calibri" panose="020F0502020204030204" pitchFamily="34" charset="0"/>
                    <a:ea typeface="Calibri" panose="020F0502020204030204" pitchFamily="34" charset="0"/>
                    <a:cs typeface="Arial" panose="020B0604020202020204" pitchFamily="34" charset="0"/>
                  </a:rPr>
                  <a:t> the assets available in South Dublin for physical activity including Tallaght Stadium, the Basketball arena, the Dublin Mountains, greenways,  parks, leisure </a:t>
                </a:r>
                <a:r>
                  <a:rPr lang="en-US" sz="1200" dirty="0" err="1">
                    <a:effectLst/>
                    <a:latin typeface="Calibri" panose="020F0502020204030204" pitchFamily="34" charset="0"/>
                    <a:ea typeface="Calibri" panose="020F0502020204030204" pitchFamily="34" charset="0"/>
                    <a:cs typeface="Arial" panose="020B0604020202020204" pitchFamily="34" charset="0"/>
                  </a:rPr>
                  <a:t>centres</a:t>
                </a:r>
                <a:r>
                  <a:rPr lang="en-US" sz="1200" dirty="0">
                    <a:effectLst/>
                    <a:latin typeface="Calibri" panose="020F0502020204030204" pitchFamily="34" charset="0"/>
                    <a:ea typeface="Calibri" panose="020F0502020204030204" pitchFamily="34" charset="0"/>
                    <a:cs typeface="Arial" panose="020B0604020202020204" pitchFamily="34" charset="0"/>
                  </a:rPr>
                  <a:t>, schools and community </a:t>
                </a:r>
                <a:r>
                  <a:rPr lang="en-US" sz="1200" dirty="0" err="1">
                    <a:effectLst/>
                    <a:latin typeface="Calibri" panose="020F0502020204030204" pitchFamily="34" charset="0"/>
                    <a:ea typeface="Calibri" panose="020F0502020204030204" pitchFamily="34" charset="0"/>
                    <a:cs typeface="Arial" panose="020B0604020202020204" pitchFamily="34" charset="0"/>
                  </a:rPr>
                  <a:t>centres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8" name="Picture 7" descr="A picture containing text, queen, flag, clipart&#10;&#10;Description automatically generated">
              <a:extLst>
                <a:ext uri="{FF2B5EF4-FFF2-40B4-BE49-F238E27FC236}">
                  <a16:creationId xmlns:a16="http://schemas.microsoft.com/office/drawing/2014/main" id="{117C0EE9-D758-986D-051A-79CD6953ADCC}"/>
                </a:ext>
              </a:extLst>
            </p:cNvPr>
            <p:cNvPicPr>
              <a:picLocks noChangeAspect="1"/>
            </p:cNvPicPr>
            <p:nvPr/>
          </p:nvPicPr>
          <p:blipFill rotWithShape="1">
            <a:blip r:embed="rId3">
              <a:extLst>
                <a:ext uri="{28A0092B-C50C-407E-A947-70E740481C1C}">
                  <a14:useLocalDpi xmlns:a14="http://schemas.microsoft.com/office/drawing/2010/main" val="0"/>
                </a:ext>
              </a:extLst>
            </a:blip>
            <a:srcRect l="17094" r="67308" b="50585"/>
            <a:stretch/>
          </p:blipFill>
          <p:spPr bwMode="auto">
            <a:xfrm>
              <a:off x="332098" y="5212"/>
              <a:ext cx="855345" cy="89027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63356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93FEBC-2525-039A-B6F5-63F3FEBE2DA6}"/>
              </a:ext>
            </a:extLst>
          </p:cNvPr>
          <p:cNvPicPr>
            <a:picLocks noChangeAspect="1"/>
          </p:cNvPicPr>
          <p:nvPr/>
        </p:nvPicPr>
        <p:blipFill>
          <a:blip r:embed="rId2"/>
          <a:stretch>
            <a:fillRect/>
          </a:stretch>
        </p:blipFill>
        <p:spPr>
          <a:xfrm>
            <a:off x="4399457" y="835920"/>
            <a:ext cx="4267805" cy="4071954"/>
          </a:xfrm>
          <a:prstGeom prst="rect">
            <a:avLst/>
          </a:prstGeom>
        </p:spPr>
      </p:pic>
      <p:sp>
        <p:nvSpPr>
          <p:cNvPr id="5" name="TextBox 4">
            <a:extLst>
              <a:ext uri="{FF2B5EF4-FFF2-40B4-BE49-F238E27FC236}">
                <a16:creationId xmlns:a16="http://schemas.microsoft.com/office/drawing/2014/main" id="{25C45E96-F442-4D09-6524-4C272A2B3DE8}"/>
              </a:ext>
            </a:extLst>
          </p:cNvPr>
          <p:cNvSpPr txBox="1"/>
          <p:nvPr/>
        </p:nvSpPr>
        <p:spPr>
          <a:xfrm>
            <a:off x="356827" y="843409"/>
            <a:ext cx="3690938" cy="3283976"/>
          </a:xfrm>
          <a:prstGeom prst="rect">
            <a:avLst/>
          </a:prstGeom>
          <a:noFill/>
        </p:spPr>
        <p:txBody>
          <a:bodyPr wrap="square">
            <a:spAutoFit/>
          </a:bodyPr>
          <a:lstStyle/>
          <a:p>
            <a:pPr>
              <a:lnSpc>
                <a:spcPct val="115000"/>
              </a:lnSpc>
            </a:pPr>
            <a:r>
              <a:rPr lang="en-US" sz="2000" b="1" dirty="0">
                <a:effectLst/>
                <a:latin typeface="Raleway" pitchFamily="2" charset="0"/>
                <a:ea typeface="Calibri" panose="020F0502020204030204" pitchFamily="34" charset="0"/>
                <a:cs typeface="Calibri" panose="020F0502020204030204" pitchFamily="34" charset="0"/>
              </a:rPr>
              <a:t>Our Mission </a:t>
            </a:r>
          </a:p>
          <a:p>
            <a:pPr algn="ctr">
              <a:lnSpc>
                <a:spcPct val="115000"/>
              </a:lnSpc>
            </a:pPr>
            <a:endParaRPr lang="en-US" b="1" dirty="0">
              <a:latin typeface="Raleway" pitchFamily="2" charset="0"/>
              <a:ea typeface="Calibri" panose="020F0502020204030204" pitchFamily="34" charset="0"/>
              <a:cs typeface="Calibri" panose="020F0502020204030204" pitchFamily="34" charset="0"/>
            </a:endParaRPr>
          </a:p>
          <a:p>
            <a:pPr algn="ctr">
              <a:lnSpc>
                <a:spcPct val="115000"/>
              </a:lnSpc>
            </a:pPr>
            <a:endParaRPr lang="en-US" b="1" dirty="0">
              <a:latin typeface="Raleway" pitchFamily="2" charset="0"/>
              <a:ea typeface="Calibri" panose="020F0502020204030204" pitchFamily="34" charset="0"/>
              <a:cs typeface="Calibri" panose="020F0502020204030204" pitchFamily="34" charset="0"/>
            </a:endParaRPr>
          </a:p>
          <a:p>
            <a:pPr algn="ctr">
              <a:lnSpc>
                <a:spcPct val="115000"/>
              </a:lnSpc>
            </a:pPr>
            <a:endParaRPr lang="en-US" b="1" dirty="0">
              <a:latin typeface="Raleway" pitchFamily="2" charset="0"/>
              <a:ea typeface="Calibri" panose="020F0502020204030204" pitchFamily="34" charset="0"/>
              <a:cs typeface="Calibri" panose="020F0502020204030204" pitchFamily="34" charset="0"/>
            </a:endParaRPr>
          </a:p>
          <a:p>
            <a:pPr algn="ctr">
              <a:lnSpc>
                <a:spcPct val="115000"/>
              </a:lnSpc>
            </a:pPr>
            <a:endParaRPr lang="en-US" b="1" dirty="0">
              <a:latin typeface="Raleway" pitchFamily="2" charset="0"/>
              <a:ea typeface="Calibri" panose="020F0502020204030204" pitchFamily="34" charset="0"/>
              <a:cs typeface="Calibri" panose="020F0502020204030204" pitchFamily="34" charset="0"/>
            </a:endParaRPr>
          </a:p>
          <a:p>
            <a:pPr algn="ctr"/>
            <a:r>
              <a:rPr lang="en-US" sz="4000" b="1" i="1" dirty="0">
                <a:solidFill>
                  <a:srgbClr val="455F51"/>
                </a:solidFill>
                <a:effectLst/>
                <a:latin typeface="Calibri" panose="020F0502020204030204" pitchFamily="34" charset="0"/>
                <a:ea typeface="Calibri" panose="020F0502020204030204" pitchFamily="34" charset="0"/>
                <a:cs typeface="Calibri" panose="020F0502020204030204" pitchFamily="34" charset="0"/>
              </a:rPr>
              <a:t>Active &amp; healthy lifestyles for all in South Dublin </a:t>
            </a:r>
            <a:endParaRPr lang="en-GB" sz="4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29631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243" name="Freeform 3">
            <a:extLst>
              <a:ext uri="{FF2B5EF4-FFF2-40B4-BE49-F238E27FC236}">
                <a16:creationId xmlns:a16="http://schemas.microsoft.com/office/drawing/2014/main" id="{594ECCA7-34C5-3145-8E0E-3ABE92215884}"/>
              </a:ext>
            </a:extLst>
          </p:cNvPr>
          <p:cNvSpPr>
            <a:spLocks noChangeArrowheads="1"/>
          </p:cNvSpPr>
          <p:nvPr/>
        </p:nvSpPr>
        <p:spPr bwMode="auto">
          <a:xfrm>
            <a:off x="874671" y="1519525"/>
            <a:ext cx="1169529" cy="1445768"/>
          </a:xfrm>
          <a:custGeom>
            <a:avLst/>
            <a:gdLst>
              <a:gd name="T0" fmla="*/ 1437 w 2877"/>
              <a:gd name="T1" fmla="*/ 3555 h 3556"/>
              <a:gd name="T2" fmla="*/ 2876 w 2877"/>
              <a:gd name="T3" fmla="*/ 1064 h 3556"/>
              <a:gd name="T4" fmla="*/ 1437 w 2877"/>
              <a:gd name="T5" fmla="*/ 0 h 3556"/>
              <a:gd name="T6" fmla="*/ 0 w 2877"/>
              <a:gd name="T7" fmla="*/ 1064 h 3556"/>
              <a:gd name="T8" fmla="*/ 1437 w 2877"/>
              <a:gd name="T9" fmla="*/ 3555 h 3556"/>
            </a:gdLst>
            <a:ahLst/>
            <a:cxnLst>
              <a:cxn ang="0">
                <a:pos x="T0" y="T1"/>
              </a:cxn>
              <a:cxn ang="0">
                <a:pos x="T2" y="T3"/>
              </a:cxn>
              <a:cxn ang="0">
                <a:pos x="T4" y="T5"/>
              </a:cxn>
              <a:cxn ang="0">
                <a:pos x="T6" y="T7"/>
              </a:cxn>
              <a:cxn ang="0">
                <a:pos x="T8" y="T9"/>
              </a:cxn>
            </a:cxnLst>
            <a:rect l="0" t="0" r="r" b="b"/>
            <a:pathLst>
              <a:path w="2877" h="3556">
                <a:moveTo>
                  <a:pt x="1437" y="3555"/>
                </a:moveTo>
                <a:lnTo>
                  <a:pt x="2876" y="1064"/>
                </a:lnTo>
                <a:lnTo>
                  <a:pt x="1437" y="0"/>
                </a:lnTo>
                <a:lnTo>
                  <a:pt x="0" y="1064"/>
                </a:lnTo>
                <a:lnTo>
                  <a:pt x="1437" y="3555"/>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49" dirty="0">
              <a:latin typeface="Lato Light" panose="020F0502020204030203" pitchFamily="34" charset="0"/>
            </a:endParaRPr>
          </a:p>
        </p:txBody>
      </p:sp>
      <p:grpSp>
        <p:nvGrpSpPr>
          <p:cNvPr id="2" name="Group 1">
            <a:extLst>
              <a:ext uri="{FF2B5EF4-FFF2-40B4-BE49-F238E27FC236}">
                <a16:creationId xmlns:a16="http://schemas.microsoft.com/office/drawing/2014/main" id="{0B6808B0-CB1B-B7FA-0692-CB93DA8B87AD}"/>
              </a:ext>
            </a:extLst>
          </p:cNvPr>
          <p:cNvGrpSpPr/>
          <p:nvPr/>
        </p:nvGrpSpPr>
        <p:grpSpPr>
          <a:xfrm>
            <a:off x="3816098" y="875497"/>
            <a:ext cx="1701564" cy="2461671"/>
            <a:chOff x="4096832" y="891779"/>
            <a:chExt cx="1564156" cy="2150715"/>
          </a:xfrm>
        </p:grpSpPr>
        <p:sp>
          <p:nvSpPr>
            <p:cNvPr id="10241" name="Freeform 1">
              <a:extLst>
                <a:ext uri="{FF2B5EF4-FFF2-40B4-BE49-F238E27FC236}">
                  <a16:creationId xmlns:a16="http://schemas.microsoft.com/office/drawing/2014/main" id="{83F24854-3649-3D48-9485-4D53D3BF58C5}"/>
                </a:ext>
              </a:extLst>
            </p:cNvPr>
            <p:cNvSpPr>
              <a:spLocks noChangeArrowheads="1"/>
            </p:cNvSpPr>
            <p:nvPr/>
          </p:nvSpPr>
          <p:spPr bwMode="auto">
            <a:xfrm>
              <a:off x="4218808" y="2579705"/>
              <a:ext cx="1320205" cy="462789"/>
            </a:xfrm>
            <a:custGeom>
              <a:avLst/>
              <a:gdLst>
                <a:gd name="T0" fmla="*/ 3243 w 3244"/>
                <a:gd name="T1" fmla="*/ 569 h 1139"/>
                <a:gd name="T2" fmla="*/ 3243 w 3244"/>
                <a:gd name="T3" fmla="*/ 569 h 1139"/>
                <a:gd name="T4" fmla="*/ 1621 w 3244"/>
                <a:gd name="T5" fmla="*/ 1138 h 1139"/>
                <a:gd name="T6" fmla="*/ 1621 w 3244"/>
                <a:gd name="T7" fmla="*/ 1138 h 1139"/>
                <a:gd name="T8" fmla="*/ 0 w 3244"/>
                <a:gd name="T9" fmla="*/ 569 h 1139"/>
                <a:gd name="T10" fmla="*/ 0 w 3244"/>
                <a:gd name="T11" fmla="*/ 569 h 1139"/>
                <a:gd name="T12" fmla="*/ 1621 w 3244"/>
                <a:gd name="T13" fmla="*/ 0 h 1139"/>
                <a:gd name="T14" fmla="*/ 1621 w 3244"/>
                <a:gd name="T15" fmla="*/ 0 h 1139"/>
                <a:gd name="T16" fmla="*/ 3243 w 3244"/>
                <a:gd name="T17" fmla="*/ 569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1139">
                  <a:moveTo>
                    <a:pt x="3243" y="569"/>
                  </a:moveTo>
                  <a:lnTo>
                    <a:pt x="3243" y="569"/>
                  </a:lnTo>
                  <a:cubicBezTo>
                    <a:pt x="3243" y="883"/>
                    <a:pt x="2517" y="1138"/>
                    <a:pt x="1621" y="1138"/>
                  </a:cubicBezTo>
                  <a:lnTo>
                    <a:pt x="1621" y="1138"/>
                  </a:lnTo>
                  <a:cubicBezTo>
                    <a:pt x="726" y="1138"/>
                    <a:pt x="0" y="883"/>
                    <a:pt x="0" y="569"/>
                  </a:cubicBezTo>
                  <a:lnTo>
                    <a:pt x="0" y="569"/>
                  </a:lnTo>
                  <a:cubicBezTo>
                    <a:pt x="0" y="255"/>
                    <a:pt x="726" y="0"/>
                    <a:pt x="1621" y="0"/>
                  </a:cubicBezTo>
                  <a:lnTo>
                    <a:pt x="1621" y="0"/>
                  </a:lnTo>
                  <a:cubicBezTo>
                    <a:pt x="2517" y="0"/>
                    <a:pt x="3243" y="255"/>
                    <a:pt x="3243" y="569"/>
                  </a:cubicBezTo>
                </a:path>
              </a:pathLst>
            </a:custGeom>
            <a:solidFill>
              <a:srgbClr val="00645A"/>
            </a:solidFill>
            <a:ln>
              <a:noFill/>
            </a:ln>
            <a:effectLst/>
          </p:spPr>
          <p:txBody>
            <a:bodyPr wrap="none" anchor="ctr"/>
            <a:lstStyle/>
            <a:p>
              <a:endParaRPr lang="en-US" sz="2449" dirty="0">
                <a:latin typeface="Lato Light" panose="020F0502020204030203" pitchFamily="34" charset="0"/>
              </a:endParaRPr>
            </a:p>
          </p:txBody>
        </p:sp>
        <p:sp>
          <p:nvSpPr>
            <p:cNvPr id="10242" name="Freeform 2">
              <a:extLst>
                <a:ext uri="{FF2B5EF4-FFF2-40B4-BE49-F238E27FC236}">
                  <a16:creationId xmlns:a16="http://schemas.microsoft.com/office/drawing/2014/main" id="{CD9147BE-6DF5-874D-8810-F9F0350A3282}"/>
                </a:ext>
              </a:extLst>
            </p:cNvPr>
            <p:cNvSpPr>
              <a:spLocks noChangeArrowheads="1"/>
            </p:cNvSpPr>
            <p:nvPr/>
          </p:nvSpPr>
          <p:spPr bwMode="auto">
            <a:xfrm>
              <a:off x="4096832" y="891779"/>
              <a:ext cx="1564156" cy="1933670"/>
            </a:xfrm>
            <a:custGeom>
              <a:avLst/>
              <a:gdLst>
                <a:gd name="T0" fmla="*/ 1922 w 3846"/>
                <a:gd name="T1" fmla="*/ 4752 h 4753"/>
                <a:gd name="T2" fmla="*/ 3845 w 3846"/>
                <a:gd name="T3" fmla="*/ 1423 h 4753"/>
                <a:gd name="T4" fmla="*/ 1922 w 3846"/>
                <a:gd name="T5" fmla="*/ 0 h 4753"/>
                <a:gd name="T6" fmla="*/ 0 w 3846"/>
                <a:gd name="T7" fmla="*/ 1423 h 4753"/>
                <a:gd name="T8" fmla="*/ 1922 w 3846"/>
                <a:gd name="T9" fmla="*/ 4752 h 4753"/>
              </a:gdLst>
              <a:ahLst/>
              <a:cxnLst>
                <a:cxn ang="0">
                  <a:pos x="T0" y="T1"/>
                </a:cxn>
                <a:cxn ang="0">
                  <a:pos x="T2" y="T3"/>
                </a:cxn>
                <a:cxn ang="0">
                  <a:pos x="T4" y="T5"/>
                </a:cxn>
                <a:cxn ang="0">
                  <a:pos x="T6" y="T7"/>
                </a:cxn>
                <a:cxn ang="0">
                  <a:pos x="T8" y="T9"/>
                </a:cxn>
              </a:cxnLst>
              <a:rect l="0" t="0" r="r" b="b"/>
              <a:pathLst>
                <a:path w="3846" h="4753">
                  <a:moveTo>
                    <a:pt x="1922" y="4752"/>
                  </a:moveTo>
                  <a:lnTo>
                    <a:pt x="3845" y="1423"/>
                  </a:lnTo>
                  <a:lnTo>
                    <a:pt x="1922" y="0"/>
                  </a:lnTo>
                  <a:lnTo>
                    <a:pt x="0" y="1423"/>
                  </a:lnTo>
                  <a:lnTo>
                    <a:pt x="1922" y="4752"/>
                  </a:lnTo>
                </a:path>
              </a:pathLst>
            </a:custGeom>
            <a:solidFill>
              <a:schemeClr val="accent1">
                <a:lumMod val="75000"/>
              </a:schemeClr>
            </a:solidFill>
            <a:ln>
              <a:noFill/>
            </a:ln>
            <a:effectLst/>
          </p:spPr>
          <p:txBody>
            <a:bodyPr wrap="none" anchor="ctr"/>
            <a:lstStyle/>
            <a:p>
              <a:endParaRPr lang="en-US" sz="2449" dirty="0">
                <a:latin typeface="Lato Light" panose="020F0502020204030203" pitchFamily="34" charset="0"/>
              </a:endParaRPr>
            </a:p>
          </p:txBody>
        </p:sp>
        <p:sp useBgFill="1">
          <p:nvSpPr>
            <p:cNvPr id="10246" name="Freeform 6">
              <a:extLst>
                <a:ext uri="{FF2B5EF4-FFF2-40B4-BE49-F238E27FC236}">
                  <a16:creationId xmlns:a16="http://schemas.microsoft.com/office/drawing/2014/main" id="{5C3C7918-5F8D-6449-BCBF-6FBEDE0E8771}"/>
                </a:ext>
              </a:extLst>
            </p:cNvPr>
            <p:cNvSpPr>
              <a:spLocks noChangeArrowheads="1"/>
            </p:cNvSpPr>
            <p:nvPr/>
          </p:nvSpPr>
          <p:spPr bwMode="auto">
            <a:xfrm>
              <a:off x="4294144" y="1052109"/>
              <a:ext cx="1169529" cy="1445768"/>
            </a:xfrm>
            <a:custGeom>
              <a:avLst/>
              <a:gdLst>
                <a:gd name="T0" fmla="*/ 1438 w 2877"/>
                <a:gd name="T1" fmla="*/ 3555 h 3556"/>
                <a:gd name="T2" fmla="*/ 2876 w 2877"/>
                <a:gd name="T3" fmla="*/ 1064 h 3556"/>
                <a:gd name="T4" fmla="*/ 1438 w 2877"/>
                <a:gd name="T5" fmla="*/ 0 h 3556"/>
                <a:gd name="T6" fmla="*/ 0 w 2877"/>
                <a:gd name="T7" fmla="*/ 1064 h 3556"/>
                <a:gd name="T8" fmla="*/ 1438 w 2877"/>
                <a:gd name="T9" fmla="*/ 3555 h 3556"/>
              </a:gdLst>
              <a:ahLst/>
              <a:cxnLst>
                <a:cxn ang="0">
                  <a:pos x="T0" y="T1"/>
                </a:cxn>
                <a:cxn ang="0">
                  <a:pos x="T2" y="T3"/>
                </a:cxn>
                <a:cxn ang="0">
                  <a:pos x="T4" y="T5"/>
                </a:cxn>
                <a:cxn ang="0">
                  <a:pos x="T6" y="T7"/>
                </a:cxn>
                <a:cxn ang="0">
                  <a:pos x="T8" y="T9"/>
                </a:cxn>
              </a:cxnLst>
              <a:rect l="0" t="0" r="r" b="b"/>
              <a:pathLst>
                <a:path w="2877" h="3556">
                  <a:moveTo>
                    <a:pt x="1438" y="3555"/>
                  </a:moveTo>
                  <a:lnTo>
                    <a:pt x="2876" y="1064"/>
                  </a:lnTo>
                  <a:lnTo>
                    <a:pt x="1438" y="0"/>
                  </a:lnTo>
                  <a:lnTo>
                    <a:pt x="0" y="1064"/>
                  </a:lnTo>
                  <a:lnTo>
                    <a:pt x="1438" y="3555"/>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49" dirty="0">
                <a:latin typeface="Lato Light" panose="020F0502020204030203" pitchFamily="34" charset="0"/>
              </a:endParaRPr>
            </a:p>
          </p:txBody>
        </p:sp>
        <p:pic>
          <p:nvPicPr>
            <p:cNvPr id="7" name="Graphic 6" descr="Group of people with solid fill">
              <a:extLst>
                <a:ext uri="{FF2B5EF4-FFF2-40B4-BE49-F238E27FC236}">
                  <a16:creationId xmlns:a16="http://schemas.microsoft.com/office/drawing/2014/main" id="{7846CDF2-35DD-0112-E550-650B8A0CBA1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03852" y="1192824"/>
              <a:ext cx="750112" cy="750112"/>
            </a:xfrm>
            <a:prstGeom prst="rect">
              <a:avLst/>
            </a:prstGeom>
          </p:spPr>
        </p:pic>
      </p:grpSp>
      <p:sp>
        <p:nvSpPr>
          <p:cNvPr id="11" name="TextBox 10">
            <a:extLst>
              <a:ext uri="{FF2B5EF4-FFF2-40B4-BE49-F238E27FC236}">
                <a16:creationId xmlns:a16="http://schemas.microsoft.com/office/drawing/2014/main" id="{54DC4765-7B6E-8385-E7BB-00FAE0A13E50}"/>
              </a:ext>
            </a:extLst>
          </p:cNvPr>
          <p:cNvSpPr txBox="1"/>
          <p:nvPr/>
        </p:nvSpPr>
        <p:spPr>
          <a:xfrm>
            <a:off x="3433732" y="3576661"/>
            <a:ext cx="2276536" cy="1015663"/>
          </a:xfrm>
          <a:prstGeom prst="rect">
            <a:avLst/>
          </a:prstGeom>
          <a:noFill/>
        </p:spPr>
        <p:txBody>
          <a:bodyPr wrap="square" rtlCol="0" anchor="ctr" anchorCtr="0">
            <a:spAutoFit/>
          </a:bodyPr>
          <a:lstStyle/>
          <a:p>
            <a:pPr algn="ctr"/>
            <a:r>
              <a:rPr lang="en-US" sz="2000" b="1" dirty="0">
                <a:solidFill>
                  <a:srgbClr val="0D3148"/>
                </a:solidFill>
                <a:latin typeface="Inter" panose="020B0604020202020204" charset="0"/>
                <a:ea typeface="Inter" panose="020B0604020202020204" charset="0"/>
                <a:cs typeface="Poppins" pitchFamily="2" charset="77"/>
              </a:rPr>
              <a:t>Active Communities &amp; Clubs</a:t>
            </a:r>
          </a:p>
        </p:txBody>
      </p:sp>
      <p:cxnSp>
        <p:nvCxnSpPr>
          <p:cNvPr id="16" name="Straight Connector 15">
            <a:extLst>
              <a:ext uri="{FF2B5EF4-FFF2-40B4-BE49-F238E27FC236}">
                <a16:creationId xmlns:a16="http://schemas.microsoft.com/office/drawing/2014/main" id="{4DADF398-B90C-029C-F866-1BE92636F4E8}"/>
              </a:ext>
            </a:extLst>
          </p:cNvPr>
          <p:cNvCxnSpPr>
            <a:cxnSpLocks/>
          </p:cNvCxnSpPr>
          <p:nvPr/>
        </p:nvCxnSpPr>
        <p:spPr>
          <a:xfrm>
            <a:off x="351734" y="1192824"/>
            <a:ext cx="0" cy="3399332"/>
          </a:xfrm>
          <a:prstGeom prst="line">
            <a:avLst/>
          </a:prstGeom>
          <a:ln>
            <a:solidFill>
              <a:srgbClr val="0099F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4418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BAFAC3E5A21B48929A2F02FB590D28" ma:contentTypeVersion="16" ma:contentTypeDescription="Create a new document." ma:contentTypeScope="" ma:versionID="e630fea7bfec8b3bdd440ef6aebad356">
  <xsd:schema xmlns:xsd="http://www.w3.org/2001/XMLSchema" xmlns:xs="http://www.w3.org/2001/XMLSchema" xmlns:p="http://schemas.microsoft.com/office/2006/metadata/properties" xmlns:ns2="7286b82e-99f2-4408-bf7c-ebad7a6c2ae2" xmlns:ns3="4fa65b16-2341-47da-baf3-31ee99c8b927" targetNamespace="http://schemas.microsoft.com/office/2006/metadata/properties" ma:root="true" ma:fieldsID="b7189e78f6ed458adb70fd14676502dd" ns2:_="" ns3:_="">
    <xsd:import namespace="7286b82e-99f2-4408-bf7c-ebad7a6c2ae2"/>
    <xsd:import namespace="4fa65b16-2341-47da-baf3-31ee99c8b92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DateTaken"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6b82e-99f2-4408-bf7c-ebad7a6c2a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829de05-fbf9-4f65-bbff-f8a16c0b4a7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fa65b16-2341-47da-baf3-31ee99c8b92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27cc7f8-84ad-4283-88a3-b40e8ed471d6}" ma:internalName="TaxCatchAll" ma:showField="CatchAllData" ma:web="4fa65b16-2341-47da-baf3-31ee99c8b9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fa65b16-2341-47da-baf3-31ee99c8b927" xsi:nil="true"/>
    <lcf76f155ced4ddcb4097134ff3c332f xmlns="7286b82e-99f2-4408-bf7c-ebad7a6c2ae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D8AAEE-D8D7-4D46-917A-DE7E59BC0C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86b82e-99f2-4408-bf7c-ebad7a6c2ae2"/>
    <ds:schemaRef ds:uri="4fa65b16-2341-47da-baf3-31ee99c8b9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51B4EA-9D09-47D3-B5A7-34BE4F35C3B8}">
  <ds:schemaRefs>
    <ds:schemaRef ds:uri="4fa65b16-2341-47da-baf3-31ee99c8b927"/>
    <ds:schemaRef ds:uri="http://www.w3.org/XML/1998/namespace"/>
    <ds:schemaRef ds:uri="http://purl.org/dc/terms/"/>
    <ds:schemaRef ds:uri="http://schemas.microsoft.com/office/2006/metadata/properties"/>
    <ds:schemaRef ds:uri="http://purl.org/dc/dcmitype/"/>
    <ds:schemaRef ds:uri="7286b82e-99f2-4408-bf7c-ebad7a6c2ae2"/>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B1ABC068-6DE3-4F90-8BF9-6B8FD1131E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254</TotalTime>
  <Words>3735</Words>
  <Application>Microsoft Office PowerPoint</Application>
  <PresentationFormat>On-screen Show (16:9)</PresentationFormat>
  <Paragraphs>177</Paragraphs>
  <Slides>21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Symbol</vt:lpstr>
      <vt:lpstr>Raleway</vt:lpstr>
      <vt:lpstr>Lato Light</vt:lpstr>
      <vt:lpstr>Arial</vt:lpstr>
      <vt:lpstr>Calibri</vt:lpstr>
      <vt:lpstr>Inter</vt:lpstr>
      <vt:lpstr>Simple Dark</vt:lpstr>
      <vt:lpstr>Active South Dublin  Local Sport &amp; Physical Activity Plan 2023-2027  Meeting of South Dublin County Council 8th May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Digital Database Logic Model Planning</dc:title>
  <dc:creator>Patricia Magee</dc:creator>
  <cp:lastModifiedBy>Colm Ward</cp:lastModifiedBy>
  <cp:revision>17</cp:revision>
  <dcterms:modified xsi:type="dcterms:W3CDTF">2023-05-04T16:14:58Z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0x010100F9BAFAC3E5A21B48929A2F02FB590D28</vt:lpwstr>
  </property>
  <property fmtid="{D5CDD505-2E9C-101B-9397-08002B2CF9AE}" pid="3" name="MediaServiceImageTags">
    <vt:lpwstr/>
  </property>
</Properties>
</file>