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6"/>
    <p:sldMasterId id="2147483652" r:id="rId7"/>
  </p:sldMasterIdLst>
  <p:notesMasterIdLst>
    <p:notesMasterId r:id="rId17"/>
  </p:notesMasterIdLst>
  <p:sldIdLst>
    <p:sldId id="256" r:id="rId8"/>
    <p:sldId id="2145707781" r:id="rId9"/>
    <p:sldId id="2145707797" r:id="rId10"/>
    <p:sldId id="2145707788" r:id="rId11"/>
    <p:sldId id="2145707799" r:id="rId12"/>
    <p:sldId id="318" r:id="rId13"/>
    <p:sldId id="2145707800" r:id="rId14"/>
    <p:sldId id="2145707798" r:id="rId15"/>
    <p:sldId id="294" r:id="rId16"/>
  </p:sldIdLst>
  <p:sldSz cx="12192000" cy="6858000"/>
  <p:notesSz cx="6858000" cy="9144000"/>
  <p:embeddedFontLst>
    <p:embeddedFont>
      <p:font typeface="Arial Nova" panose="020B0504020202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b/+vMLcyYpJWfv19bNXZOqWWva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brahim Bah" initials="IB" lastIdx="15" clrIdx="0">
    <p:extLst>
      <p:ext uri="{19B8F6BF-5375-455C-9EA6-DF929625EA0E}">
        <p15:presenceInfo xmlns:p15="http://schemas.microsoft.com/office/powerpoint/2012/main" userId="S-1-5-21-379752224-3128777033-49340059-1850" providerId="AD"/>
      </p:ext>
    </p:extLst>
  </p:cmAuthor>
  <p:cmAuthor id="2" name="Lewis O'Shea" initials="LO" lastIdx="7" clrIdx="1">
    <p:extLst>
      <p:ext uri="{19B8F6BF-5375-455C-9EA6-DF929625EA0E}">
        <p15:presenceInfo xmlns:p15="http://schemas.microsoft.com/office/powerpoint/2012/main" userId="S-1-5-21-379752224-3128777033-49340059-6155" providerId="AD"/>
      </p:ext>
    </p:extLst>
  </p:cmAuthor>
  <p:cmAuthor id="3" name="Craig Whelan" initials="CW" lastIdx="4" clrIdx="2">
    <p:extLst>
      <p:ext uri="{19B8F6BF-5375-455C-9EA6-DF929625EA0E}">
        <p15:presenceInfo xmlns:p15="http://schemas.microsoft.com/office/powerpoint/2012/main" userId="S-1-5-21-379752224-3128777033-49340059-2210" providerId="AD"/>
      </p:ext>
    </p:extLst>
  </p:cmAuthor>
  <p:cmAuthor id="4" name="Alan Scarlett" initials="AS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F4"/>
    <a:srgbClr val="9D9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80" autoAdjust="0"/>
    <p:restoredTop sz="85638" autoAdjust="0"/>
  </p:normalViewPr>
  <p:slideViewPr>
    <p:cSldViewPr snapToGrid="0">
      <p:cViewPr varScale="1">
        <p:scale>
          <a:sx n="114" d="100"/>
          <a:sy n="114" d="100"/>
        </p:scale>
        <p:origin x="52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7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3.xml"/><Relationship Id="rId19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812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" name="Google Shape;1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1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6226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1" name="Google Shape;7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9941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1" name="Google Shape;7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106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1" name="Google Shape;7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875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1" name="Google Shape;7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374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 Nova" panose="020B0504020202020204" pitchFamily="34" charset="0"/>
            </a:endParaRPr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4061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1" name="Google Shape;7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15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sym typeface="Calibri"/>
              </a:rPr>
              <a:t>8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7862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Google Shape;36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3848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631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40634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2748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5996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e Título">
  <p:cSld name="1_Slide de Título">
    <p:bg>
      <p:bgPr>
        <a:solidFill>
          <a:srgbClr val="34486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3527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19851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2201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95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5380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8009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3437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795CC-E9F6-4B82-91E1-028D3778EA80}" type="datetimeFigureOut">
              <a:rPr lang="en-IE" smtClean="0"/>
              <a:t>02/05/2023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E7F44-C3C4-4477-ABF4-F15DB8AEF4C1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8979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Cln8t5-uHqx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476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1"/>
          <p:cNvCxnSpPr/>
          <p:nvPr/>
        </p:nvCxnSpPr>
        <p:spPr>
          <a:xfrm>
            <a:off x="1106230" y="4513990"/>
            <a:ext cx="6409738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Google Shape;18;p1"/>
          <p:cNvSpPr txBox="1"/>
          <p:nvPr/>
        </p:nvSpPr>
        <p:spPr>
          <a:xfrm>
            <a:off x="766385" y="3790831"/>
            <a:ext cx="795512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en-GB" sz="3200" dirty="0">
                <a:solidFill>
                  <a:schemeClr val="lt1"/>
                </a:solidFill>
                <a:latin typeface="Arial" panose="020B0604020202020204" pitchFamily="34" charset="0"/>
                <a:ea typeface="Nexa XBold" panose="02000000000000000000" pitchFamily="2" charset="0"/>
                <a:cs typeface="Arial" panose="020B0604020202020204" pitchFamily="34" charset="0"/>
              </a:rPr>
              <a:t>Champion for Innovation and Creativity </a:t>
            </a:r>
          </a:p>
        </p:txBody>
      </p:sp>
      <p:sp>
        <p:nvSpPr>
          <p:cNvPr id="20" name="Google Shape;20;p1"/>
          <p:cNvSpPr txBox="1"/>
          <p:nvPr/>
        </p:nvSpPr>
        <p:spPr>
          <a:xfrm>
            <a:off x="1041327" y="1101476"/>
            <a:ext cx="21304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ea typeface="Nexa Black" panose="02000000000000000000" pitchFamily="2" charset="0"/>
                <a:cs typeface="Arial" panose="020B0604020202020204" pitchFamily="34" charset="0"/>
              </a:rPr>
              <a:t>03 May 2023</a:t>
            </a:r>
            <a:endParaRPr b="1" dirty="0">
              <a:solidFill>
                <a:schemeClr val="accent1"/>
              </a:solidFill>
              <a:latin typeface="Arial" panose="020B0604020202020204" pitchFamily="34" charset="0"/>
              <a:ea typeface="Nexa Black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5" name="Google Shape;25;p1"/>
          <p:cNvGrpSpPr/>
          <p:nvPr/>
        </p:nvGrpSpPr>
        <p:grpSpPr>
          <a:xfrm>
            <a:off x="3577676" y="4925366"/>
            <a:ext cx="3938292" cy="1007759"/>
            <a:chOff x="3322936" y="4919859"/>
            <a:chExt cx="4223443" cy="1080726"/>
          </a:xfrm>
        </p:grpSpPr>
        <p:pic>
          <p:nvPicPr>
            <p:cNvPr id="26" name="Google Shape;26;p1"/>
            <p:cNvPicPr preferRelativeResize="0"/>
            <p:nvPr/>
          </p:nvPicPr>
          <p:blipFill rotWithShape="1">
            <a:blip r:embed="rId3">
              <a:alphaModFix/>
              <a:biLevel thresh="50000"/>
            </a:blip>
            <a:srcRect/>
            <a:stretch/>
          </p:blipFill>
          <p:spPr>
            <a:xfrm rot="5400000">
              <a:off x="5103761" y="3139034"/>
              <a:ext cx="661793" cy="4223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1"/>
            <p:cNvPicPr preferRelativeResize="0"/>
            <p:nvPr/>
          </p:nvPicPr>
          <p:blipFill rotWithShape="1">
            <a:blip r:embed="rId3">
              <a:alphaModFix/>
              <a:biLevel thresh="50000"/>
            </a:blip>
            <a:srcRect/>
            <a:stretch/>
          </p:blipFill>
          <p:spPr>
            <a:xfrm rot="5400000">
              <a:off x="5103761" y="3557967"/>
              <a:ext cx="661793" cy="42234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CF2C395-65C2-6FF3-267C-EA5E865A54B0}"/>
              </a:ext>
            </a:extLst>
          </p:cNvPr>
          <p:cNvSpPr txBox="1"/>
          <p:nvPr/>
        </p:nvSpPr>
        <p:spPr>
          <a:xfrm>
            <a:off x="766385" y="2259549"/>
            <a:ext cx="7337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Geraldine O’Meara | Senior Executive Librarian responsible for </a:t>
            </a:r>
            <a:r>
              <a:rPr lang="en-IE" sz="18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Technology, Special Projects &amp; Staff Development</a:t>
            </a:r>
            <a:endParaRPr lang="en-IE" sz="1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South Dublin County Council">
            <a:extLst>
              <a:ext uri="{FF2B5EF4-FFF2-40B4-BE49-F238E27FC236}">
                <a16:creationId xmlns:a16="http://schemas.microsoft.com/office/drawing/2014/main" id="{8561D98F-648F-DFA3-F629-63D23F9EE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93" y="4701659"/>
            <a:ext cx="2153611" cy="215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9495757" y="4983900"/>
            <a:ext cx="464197" cy="2962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24D5FA-9F07-474C-A7D6-4CE0D7136446}"/>
              </a:ext>
            </a:extLst>
          </p:cNvPr>
          <p:cNvSpPr/>
          <p:nvPr/>
        </p:nvSpPr>
        <p:spPr>
          <a:xfrm>
            <a:off x="150829" y="1438920"/>
            <a:ext cx="93535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  <a:cs typeface="Arial" panose="020B0604020202020204" pitchFamily="34" charset="0"/>
              </a:rPr>
              <a:t>“The creation of a new, viable offering that adds value” 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/>
              </a:solidFill>
              <a:latin typeface="Arial" panose="020B0604020202020204" pitchFamily="34" charset="0"/>
              <a:ea typeface="Nexa Book" panose="02000000000000000000" pitchFamily="2" charset="0"/>
              <a:cs typeface="Arial" panose="020B0604020202020204" pitchFamily="34" charset="0"/>
            </a:endParaRP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  <a:cs typeface="Arial" panose="020B0604020202020204" pitchFamily="34" charset="0"/>
              </a:rPr>
              <a:t>It is deemed a critical requirement for all Public Service Organisations to progress the development and delivery of services both today and for tomorrow.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288A9D-E83B-4E96-AC8D-2BFB43094CDD}"/>
              </a:ext>
            </a:extLst>
          </p:cNvPr>
          <p:cNvSpPr txBox="1"/>
          <p:nvPr/>
        </p:nvSpPr>
        <p:spPr>
          <a:xfrm>
            <a:off x="3733014" y="650449"/>
            <a:ext cx="769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 </a:t>
            </a:r>
          </a:p>
        </p:txBody>
      </p:sp>
      <p:pic>
        <p:nvPicPr>
          <p:cNvPr id="12" name="Google Shape;102;p5">
            <a:extLst>
              <a:ext uri="{FF2B5EF4-FFF2-40B4-BE49-F238E27FC236}">
                <a16:creationId xmlns:a16="http://schemas.microsoft.com/office/drawing/2014/main" id="{B52F1D08-5AEC-4A0D-BD6F-82118C2167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6219" y="1635281"/>
            <a:ext cx="510420" cy="32574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00;p5">
            <a:extLst>
              <a:ext uri="{FF2B5EF4-FFF2-40B4-BE49-F238E27FC236}">
                <a16:creationId xmlns:a16="http://schemas.microsoft.com/office/drawing/2014/main" id="{55A16787-88CD-4970-A3A5-5A74017CFFA7}"/>
              </a:ext>
            </a:extLst>
          </p:cNvPr>
          <p:cNvSpPr/>
          <p:nvPr/>
        </p:nvSpPr>
        <p:spPr>
          <a:xfrm rot="5400000">
            <a:off x="11217261" y="-1131731"/>
            <a:ext cx="1949479" cy="3182430"/>
          </a:xfrm>
          <a:custGeom>
            <a:avLst/>
            <a:gdLst/>
            <a:ahLst/>
            <a:cxnLst/>
            <a:rect l="l" t="t" r="r" b="b"/>
            <a:pathLst>
              <a:path w="964406" h="1431226" extrusionOk="0">
                <a:moveTo>
                  <a:pt x="248883" y="-4"/>
                </a:moveTo>
                <a:lnTo>
                  <a:pt x="248883" y="466721"/>
                </a:lnTo>
                <a:cubicBezTo>
                  <a:pt x="111428" y="466721"/>
                  <a:pt x="-6" y="578154"/>
                  <a:pt x="-6" y="715609"/>
                </a:cubicBezTo>
                <a:cubicBezTo>
                  <a:pt x="-6" y="853064"/>
                  <a:pt x="111428" y="964497"/>
                  <a:pt x="248883" y="964497"/>
                </a:cubicBezTo>
                <a:lnTo>
                  <a:pt x="248883" y="1431222"/>
                </a:lnTo>
                <a:cubicBezTo>
                  <a:pt x="644056" y="1431222"/>
                  <a:pt x="964401" y="1110877"/>
                  <a:pt x="964401" y="715704"/>
                </a:cubicBezTo>
                <a:cubicBezTo>
                  <a:pt x="964401" y="320535"/>
                  <a:pt x="644056" y="186"/>
                  <a:pt x="248883" y="186"/>
                </a:cubicBezTo>
              </a:path>
            </a:pathLst>
          </a:custGeom>
          <a:solidFill>
            <a:srgbClr val="E633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15;p5">
            <a:extLst>
              <a:ext uri="{FF2B5EF4-FFF2-40B4-BE49-F238E27FC236}">
                <a16:creationId xmlns:a16="http://schemas.microsoft.com/office/drawing/2014/main" id="{0AE98015-CDC2-44E1-B8D0-616B436FEA71}"/>
              </a:ext>
            </a:extLst>
          </p:cNvPr>
          <p:cNvSpPr/>
          <p:nvPr/>
        </p:nvSpPr>
        <p:spPr>
          <a:xfrm>
            <a:off x="10415404" y="1087769"/>
            <a:ext cx="3095653" cy="4594101"/>
          </a:xfrm>
          <a:custGeom>
            <a:avLst/>
            <a:gdLst/>
            <a:ahLst/>
            <a:cxnLst/>
            <a:rect l="l" t="t" r="r" b="b"/>
            <a:pathLst>
              <a:path w="964406" h="1431226" extrusionOk="0">
                <a:moveTo>
                  <a:pt x="248883" y="-4"/>
                </a:moveTo>
                <a:lnTo>
                  <a:pt x="248883" y="466721"/>
                </a:lnTo>
                <a:cubicBezTo>
                  <a:pt x="111428" y="466721"/>
                  <a:pt x="-6" y="578154"/>
                  <a:pt x="-6" y="715609"/>
                </a:cubicBezTo>
                <a:cubicBezTo>
                  <a:pt x="-6" y="853064"/>
                  <a:pt x="111428" y="964497"/>
                  <a:pt x="248883" y="964497"/>
                </a:cubicBezTo>
                <a:lnTo>
                  <a:pt x="248883" y="1431222"/>
                </a:lnTo>
                <a:cubicBezTo>
                  <a:pt x="644056" y="1431222"/>
                  <a:pt x="964401" y="1110877"/>
                  <a:pt x="964401" y="715704"/>
                </a:cubicBezTo>
                <a:cubicBezTo>
                  <a:pt x="964401" y="320535"/>
                  <a:pt x="644056" y="186"/>
                  <a:pt x="248883" y="186"/>
                </a:cubicBezTo>
              </a:path>
            </a:pathLst>
          </a:custGeom>
          <a:solidFill>
            <a:srgbClr val="344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D5FFA7-5A2D-4754-A64F-993B96080BA7}"/>
              </a:ext>
            </a:extLst>
          </p:cNvPr>
          <p:cNvSpPr/>
          <p:nvPr/>
        </p:nvSpPr>
        <p:spPr>
          <a:xfrm>
            <a:off x="589548" y="100404"/>
            <a:ext cx="4365910" cy="9873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 Nova" panose="020B0504020202020204" pitchFamily="34" charset="0"/>
            </a:endParaRPr>
          </a:p>
        </p:txBody>
      </p:sp>
      <p:sp>
        <p:nvSpPr>
          <p:cNvPr id="18" name="Google Shape;724;p16">
            <a:extLst>
              <a:ext uri="{FF2B5EF4-FFF2-40B4-BE49-F238E27FC236}">
                <a16:creationId xmlns:a16="http://schemas.microsoft.com/office/drawing/2014/main" id="{09C0E809-45CA-43AF-8FCA-EE3AB8A306D1}"/>
              </a:ext>
            </a:extLst>
          </p:cNvPr>
          <p:cNvSpPr txBox="1"/>
          <p:nvPr/>
        </p:nvSpPr>
        <p:spPr>
          <a:xfrm>
            <a:off x="676826" y="368432"/>
            <a:ext cx="44883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344863"/>
              </a:buClr>
              <a:buSzPts val="5200"/>
              <a:buFont typeface="Arial"/>
              <a:buNone/>
            </a:pPr>
            <a:r>
              <a:rPr lang="en-IE" sz="3200" dirty="0">
                <a:solidFill>
                  <a:schemeClr val="bg1"/>
                </a:solidFill>
                <a:latin typeface="Arial Nova" panose="020B0504020202020204" pitchFamily="34" charset="0"/>
                <a:ea typeface="Nexa Black" panose="02000000000000000000" pitchFamily="2" charset="0"/>
                <a:cs typeface="Calibri" panose="020F0502020204030204" pitchFamily="34" charset="0"/>
              </a:rPr>
              <a:t>Innovation</a:t>
            </a:r>
            <a:endParaRPr sz="3200" dirty="0">
              <a:solidFill>
                <a:schemeClr val="bg1"/>
              </a:solidFill>
              <a:latin typeface="Arial Nova" panose="020B0504020202020204" pitchFamily="34" charset="0"/>
              <a:ea typeface="Nexa Black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079A6-9059-9A14-4D6D-0E7FD65A0097}"/>
              </a:ext>
            </a:extLst>
          </p:cNvPr>
          <p:cNvSpPr/>
          <p:nvPr/>
        </p:nvSpPr>
        <p:spPr>
          <a:xfrm>
            <a:off x="10415404" y="0"/>
            <a:ext cx="793662" cy="5653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428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9495757" y="4983900"/>
            <a:ext cx="464197" cy="296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2;p5">
            <a:extLst>
              <a:ext uri="{FF2B5EF4-FFF2-40B4-BE49-F238E27FC236}">
                <a16:creationId xmlns:a16="http://schemas.microsoft.com/office/drawing/2014/main" id="{B52F1D08-5AEC-4A0D-BD6F-82118C2167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6219" y="1635281"/>
            <a:ext cx="510420" cy="32574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00;p5">
            <a:extLst>
              <a:ext uri="{FF2B5EF4-FFF2-40B4-BE49-F238E27FC236}">
                <a16:creationId xmlns:a16="http://schemas.microsoft.com/office/drawing/2014/main" id="{55A16787-88CD-4970-A3A5-5A74017CFFA7}"/>
              </a:ext>
            </a:extLst>
          </p:cNvPr>
          <p:cNvSpPr/>
          <p:nvPr/>
        </p:nvSpPr>
        <p:spPr>
          <a:xfrm rot="5400000">
            <a:off x="11217261" y="-1131731"/>
            <a:ext cx="1949479" cy="3182430"/>
          </a:xfrm>
          <a:custGeom>
            <a:avLst/>
            <a:gdLst/>
            <a:ahLst/>
            <a:cxnLst/>
            <a:rect l="l" t="t" r="r" b="b"/>
            <a:pathLst>
              <a:path w="964406" h="1431226" extrusionOk="0">
                <a:moveTo>
                  <a:pt x="248883" y="-4"/>
                </a:moveTo>
                <a:lnTo>
                  <a:pt x="248883" y="466721"/>
                </a:lnTo>
                <a:cubicBezTo>
                  <a:pt x="111428" y="466721"/>
                  <a:pt x="-6" y="578154"/>
                  <a:pt x="-6" y="715609"/>
                </a:cubicBezTo>
                <a:cubicBezTo>
                  <a:pt x="-6" y="853064"/>
                  <a:pt x="111428" y="964497"/>
                  <a:pt x="248883" y="964497"/>
                </a:cubicBezTo>
                <a:lnTo>
                  <a:pt x="248883" y="1431222"/>
                </a:lnTo>
                <a:cubicBezTo>
                  <a:pt x="644056" y="1431222"/>
                  <a:pt x="964401" y="1110877"/>
                  <a:pt x="964401" y="715704"/>
                </a:cubicBezTo>
                <a:cubicBezTo>
                  <a:pt x="964401" y="320535"/>
                  <a:pt x="644056" y="186"/>
                  <a:pt x="248883" y="186"/>
                </a:cubicBezTo>
              </a:path>
            </a:pathLst>
          </a:custGeom>
          <a:solidFill>
            <a:srgbClr val="E633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15;p5">
            <a:extLst>
              <a:ext uri="{FF2B5EF4-FFF2-40B4-BE49-F238E27FC236}">
                <a16:creationId xmlns:a16="http://schemas.microsoft.com/office/drawing/2014/main" id="{0AE98015-CDC2-44E1-B8D0-616B436FEA71}"/>
              </a:ext>
            </a:extLst>
          </p:cNvPr>
          <p:cNvSpPr/>
          <p:nvPr/>
        </p:nvSpPr>
        <p:spPr>
          <a:xfrm>
            <a:off x="10415404" y="1087769"/>
            <a:ext cx="3095653" cy="4594101"/>
          </a:xfrm>
          <a:custGeom>
            <a:avLst/>
            <a:gdLst/>
            <a:ahLst/>
            <a:cxnLst/>
            <a:rect l="l" t="t" r="r" b="b"/>
            <a:pathLst>
              <a:path w="964406" h="1431226" extrusionOk="0">
                <a:moveTo>
                  <a:pt x="248883" y="-4"/>
                </a:moveTo>
                <a:lnTo>
                  <a:pt x="248883" y="466721"/>
                </a:lnTo>
                <a:cubicBezTo>
                  <a:pt x="111428" y="466721"/>
                  <a:pt x="-6" y="578154"/>
                  <a:pt x="-6" y="715609"/>
                </a:cubicBezTo>
                <a:cubicBezTo>
                  <a:pt x="-6" y="853064"/>
                  <a:pt x="111428" y="964497"/>
                  <a:pt x="248883" y="964497"/>
                </a:cubicBezTo>
                <a:lnTo>
                  <a:pt x="248883" y="1431222"/>
                </a:lnTo>
                <a:cubicBezTo>
                  <a:pt x="644056" y="1431222"/>
                  <a:pt x="964401" y="1110877"/>
                  <a:pt x="964401" y="715704"/>
                </a:cubicBezTo>
                <a:cubicBezTo>
                  <a:pt x="964401" y="320535"/>
                  <a:pt x="644056" y="186"/>
                  <a:pt x="248883" y="186"/>
                </a:cubicBezTo>
              </a:path>
            </a:pathLst>
          </a:custGeom>
          <a:solidFill>
            <a:srgbClr val="344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D5FFA7-5A2D-4754-A64F-993B96080BA7}"/>
              </a:ext>
            </a:extLst>
          </p:cNvPr>
          <p:cNvSpPr/>
          <p:nvPr/>
        </p:nvSpPr>
        <p:spPr>
          <a:xfrm>
            <a:off x="676827" y="-34198"/>
            <a:ext cx="7361044" cy="987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 Nova" panose="020B0504020202020204" pitchFamily="34" charset="0"/>
            </a:endParaRPr>
          </a:p>
        </p:txBody>
      </p:sp>
      <p:sp>
        <p:nvSpPr>
          <p:cNvPr id="18" name="Google Shape;724;p16">
            <a:extLst>
              <a:ext uri="{FF2B5EF4-FFF2-40B4-BE49-F238E27FC236}">
                <a16:creationId xmlns:a16="http://schemas.microsoft.com/office/drawing/2014/main" id="{09C0E809-45CA-43AF-8FCA-EE3AB8A306D1}"/>
              </a:ext>
            </a:extLst>
          </p:cNvPr>
          <p:cNvSpPr txBox="1"/>
          <p:nvPr/>
        </p:nvSpPr>
        <p:spPr>
          <a:xfrm>
            <a:off x="676826" y="368432"/>
            <a:ext cx="62696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344863"/>
              </a:buClr>
              <a:buSzPts val="5200"/>
              <a:buFont typeface="Arial"/>
              <a:buNone/>
            </a:pPr>
            <a:r>
              <a:rPr lang="en-GB" sz="3200" dirty="0">
                <a:solidFill>
                  <a:schemeClr val="bg1"/>
                </a:solidFill>
                <a:latin typeface="Arial Nova" panose="020B0504020202020204" pitchFamily="34" charset="0"/>
                <a:ea typeface="Nexa Black" panose="02000000000000000000" pitchFamily="2" charset="0"/>
                <a:cs typeface="Calibri" panose="020F0502020204030204" pitchFamily="34" charset="0"/>
              </a:rPr>
              <a:t>Role of Innovation Champion </a:t>
            </a:r>
            <a:endParaRPr sz="3200" dirty="0">
              <a:solidFill>
                <a:schemeClr val="bg1"/>
              </a:solidFill>
              <a:latin typeface="Arial Nova" panose="020B0504020202020204" pitchFamily="34" charset="0"/>
              <a:ea typeface="Nexa Black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849CF9-32DC-4E3F-8EA3-85CF1608C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205" y="1358556"/>
            <a:ext cx="10515600" cy="4351338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GB" b="1" dirty="0">
                <a:solidFill>
                  <a:schemeClr val="tx2"/>
                </a:solidFill>
                <a:ea typeface="Nexa Book" panose="02000000000000000000" pitchFamily="2" charset="0"/>
                <a:cs typeface="Arial" panose="020B0604020202020204" pitchFamily="34" charset="0"/>
              </a:rPr>
              <a:t>Foster a Culture of Innovation</a:t>
            </a:r>
          </a:p>
          <a:p>
            <a:pPr>
              <a:buClr>
                <a:schemeClr val="accent1"/>
              </a:buClr>
            </a:pPr>
            <a:endParaRPr lang="en-GB" b="1" dirty="0">
              <a:solidFill>
                <a:schemeClr val="tx2"/>
              </a:solidFill>
              <a:ea typeface="Nexa Book" panose="02000000000000000000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GB" b="1" dirty="0">
                <a:solidFill>
                  <a:schemeClr val="tx2"/>
                </a:solidFill>
                <a:ea typeface="Nexa Book" panose="02000000000000000000" pitchFamily="2" charset="0"/>
                <a:cs typeface="Arial" panose="020B0604020202020204" pitchFamily="34" charset="0"/>
              </a:rPr>
              <a:t>Develop Processes and Practices</a:t>
            </a:r>
          </a:p>
          <a:p>
            <a:pPr>
              <a:buClr>
                <a:schemeClr val="accent1"/>
              </a:buClr>
            </a:pPr>
            <a:endParaRPr lang="en-GB" b="1" dirty="0">
              <a:solidFill>
                <a:schemeClr val="tx2"/>
              </a:solidFill>
              <a:ea typeface="Nexa Book" panose="02000000000000000000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GB" b="1" dirty="0">
                <a:solidFill>
                  <a:schemeClr val="tx2"/>
                </a:solidFill>
                <a:ea typeface="Nexa Book" panose="02000000000000000000" pitchFamily="2" charset="0"/>
                <a:cs typeface="Arial" panose="020B0604020202020204" pitchFamily="34" charset="0"/>
              </a:rPr>
              <a:t>Encourage the Development of Technology</a:t>
            </a:r>
          </a:p>
          <a:p>
            <a:pPr>
              <a:buClr>
                <a:schemeClr val="accent1"/>
              </a:buClr>
            </a:pPr>
            <a:endParaRPr lang="en-GB" b="1" dirty="0">
              <a:solidFill>
                <a:schemeClr val="tx2"/>
              </a:solidFill>
              <a:ea typeface="Nexa Book" panose="02000000000000000000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GB" b="1" dirty="0">
                <a:solidFill>
                  <a:schemeClr val="tx2"/>
                </a:solidFill>
                <a:ea typeface="Nexa Book" panose="02000000000000000000" pitchFamily="2" charset="0"/>
                <a:cs typeface="Arial" panose="020B0604020202020204" pitchFamily="34" charset="0"/>
              </a:rPr>
              <a:t>Support Collaborations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65FADE-3AAF-E748-38DA-9D9DB396AF13}"/>
              </a:ext>
            </a:extLst>
          </p:cNvPr>
          <p:cNvSpPr/>
          <p:nvPr/>
        </p:nvSpPr>
        <p:spPr>
          <a:xfrm>
            <a:off x="10415404" y="0"/>
            <a:ext cx="793662" cy="5653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6307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B0A35C-0C43-41FA-92E1-A70453E37480}"/>
              </a:ext>
            </a:extLst>
          </p:cNvPr>
          <p:cNvSpPr/>
          <p:nvPr/>
        </p:nvSpPr>
        <p:spPr>
          <a:xfrm>
            <a:off x="524829" y="4369387"/>
            <a:ext cx="45014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  <a:cs typeface="Arial" panose="020B0604020202020204" pitchFamily="34" charset="0"/>
              </a:rPr>
              <a:t>Support for new ideas and implementation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  <a:cs typeface="Arial" panose="020B0604020202020204" pitchFamily="34" charset="0"/>
              </a:rPr>
              <a:t>Staff Development and Training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  <a:cs typeface="Arial" panose="020B0604020202020204" pitchFamily="34" charset="0"/>
              </a:rPr>
              <a:t>Opportunities for staff to learn new skills</a:t>
            </a:r>
            <a:endParaRPr lang="en-GB" sz="2400" dirty="0">
              <a:solidFill>
                <a:schemeClr val="bg2"/>
              </a:solidFill>
              <a:latin typeface="Arial" panose="020B0604020202020204" pitchFamily="34" charset="0"/>
              <a:ea typeface="Nexa Book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6B506E-5D7F-4B7C-A06B-279BF7B2D3F5}"/>
              </a:ext>
            </a:extLst>
          </p:cNvPr>
          <p:cNvSpPr/>
          <p:nvPr/>
        </p:nvSpPr>
        <p:spPr>
          <a:xfrm>
            <a:off x="676827" y="-34198"/>
            <a:ext cx="3893423" cy="9873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 Nova" panose="020B0504020202020204" pitchFamily="34" charset="0"/>
              </a:rPr>
              <a:t>A Culture of Innovation</a:t>
            </a:r>
            <a:endParaRPr lang="en-IE" sz="2000" dirty="0">
              <a:latin typeface="Arial Nova" panose="020B0504020202020204" pitchFamily="34" charset="0"/>
            </a:endParaRPr>
          </a:p>
        </p:txBody>
      </p:sp>
      <p:pic>
        <p:nvPicPr>
          <p:cNvPr id="17" name="Google Shape;102;p5">
            <a:extLst>
              <a:ext uri="{FF2B5EF4-FFF2-40B4-BE49-F238E27FC236}">
                <a16:creationId xmlns:a16="http://schemas.microsoft.com/office/drawing/2014/main" id="{C4CA932F-519C-491F-B177-0D954B6536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6219" y="1635281"/>
            <a:ext cx="510420" cy="325740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0;p5">
            <a:extLst>
              <a:ext uri="{FF2B5EF4-FFF2-40B4-BE49-F238E27FC236}">
                <a16:creationId xmlns:a16="http://schemas.microsoft.com/office/drawing/2014/main" id="{E6FCDEC9-5196-41A5-A6EE-C1BCC9E39515}"/>
              </a:ext>
            </a:extLst>
          </p:cNvPr>
          <p:cNvSpPr/>
          <p:nvPr/>
        </p:nvSpPr>
        <p:spPr>
          <a:xfrm rot="5400000">
            <a:off x="11217261" y="-1131731"/>
            <a:ext cx="1949479" cy="3182430"/>
          </a:xfrm>
          <a:custGeom>
            <a:avLst/>
            <a:gdLst/>
            <a:ahLst/>
            <a:cxnLst/>
            <a:rect l="l" t="t" r="r" b="b"/>
            <a:pathLst>
              <a:path w="964406" h="1431226" extrusionOk="0">
                <a:moveTo>
                  <a:pt x="248883" y="-4"/>
                </a:moveTo>
                <a:lnTo>
                  <a:pt x="248883" y="466721"/>
                </a:lnTo>
                <a:cubicBezTo>
                  <a:pt x="111428" y="466721"/>
                  <a:pt x="-6" y="578154"/>
                  <a:pt x="-6" y="715609"/>
                </a:cubicBezTo>
                <a:cubicBezTo>
                  <a:pt x="-6" y="853064"/>
                  <a:pt x="111428" y="964497"/>
                  <a:pt x="248883" y="964497"/>
                </a:cubicBezTo>
                <a:lnTo>
                  <a:pt x="248883" y="1431222"/>
                </a:lnTo>
                <a:cubicBezTo>
                  <a:pt x="644056" y="1431222"/>
                  <a:pt x="964401" y="1110877"/>
                  <a:pt x="964401" y="715704"/>
                </a:cubicBezTo>
                <a:cubicBezTo>
                  <a:pt x="964401" y="320535"/>
                  <a:pt x="644056" y="186"/>
                  <a:pt x="248883" y="186"/>
                </a:cubicBezTo>
              </a:path>
            </a:pathLst>
          </a:custGeom>
          <a:solidFill>
            <a:srgbClr val="E633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5;p5">
            <a:extLst>
              <a:ext uri="{FF2B5EF4-FFF2-40B4-BE49-F238E27FC236}">
                <a16:creationId xmlns:a16="http://schemas.microsoft.com/office/drawing/2014/main" id="{9D4D1C51-6460-4E92-B833-5F9C309B6F85}"/>
              </a:ext>
            </a:extLst>
          </p:cNvPr>
          <p:cNvSpPr/>
          <p:nvPr/>
        </p:nvSpPr>
        <p:spPr>
          <a:xfrm>
            <a:off x="10415404" y="1087769"/>
            <a:ext cx="3095653" cy="4594101"/>
          </a:xfrm>
          <a:custGeom>
            <a:avLst/>
            <a:gdLst/>
            <a:ahLst/>
            <a:cxnLst/>
            <a:rect l="l" t="t" r="r" b="b"/>
            <a:pathLst>
              <a:path w="964406" h="1431226" extrusionOk="0">
                <a:moveTo>
                  <a:pt x="248883" y="-4"/>
                </a:moveTo>
                <a:lnTo>
                  <a:pt x="248883" y="466721"/>
                </a:lnTo>
                <a:cubicBezTo>
                  <a:pt x="111428" y="466721"/>
                  <a:pt x="-6" y="578154"/>
                  <a:pt x="-6" y="715609"/>
                </a:cubicBezTo>
                <a:cubicBezTo>
                  <a:pt x="-6" y="853064"/>
                  <a:pt x="111428" y="964497"/>
                  <a:pt x="248883" y="964497"/>
                </a:cubicBezTo>
                <a:lnTo>
                  <a:pt x="248883" y="1431222"/>
                </a:lnTo>
                <a:cubicBezTo>
                  <a:pt x="644056" y="1431222"/>
                  <a:pt x="964401" y="1110877"/>
                  <a:pt x="964401" y="715704"/>
                </a:cubicBezTo>
                <a:cubicBezTo>
                  <a:pt x="964401" y="320535"/>
                  <a:pt x="644056" y="186"/>
                  <a:pt x="248883" y="186"/>
                </a:cubicBezTo>
              </a:path>
            </a:pathLst>
          </a:custGeom>
          <a:solidFill>
            <a:srgbClr val="344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D5BF5-8CB9-0CD6-FAC2-BB74C31CD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78" y="1087769"/>
            <a:ext cx="2025742" cy="3038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CBD51-BF49-8C5A-F523-78FE6EDC8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75" y="1087769"/>
            <a:ext cx="4561055" cy="30382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A8C4A2-93B9-0A22-EAB8-5E4E008AAC74}"/>
              </a:ext>
            </a:extLst>
          </p:cNvPr>
          <p:cNvSpPr/>
          <p:nvPr/>
        </p:nvSpPr>
        <p:spPr>
          <a:xfrm>
            <a:off x="10415404" y="0"/>
            <a:ext cx="793662" cy="5653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31522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D4E0DA-01FD-4A70-99E8-0CEE2240EB51}"/>
              </a:ext>
            </a:extLst>
          </p:cNvPr>
          <p:cNvGrpSpPr/>
          <p:nvPr/>
        </p:nvGrpSpPr>
        <p:grpSpPr>
          <a:xfrm>
            <a:off x="68826" y="1779634"/>
            <a:ext cx="8956892" cy="1343834"/>
            <a:chOff x="3020789" y="1700962"/>
            <a:chExt cx="9025369" cy="13570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B24D5FA-9F07-474C-A7D6-4CE0D7136446}"/>
                </a:ext>
              </a:extLst>
            </p:cNvPr>
            <p:cNvSpPr/>
            <p:nvPr/>
          </p:nvSpPr>
          <p:spPr>
            <a:xfrm>
              <a:off x="3020789" y="2591802"/>
              <a:ext cx="4535838" cy="4662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lvl="1" indent="-4572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en-GB" sz="2400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B0A35C-0C43-41FA-92E1-A70453E37480}"/>
                </a:ext>
              </a:extLst>
            </p:cNvPr>
            <p:cNvSpPr/>
            <p:nvPr/>
          </p:nvSpPr>
          <p:spPr>
            <a:xfrm>
              <a:off x="7510319" y="1700962"/>
              <a:ext cx="4535839" cy="714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lvl="1" indent="-45720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chemeClr val="bg2"/>
                  </a:solidFill>
                  <a:latin typeface="Arial" panose="020B0604020202020204" pitchFamily="34" charset="0"/>
                  <a:ea typeface="Nexa Book" panose="02000000000000000000" pitchFamily="2" charset="0"/>
                  <a:cs typeface="Arial" panose="020B0604020202020204" pitchFamily="34" charset="0"/>
                </a:rPr>
                <a:t>Neurodiversity Programme (TTT)</a:t>
              </a:r>
              <a:endParaRPr lang="en-GB" sz="2400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D6B506E-5D7F-4B7C-A06B-279BF7B2D3F5}"/>
              </a:ext>
            </a:extLst>
          </p:cNvPr>
          <p:cNvSpPr/>
          <p:nvPr/>
        </p:nvSpPr>
        <p:spPr>
          <a:xfrm>
            <a:off x="676827" y="-34198"/>
            <a:ext cx="4488306" cy="9873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 Nova" panose="020B0504020202020204" pitchFamily="34" charset="0"/>
            </a:endParaRPr>
          </a:p>
        </p:txBody>
      </p:sp>
      <p:sp>
        <p:nvSpPr>
          <p:cNvPr id="15" name="Google Shape;724;p16">
            <a:extLst>
              <a:ext uri="{FF2B5EF4-FFF2-40B4-BE49-F238E27FC236}">
                <a16:creationId xmlns:a16="http://schemas.microsoft.com/office/drawing/2014/main" id="{8E726093-DA04-4EA4-A5A2-99CF3C766340}"/>
              </a:ext>
            </a:extLst>
          </p:cNvPr>
          <p:cNvSpPr txBox="1"/>
          <p:nvPr/>
        </p:nvSpPr>
        <p:spPr>
          <a:xfrm>
            <a:off x="676826" y="368432"/>
            <a:ext cx="44883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344863"/>
              </a:buClr>
              <a:buSzPts val="5200"/>
              <a:buFont typeface="Arial"/>
              <a:buNone/>
            </a:pPr>
            <a:r>
              <a:rPr lang="en-IE" sz="3200" dirty="0">
                <a:solidFill>
                  <a:schemeClr val="bg1"/>
                </a:solidFill>
                <a:latin typeface="Arial Nova" panose="020B0504020202020204" pitchFamily="34" charset="0"/>
                <a:ea typeface="Nexa Black" panose="02000000000000000000" pitchFamily="2" charset="0"/>
                <a:cs typeface="Calibri" panose="020F0502020204030204" pitchFamily="34" charset="0"/>
                <a:sym typeface="Arial"/>
              </a:rPr>
              <a:t> Processes &amp; Practices</a:t>
            </a:r>
          </a:p>
        </p:txBody>
      </p:sp>
      <p:pic>
        <p:nvPicPr>
          <p:cNvPr id="17" name="Google Shape;102;p5">
            <a:extLst>
              <a:ext uri="{FF2B5EF4-FFF2-40B4-BE49-F238E27FC236}">
                <a16:creationId xmlns:a16="http://schemas.microsoft.com/office/drawing/2014/main" id="{C4CA932F-519C-491F-B177-0D954B6536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6219" y="1635281"/>
            <a:ext cx="510420" cy="325740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0;p5">
            <a:extLst>
              <a:ext uri="{FF2B5EF4-FFF2-40B4-BE49-F238E27FC236}">
                <a16:creationId xmlns:a16="http://schemas.microsoft.com/office/drawing/2014/main" id="{E6FCDEC9-5196-41A5-A6EE-C1BCC9E39515}"/>
              </a:ext>
            </a:extLst>
          </p:cNvPr>
          <p:cNvSpPr/>
          <p:nvPr/>
        </p:nvSpPr>
        <p:spPr>
          <a:xfrm rot="5400000">
            <a:off x="11217261" y="-1131731"/>
            <a:ext cx="1949479" cy="3182430"/>
          </a:xfrm>
          <a:custGeom>
            <a:avLst/>
            <a:gdLst/>
            <a:ahLst/>
            <a:cxnLst/>
            <a:rect l="l" t="t" r="r" b="b"/>
            <a:pathLst>
              <a:path w="964406" h="1431226" extrusionOk="0">
                <a:moveTo>
                  <a:pt x="248883" y="-4"/>
                </a:moveTo>
                <a:lnTo>
                  <a:pt x="248883" y="466721"/>
                </a:lnTo>
                <a:cubicBezTo>
                  <a:pt x="111428" y="466721"/>
                  <a:pt x="-6" y="578154"/>
                  <a:pt x="-6" y="715609"/>
                </a:cubicBezTo>
                <a:cubicBezTo>
                  <a:pt x="-6" y="853064"/>
                  <a:pt x="111428" y="964497"/>
                  <a:pt x="248883" y="964497"/>
                </a:cubicBezTo>
                <a:lnTo>
                  <a:pt x="248883" y="1431222"/>
                </a:lnTo>
                <a:cubicBezTo>
                  <a:pt x="644056" y="1431222"/>
                  <a:pt x="964401" y="1110877"/>
                  <a:pt x="964401" y="715704"/>
                </a:cubicBezTo>
                <a:cubicBezTo>
                  <a:pt x="964401" y="320535"/>
                  <a:pt x="644056" y="186"/>
                  <a:pt x="248883" y="186"/>
                </a:cubicBezTo>
              </a:path>
            </a:pathLst>
          </a:custGeom>
          <a:solidFill>
            <a:srgbClr val="E633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5;p5">
            <a:extLst>
              <a:ext uri="{FF2B5EF4-FFF2-40B4-BE49-F238E27FC236}">
                <a16:creationId xmlns:a16="http://schemas.microsoft.com/office/drawing/2014/main" id="{9D4D1C51-6460-4E92-B833-5F9C309B6F85}"/>
              </a:ext>
            </a:extLst>
          </p:cNvPr>
          <p:cNvSpPr/>
          <p:nvPr/>
        </p:nvSpPr>
        <p:spPr>
          <a:xfrm>
            <a:off x="10415404" y="1087769"/>
            <a:ext cx="3095653" cy="4594101"/>
          </a:xfrm>
          <a:custGeom>
            <a:avLst/>
            <a:gdLst/>
            <a:ahLst/>
            <a:cxnLst/>
            <a:rect l="l" t="t" r="r" b="b"/>
            <a:pathLst>
              <a:path w="964406" h="1431226" extrusionOk="0">
                <a:moveTo>
                  <a:pt x="248883" y="-4"/>
                </a:moveTo>
                <a:lnTo>
                  <a:pt x="248883" y="466721"/>
                </a:lnTo>
                <a:cubicBezTo>
                  <a:pt x="111428" y="466721"/>
                  <a:pt x="-6" y="578154"/>
                  <a:pt x="-6" y="715609"/>
                </a:cubicBezTo>
                <a:cubicBezTo>
                  <a:pt x="-6" y="853064"/>
                  <a:pt x="111428" y="964497"/>
                  <a:pt x="248883" y="964497"/>
                </a:cubicBezTo>
                <a:lnTo>
                  <a:pt x="248883" y="1431222"/>
                </a:lnTo>
                <a:cubicBezTo>
                  <a:pt x="644056" y="1431222"/>
                  <a:pt x="964401" y="1110877"/>
                  <a:pt x="964401" y="715704"/>
                </a:cubicBezTo>
                <a:cubicBezTo>
                  <a:pt x="964401" y="320535"/>
                  <a:pt x="644056" y="186"/>
                  <a:pt x="248883" y="186"/>
                </a:cubicBezTo>
              </a:path>
            </a:pathLst>
          </a:custGeom>
          <a:solidFill>
            <a:srgbClr val="344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4FA9DD-9903-406D-B4BE-206E384E46FE}"/>
              </a:ext>
            </a:extLst>
          </p:cNvPr>
          <p:cNvCxnSpPr>
            <a:cxnSpLocks/>
          </p:cNvCxnSpPr>
          <p:nvPr/>
        </p:nvCxnSpPr>
        <p:spPr>
          <a:xfrm>
            <a:off x="4752975" y="1635281"/>
            <a:ext cx="0" cy="4388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3A9F3E2-C48C-4796-463B-A265AE28C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051" y="2487520"/>
            <a:ext cx="2807312" cy="4051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5226A1-0EA4-3C08-05FE-854DEB59F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39" y="2542178"/>
            <a:ext cx="4501425" cy="3000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FA28AA-FC07-6745-2042-2D0C66186592}"/>
              </a:ext>
            </a:extLst>
          </p:cNvPr>
          <p:cNvSpPr txBox="1"/>
          <p:nvPr/>
        </p:nvSpPr>
        <p:spPr>
          <a:xfrm>
            <a:off x="558180" y="1779634"/>
            <a:ext cx="7647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  <a:cs typeface="Arial" panose="020B0604020202020204" pitchFamily="34" charset="0"/>
              </a:rPr>
              <a:t>Palmerstown Hub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B05E4-E3BF-A1A8-739A-CC459BDDA413}"/>
              </a:ext>
            </a:extLst>
          </p:cNvPr>
          <p:cNvSpPr txBox="1"/>
          <p:nvPr/>
        </p:nvSpPr>
        <p:spPr>
          <a:xfrm>
            <a:off x="2453730" y="1187190"/>
            <a:ext cx="432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algn="ctr">
              <a:buClr>
                <a:schemeClr val="accent1"/>
              </a:buClr>
            </a:pPr>
            <a:r>
              <a:rPr lang="en-GB" sz="2000" b="1" u="sng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  <a:cs typeface="Arial" panose="020B0604020202020204" pitchFamily="34" charset="0"/>
              </a:rPr>
              <a:t>Pilot Projects</a:t>
            </a:r>
            <a:r>
              <a:rPr lang="en-GB" sz="1400" b="1" u="sng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04BD64-A733-1187-8059-EEA1DBC6D8AE}"/>
              </a:ext>
            </a:extLst>
          </p:cNvPr>
          <p:cNvSpPr/>
          <p:nvPr/>
        </p:nvSpPr>
        <p:spPr>
          <a:xfrm>
            <a:off x="10415404" y="0"/>
            <a:ext cx="793662" cy="5653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580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/>
          <p:nvPr/>
        </p:nvSpPr>
        <p:spPr>
          <a:xfrm>
            <a:off x="2540266" y="2551857"/>
            <a:ext cx="57949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5400" dirty="0">
                <a:solidFill>
                  <a:schemeClr val="lt1"/>
                </a:solidFill>
                <a:latin typeface="Arial Nova" panose="020B0504020202020204" pitchFamily="34" charset="0"/>
                <a:ea typeface="Nexa XBold" panose="02000000000000000000" pitchFamily="2" charset="0"/>
                <a:cs typeface="Calibri" panose="020F0502020204030204" pitchFamily="34" charset="0"/>
              </a:rPr>
              <a:t>Technology</a:t>
            </a:r>
            <a:endParaRPr sz="500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Google Shape;64;p3"/>
          <p:cNvSpPr/>
          <p:nvPr/>
        </p:nvSpPr>
        <p:spPr>
          <a:xfrm flipH="1">
            <a:off x="9353406" y="-738816"/>
            <a:ext cx="5912128" cy="8773884"/>
          </a:xfrm>
          <a:custGeom>
            <a:avLst/>
            <a:gdLst/>
            <a:ahLst/>
            <a:cxnLst/>
            <a:rect l="l" t="t" r="r" b="b"/>
            <a:pathLst>
              <a:path w="964406" h="1431226" extrusionOk="0">
                <a:moveTo>
                  <a:pt x="248883" y="-4"/>
                </a:moveTo>
                <a:lnTo>
                  <a:pt x="248883" y="466721"/>
                </a:lnTo>
                <a:cubicBezTo>
                  <a:pt x="111428" y="466721"/>
                  <a:pt x="-6" y="578154"/>
                  <a:pt x="-6" y="715609"/>
                </a:cubicBezTo>
                <a:cubicBezTo>
                  <a:pt x="-6" y="853064"/>
                  <a:pt x="111428" y="964497"/>
                  <a:pt x="248883" y="964497"/>
                </a:cubicBezTo>
                <a:lnTo>
                  <a:pt x="248883" y="1431222"/>
                </a:lnTo>
                <a:cubicBezTo>
                  <a:pt x="644056" y="1431222"/>
                  <a:pt x="964401" y="1110877"/>
                  <a:pt x="964401" y="715704"/>
                </a:cubicBezTo>
                <a:cubicBezTo>
                  <a:pt x="964401" y="320535"/>
                  <a:pt x="644056" y="186"/>
                  <a:pt x="248883" y="186"/>
                </a:cubicBezTo>
              </a:path>
            </a:pathLst>
          </a:custGeom>
          <a:solidFill>
            <a:srgbClr val="E633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3"/>
          <p:cNvPicPr preferRelativeResize="0"/>
          <p:nvPr/>
        </p:nvPicPr>
        <p:blipFill rotWithShape="1">
          <a:blip r:embed="rId3">
            <a:alphaModFix/>
            <a:biLevel thresh="50000"/>
          </a:blip>
          <a:srcRect t="11843" r="15693"/>
          <a:stretch/>
        </p:blipFill>
        <p:spPr>
          <a:xfrm rot="5400000">
            <a:off x="7047144" y="3966783"/>
            <a:ext cx="666754" cy="36555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3"/>
          <p:cNvGrpSpPr/>
          <p:nvPr/>
        </p:nvGrpSpPr>
        <p:grpSpPr>
          <a:xfrm>
            <a:off x="1129727" y="1054330"/>
            <a:ext cx="1111967" cy="1091264"/>
            <a:chOff x="9395856" y="1074956"/>
            <a:chExt cx="803990" cy="867923"/>
          </a:xfrm>
        </p:grpSpPr>
        <p:grpSp>
          <p:nvGrpSpPr>
            <p:cNvPr id="68" name="Google Shape;68;p3"/>
            <p:cNvGrpSpPr/>
            <p:nvPr/>
          </p:nvGrpSpPr>
          <p:grpSpPr>
            <a:xfrm>
              <a:off x="9395856" y="1074956"/>
              <a:ext cx="422038" cy="867923"/>
              <a:chOff x="9395856" y="1074955"/>
              <a:chExt cx="359461" cy="739233"/>
            </a:xfrm>
          </p:grpSpPr>
          <p:pic>
            <p:nvPicPr>
              <p:cNvPr id="69" name="Google Shape;69;p3"/>
              <p:cNvPicPr preferRelativeResize="0"/>
              <p:nvPr/>
            </p:nvPicPr>
            <p:blipFill rotWithShape="1">
              <a:blip r:embed="rId4">
                <a:alphaModFix/>
                <a:biLevel thresh="50000"/>
              </a:blip>
              <a:srcRect t="85083"/>
              <a:stretch/>
            </p:blipFill>
            <p:spPr>
              <a:xfrm rot="5400000">
                <a:off x="9386783" y="1084029"/>
                <a:ext cx="377608" cy="3594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Google Shape;70;p3"/>
              <p:cNvPicPr preferRelativeResize="0"/>
              <p:nvPr/>
            </p:nvPicPr>
            <p:blipFill rotWithShape="1">
              <a:blip r:embed="rId4">
                <a:alphaModFix/>
                <a:biLevel thresh="50000"/>
              </a:blip>
              <a:srcRect t="85083"/>
              <a:stretch/>
            </p:blipFill>
            <p:spPr>
              <a:xfrm rot="5400000">
                <a:off x="9386783" y="1445654"/>
                <a:ext cx="377608" cy="3594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" name="Google Shape;71;p3"/>
            <p:cNvGrpSpPr/>
            <p:nvPr/>
          </p:nvGrpSpPr>
          <p:grpSpPr>
            <a:xfrm>
              <a:off x="9777808" y="1074956"/>
              <a:ext cx="422038" cy="867923"/>
              <a:chOff x="9395856" y="1074955"/>
              <a:chExt cx="359461" cy="739233"/>
            </a:xfrm>
          </p:grpSpPr>
          <p:pic>
            <p:nvPicPr>
              <p:cNvPr id="72" name="Google Shape;72;p3"/>
              <p:cNvPicPr preferRelativeResize="0"/>
              <p:nvPr/>
            </p:nvPicPr>
            <p:blipFill rotWithShape="1">
              <a:blip r:embed="rId4">
                <a:alphaModFix/>
                <a:biLevel thresh="50000"/>
              </a:blip>
              <a:srcRect t="85083"/>
              <a:stretch/>
            </p:blipFill>
            <p:spPr>
              <a:xfrm rot="5400000">
                <a:off x="9386783" y="1084029"/>
                <a:ext cx="377608" cy="3594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" name="Google Shape;73;p3"/>
              <p:cNvPicPr preferRelativeResize="0"/>
              <p:nvPr/>
            </p:nvPicPr>
            <p:blipFill rotWithShape="1">
              <a:blip r:embed="rId4">
                <a:alphaModFix/>
                <a:biLevel thresh="50000"/>
              </a:blip>
              <a:srcRect t="85083"/>
              <a:stretch/>
            </p:blipFill>
            <p:spPr>
              <a:xfrm rot="5400000">
                <a:off x="9386783" y="1445654"/>
                <a:ext cx="377608" cy="3594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" name="Picture 2" descr="South Dublin County Council">
            <a:extLst>
              <a:ext uri="{FF2B5EF4-FFF2-40B4-BE49-F238E27FC236}">
                <a16:creationId xmlns:a16="http://schemas.microsoft.com/office/drawing/2014/main" id="{40CEB919-9ADD-C8E8-D1C7-E09F7668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93" y="4701659"/>
            <a:ext cx="2153611" cy="215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01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B0A35C-0C43-41FA-92E1-A70453E37480}"/>
              </a:ext>
            </a:extLst>
          </p:cNvPr>
          <p:cNvSpPr/>
          <p:nvPr/>
        </p:nvSpPr>
        <p:spPr>
          <a:xfrm>
            <a:off x="524829" y="4369387"/>
            <a:ext cx="45014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  <a:cs typeface="Arial" panose="020B0604020202020204" pitchFamily="34" charset="0"/>
              </a:rPr>
              <a:t>Recognising the potential for partnerships as a source of innovation and creativity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  <a:cs typeface="Arial" panose="020B0604020202020204" pitchFamily="34" charset="0"/>
              </a:rPr>
              <a:t>AWS and Think Big Space</a:t>
            </a: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2"/>
                </a:solidFill>
                <a:latin typeface="Arial" panose="020B0604020202020204" pitchFamily="34" charset="0"/>
                <a:ea typeface="Nexa Book" panose="02000000000000000000" pitchFamily="2" charset="0"/>
                <a:hlinkClick r:id="rId3"/>
              </a:rPr>
              <a:t>https://www.instagram.com/reel/Cln8t5-uHqx/</a:t>
            </a:r>
            <a:endParaRPr lang="en-GB" sz="2400" dirty="0">
              <a:solidFill>
                <a:schemeClr val="bg2"/>
              </a:solidFill>
              <a:latin typeface="Arial" panose="020B0604020202020204" pitchFamily="34" charset="0"/>
              <a:ea typeface="Nexa Book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6B506E-5D7F-4B7C-A06B-279BF7B2D3F5}"/>
              </a:ext>
            </a:extLst>
          </p:cNvPr>
          <p:cNvSpPr/>
          <p:nvPr/>
        </p:nvSpPr>
        <p:spPr>
          <a:xfrm>
            <a:off x="676827" y="-34198"/>
            <a:ext cx="3893423" cy="9873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 Nova" panose="020B0504020202020204" pitchFamily="34" charset="0"/>
              </a:rPr>
              <a:t>COLLABORATIONS AND PARTNERSHIPS</a:t>
            </a:r>
            <a:endParaRPr lang="en-IE" sz="2000" dirty="0">
              <a:latin typeface="Arial Nova" panose="020B0504020202020204" pitchFamily="34" charset="0"/>
            </a:endParaRPr>
          </a:p>
        </p:txBody>
      </p:sp>
      <p:pic>
        <p:nvPicPr>
          <p:cNvPr id="17" name="Google Shape;102;p5">
            <a:extLst>
              <a:ext uri="{FF2B5EF4-FFF2-40B4-BE49-F238E27FC236}">
                <a16:creationId xmlns:a16="http://schemas.microsoft.com/office/drawing/2014/main" id="{C4CA932F-519C-491F-B177-0D954B6536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6219" y="1635281"/>
            <a:ext cx="510420" cy="325740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0;p5">
            <a:extLst>
              <a:ext uri="{FF2B5EF4-FFF2-40B4-BE49-F238E27FC236}">
                <a16:creationId xmlns:a16="http://schemas.microsoft.com/office/drawing/2014/main" id="{E6FCDEC9-5196-41A5-A6EE-C1BCC9E39515}"/>
              </a:ext>
            </a:extLst>
          </p:cNvPr>
          <p:cNvSpPr/>
          <p:nvPr/>
        </p:nvSpPr>
        <p:spPr>
          <a:xfrm rot="5400000">
            <a:off x="11217261" y="-1131731"/>
            <a:ext cx="1949479" cy="3182430"/>
          </a:xfrm>
          <a:custGeom>
            <a:avLst/>
            <a:gdLst/>
            <a:ahLst/>
            <a:cxnLst/>
            <a:rect l="l" t="t" r="r" b="b"/>
            <a:pathLst>
              <a:path w="964406" h="1431226" extrusionOk="0">
                <a:moveTo>
                  <a:pt x="248883" y="-4"/>
                </a:moveTo>
                <a:lnTo>
                  <a:pt x="248883" y="466721"/>
                </a:lnTo>
                <a:cubicBezTo>
                  <a:pt x="111428" y="466721"/>
                  <a:pt x="-6" y="578154"/>
                  <a:pt x="-6" y="715609"/>
                </a:cubicBezTo>
                <a:cubicBezTo>
                  <a:pt x="-6" y="853064"/>
                  <a:pt x="111428" y="964497"/>
                  <a:pt x="248883" y="964497"/>
                </a:cubicBezTo>
                <a:lnTo>
                  <a:pt x="248883" y="1431222"/>
                </a:lnTo>
                <a:cubicBezTo>
                  <a:pt x="644056" y="1431222"/>
                  <a:pt x="964401" y="1110877"/>
                  <a:pt x="964401" y="715704"/>
                </a:cubicBezTo>
                <a:cubicBezTo>
                  <a:pt x="964401" y="320535"/>
                  <a:pt x="644056" y="186"/>
                  <a:pt x="248883" y="186"/>
                </a:cubicBezTo>
              </a:path>
            </a:pathLst>
          </a:custGeom>
          <a:solidFill>
            <a:srgbClr val="E633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5;p5">
            <a:extLst>
              <a:ext uri="{FF2B5EF4-FFF2-40B4-BE49-F238E27FC236}">
                <a16:creationId xmlns:a16="http://schemas.microsoft.com/office/drawing/2014/main" id="{9D4D1C51-6460-4E92-B833-5F9C309B6F85}"/>
              </a:ext>
            </a:extLst>
          </p:cNvPr>
          <p:cNvSpPr/>
          <p:nvPr/>
        </p:nvSpPr>
        <p:spPr>
          <a:xfrm>
            <a:off x="10415404" y="1087769"/>
            <a:ext cx="3095653" cy="4594101"/>
          </a:xfrm>
          <a:custGeom>
            <a:avLst/>
            <a:gdLst/>
            <a:ahLst/>
            <a:cxnLst/>
            <a:rect l="l" t="t" r="r" b="b"/>
            <a:pathLst>
              <a:path w="964406" h="1431226" extrusionOk="0">
                <a:moveTo>
                  <a:pt x="248883" y="-4"/>
                </a:moveTo>
                <a:lnTo>
                  <a:pt x="248883" y="466721"/>
                </a:lnTo>
                <a:cubicBezTo>
                  <a:pt x="111428" y="466721"/>
                  <a:pt x="-6" y="578154"/>
                  <a:pt x="-6" y="715609"/>
                </a:cubicBezTo>
                <a:cubicBezTo>
                  <a:pt x="-6" y="853064"/>
                  <a:pt x="111428" y="964497"/>
                  <a:pt x="248883" y="964497"/>
                </a:cubicBezTo>
                <a:lnTo>
                  <a:pt x="248883" y="1431222"/>
                </a:lnTo>
                <a:cubicBezTo>
                  <a:pt x="644056" y="1431222"/>
                  <a:pt x="964401" y="1110877"/>
                  <a:pt x="964401" y="715704"/>
                </a:cubicBezTo>
                <a:cubicBezTo>
                  <a:pt x="964401" y="320535"/>
                  <a:pt x="644056" y="186"/>
                  <a:pt x="248883" y="186"/>
                </a:cubicBezTo>
              </a:path>
            </a:pathLst>
          </a:custGeom>
          <a:solidFill>
            <a:srgbClr val="344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93B7D-F05B-6313-6410-D8D1468A1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724" y="274810"/>
            <a:ext cx="4205586" cy="6308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29B8C-CA1C-0AF9-C733-91CBCBA0A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86" y="1087769"/>
            <a:ext cx="4794924" cy="31966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FAC1E8-C531-76D8-81F5-E639B30BFE10}"/>
              </a:ext>
            </a:extLst>
          </p:cNvPr>
          <p:cNvSpPr/>
          <p:nvPr/>
        </p:nvSpPr>
        <p:spPr>
          <a:xfrm>
            <a:off x="10415404" y="0"/>
            <a:ext cx="793662" cy="5653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280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8D5878C-D1C5-4744-843D-D700DA4FE498}"/>
              </a:ext>
            </a:extLst>
          </p:cNvPr>
          <p:cNvSpPr/>
          <p:nvPr/>
        </p:nvSpPr>
        <p:spPr>
          <a:xfrm>
            <a:off x="676828" y="-34198"/>
            <a:ext cx="7569550" cy="9873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 Nova" panose="020B0504020202020204" pitchFamily="34" charset="0"/>
              </a:rPr>
              <a:t>Moving Forward…what’s next for South Dublin Libraries?</a:t>
            </a:r>
            <a:endParaRPr lang="en-IE" sz="2000" dirty="0">
              <a:latin typeface="Arial Nova" panose="020B05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927C70-CDE7-4726-B3BD-AF26DB41994A}"/>
              </a:ext>
            </a:extLst>
          </p:cNvPr>
          <p:cNvSpPr/>
          <p:nvPr/>
        </p:nvSpPr>
        <p:spPr>
          <a:xfrm>
            <a:off x="0" y="1914090"/>
            <a:ext cx="2467208" cy="21783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800" dirty="0"/>
              <a:t>Staff Skills Database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174A22-871C-4E9B-BFC4-96AB389F2811}"/>
              </a:ext>
            </a:extLst>
          </p:cNvPr>
          <p:cNvSpPr/>
          <p:nvPr/>
        </p:nvSpPr>
        <p:spPr>
          <a:xfrm>
            <a:off x="2496704" y="1914089"/>
            <a:ext cx="2467208" cy="21783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GB" sz="1800" dirty="0"/>
              <a:t>Brainstorming Sessions</a:t>
            </a:r>
            <a:endParaRPr lang="en-IE" sz="18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85F6A5-8CB5-4940-B2DF-65DE3C65AAF7}"/>
              </a:ext>
            </a:extLst>
          </p:cNvPr>
          <p:cNvSpPr/>
          <p:nvPr/>
        </p:nvSpPr>
        <p:spPr>
          <a:xfrm>
            <a:off x="5008273" y="1914090"/>
            <a:ext cx="2938018" cy="217834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GB" sz="1800" dirty="0"/>
              <a:t>My Open Library</a:t>
            </a:r>
          </a:p>
          <a:p>
            <a:pPr algn="ctr">
              <a:spcBef>
                <a:spcPts val="1200"/>
              </a:spcBef>
            </a:pPr>
            <a:r>
              <a:rPr lang="en-GB" sz="1800" dirty="0"/>
              <a:t>Gaming Library</a:t>
            </a:r>
          </a:p>
          <a:p>
            <a:pPr algn="ctr">
              <a:spcBef>
                <a:spcPts val="1200"/>
              </a:spcBef>
            </a:pPr>
            <a:r>
              <a:rPr lang="en-GB" sz="1800" dirty="0"/>
              <a:t>Livestreaming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781D6F-8295-4DEB-A8CF-9F6CD7C2980B}"/>
              </a:ext>
            </a:extLst>
          </p:cNvPr>
          <p:cNvSpPr/>
          <p:nvPr/>
        </p:nvSpPr>
        <p:spPr>
          <a:xfrm>
            <a:off x="0" y="4194030"/>
            <a:ext cx="2467208" cy="217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800" dirty="0"/>
              <a:t>User Feedback Portal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2A7E19-13A1-46EB-B220-FFE7F5584311}"/>
              </a:ext>
            </a:extLst>
          </p:cNvPr>
          <p:cNvSpPr/>
          <p:nvPr/>
        </p:nvSpPr>
        <p:spPr>
          <a:xfrm>
            <a:off x="2496704" y="4194030"/>
            <a:ext cx="2467208" cy="217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GB" sz="1800" dirty="0"/>
              <a:t>Innovation Workshops</a:t>
            </a:r>
            <a:endParaRPr lang="en-IE" sz="18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212E05-69D1-4440-946E-22BF0B7ADE09}"/>
              </a:ext>
            </a:extLst>
          </p:cNvPr>
          <p:cNvSpPr/>
          <p:nvPr/>
        </p:nvSpPr>
        <p:spPr>
          <a:xfrm>
            <a:off x="5008156" y="4194030"/>
            <a:ext cx="2970721" cy="217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GB" sz="1800" dirty="0"/>
              <a:t>STEAM - Train The Trainer</a:t>
            </a:r>
            <a:endParaRPr lang="en-IE" sz="18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829BA23-C512-4365-9EA6-683C3F6FC3A1}"/>
              </a:ext>
            </a:extLst>
          </p:cNvPr>
          <p:cNvSpPr/>
          <p:nvPr/>
        </p:nvSpPr>
        <p:spPr>
          <a:xfrm>
            <a:off x="0" y="1253613"/>
            <a:ext cx="2467208" cy="59009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F</a:t>
            </a:r>
            <a:r>
              <a:rPr lang="en-IE" sz="2000" b="1" dirty="0" err="1"/>
              <a:t>ostering</a:t>
            </a:r>
            <a:r>
              <a:rPr lang="en-IE" sz="2000" b="1" dirty="0"/>
              <a:t> Innovation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693D71-52F5-454F-8AFF-9839D7373FDC}"/>
              </a:ext>
            </a:extLst>
          </p:cNvPr>
          <p:cNvSpPr/>
          <p:nvPr/>
        </p:nvSpPr>
        <p:spPr>
          <a:xfrm>
            <a:off x="2496704" y="1253611"/>
            <a:ext cx="2467208" cy="5900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/>
              <a:t>Processes and Practices</a:t>
            </a:r>
            <a:endParaRPr lang="en-IE" sz="1800" b="1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D3502FD-9CAF-40B4-917B-48882D45FB63}"/>
              </a:ext>
            </a:extLst>
          </p:cNvPr>
          <p:cNvSpPr/>
          <p:nvPr/>
        </p:nvSpPr>
        <p:spPr>
          <a:xfrm>
            <a:off x="5040859" y="1253610"/>
            <a:ext cx="2905432" cy="5588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/>
              <a:t>Technology	</a:t>
            </a:r>
            <a:endParaRPr lang="en-IE" sz="1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4897A6-36EE-9A54-4CC8-0512DE3FC697}"/>
              </a:ext>
            </a:extLst>
          </p:cNvPr>
          <p:cNvSpPr/>
          <p:nvPr/>
        </p:nvSpPr>
        <p:spPr>
          <a:xfrm>
            <a:off x="8052617" y="1914089"/>
            <a:ext cx="3960000" cy="217834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GB" sz="1800" dirty="0"/>
              <a:t>Microsoft- Sensory </a:t>
            </a:r>
            <a:r>
              <a:rPr lang="en-GB" sz="1800" dirty="0" err="1"/>
              <a:t>Cubbie</a:t>
            </a:r>
            <a:endParaRPr lang="en-IE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0253A3-A5A6-FD71-4141-AA9215238635}"/>
              </a:ext>
            </a:extLst>
          </p:cNvPr>
          <p:cNvSpPr/>
          <p:nvPr/>
        </p:nvSpPr>
        <p:spPr>
          <a:xfrm>
            <a:off x="8052617" y="1253610"/>
            <a:ext cx="3960001" cy="5588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GB" sz="1800" b="1" dirty="0"/>
              <a:t>Collaborations/Partnerships</a:t>
            </a:r>
            <a:endParaRPr lang="en-IE" sz="1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D5B8B7-BA39-7766-7E6E-10F1E92FCA55}"/>
              </a:ext>
            </a:extLst>
          </p:cNvPr>
          <p:cNvSpPr/>
          <p:nvPr/>
        </p:nvSpPr>
        <p:spPr>
          <a:xfrm>
            <a:off x="8052617" y="4194030"/>
            <a:ext cx="3960000" cy="217834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GB" sz="1800" dirty="0"/>
              <a:t>Capture and share insights 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54952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863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"/>
          <p:cNvSpPr txBox="1"/>
          <p:nvPr/>
        </p:nvSpPr>
        <p:spPr>
          <a:xfrm>
            <a:off x="3636802" y="3429000"/>
            <a:ext cx="4927602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ea typeface="Nexa Black" panose="02000000000000000000" pitchFamily="2" charset="0"/>
                <a:cs typeface="Arial" panose="020B0604020202020204" pitchFamily="34" charset="0"/>
              </a:rPr>
              <a:t>Thank You</a:t>
            </a:r>
            <a:endParaRPr lang="en-US" b="1" dirty="0">
              <a:latin typeface="Arial" panose="020B0604020202020204" pitchFamily="34" charset="0"/>
              <a:ea typeface="Nexa Black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Google Shape;129;p2">
            <a:extLst>
              <a:ext uri="{FF2B5EF4-FFF2-40B4-BE49-F238E27FC236}">
                <a16:creationId xmlns:a16="http://schemas.microsoft.com/office/drawing/2014/main" id="{D5824638-C9F1-FA47-A5AF-B6B85C6FB8D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biLevel thresh="50000"/>
          </a:blip>
          <a:srcRect/>
          <a:stretch/>
        </p:blipFill>
        <p:spPr>
          <a:xfrm rot="5400000">
            <a:off x="5863596" y="2695002"/>
            <a:ext cx="554616" cy="3539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45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CCPC">
      <a:dk1>
        <a:srgbClr val="231F20"/>
      </a:dk1>
      <a:lt1>
        <a:sysClr val="window" lastClr="FFFFFF"/>
      </a:lt1>
      <a:dk2>
        <a:srgbClr val="2F4660"/>
      </a:dk2>
      <a:lt2>
        <a:srgbClr val="D1D3D4"/>
      </a:lt2>
      <a:accent1>
        <a:srgbClr val="EF4136"/>
      </a:accent1>
      <a:accent2>
        <a:srgbClr val="C8D419"/>
      </a:accent2>
      <a:accent3>
        <a:srgbClr val="AF97C7"/>
      </a:accent3>
      <a:accent4>
        <a:srgbClr val="F18700"/>
      </a:accent4>
      <a:accent5>
        <a:srgbClr val="5C79BB"/>
      </a:accent5>
      <a:accent6>
        <a:srgbClr val="FFED00"/>
      </a:accent6>
      <a:hlink>
        <a:srgbClr val="3ABFF0"/>
      </a:hlink>
      <a:folHlink>
        <a:srgbClr val="918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CPC">
      <a:dk1>
        <a:srgbClr val="231F20"/>
      </a:dk1>
      <a:lt1>
        <a:sysClr val="window" lastClr="FFFFFF"/>
      </a:lt1>
      <a:dk2>
        <a:srgbClr val="2F4660"/>
      </a:dk2>
      <a:lt2>
        <a:srgbClr val="D1D3D4"/>
      </a:lt2>
      <a:accent1>
        <a:srgbClr val="EF4136"/>
      </a:accent1>
      <a:accent2>
        <a:srgbClr val="C8D419"/>
      </a:accent2>
      <a:accent3>
        <a:srgbClr val="AF97C7"/>
      </a:accent3>
      <a:accent4>
        <a:srgbClr val="F18700"/>
      </a:accent4>
      <a:accent5>
        <a:srgbClr val="5C79BB"/>
      </a:accent5>
      <a:accent6>
        <a:srgbClr val="FFED00"/>
      </a:accent6>
      <a:hlink>
        <a:srgbClr val="3ABFF0"/>
      </a:hlink>
      <a:folHlink>
        <a:srgbClr val="9185B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0BC94875665D404BB1351B53C41FD2C0007567A7ECE7F4DF48A597E2AF99B3454B" ma:contentTypeVersion="22" ma:contentTypeDescription="Create a new document for eDocs" ma:contentTypeScope="" ma:versionID="60679a249f0b7400a2c393f900ee6b42">
  <xsd:schema xmlns:xsd="http://www.w3.org/2001/XMLSchema" xmlns:xs="http://www.w3.org/2001/XMLSchema" xmlns:p="http://schemas.microsoft.com/office/2006/metadata/properties" xmlns:ns1="http://schemas.microsoft.com/sharepoint/v3" xmlns:ns2="60bb2298-f69c-4c1c-97e1-c32bac0fde5f" xmlns:ns3="b7dd4752-d2a9-4de3-92dc-3bdd9ad5a0c3" xmlns:ns4="http://schemas.microsoft.com/sharepoint/v4" targetNamespace="http://schemas.microsoft.com/office/2006/metadata/properties" ma:root="true" ma:fieldsID="b1ddc812f36970058fd321829c2fcab3" ns1:_="" ns2:_="" ns3:_="" ns4:_="">
    <xsd:import namespace="http://schemas.microsoft.com/sharepoint/v3"/>
    <xsd:import namespace="60bb2298-f69c-4c1c-97e1-c32bac0fde5f"/>
    <xsd:import namespace="b7dd4752-d2a9-4de3-92dc-3bdd9ad5a0c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eDocs_DocumentTopicsTaxHTField0" minOccurs="0"/>
                <xsd:element ref="ns1:_vti_ItemDeclaredRecord" minOccurs="0"/>
                <xsd:element ref="ns1:_dlc_Exempt" minOccurs="0"/>
                <xsd:element ref="ns1:_dlc_ExpireDateSaved" minOccurs="0"/>
                <xsd:element ref="ns1:_dlc_ExpireDate" minOccurs="0"/>
                <xsd:element ref="ns3:TaxCatchAll" minOccurs="0"/>
                <xsd:element ref="ns2:eDocs_SeriesSubSeriesTaxHTField0" minOccurs="0"/>
                <xsd:element ref="ns2:eDocs_YearTaxHTField0" minOccurs="0"/>
                <xsd:element ref="ns1:eDocs_FileName" minOccurs="0"/>
                <xsd:element ref="ns1:eDocs_FileStatus"/>
                <xsd:element ref="ns2:eDocs_FileTopicsTaxHTField0" minOccurs="0"/>
                <xsd:element ref="ns1:OCRLastProcessed" minOccurs="0"/>
                <xsd:element ref="ns4:IconOverlay" minOccurs="0"/>
                <xsd:element ref="ns2:eDocs_SecurityClassificationTaxHTField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10" nillable="true" ma:displayName="Declared Record" ma:hidden="true" ma:internalName="_vti_ItemDeclaredRecord" ma:readOnly="true">
      <xsd:simpleType>
        <xsd:restriction base="dms:DateTime"/>
      </xsd:simpleType>
    </xsd:element>
    <xsd:element name="_dlc_Exempt" ma:index="11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2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3" nillable="true" ma:displayName="Expiration Date" ma:description="" ma:hidden="true" ma:indexed="true" ma:internalName="_dlc_ExpireDate" ma:readOnly="true">
      <xsd:simpleType>
        <xsd:restriction base="dms:DateTime"/>
      </xsd:simpleType>
    </xsd:element>
    <xsd:element name="eDocs_FileName" ma:index="19" nillable="true" ma:displayName="File Name" ma:default="0" ma:description="File Number" ma:indexed="true" ma:internalName="eDocs_FileName">
      <xsd:simpleType>
        <xsd:restriction base="dms:Text">
          <xsd:maxLength value="100"/>
        </xsd:restriction>
      </xsd:simpleType>
    </xsd:element>
    <xsd:element name="eDocs_FileStatus" ma:index="20" ma:displayName="Status" ma:default="Live" ma:description="Current Status of the File. This is set to Live, Archived or sent to National Archives" ma:format="Dropdown" ma:indexed="true" ma:internalName="eDocs_FileStatus">
      <xsd:simpleType>
        <xsd:restriction base="dms:Choice">
          <xsd:enumeration value="Live"/>
          <xsd:enumeration value="Archived"/>
          <xsd:enumeration value="Cancelled"/>
          <xsd:enumeration value="Sent to National Archives"/>
        </xsd:restriction>
      </xsd:simpleType>
    </xsd:element>
    <xsd:element name="OCRLastProcessed" ma:index="23" nillable="true" ma:displayName="OCR Last Processed" ma:format="DateTime" ma:hidden="true" ma:internalName="OCRLastProcess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b2298-f69c-4c1c-97e1-c32bac0fde5f" elementFormDefault="qualified">
    <xsd:import namespace="http://schemas.microsoft.com/office/2006/documentManagement/types"/>
    <xsd:import namespace="http://schemas.microsoft.com/office/infopath/2007/PartnerControls"/>
    <xsd:element name="eDocs_DocumentTopicsTaxHTField0" ma:index="9" nillable="true" ma:taxonomy="true" ma:internalName="eDocs_DocumentTopicsTaxHTField0" ma:taxonomyFieldName="eDocs_DocumentTopics" ma:displayName="Document Topics" ma:fieldId="{fbaa881f-c4ae-443f-9fda-fbdd527793d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Docs_SeriesSubSeriesTaxHTField0" ma:index="15" nillable="true" ma:taxonomy="true" ma:internalName="eDocs_SeriesSubSeriesTaxHTField0" ma:taxonomyFieldName="eDocs_SeriesSubSeries" ma:displayName="Sub Series" ma:fieldId="{11f8bb48-43d6-459a-8b80-9123185593c7}" ma:sspId="352f8098-53e4-406f-92ac-76eac826e604" ma:termSetId="56c2fae3-9bc4-44d3-b90c-e2d9bb65126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Docs_YearTaxHTField0" ma:index="17" nillable="true" ma:taxonomy="true" ma:internalName="eDocs_YearTaxHTField0" ma:taxonomyFieldName="eDocs_Year" ma:displayName="Year" ma:indexed="true" ma:fieldId="{7b1b8a72-8553-41e1-8dd7-5ce464e281f2}" ma:sspId="352f8098-53e4-406f-92ac-76eac826e604" ma:termSetId="a5c852f2-8a63-474e-9104-188f9cd492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Docs_FileTopicsTaxHTField0" ma:index="21" nillable="true" ma:taxonomy="true" ma:internalName="eDocs_FileTopicsTaxHTField0" ma:taxonomyFieldName="eDocs_FileTopics" ma:displayName="File Topics" ma:default="1;#CCPC|898b6a00-9132-4922-88aa-813df20afa54" ma:fieldId="{602c691f-3efa-402d-ab5c-baa8c240a9e7}" ma:taxonomyMulti="true" ma:sspId="352f8098-53e4-406f-92ac-76eac826e604" ma:termSetId="ac41882c-4995-4615-b3f2-54785b4949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Docs_SecurityClassificationTaxHTField0" ma:index="25" nillable="true" ma:taxonomy="true" ma:internalName="eDocs_SecurityClassificationTaxHTField0" ma:taxonomyFieldName="eDocs_SecurityClassification" ma:displayName="Security Classification" ma:default="2;#Unclassified|dde10e0e-499b-4139-b0f1-e86122644e87" ma:fieldId="{6bbd3faf-a5ab-4e5e-b8a6-a5e099cef439}" ma:sspId="352f8098-53e4-406f-92ac-76eac826e604" ma:termSetId="5efc53f7-04b8-4bb1-a15e-160bb9d6ae8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d4752-d2a9-4de3-92dc-3bdd9ad5a0c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823c7cb-ef48-48fe-afd0-37b1eceb9eae}" ma:internalName="TaxCatchAll" ma:showField="CatchAllData" ma:web="b7dd4752-d2a9-4de3-92dc-3bdd9ad5a0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4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Version=15.0.0.0,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Version=15.0.0.0,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Version=15.0.0.0,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Version=15.0.0.0,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Version=15.0.0.0, Culture=neutral, PublicKeyToken=71e9bce111e9429c</Assembly>
    <Class>Microsoft.Office.RecordsManagement.Internal.UpdateExpireDate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ocs_FileStatus xmlns="http://schemas.microsoft.com/sharepoint/v3">Live</eDocs_FileStatus>
    <OCRLastProcessed xmlns="http://schemas.microsoft.com/sharepoint/v3" xsi:nil="true"/>
    <eDocs_FileName xmlns="http://schemas.microsoft.com/sharepoint/v3">CCPC065-001-2023</eDocs_FileName>
    <_dlc_ExpireDate xmlns="http://schemas.microsoft.com/sharepoint/v3" xsi:nil="true"/>
    <_dlc_ExpireDateSaved xmlns="http://schemas.microsoft.com/sharepoint/v3" xsi:nil="true"/>
    <eDocs_SeriesSubSeriesTaxHTField0 xmlns="60bb2298-f69c-4c1c-97e1-c32bac0fde5f">
      <Terms xmlns="http://schemas.microsoft.com/office/infopath/2007/PartnerControls">
        <TermInfo xmlns="http://schemas.microsoft.com/office/infopath/2007/PartnerControls">
          <TermName xmlns="http://schemas.microsoft.com/office/infopath/2007/PartnerControls">065</TermName>
          <TermId xmlns="http://schemas.microsoft.com/office/infopath/2007/PartnerControls">8300ab91-f500-42fa-9772-c8cfe7297da0</TermId>
        </TermInfo>
      </Terms>
    </eDocs_SeriesSubSeriesTaxHTField0>
    <eDocs_FileTopicsTaxHTField0 xmlns="60bb2298-f69c-4c1c-97e1-c32bac0fde5f">
      <Terms xmlns="http://schemas.microsoft.com/office/infopath/2007/PartnerControls">
        <TermInfo xmlns="http://schemas.microsoft.com/office/infopath/2007/PartnerControls">
          <TermName xmlns="http://schemas.microsoft.com/office/infopath/2007/PartnerControls">CCPC</TermName>
          <TermId xmlns="http://schemas.microsoft.com/office/infopath/2007/PartnerControls">898b6a00-9132-4922-88aa-813df20afa54</TermId>
        </TermInfo>
      </Terms>
    </eDocs_FileTopicsTaxHTField0>
    <eDocs_DocumentTopicsTaxHTField0 xmlns="60bb2298-f69c-4c1c-97e1-c32bac0fde5f">
      <Terms xmlns="http://schemas.microsoft.com/office/infopath/2007/PartnerControls"/>
    </eDocs_DocumentTopicsTaxHTField0>
    <TaxCatchAll xmlns="b7dd4752-d2a9-4de3-92dc-3bdd9ad5a0c3">
      <Value>4</Value>
      <Value>2</Value>
      <Value>8</Value>
      <Value>1</Value>
    </TaxCatchAll>
    <eDocs_YearTaxHTField0 xmlns="60bb2298-f69c-4c1c-97e1-c32bac0fde5f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2023</TermName>
          <TermId xmlns="http://schemas.microsoft.com/office/infopath/2007/PartnerControls">b30cd9c9-652e-4060-bfae-a3631569542b</TermId>
        </TermInfo>
      </Terms>
    </eDocs_YearTaxHTField0>
    <eDocs_SecurityClassificationTaxHTField0 xmlns="60bb2298-f69c-4c1c-97e1-c32bac0fde5f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Unclassified</TermName>
          <TermId xmlns="http://schemas.microsoft.com/office/infopath/2007/PartnerControls">dde10e0e-499b-4139-b0f1-e86122644e87</TermId>
        </TermInfo>
      </Terms>
    </eDocs_SecurityClassificationTaxHTField0>
    <IconOverlay xmlns="http://schemas.microsoft.com/sharepoint/v4" xsi:nil="true"/>
  </documentManagement>
</p:properties>
</file>

<file path=customXml/item5.xml><?xml version="1.0" encoding="utf-8"?>
<?mso-contentType ?>
<p:Policy xmlns:p="office.server.policy" id="" local="true">
  <p:Name>eDocument</p:Name>
  <p:Description/>
  <p:Statement/>
  <p:PolicyItems/>
</p:Policy>
</file>

<file path=customXml/itemProps1.xml><?xml version="1.0" encoding="utf-8"?>
<ds:datastoreItem xmlns:ds="http://schemas.openxmlformats.org/officeDocument/2006/customXml" ds:itemID="{D921D9BA-1EFE-4718-A437-E9F743A1D2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0bb2298-f69c-4c1c-97e1-c32bac0fde5f"/>
    <ds:schemaRef ds:uri="b7dd4752-d2a9-4de3-92dc-3bdd9ad5a0c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3E8ACF-8D39-480C-BC9B-5140CD90566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53A3F2B-6740-42F9-B508-B48EC226C2F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421C829-2FA7-4B59-86F6-BC9A80D2B0C5}">
  <ds:schemaRefs>
    <ds:schemaRef ds:uri="http://www.w3.org/XML/1998/namespace"/>
    <ds:schemaRef ds:uri="http://schemas.microsoft.com/office/2006/documentManagement/types"/>
    <ds:schemaRef ds:uri="http://schemas.microsoft.com/sharepoint/v4"/>
    <ds:schemaRef ds:uri="b7dd4752-d2a9-4de3-92dc-3bdd9ad5a0c3"/>
    <ds:schemaRef ds:uri="http://schemas.microsoft.com/office/infopath/2007/PartnerControls"/>
    <ds:schemaRef ds:uri="http://purl.org/dc/elements/1.1/"/>
    <ds:schemaRef ds:uri="http://schemas.microsoft.com/office/2006/metadata/properties"/>
    <ds:schemaRef ds:uri="60bb2298-f69c-4c1c-97e1-c32bac0fde5f"/>
    <ds:schemaRef ds:uri="http://schemas.microsoft.com/sharepoint/v3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62307362-9807-4A00-9171-28A41D482ACC}">
  <ds:schemaRefs>
    <ds:schemaRef ds:uri="office.server.polic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6436</TotalTime>
  <Words>204</Words>
  <Application>Microsoft Office PowerPoint</Application>
  <PresentationFormat>Widescreen</PresentationFormat>
  <Paragraphs>48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 Nova</vt:lpstr>
      <vt:lpstr>Calibri</vt:lpstr>
      <vt:lpstr>Montserrat</vt:lpstr>
      <vt:lpstr>Arial</vt:lpstr>
      <vt:lpstr>Tema do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</dc:creator>
  <cp:lastModifiedBy>Geraldine O'Meara</cp:lastModifiedBy>
  <cp:revision>224</cp:revision>
  <dcterms:created xsi:type="dcterms:W3CDTF">2021-10-11T12:09:55Z</dcterms:created>
  <dcterms:modified xsi:type="dcterms:W3CDTF">2023-05-02T10:44:35Z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0x0101000BC94875665D404BB1351B53C41FD2C0007567A7ECE7F4DF48A597E2AF99B3454B</vt:lpwstr>
  </property>
  <property fmtid="{D5CDD505-2E9C-101B-9397-08002B2CF9AE}" pid="3" name="eDocs_SecurityClassification">
    <vt:lpwstr>2;#Unclassified|dde10e0e-499b-4139-b0f1-e86122644e87</vt:lpwstr>
  </property>
  <property fmtid="{D5CDD505-2E9C-101B-9397-08002B2CF9AE}" pid="4" name="eDocs_SecurityClassificationTaxHTField0">
    <vt:lpwstr>Unclassified|dde10e0e-499b-4139-b0f1-e86122644e87</vt:lpwstr>
  </property>
  <property fmtid="{D5CDD505-2E9C-101B-9397-08002B2CF9AE}" pid="5" name="eDocs_Year">
    <vt:lpwstr>8;#2023|b30cd9c9-652e-4060-bfae-a3631569542b</vt:lpwstr>
  </property>
  <property fmtid="{D5CDD505-2E9C-101B-9397-08002B2CF9AE}" pid="6" name="eDocs_FileTopics">
    <vt:lpwstr>1;#CCPC|898b6a00-9132-4922-88aa-813df20afa54</vt:lpwstr>
  </property>
  <property fmtid="{D5CDD505-2E9C-101B-9397-08002B2CF9AE}" pid="7" name="ItemRetentionFormula">
    <vt:lpwstr/>
  </property>
  <property fmtid="{D5CDD505-2E9C-101B-9397-08002B2CF9AE}" pid="8" name="eDocs_DocumentTopics">
    <vt:lpwstr/>
  </property>
  <property fmtid="{D5CDD505-2E9C-101B-9397-08002B2CF9AE}" pid="9" name="_docset_NoMedatataSyncRequired">
    <vt:lpwstr>False</vt:lpwstr>
  </property>
  <property fmtid="{D5CDD505-2E9C-101B-9397-08002B2CF9AE}" pid="10" name="_dlc_LastRun">
    <vt:lpwstr>08/13/2022 23:02:08</vt:lpwstr>
  </property>
  <property fmtid="{D5CDD505-2E9C-101B-9397-08002B2CF9AE}" pid="11" name="_dlc_policyId">
    <vt:lpwstr/>
  </property>
  <property fmtid="{D5CDD505-2E9C-101B-9397-08002B2CF9AE}" pid="12" name="eDocs_SeriesSubSeries">
    <vt:lpwstr>4;#065|8300ab91-f500-42fa-9772-c8cfe7297da0</vt:lpwstr>
  </property>
</Properties>
</file>