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39" r:id="rId5"/>
    <p:sldId id="363" r:id="rId6"/>
    <p:sldId id="360" r:id="rId7"/>
    <p:sldId id="367" r:id="rId8"/>
    <p:sldId id="362" r:id="rId9"/>
    <p:sldId id="365" r:id="rId10"/>
    <p:sldId id="368" r:id="rId11"/>
    <p:sldId id="369" r:id="rId12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5D7D76-5E2E-42CC-B64F-33BC634E045D}">
          <p14:sldIdLst>
            <p14:sldId id="339"/>
            <p14:sldId id="363"/>
            <p14:sldId id="360"/>
            <p14:sldId id="367"/>
            <p14:sldId id="362"/>
            <p14:sldId id="365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50804-3B02-4C16-853A-96E4208FB18A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95B44-C8C6-4E71-86D6-4B6ACF3AA1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722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87629-B7FA-435C-86E5-432E61C5D39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698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3205-BCEA-4F21-B950-04BF20CD7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B0174-B270-46F9-930E-B615C8D1F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62F11-87C2-48FA-B6B6-0C95EDBD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9DC9-9700-4522-9CD5-C9A5720C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C17F-58D7-4421-98E6-54F2F481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577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32BF-6F0A-425B-9675-07B2CCA3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6E568-7694-43C2-A700-533F86562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3F5FE-4012-4089-AAFD-EB9DBEB9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646DD-9619-43B9-B9D9-84AC8590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B5A15-728A-46B1-BD14-70855981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95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6978C-F847-4E82-AFE8-92CE34484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E91A6-39B6-41AF-899E-B0D571424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91A61-8BAE-4B41-A910-FE18997A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5471A-89D8-4DA1-B478-F867BEB1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3BC24-A167-4BD3-AA69-5DCA11CB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947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20A2-D145-41D9-93C7-FE393E86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E199B-1235-4038-AB29-5456B2136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C2DF2-F268-4569-9526-16235DAB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5E12-D964-4458-8F17-E8FCBC6D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1FBF2-EDA1-43D2-BE1A-91E33F5E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447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F9AC-02E5-4C77-9F74-68DABB23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6751A-5F5B-4CE0-86F7-9CB55CFFF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C6113-2170-40BB-ABDF-D3D0DC44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29C9B-FFF7-4719-B293-F75CA7F2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D4FB-4FDF-4771-A7A1-B6A597A8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364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FE21-381D-4BA2-B975-44D810CB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6192-DFD9-4B56-912B-64B42C4A7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0BD98-C0A0-4C85-A57A-160DC50AB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0FC4F-32CD-4D3C-8190-C10D0FA3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3365A-80D2-4C68-81A6-9A58C275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3EE5D-41F8-4A34-B756-9EF0A66F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305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920B-A095-4027-B0DE-4E485942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1B368-2722-495B-8595-B3F17A83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7824D-52A3-425C-8072-B15CC884C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BE94C-8777-4CB5-ADF8-3248DE1AB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44F64-037C-4A5D-BCD2-D49B728BB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FF116-BF3F-4193-84C3-B1AD4257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63D68-943C-474F-8765-1B63A539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B9EA5-C45A-4EAD-8CA7-CE905FA3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739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B19D-9DAB-4DE4-A847-C71F5EA8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46995-8219-41B0-84BA-21B8AC26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3E178-2B4B-4D23-99B9-6EA88E88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FBB67-DAF5-4D6C-B0AF-DE2E2DF9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660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E45B8-E5C9-4034-9023-D240E146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E113D-AEBC-4DC0-8BBF-7FD3948F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F025F-32CF-4163-96DF-261DD0C1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251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AA6F-6054-4547-95E8-42FFDAB3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99BD-6C45-4E88-8D1E-0D733E1A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FD20C-1CD4-4E2D-82B8-D6DFD4A28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9B9B5-7B11-4430-B5B8-B1EA5B64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285F4-DE89-4D59-A141-F586BC8A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A92D8-5075-4535-B2EC-20B240E3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611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88AB-8B64-452F-846D-E0A98467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9D4CB-EE68-4DC9-BA27-69CC90991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3F703-2B06-455A-974E-F5669A957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72820-D635-46E3-9237-45C2DC24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4D90F-3A5F-484E-BFAA-A54E11C6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DF60F-B6A4-4758-9D18-C660F52E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54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3DE01-8DB4-48E8-BB82-6BC0CBC2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9BC3-28B3-4DC3-9359-5A3706000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594DE-B870-4328-BECE-A5BA084AA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C201C-D898-4AD3-9616-716BE91E684E}" type="datetimeFigureOut">
              <a:rPr lang="en-IE" smtClean="0"/>
              <a:t>17/04/2023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9BBF0-2DC2-4398-AFC0-3EC8685AD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5EFEB-D352-4ADC-ABEF-59DE32300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551F6-EB3B-4743-B1F0-375DCDB8A6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41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>
            <a:extLst>
              <a:ext uri="{FF2B5EF4-FFF2-40B4-BE49-F238E27FC236}">
                <a16:creationId xmlns:a16="http://schemas.microsoft.com/office/drawing/2014/main" id="{8CA731AF-B6B6-456E-87C1-43FE7C58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5DB323-247E-4577-B60C-9AD37D20EB63}"/>
              </a:ext>
            </a:extLst>
          </p:cNvPr>
          <p:cNvSpPr txBox="1"/>
          <p:nvPr/>
        </p:nvSpPr>
        <p:spPr>
          <a:xfrm>
            <a:off x="1500026" y="2868596"/>
            <a:ext cx="8252717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E" sz="3200" b="1">
                <a:solidFill>
                  <a:schemeClr val="bg1"/>
                </a:solidFill>
              </a:rPr>
              <a:t>Housing Delivery Update Report</a:t>
            </a:r>
            <a:br>
              <a:rPr lang="en-IE" sz="3200" b="1">
                <a:solidFill>
                  <a:schemeClr val="bg1"/>
                </a:solidFill>
                <a:effectLst/>
              </a:rPr>
            </a:br>
            <a:br>
              <a:rPr lang="en-IE" sz="3200" b="1">
                <a:solidFill>
                  <a:schemeClr val="bg1"/>
                </a:solidFill>
                <a:effectLst/>
              </a:rPr>
            </a:br>
            <a:r>
              <a:rPr lang="en-IE" sz="3200" b="1">
                <a:solidFill>
                  <a:schemeClr val="bg1"/>
                </a:solidFill>
                <a:effectLst/>
              </a:rPr>
              <a:t>Rathfarnham/Templeogue/Firhouse/</a:t>
            </a:r>
          </a:p>
          <a:p>
            <a:pPr algn="ctr"/>
            <a:r>
              <a:rPr lang="en-IE" sz="3200" b="1" err="1">
                <a:solidFill>
                  <a:schemeClr val="bg1"/>
                </a:solidFill>
                <a:effectLst/>
              </a:rPr>
              <a:t>Bohernabreena</a:t>
            </a:r>
            <a:r>
              <a:rPr lang="en-IE" sz="3200" b="1">
                <a:solidFill>
                  <a:schemeClr val="bg1"/>
                </a:solidFill>
                <a:effectLst/>
              </a:rPr>
              <a:t> Area Committee Meeting</a:t>
            </a:r>
            <a:br>
              <a:rPr lang="en-IE" sz="3200" b="1">
                <a:solidFill>
                  <a:schemeClr val="bg1"/>
                </a:solidFill>
                <a:effectLst/>
              </a:rPr>
            </a:br>
            <a:r>
              <a:rPr lang="en-IE" sz="3200" b="1">
                <a:solidFill>
                  <a:schemeClr val="bg1"/>
                </a:solidFill>
                <a:cs typeface="Calibri"/>
              </a:rPr>
              <a:t>18th</a:t>
            </a:r>
            <a:r>
              <a:rPr lang="en-IE" sz="3200" b="1">
                <a:solidFill>
                  <a:schemeClr val="bg1"/>
                </a:solidFill>
                <a:effectLst/>
              </a:rPr>
              <a:t> </a:t>
            </a:r>
            <a:r>
              <a:rPr lang="en-IE" sz="3200" b="1">
                <a:solidFill>
                  <a:schemeClr val="bg1"/>
                </a:solidFill>
              </a:rPr>
              <a:t>April</a:t>
            </a:r>
            <a:r>
              <a:rPr lang="en-IE" sz="3200" b="1">
                <a:solidFill>
                  <a:schemeClr val="bg1"/>
                </a:solidFill>
                <a:effectLst/>
              </a:rPr>
              <a:t> 2023</a:t>
            </a:r>
            <a:br>
              <a:rPr lang="en-IE" sz="3200" b="1">
                <a:effectLst/>
              </a:rPr>
            </a:br>
            <a:endParaRPr lang="en-IE" sz="3200"/>
          </a:p>
        </p:txBody>
      </p:sp>
    </p:spTree>
    <p:extLst>
      <p:ext uri="{BB962C8B-B14F-4D97-AF65-F5344CB8AC3E}">
        <p14:creationId xmlns:p14="http://schemas.microsoft.com/office/powerpoint/2010/main" val="3252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0"/>
    </mc:Choice>
    <mc:Fallback xmlns="">
      <p:transition spd="slow" advTm="1172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69823F46-9194-7EB9-63D3-149D7032F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" y="-3156"/>
            <a:ext cx="12188454" cy="686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F48B78-8065-8FDF-FD8A-2A34F6A79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4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0F7F07-155D-406B-934B-DCBA6E482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12070"/>
              </p:ext>
            </p:extLst>
          </p:nvPr>
        </p:nvGraphicFramePr>
        <p:xfrm>
          <a:off x="413926" y="3850876"/>
          <a:ext cx="11288029" cy="2262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6884">
                  <a:extLst>
                    <a:ext uri="{9D8B030D-6E8A-4147-A177-3AD203B41FA5}">
                      <a16:colId xmlns:a16="http://schemas.microsoft.com/office/drawing/2014/main" val="751538591"/>
                    </a:ext>
                  </a:extLst>
                </a:gridCol>
                <a:gridCol w="3197294">
                  <a:extLst>
                    <a:ext uri="{9D8B030D-6E8A-4147-A177-3AD203B41FA5}">
                      <a16:colId xmlns:a16="http://schemas.microsoft.com/office/drawing/2014/main" val="2355071067"/>
                    </a:ext>
                  </a:extLst>
                </a:gridCol>
                <a:gridCol w="658013">
                  <a:extLst>
                    <a:ext uri="{9D8B030D-6E8A-4147-A177-3AD203B41FA5}">
                      <a16:colId xmlns:a16="http://schemas.microsoft.com/office/drawing/2014/main" val="1908276548"/>
                    </a:ext>
                  </a:extLst>
                </a:gridCol>
                <a:gridCol w="4365838">
                  <a:extLst>
                    <a:ext uri="{9D8B030D-6E8A-4147-A177-3AD203B41FA5}">
                      <a16:colId xmlns:a16="http://schemas.microsoft.com/office/drawing/2014/main" val="804629682"/>
                    </a:ext>
                  </a:extLst>
                </a:gridCol>
              </a:tblGrid>
              <a:tr h="516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LEA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No.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Update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031813"/>
                  </a:ext>
                </a:extLst>
              </a:tr>
              <a:tr h="69060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Rathfarnham/Templeogue</a:t>
                      </a:r>
                      <a:endParaRPr lang="en-I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Grange Rd/</a:t>
                      </a:r>
                      <a:r>
                        <a:rPr lang="en-GB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Nutgrove</a:t>
                      </a: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Ave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Appeal withdrawn, Part V to be agreed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0554981"/>
                  </a:ext>
                </a:extLst>
              </a:tr>
              <a:tr h="1056147">
                <a:tc vMerge="1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err="1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Garretstown</a:t>
                      </a: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House, Stocking lane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+mn-lt"/>
                          <a:cs typeface="Times New Roman"/>
                        </a:rPr>
                        <a:t>Negotiations ongoing</a:t>
                      </a:r>
                      <a:endParaRPr lang="en-IE" sz="18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764831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028F6A9-9B4B-4695-AE1F-2BA67091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5996" y="39735"/>
            <a:ext cx="13143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7E60D5-E9EA-44CC-94CF-AC1772922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24641"/>
              </p:ext>
            </p:extLst>
          </p:nvPr>
        </p:nvGraphicFramePr>
        <p:xfrm>
          <a:off x="416441" y="3204927"/>
          <a:ext cx="11294269" cy="64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4269">
                  <a:extLst>
                    <a:ext uri="{9D8B030D-6E8A-4147-A177-3AD203B41FA5}">
                      <a16:colId xmlns:a16="http://schemas.microsoft.com/office/drawing/2014/main" val="3504224004"/>
                    </a:ext>
                  </a:extLst>
                </a:gridCol>
              </a:tblGrid>
              <a:tr h="645949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 V Agreements</a:t>
                      </a:r>
                    </a:p>
                  </a:txBody>
                  <a:tcPr marL="131594" marR="131594" marT="65797" marB="65797" anchor="ctr"/>
                </a:tc>
                <a:extLst>
                  <a:ext uri="{0D108BD9-81ED-4DB2-BD59-A6C34878D82A}">
                    <a16:rowId xmlns:a16="http://schemas.microsoft.com/office/drawing/2014/main" val="11957350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E16FB0-6527-3345-0959-EF03D941A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6085"/>
              </p:ext>
            </p:extLst>
          </p:nvPr>
        </p:nvGraphicFramePr>
        <p:xfrm>
          <a:off x="372139" y="70883"/>
          <a:ext cx="11310774" cy="55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0774">
                  <a:extLst>
                    <a:ext uri="{9D8B030D-6E8A-4147-A177-3AD203B41FA5}">
                      <a16:colId xmlns:a16="http://schemas.microsoft.com/office/drawing/2014/main" val="3504224004"/>
                    </a:ext>
                  </a:extLst>
                </a:gridCol>
              </a:tblGrid>
              <a:tr h="552017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Approved/Proposed </a:t>
                      </a:r>
                      <a:r>
                        <a:rPr lang="en-IE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Developments by LEA </a:t>
                      </a:r>
                      <a:endParaRPr lang="en-GB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1594" marR="131594" marT="65797" marB="65797" anchor="ctr"/>
                </a:tc>
                <a:extLst>
                  <a:ext uri="{0D108BD9-81ED-4DB2-BD59-A6C34878D82A}">
                    <a16:rowId xmlns:a16="http://schemas.microsoft.com/office/drawing/2014/main" val="1195735012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E8FDCF5-4BCE-0F33-B42D-96AA9532D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509042"/>
              </p:ext>
            </p:extLst>
          </p:nvPr>
        </p:nvGraphicFramePr>
        <p:xfrm>
          <a:off x="381000" y="744279"/>
          <a:ext cx="11275331" cy="2397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5623">
                  <a:extLst>
                    <a:ext uri="{9D8B030D-6E8A-4147-A177-3AD203B41FA5}">
                      <a16:colId xmlns:a16="http://schemas.microsoft.com/office/drawing/2014/main" val="751538591"/>
                    </a:ext>
                  </a:extLst>
                </a:gridCol>
                <a:gridCol w="3083094">
                  <a:extLst>
                    <a:ext uri="{9D8B030D-6E8A-4147-A177-3AD203B41FA5}">
                      <a16:colId xmlns:a16="http://schemas.microsoft.com/office/drawing/2014/main" val="2355071067"/>
                    </a:ext>
                  </a:extLst>
                </a:gridCol>
                <a:gridCol w="559699">
                  <a:extLst>
                    <a:ext uri="{9D8B030D-6E8A-4147-A177-3AD203B41FA5}">
                      <a16:colId xmlns:a16="http://schemas.microsoft.com/office/drawing/2014/main" val="1908276548"/>
                    </a:ext>
                  </a:extLst>
                </a:gridCol>
                <a:gridCol w="4796915">
                  <a:extLst>
                    <a:ext uri="{9D8B030D-6E8A-4147-A177-3AD203B41FA5}">
                      <a16:colId xmlns:a16="http://schemas.microsoft.com/office/drawing/2014/main" val="804629682"/>
                    </a:ext>
                  </a:extLst>
                </a:gridCol>
              </a:tblGrid>
              <a:tr h="395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LEA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No.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Update</a:t>
                      </a:r>
                      <a:endParaRPr lang="en-I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031813"/>
                  </a:ext>
                </a:extLst>
              </a:tr>
              <a:tr h="694000">
                <a:tc row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IE" sz="1800" b="1" i="0" u="none" strike="noStrike" noProof="0" dirty="0">
                          <a:solidFill>
                            <a:schemeClr val="lt1"/>
                          </a:solidFill>
                          <a:latin typeface="Calibri"/>
                        </a:rPr>
                        <a:t>Rathfarnham/Templeogue</a:t>
                      </a:r>
                      <a:endParaRPr lang="en-US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Pearse Brothers Park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Detailed design, SI’s ongoing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Contractor tender Q4 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370556"/>
                  </a:ext>
                </a:extLst>
              </a:tr>
              <a:tr h="777938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Castlefield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3</a:t>
                      </a:r>
                      <a:r>
                        <a:rPr lang="en-I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Feb ACM, Design &amp; Planning to be progressed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7716757"/>
                  </a:ext>
                </a:extLst>
              </a:tr>
              <a:tr h="52988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Stocking Lane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tbc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Feasibility ACM Feb 23/progress for planning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11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5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74"/>
    </mc:Choice>
    <mc:Fallback xmlns="">
      <p:transition spd="slow" advTm="1258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4F501248-18C0-EA94-F9AC-6852702C0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9141583-E412-D7F7-C551-8ABF86AA1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F1F66B89-1573-D765-829A-F93FF39F2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5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A2516468-6F4E-C9CF-8E7B-51DC97C45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92C9B76BB294FAFA6E89EEDFF1B97" ma:contentTypeVersion="13" ma:contentTypeDescription="Create a new document." ma:contentTypeScope="" ma:versionID="b100760f3eb0098835d4e3c6b32de079">
  <xsd:schema xmlns:xsd="http://www.w3.org/2001/XMLSchema" xmlns:xs="http://www.w3.org/2001/XMLSchema" xmlns:p="http://schemas.microsoft.com/office/2006/metadata/properties" xmlns:ns3="f5753776-80ff-45ca-a4c1-002a1d968def" xmlns:ns4="81bc2e9c-c1ab-4318-9571-bd14d9aeccbd" targetNamespace="http://schemas.microsoft.com/office/2006/metadata/properties" ma:root="true" ma:fieldsID="c9321798678056e9830651ae5abc7d5e" ns3:_="" ns4:_="">
    <xsd:import namespace="f5753776-80ff-45ca-a4c1-002a1d968def"/>
    <xsd:import namespace="81bc2e9c-c1ab-4318-9571-bd14d9aecc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53776-80ff-45ca-a4c1-002a1d968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c2e9c-c1ab-4318-9571-bd14d9aec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A779F-3F98-4165-B45B-013CFD3E8F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6FAD7C-BF83-4FA2-8F62-2D840F9431F2}">
  <ds:schemaRefs>
    <ds:schemaRef ds:uri="81bc2e9c-c1ab-4318-9571-bd14d9aeccbd"/>
    <ds:schemaRef ds:uri="f5753776-80ff-45ca-a4c1-002a1d968d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C6F131-8E03-42AA-AA5C-CA35DB537D56}">
  <ds:schemaRefs>
    <ds:schemaRef ds:uri="81bc2e9c-c1ab-4318-9571-bd14d9aeccbd"/>
    <ds:schemaRef ds:uri="f5753776-80ff-45ca-a4c1-002a1d968d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Pierce</dc:creator>
  <cp:lastModifiedBy>Brenda Pierce</cp:lastModifiedBy>
  <cp:revision>82</cp:revision>
  <cp:lastPrinted>2022-09-06T14:03:22Z</cp:lastPrinted>
  <dcterms:created xsi:type="dcterms:W3CDTF">2022-02-07T17:15:43Z</dcterms:created>
  <dcterms:modified xsi:type="dcterms:W3CDTF">2023-04-17T14:31:28Z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0x01010040392C9B76BB294FAFA6E89EEDFF1B97</vt:lpwstr>
  </property>
</Properties>
</file>