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5" r:id="rId3"/>
    <p:sldId id="258" r:id="rId4"/>
    <p:sldId id="259" r:id="rId5"/>
    <p:sldId id="260" r:id="rId6"/>
    <p:sldId id="273" r:id="rId7"/>
    <p:sldId id="274" r:id="rId8"/>
    <p:sldId id="276" r:id="rId9"/>
    <p:sldId id="272" r:id="rId10"/>
  </p:sldIdLst>
  <p:sldSz cx="12192000" cy="6858000"/>
  <p:notesSz cx="6805613" cy="9944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67" d="100"/>
          <a:sy n="67" d="100"/>
        </p:scale>
        <p:origin x="60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657BF9-C121-4A39-AE91-A4D62936E27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E"/>
          </a:p>
        </p:txBody>
      </p:sp>
      <p:sp>
        <p:nvSpPr>
          <p:cNvPr id="3" name="Subtitle 2">
            <a:extLst>
              <a:ext uri="{FF2B5EF4-FFF2-40B4-BE49-F238E27FC236}">
                <a16:creationId xmlns:a16="http://schemas.microsoft.com/office/drawing/2014/main" id="{7B9F72F5-04A5-426A-B9DD-BA7AFEEE40C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E"/>
          </a:p>
        </p:txBody>
      </p:sp>
      <p:sp>
        <p:nvSpPr>
          <p:cNvPr id="4" name="Date Placeholder 3">
            <a:extLst>
              <a:ext uri="{FF2B5EF4-FFF2-40B4-BE49-F238E27FC236}">
                <a16:creationId xmlns:a16="http://schemas.microsoft.com/office/drawing/2014/main" id="{0DE34FEF-0379-4271-8450-1F678DD3A69A}"/>
              </a:ext>
            </a:extLst>
          </p:cNvPr>
          <p:cNvSpPr>
            <a:spLocks noGrp="1"/>
          </p:cNvSpPr>
          <p:nvPr>
            <p:ph type="dt" sz="half" idx="10"/>
          </p:nvPr>
        </p:nvSpPr>
        <p:spPr/>
        <p:txBody>
          <a:bodyPr/>
          <a:lstStyle/>
          <a:p>
            <a:fld id="{EF82FABF-447E-497B-94B3-E4712B5F31FA}" type="datetimeFigureOut">
              <a:rPr lang="en-IE" smtClean="0"/>
              <a:t>30/03/2023</a:t>
            </a:fld>
            <a:endParaRPr lang="en-IE"/>
          </a:p>
        </p:txBody>
      </p:sp>
      <p:sp>
        <p:nvSpPr>
          <p:cNvPr id="5" name="Footer Placeholder 4">
            <a:extLst>
              <a:ext uri="{FF2B5EF4-FFF2-40B4-BE49-F238E27FC236}">
                <a16:creationId xmlns:a16="http://schemas.microsoft.com/office/drawing/2014/main" id="{6BD4F69D-5197-4E40-96CC-EC668A92D5D6}"/>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2DCABBF9-047A-448B-A858-2DDF528B00AD}"/>
              </a:ext>
            </a:extLst>
          </p:cNvPr>
          <p:cNvSpPr>
            <a:spLocks noGrp="1"/>
          </p:cNvSpPr>
          <p:nvPr>
            <p:ph type="sldNum" sz="quarter" idx="12"/>
          </p:nvPr>
        </p:nvSpPr>
        <p:spPr/>
        <p:txBody>
          <a:bodyPr/>
          <a:lstStyle/>
          <a:p>
            <a:fld id="{8EDB2509-36A9-4D6B-914D-B0447F627B15}" type="slidenum">
              <a:rPr lang="en-IE" smtClean="0"/>
              <a:t>‹#›</a:t>
            </a:fld>
            <a:endParaRPr lang="en-IE"/>
          </a:p>
        </p:txBody>
      </p:sp>
    </p:spTree>
    <p:extLst>
      <p:ext uri="{BB962C8B-B14F-4D97-AF65-F5344CB8AC3E}">
        <p14:creationId xmlns:p14="http://schemas.microsoft.com/office/powerpoint/2010/main" val="13431091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80489E-FFB7-4DD4-B651-DE7C9D2B66A3}"/>
              </a:ext>
            </a:extLst>
          </p:cNvPr>
          <p:cNvSpPr>
            <a:spLocks noGrp="1"/>
          </p:cNvSpPr>
          <p:nvPr>
            <p:ph type="title"/>
          </p:nvPr>
        </p:nvSpPr>
        <p:spPr/>
        <p:txBody>
          <a:bodyPr/>
          <a:lstStyle/>
          <a:p>
            <a:r>
              <a:rPr lang="en-US"/>
              <a:t>Click to edit Master title style</a:t>
            </a:r>
            <a:endParaRPr lang="en-IE"/>
          </a:p>
        </p:txBody>
      </p:sp>
      <p:sp>
        <p:nvSpPr>
          <p:cNvPr id="3" name="Vertical Text Placeholder 2">
            <a:extLst>
              <a:ext uri="{FF2B5EF4-FFF2-40B4-BE49-F238E27FC236}">
                <a16:creationId xmlns:a16="http://schemas.microsoft.com/office/drawing/2014/main" id="{0232BA74-166C-464F-93C4-A978FEBC0F9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AF6E934D-A4FB-458B-9D89-3383FD065AFF}"/>
              </a:ext>
            </a:extLst>
          </p:cNvPr>
          <p:cNvSpPr>
            <a:spLocks noGrp="1"/>
          </p:cNvSpPr>
          <p:nvPr>
            <p:ph type="dt" sz="half" idx="10"/>
          </p:nvPr>
        </p:nvSpPr>
        <p:spPr/>
        <p:txBody>
          <a:bodyPr/>
          <a:lstStyle/>
          <a:p>
            <a:fld id="{EF82FABF-447E-497B-94B3-E4712B5F31FA}" type="datetimeFigureOut">
              <a:rPr lang="en-IE" smtClean="0"/>
              <a:t>30/03/2023</a:t>
            </a:fld>
            <a:endParaRPr lang="en-IE"/>
          </a:p>
        </p:txBody>
      </p:sp>
      <p:sp>
        <p:nvSpPr>
          <p:cNvPr id="5" name="Footer Placeholder 4">
            <a:extLst>
              <a:ext uri="{FF2B5EF4-FFF2-40B4-BE49-F238E27FC236}">
                <a16:creationId xmlns:a16="http://schemas.microsoft.com/office/drawing/2014/main" id="{85E966EB-3C18-4C81-A85F-0DC005CD46DA}"/>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8C8CB248-2AD8-4AC4-B26B-4F7B3FE64CB7}"/>
              </a:ext>
            </a:extLst>
          </p:cNvPr>
          <p:cNvSpPr>
            <a:spLocks noGrp="1"/>
          </p:cNvSpPr>
          <p:nvPr>
            <p:ph type="sldNum" sz="quarter" idx="12"/>
          </p:nvPr>
        </p:nvSpPr>
        <p:spPr/>
        <p:txBody>
          <a:bodyPr/>
          <a:lstStyle/>
          <a:p>
            <a:fld id="{8EDB2509-36A9-4D6B-914D-B0447F627B15}" type="slidenum">
              <a:rPr lang="en-IE" smtClean="0"/>
              <a:t>‹#›</a:t>
            </a:fld>
            <a:endParaRPr lang="en-IE"/>
          </a:p>
        </p:txBody>
      </p:sp>
    </p:spTree>
    <p:extLst>
      <p:ext uri="{BB962C8B-B14F-4D97-AF65-F5344CB8AC3E}">
        <p14:creationId xmlns:p14="http://schemas.microsoft.com/office/powerpoint/2010/main" val="31976043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BEF3D19-5260-4D01-840E-70C885DA2682}"/>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E"/>
          </a:p>
        </p:txBody>
      </p:sp>
      <p:sp>
        <p:nvSpPr>
          <p:cNvPr id="3" name="Vertical Text Placeholder 2">
            <a:extLst>
              <a:ext uri="{FF2B5EF4-FFF2-40B4-BE49-F238E27FC236}">
                <a16:creationId xmlns:a16="http://schemas.microsoft.com/office/drawing/2014/main" id="{DE0D15CF-899A-4B48-947B-59FA18DC651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0E15EE85-253A-4E1E-8262-669E4E7F8930}"/>
              </a:ext>
            </a:extLst>
          </p:cNvPr>
          <p:cNvSpPr>
            <a:spLocks noGrp="1"/>
          </p:cNvSpPr>
          <p:nvPr>
            <p:ph type="dt" sz="half" idx="10"/>
          </p:nvPr>
        </p:nvSpPr>
        <p:spPr/>
        <p:txBody>
          <a:bodyPr/>
          <a:lstStyle/>
          <a:p>
            <a:fld id="{EF82FABF-447E-497B-94B3-E4712B5F31FA}" type="datetimeFigureOut">
              <a:rPr lang="en-IE" smtClean="0"/>
              <a:t>30/03/2023</a:t>
            </a:fld>
            <a:endParaRPr lang="en-IE"/>
          </a:p>
        </p:txBody>
      </p:sp>
      <p:sp>
        <p:nvSpPr>
          <p:cNvPr id="5" name="Footer Placeholder 4">
            <a:extLst>
              <a:ext uri="{FF2B5EF4-FFF2-40B4-BE49-F238E27FC236}">
                <a16:creationId xmlns:a16="http://schemas.microsoft.com/office/drawing/2014/main" id="{6ACE1868-6F48-4AE5-BF0D-B4FE8BB2A4DB}"/>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45892DCF-A857-4015-AF3F-546BE7C380A1}"/>
              </a:ext>
            </a:extLst>
          </p:cNvPr>
          <p:cNvSpPr>
            <a:spLocks noGrp="1"/>
          </p:cNvSpPr>
          <p:nvPr>
            <p:ph type="sldNum" sz="quarter" idx="12"/>
          </p:nvPr>
        </p:nvSpPr>
        <p:spPr/>
        <p:txBody>
          <a:bodyPr/>
          <a:lstStyle/>
          <a:p>
            <a:fld id="{8EDB2509-36A9-4D6B-914D-B0447F627B15}" type="slidenum">
              <a:rPr lang="en-IE" smtClean="0"/>
              <a:t>‹#›</a:t>
            </a:fld>
            <a:endParaRPr lang="en-IE"/>
          </a:p>
        </p:txBody>
      </p:sp>
    </p:spTree>
    <p:extLst>
      <p:ext uri="{BB962C8B-B14F-4D97-AF65-F5344CB8AC3E}">
        <p14:creationId xmlns:p14="http://schemas.microsoft.com/office/powerpoint/2010/main" val="14809314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DB8B8C-80FE-44C2-B18A-4F843F2DBB7C}"/>
              </a:ext>
            </a:extLst>
          </p:cNvPr>
          <p:cNvSpPr>
            <a:spLocks noGrp="1"/>
          </p:cNvSpPr>
          <p:nvPr>
            <p:ph type="title"/>
          </p:nvPr>
        </p:nvSpPr>
        <p:spPr/>
        <p:txBody>
          <a:bodyPr/>
          <a:lstStyle/>
          <a:p>
            <a:r>
              <a:rPr lang="en-US"/>
              <a:t>Click to edit Master title style</a:t>
            </a:r>
            <a:endParaRPr lang="en-IE"/>
          </a:p>
        </p:txBody>
      </p:sp>
      <p:sp>
        <p:nvSpPr>
          <p:cNvPr id="3" name="Content Placeholder 2">
            <a:extLst>
              <a:ext uri="{FF2B5EF4-FFF2-40B4-BE49-F238E27FC236}">
                <a16:creationId xmlns:a16="http://schemas.microsoft.com/office/drawing/2014/main" id="{90901A92-B339-43F6-BB64-77876639C17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1D3506B7-E4A1-48AA-96AC-A49DDB933290}"/>
              </a:ext>
            </a:extLst>
          </p:cNvPr>
          <p:cNvSpPr>
            <a:spLocks noGrp="1"/>
          </p:cNvSpPr>
          <p:nvPr>
            <p:ph type="dt" sz="half" idx="10"/>
          </p:nvPr>
        </p:nvSpPr>
        <p:spPr/>
        <p:txBody>
          <a:bodyPr/>
          <a:lstStyle/>
          <a:p>
            <a:fld id="{EF82FABF-447E-497B-94B3-E4712B5F31FA}" type="datetimeFigureOut">
              <a:rPr lang="en-IE" smtClean="0"/>
              <a:t>30/03/2023</a:t>
            </a:fld>
            <a:endParaRPr lang="en-IE"/>
          </a:p>
        </p:txBody>
      </p:sp>
      <p:sp>
        <p:nvSpPr>
          <p:cNvPr id="5" name="Footer Placeholder 4">
            <a:extLst>
              <a:ext uri="{FF2B5EF4-FFF2-40B4-BE49-F238E27FC236}">
                <a16:creationId xmlns:a16="http://schemas.microsoft.com/office/drawing/2014/main" id="{5F02C6F7-33AC-4FD0-961D-8DF49F402499}"/>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D298B741-28F2-428C-85AC-51BC449EA423}"/>
              </a:ext>
            </a:extLst>
          </p:cNvPr>
          <p:cNvSpPr>
            <a:spLocks noGrp="1"/>
          </p:cNvSpPr>
          <p:nvPr>
            <p:ph type="sldNum" sz="quarter" idx="12"/>
          </p:nvPr>
        </p:nvSpPr>
        <p:spPr/>
        <p:txBody>
          <a:bodyPr/>
          <a:lstStyle/>
          <a:p>
            <a:fld id="{8EDB2509-36A9-4D6B-914D-B0447F627B15}" type="slidenum">
              <a:rPr lang="en-IE" smtClean="0"/>
              <a:t>‹#›</a:t>
            </a:fld>
            <a:endParaRPr lang="en-IE"/>
          </a:p>
        </p:txBody>
      </p:sp>
    </p:spTree>
    <p:extLst>
      <p:ext uri="{BB962C8B-B14F-4D97-AF65-F5344CB8AC3E}">
        <p14:creationId xmlns:p14="http://schemas.microsoft.com/office/powerpoint/2010/main" val="19690813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0E0E7B-104B-40BD-ABFA-D0D159A0DAF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E"/>
          </a:p>
        </p:txBody>
      </p:sp>
      <p:sp>
        <p:nvSpPr>
          <p:cNvPr id="3" name="Text Placeholder 2">
            <a:extLst>
              <a:ext uri="{FF2B5EF4-FFF2-40B4-BE49-F238E27FC236}">
                <a16:creationId xmlns:a16="http://schemas.microsoft.com/office/drawing/2014/main" id="{19134E0F-F72A-49DD-B900-9E072935196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F9D0E33-DA08-4839-AC67-C64F4E11D1F3}"/>
              </a:ext>
            </a:extLst>
          </p:cNvPr>
          <p:cNvSpPr>
            <a:spLocks noGrp="1"/>
          </p:cNvSpPr>
          <p:nvPr>
            <p:ph type="dt" sz="half" idx="10"/>
          </p:nvPr>
        </p:nvSpPr>
        <p:spPr/>
        <p:txBody>
          <a:bodyPr/>
          <a:lstStyle/>
          <a:p>
            <a:fld id="{EF82FABF-447E-497B-94B3-E4712B5F31FA}" type="datetimeFigureOut">
              <a:rPr lang="en-IE" smtClean="0"/>
              <a:t>30/03/2023</a:t>
            </a:fld>
            <a:endParaRPr lang="en-IE"/>
          </a:p>
        </p:txBody>
      </p:sp>
      <p:sp>
        <p:nvSpPr>
          <p:cNvPr id="5" name="Footer Placeholder 4">
            <a:extLst>
              <a:ext uri="{FF2B5EF4-FFF2-40B4-BE49-F238E27FC236}">
                <a16:creationId xmlns:a16="http://schemas.microsoft.com/office/drawing/2014/main" id="{7726E9F1-D278-48B6-B031-B2B024488C4C}"/>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5ED0B544-55E2-499E-9A45-CAB123B73386}"/>
              </a:ext>
            </a:extLst>
          </p:cNvPr>
          <p:cNvSpPr>
            <a:spLocks noGrp="1"/>
          </p:cNvSpPr>
          <p:nvPr>
            <p:ph type="sldNum" sz="quarter" idx="12"/>
          </p:nvPr>
        </p:nvSpPr>
        <p:spPr/>
        <p:txBody>
          <a:bodyPr/>
          <a:lstStyle/>
          <a:p>
            <a:fld id="{8EDB2509-36A9-4D6B-914D-B0447F627B15}" type="slidenum">
              <a:rPr lang="en-IE" smtClean="0"/>
              <a:t>‹#›</a:t>
            </a:fld>
            <a:endParaRPr lang="en-IE"/>
          </a:p>
        </p:txBody>
      </p:sp>
    </p:spTree>
    <p:extLst>
      <p:ext uri="{BB962C8B-B14F-4D97-AF65-F5344CB8AC3E}">
        <p14:creationId xmlns:p14="http://schemas.microsoft.com/office/powerpoint/2010/main" val="13948104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2BDA53-5219-4822-AF5A-5F3ED748826C}"/>
              </a:ext>
            </a:extLst>
          </p:cNvPr>
          <p:cNvSpPr>
            <a:spLocks noGrp="1"/>
          </p:cNvSpPr>
          <p:nvPr>
            <p:ph type="title"/>
          </p:nvPr>
        </p:nvSpPr>
        <p:spPr/>
        <p:txBody>
          <a:bodyPr/>
          <a:lstStyle/>
          <a:p>
            <a:r>
              <a:rPr lang="en-US"/>
              <a:t>Click to edit Master title style</a:t>
            </a:r>
            <a:endParaRPr lang="en-IE"/>
          </a:p>
        </p:txBody>
      </p:sp>
      <p:sp>
        <p:nvSpPr>
          <p:cNvPr id="3" name="Content Placeholder 2">
            <a:extLst>
              <a:ext uri="{FF2B5EF4-FFF2-40B4-BE49-F238E27FC236}">
                <a16:creationId xmlns:a16="http://schemas.microsoft.com/office/drawing/2014/main" id="{A6764936-3BF5-4FBB-B13E-ECD5B8EE569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Content Placeholder 3">
            <a:extLst>
              <a:ext uri="{FF2B5EF4-FFF2-40B4-BE49-F238E27FC236}">
                <a16:creationId xmlns:a16="http://schemas.microsoft.com/office/drawing/2014/main" id="{9122A694-6664-4184-96ED-9C388C673BE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Date Placeholder 4">
            <a:extLst>
              <a:ext uri="{FF2B5EF4-FFF2-40B4-BE49-F238E27FC236}">
                <a16:creationId xmlns:a16="http://schemas.microsoft.com/office/drawing/2014/main" id="{FE3EA519-FB43-4F0E-9DC4-36EBBBA74949}"/>
              </a:ext>
            </a:extLst>
          </p:cNvPr>
          <p:cNvSpPr>
            <a:spLocks noGrp="1"/>
          </p:cNvSpPr>
          <p:nvPr>
            <p:ph type="dt" sz="half" idx="10"/>
          </p:nvPr>
        </p:nvSpPr>
        <p:spPr/>
        <p:txBody>
          <a:bodyPr/>
          <a:lstStyle/>
          <a:p>
            <a:fld id="{EF82FABF-447E-497B-94B3-E4712B5F31FA}" type="datetimeFigureOut">
              <a:rPr lang="en-IE" smtClean="0"/>
              <a:t>30/03/2023</a:t>
            </a:fld>
            <a:endParaRPr lang="en-IE"/>
          </a:p>
        </p:txBody>
      </p:sp>
      <p:sp>
        <p:nvSpPr>
          <p:cNvPr id="6" name="Footer Placeholder 5">
            <a:extLst>
              <a:ext uri="{FF2B5EF4-FFF2-40B4-BE49-F238E27FC236}">
                <a16:creationId xmlns:a16="http://schemas.microsoft.com/office/drawing/2014/main" id="{7574D2CA-DC06-440D-B80B-85A528AED40F}"/>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id="{3D5ED586-5991-4588-B045-7889BB08A166}"/>
              </a:ext>
            </a:extLst>
          </p:cNvPr>
          <p:cNvSpPr>
            <a:spLocks noGrp="1"/>
          </p:cNvSpPr>
          <p:nvPr>
            <p:ph type="sldNum" sz="quarter" idx="12"/>
          </p:nvPr>
        </p:nvSpPr>
        <p:spPr/>
        <p:txBody>
          <a:bodyPr/>
          <a:lstStyle/>
          <a:p>
            <a:fld id="{8EDB2509-36A9-4D6B-914D-B0447F627B15}" type="slidenum">
              <a:rPr lang="en-IE" smtClean="0"/>
              <a:t>‹#›</a:t>
            </a:fld>
            <a:endParaRPr lang="en-IE"/>
          </a:p>
        </p:txBody>
      </p:sp>
    </p:spTree>
    <p:extLst>
      <p:ext uri="{BB962C8B-B14F-4D97-AF65-F5344CB8AC3E}">
        <p14:creationId xmlns:p14="http://schemas.microsoft.com/office/powerpoint/2010/main" val="8701017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F1A300-3165-4548-A43D-E2A5C2358C02}"/>
              </a:ext>
            </a:extLst>
          </p:cNvPr>
          <p:cNvSpPr>
            <a:spLocks noGrp="1"/>
          </p:cNvSpPr>
          <p:nvPr>
            <p:ph type="title"/>
          </p:nvPr>
        </p:nvSpPr>
        <p:spPr>
          <a:xfrm>
            <a:off x="839788" y="365125"/>
            <a:ext cx="10515600" cy="1325563"/>
          </a:xfrm>
        </p:spPr>
        <p:txBody>
          <a:bodyPr/>
          <a:lstStyle/>
          <a:p>
            <a:r>
              <a:rPr lang="en-US"/>
              <a:t>Click to edit Master title style</a:t>
            </a:r>
            <a:endParaRPr lang="en-IE"/>
          </a:p>
        </p:txBody>
      </p:sp>
      <p:sp>
        <p:nvSpPr>
          <p:cNvPr id="3" name="Text Placeholder 2">
            <a:extLst>
              <a:ext uri="{FF2B5EF4-FFF2-40B4-BE49-F238E27FC236}">
                <a16:creationId xmlns:a16="http://schemas.microsoft.com/office/drawing/2014/main" id="{A4592E44-5C7A-467A-A7C2-4CC3B0BF8BE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A91C404-B174-43AC-A843-77DE3184825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Text Placeholder 4">
            <a:extLst>
              <a:ext uri="{FF2B5EF4-FFF2-40B4-BE49-F238E27FC236}">
                <a16:creationId xmlns:a16="http://schemas.microsoft.com/office/drawing/2014/main" id="{9946E4E1-E66C-49DE-A048-2FA5B00AD4F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47E5FC6-5C0E-4E63-9CC6-AA04EC7A59B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7" name="Date Placeholder 6">
            <a:extLst>
              <a:ext uri="{FF2B5EF4-FFF2-40B4-BE49-F238E27FC236}">
                <a16:creationId xmlns:a16="http://schemas.microsoft.com/office/drawing/2014/main" id="{B4A93863-F951-4340-82C1-AE15673B6624}"/>
              </a:ext>
            </a:extLst>
          </p:cNvPr>
          <p:cNvSpPr>
            <a:spLocks noGrp="1"/>
          </p:cNvSpPr>
          <p:nvPr>
            <p:ph type="dt" sz="half" idx="10"/>
          </p:nvPr>
        </p:nvSpPr>
        <p:spPr/>
        <p:txBody>
          <a:bodyPr/>
          <a:lstStyle/>
          <a:p>
            <a:fld id="{EF82FABF-447E-497B-94B3-E4712B5F31FA}" type="datetimeFigureOut">
              <a:rPr lang="en-IE" smtClean="0"/>
              <a:t>30/03/2023</a:t>
            </a:fld>
            <a:endParaRPr lang="en-IE"/>
          </a:p>
        </p:txBody>
      </p:sp>
      <p:sp>
        <p:nvSpPr>
          <p:cNvPr id="8" name="Footer Placeholder 7">
            <a:extLst>
              <a:ext uri="{FF2B5EF4-FFF2-40B4-BE49-F238E27FC236}">
                <a16:creationId xmlns:a16="http://schemas.microsoft.com/office/drawing/2014/main" id="{F835A222-DD2D-4D2F-826F-72DF04E45774}"/>
              </a:ext>
            </a:extLst>
          </p:cNvPr>
          <p:cNvSpPr>
            <a:spLocks noGrp="1"/>
          </p:cNvSpPr>
          <p:nvPr>
            <p:ph type="ftr" sz="quarter" idx="11"/>
          </p:nvPr>
        </p:nvSpPr>
        <p:spPr/>
        <p:txBody>
          <a:bodyPr/>
          <a:lstStyle/>
          <a:p>
            <a:endParaRPr lang="en-IE"/>
          </a:p>
        </p:txBody>
      </p:sp>
      <p:sp>
        <p:nvSpPr>
          <p:cNvPr id="9" name="Slide Number Placeholder 8">
            <a:extLst>
              <a:ext uri="{FF2B5EF4-FFF2-40B4-BE49-F238E27FC236}">
                <a16:creationId xmlns:a16="http://schemas.microsoft.com/office/drawing/2014/main" id="{FA7FB637-9A03-470E-A01E-F1E345AA8810}"/>
              </a:ext>
            </a:extLst>
          </p:cNvPr>
          <p:cNvSpPr>
            <a:spLocks noGrp="1"/>
          </p:cNvSpPr>
          <p:nvPr>
            <p:ph type="sldNum" sz="quarter" idx="12"/>
          </p:nvPr>
        </p:nvSpPr>
        <p:spPr/>
        <p:txBody>
          <a:bodyPr/>
          <a:lstStyle/>
          <a:p>
            <a:fld id="{8EDB2509-36A9-4D6B-914D-B0447F627B15}" type="slidenum">
              <a:rPr lang="en-IE" smtClean="0"/>
              <a:t>‹#›</a:t>
            </a:fld>
            <a:endParaRPr lang="en-IE"/>
          </a:p>
        </p:txBody>
      </p:sp>
    </p:spTree>
    <p:extLst>
      <p:ext uri="{BB962C8B-B14F-4D97-AF65-F5344CB8AC3E}">
        <p14:creationId xmlns:p14="http://schemas.microsoft.com/office/powerpoint/2010/main" val="29263261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3C8418-6861-4D03-82FA-1696749F6A69}"/>
              </a:ext>
            </a:extLst>
          </p:cNvPr>
          <p:cNvSpPr>
            <a:spLocks noGrp="1"/>
          </p:cNvSpPr>
          <p:nvPr>
            <p:ph type="title"/>
          </p:nvPr>
        </p:nvSpPr>
        <p:spPr/>
        <p:txBody>
          <a:bodyPr/>
          <a:lstStyle/>
          <a:p>
            <a:r>
              <a:rPr lang="en-US"/>
              <a:t>Click to edit Master title style</a:t>
            </a:r>
            <a:endParaRPr lang="en-IE"/>
          </a:p>
        </p:txBody>
      </p:sp>
      <p:sp>
        <p:nvSpPr>
          <p:cNvPr id="3" name="Date Placeholder 2">
            <a:extLst>
              <a:ext uri="{FF2B5EF4-FFF2-40B4-BE49-F238E27FC236}">
                <a16:creationId xmlns:a16="http://schemas.microsoft.com/office/drawing/2014/main" id="{52682C61-A4D7-40F1-93C1-3209766DA041}"/>
              </a:ext>
            </a:extLst>
          </p:cNvPr>
          <p:cNvSpPr>
            <a:spLocks noGrp="1"/>
          </p:cNvSpPr>
          <p:nvPr>
            <p:ph type="dt" sz="half" idx="10"/>
          </p:nvPr>
        </p:nvSpPr>
        <p:spPr/>
        <p:txBody>
          <a:bodyPr/>
          <a:lstStyle/>
          <a:p>
            <a:fld id="{EF82FABF-447E-497B-94B3-E4712B5F31FA}" type="datetimeFigureOut">
              <a:rPr lang="en-IE" smtClean="0"/>
              <a:t>30/03/2023</a:t>
            </a:fld>
            <a:endParaRPr lang="en-IE"/>
          </a:p>
        </p:txBody>
      </p:sp>
      <p:sp>
        <p:nvSpPr>
          <p:cNvPr id="4" name="Footer Placeholder 3">
            <a:extLst>
              <a:ext uri="{FF2B5EF4-FFF2-40B4-BE49-F238E27FC236}">
                <a16:creationId xmlns:a16="http://schemas.microsoft.com/office/drawing/2014/main" id="{5FFD5093-B1F6-40DB-A9E2-3770395F29BA}"/>
              </a:ext>
            </a:extLst>
          </p:cNvPr>
          <p:cNvSpPr>
            <a:spLocks noGrp="1"/>
          </p:cNvSpPr>
          <p:nvPr>
            <p:ph type="ftr" sz="quarter" idx="11"/>
          </p:nvPr>
        </p:nvSpPr>
        <p:spPr/>
        <p:txBody>
          <a:bodyPr/>
          <a:lstStyle/>
          <a:p>
            <a:endParaRPr lang="en-IE"/>
          </a:p>
        </p:txBody>
      </p:sp>
      <p:sp>
        <p:nvSpPr>
          <p:cNvPr id="5" name="Slide Number Placeholder 4">
            <a:extLst>
              <a:ext uri="{FF2B5EF4-FFF2-40B4-BE49-F238E27FC236}">
                <a16:creationId xmlns:a16="http://schemas.microsoft.com/office/drawing/2014/main" id="{6FE14591-8776-4B2F-8647-5A8AA680606E}"/>
              </a:ext>
            </a:extLst>
          </p:cNvPr>
          <p:cNvSpPr>
            <a:spLocks noGrp="1"/>
          </p:cNvSpPr>
          <p:nvPr>
            <p:ph type="sldNum" sz="quarter" idx="12"/>
          </p:nvPr>
        </p:nvSpPr>
        <p:spPr/>
        <p:txBody>
          <a:bodyPr/>
          <a:lstStyle/>
          <a:p>
            <a:fld id="{8EDB2509-36A9-4D6B-914D-B0447F627B15}" type="slidenum">
              <a:rPr lang="en-IE" smtClean="0"/>
              <a:t>‹#›</a:t>
            </a:fld>
            <a:endParaRPr lang="en-IE"/>
          </a:p>
        </p:txBody>
      </p:sp>
    </p:spTree>
    <p:extLst>
      <p:ext uri="{BB962C8B-B14F-4D97-AF65-F5344CB8AC3E}">
        <p14:creationId xmlns:p14="http://schemas.microsoft.com/office/powerpoint/2010/main" val="968540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15E44AB-264B-4DFE-A410-B6DC01BC9956}"/>
              </a:ext>
            </a:extLst>
          </p:cNvPr>
          <p:cNvSpPr>
            <a:spLocks noGrp="1"/>
          </p:cNvSpPr>
          <p:nvPr>
            <p:ph type="dt" sz="half" idx="10"/>
          </p:nvPr>
        </p:nvSpPr>
        <p:spPr/>
        <p:txBody>
          <a:bodyPr/>
          <a:lstStyle/>
          <a:p>
            <a:fld id="{EF82FABF-447E-497B-94B3-E4712B5F31FA}" type="datetimeFigureOut">
              <a:rPr lang="en-IE" smtClean="0"/>
              <a:t>30/03/2023</a:t>
            </a:fld>
            <a:endParaRPr lang="en-IE"/>
          </a:p>
        </p:txBody>
      </p:sp>
      <p:sp>
        <p:nvSpPr>
          <p:cNvPr id="3" name="Footer Placeholder 2">
            <a:extLst>
              <a:ext uri="{FF2B5EF4-FFF2-40B4-BE49-F238E27FC236}">
                <a16:creationId xmlns:a16="http://schemas.microsoft.com/office/drawing/2014/main" id="{AB537B6D-7AA2-488F-88D8-574B96783793}"/>
              </a:ext>
            </a:extLst>
          </p:cNvPr>
          <p:cNvSpPr>
            <a:spLocks noGrp="1"/>
          </p:cNvSpPr>
          <p:nvPr>
            <p:ph type="ftr" sz="quarter" idx="11"/>
          </p:nvPr>
        </p:nvSpPr>
        <p:spPr/>
        <p:txBody>
          <a:bodyPr/>
          <a:lstStyle/>
          <a:p>
            <a:endParaRPr lang="en-IE"/>
          </a:p>
        </p:txBody>
      </p:sp>
      <p:sp>
        <p:nvSpPr>
          <p:cNvPr id="4" name="Slide Number Placeholder 3">
            <a:extLst>
              <a:ext uri="{FF2B5EF4-FFF2-40B4-BE49-F238E27FC236}">
                <a16:creationId xmlns:a16="http://schemas.microsoft.com/office/drawing/2014/main" id="{B1CE2AC0-7049-4635-94D4-B882F91CC068}"/>
              </a:ext>
            </a:extLst>
          </p:cNvPr>
          <p:cNvSpPr>
            <a:spLocks noGrp="1"/>
          </p:cNvSpPr>
          <p:nvPr>
            <p:ph type="sldNum" sz="quarter" idx="12"/>
          </p:nvPr>
        </p:nvSpPr>
        <p:spPr/>
        <p:txBody>
          <a:bodyPr/>
          <a:lstStyle/>
          <a:p>
            <a:fld id="{8EDB2509-36A9-4D6B-914D-B0447F627B15}" type="slidenum">
              <a:rPr lang="en-IE" smtClean="0"/>
              <a:t>‹#›</a:t>
            </a:fld>
            <a:endParaRPr lang="en-IE"/>
          </a:p>
        </p:txBody>
      </p:sp>
    </p:spTree>
    <p:extLst>
      <p:ext uri="{BB962C8B-B14F-4D97-AF65-F5344CB8AC3E}">
        <p14:creationId xmlns:p14="http://schemas.microsoft.com/office/powerpoint/2010/main" val="28367290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C06240-634A-432D-9D08-7F1008D313B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E"/>
          </a:p>
        </p:txBody>
      </p:sp>
      <p:sp>
        <p:nvSpPr>
          <p:cNvPr id="3" name="Content Placeholder 2">
            <a:extLst>
              <a:ext uri="{FF2B5EF4-FFF2-40B4-BE49-F238E27FC236}">
                <a16:creationId xmlns:a16="http://schemas.microsoft.com/office/drawing/2014/main" id="{12A46D4D-DD6E-4139-928E-1B87C4FCCD0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Text Placeholder 3">
            <a:extLst>
              <a:ext uri="{FF2B5EF4-FFF2-40B4-BE49-F238E27FC236}">
                <a16:creationId xmlns:a16="http://schemas.microsoft.com/office/drawing/2014/main" id="{0244C0F7-A02A-4B16-BA17-22FE5F1EE3C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DC9FCCB-2A35-4BBC-BF18-D790CFAFA7DB}"/>
              </a:ext>
            </a:extLst>
          </p:cNvPr>
          <p:cNvSpPr>
            <a:spLocks noGrp="1"/>
          </p:cNvSpPr>
          <p:nvPr>
            <p:ph type="dt" sz="half" idx="10"/>
          </p:nvPr>
        </p:nvSpPr>
        <p:spPr/>
        <p:txBody>
          <a:bodyPr/>
          <a:lstStyle/>
          <a:p>
            <a:fld id="{EF82FABF-447E-497B-94B3-E4712B5F31FA}" type="datetimeFigureOut">
              <a:rPr lang="en-IE" smtClean="0"/>
              <a:t>30/03/2023</a:t>
            </a:fld>
            <a:endParaRPr lang="en-IE"/>
          </a:p>
        </p:txBody>
      </p:sp>
      <p:sp>
        <p:nvSpPr>
          <p:cNvPr id="6" name="Footer Placeholder 5">
            <a:extLst>
              <a:ext uri="{FF2B5EF4-FFF2-40B4-BE49-F238E27FC236}">
                <a16:creationId xmlns:a16="http://schemas.microsoft.com/office/drawing/2014/main" id="{0382A473-D609-4DAE-A16D-52F51DC3DF2A}"/>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id="{2AA16FAE-DCDD-476D-AB63-0B27CD0474BC}"/>
              </a:ext>
            </a:extLst>
          </p:cNvPr>
          <p:cNvSpPr>
            <a:spLocks noGrp="1"/>
          </p:cNvSpPr>
          <p:nvPr>
            <p:ph type="sldNum" sz="quarter" idx="12"/>
          </p:nvPr>
        </p:nvSpPr>
        <p:spPr/>
        <p:txBody>
          <a:bodyPr/>
          <a:lstStyle/>
          <a:p>
            <a:fld id="{8EDB2509-36A9-4D6B-914D-B0447F627B15}" type="slidenum">
              <a:rPr lang="en-IE" smtClean="0"/>
              <a:t>‹#›</a:t>
            </a:fld>
            <a:endParaRPr lang="en-IE"/>
          </a:p>
        </p:txBody>
      </p:sp>
    </p:spTree>
    <p:extLst>
      <p:ext uri="{BB962C8B-B14F-4D97-AF65-F5344CB8AC3E}">
        <p14:creationId xmlns:p14="http://schemas.microsoft.com/office/powerpoint/2010/main" val="41160078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1BDECA-C45B-4233-956D-FA6FCF39851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E"/>
          </a:p>
        </p:txBody>
      </p:sp>
      <p:sp>
        <p:nvSpPr>
          <p:cNvPr id="3" name="Picture Placeholder 2">
            <a:extLst>
              <a:ext uri="{FF2B5EF4-FFF2-40B4-BE49-F238E27FC236}">
                <a16:creationId xmlns:a16="http://schemas.microsoft.com/office/drawing/2014/main" id="{82DB6584-20AA-4F62-8779-05930C16F77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a:extLst>
              <a:ext uri="{FF2B5EF4-FFF2-40B4-BE49-F238E27FC236}">
                <a16:creationId xmlns:a16="http://schemas.microsoft.com/office/drawing/2014/main" id="{C262D890-6FFB-4D76-9C6F-AFA02AE2B90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3570E84-147F-4551-97C4-48577AF72069}"/>
              </a:ext>
            </a:extLst>
          </p:cNvPr>
          <p:cNvSpPr>
            <a:spLocks noGrp="1"/>
          </p:cNvSpPr>
          <p:nvPr>
            <p:ph type="dt" sz="half" idx="10"/>
          </p:nvPr>
        </p:nvSpPr>
        <p:spPr/>
        <p:txBody>
          <a:bodyPr/>
          <a:lstStyle/>
          <a:p>
            <a:fld id="{EF82FABF-447E-497B-94B3-E4712B5F31FA}" type="datetimeFigureOut">
              <a:rPr lang="en-IE" smtClean="0"/>
              <a:t>30/03/2023</a:t>
            </a:fld>
            <a:endParaRPr lang="en-IE"/>
          </a:p>
        </p:txBody>
      </p:sp>
      <p:sp>
        <p:nvSpPr>
          <p:cNvPr id="6" name="Footer Placeholder 5">
            <a:extLst>
              <a:ext uri="{FF2B5EF4-FFF2-40B4-BE49-F238E27FC236}">
                <a16:creationId xmlns:a16="http://schemas.microsoft.com/office/drawing/2014/main" id="{96E37DC3-65BC-41D7-841E-D0486DBE7397}"/>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id="{1A8B1F0D-9BE6-4765-B3E5-D9C7DEDDD587}"/>
              </a:ext>
            </a:extLst>
          </p:cNvPr>
          <p:cNvSpPr>
            <a:spLocks noGrp="1"/>
          </p:cNvSpPr>
          <p:nvPr>
            <p:ph type="sldNum" sz="quarter" idx="12"/>
          </p:nvPr>
        </p:nvSpPr>
        <p:spPr/>
        <p:txBody>
          <a:bodyPr/>
          <a:lstStyle/>
          <a:p>
            <a:fld id="{8EDB2509-36A9-4D6B-914D-B0447F627B15}" type="slidenum">
              <a:rPr lang="en-IE" smtClean="0"/>
              <a:t>‹#›</a:t>
            </a:fld>
            <a:endParaRPr lang="en-IE"/>
          </a:p>
        </p:txBody>
      </p:sp>
    </p:spTree>
    <p:extLst>
      <p:ext uri="{BB962C8B-B14F-4D97-AF65-F5344CB8AC3E}">
        <p14:creationId xmlns:p14="http://schemas.microsoft.com/office/powerpoint/2010/main" val="3797174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3B3F456-32EB-47A0-9C7D-9416E5B02F3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E"/>
          </a:p>
        </p:txBody>
      </p:sp>
      <p:sp>
        <p:nvSpPr>
          <p:cNvPr id="3" name="Text Placeholder 2">
            <a:extLst>
              <a:ext uri="{FF2B5EF4-FFF2-40B4-BE49-F238E27FC236}">
                <a16:creationId xmlns:a16="http://schemas.microsoft.com/office/drawing/2014/main" id="{DD8C4C07-64A7-4E3C-A72C-61D44E84B76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7DDB5A29-4D81-44A1-AEF6-81D3159AF46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82FABF-447E-497B-94B3-E4712B5F31FA}" type="datetimeFigureOut">
              <a:rPr lang="en-IE" smtClean="0"/>
              <a:t>30/03/2023</a:t>
            </a:fld>
            <a:endParaRPr lang="en-IE"/>
          </a:p>
        </p:txBody>
      </p:sp>
      <p:sp>
        <p:nvSpPr>
          <p:cNvPr id="5" name="Footer Placeholder 4">
            <a:extLst>
              <a:ext uri="{FF2B5EF4-FFF2-40B4-BE49-F238E27FC236}">
                <a16:creationId xmlns:a16="http://schemas.microsoft.com/office/drawing/2014/main" id="{8DF1DBD9-2B17-434A-81BC-FA98BBCFB5F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a:p>
        </p:txBody>
      </p:sp>
      <p:sp>
        <p:nvSpPr>
          <p:cNvPr id="6" name="Slide Number Placeholder 5">
            <a:extLst>
              <a:ext uri="{FF2B5EF4-FFF2-40B4-BE49-F238E27FC236}">
                <a16:creationId xmlns:a16="http://schemas.microsoft.com/office/drawing/2014/main" id="{13ED8296-9D5B-423E-8091-CFDBB6C96D0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DB2509-36A9-4D6B-914D-B0447F627B15}" type="slidenum">
              <a:rPr lang="en-IE" smtClean="0"/>
              <a:t>‹#›</a:t>
            </a:fld>
            <a:endParaRPr lang="en-IE"/>
          </a:p>
        </p:txBody>
      </p:sp>
    </p:spTree>
    <p:extLst>
      <p:ext uri="{BB962C8B-B14F-4D97-AF65-F5344CB8AC3E}">
        <p14:creationId xmlns:p14="http://schemas.microsoft.com/office/powerpoint/2010/main" val="1473192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intranet/home.aspx" TargetMode="Externa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intranet/home.aspx" TargetMode="External"/><Relationship Id="rId1" Type="http://schemas.openxmlformats.org/officeDocument/2006/relationships/slideLayout" Target="../slideLayouts/slideLayout1.xm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4" name="Rectangle 45">
            <a:extLst>
              <a:ext uri="{FF2B5EF4-FFF2-40B4-BE49-F238E27FC236}">
                <a16:creationId xmlns:a16="http://schemas.microsoft.com/office/drawing/2014/main" id="{D4CAD83B-256D-4EF1-9680-89F533045B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5" name="Group 47">
            <a:extLst>
              <a:ext uri="{FF2B5EF4-FFF2-40B4-BE49-F238E27FC236}">
                <a16:creationId xmlns:a16="http://schemas.microsoft.com/office/drawing/2014/main" id="{E4C9C60D-9D77-45E7-A7AA-45806B23E71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p:grpSpPr>
        <p:sp>
          <p:nvSpPr>
            <p:cNvPr id="49" name="Rectangle 48">
              <a:extLst>
                <a:ext uri="{FF2B5EF4-FFF2-40B4-BE49-F238E27FC236}">
                  <a16:creationId xmlns:a16="http://schemas.microsoft.com/office/drawing/2014/main" id="{B34D742C-1AE5-4925-9160-7224E37A23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a:extLst>
                <a:ext uri="{FF2B5EF4-FFF2-40B4-BE49-F238E27FC236}">
                  <a16:creationId xmlns:a16="http://schemas.microsoft.com/office/drawing/2014/main" id="{24FF0A4B-3ADB-4A0F-B8EE-7785F27752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4">
                <a:lumMod val="75000"/>
                <a:alpha val="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2" name="Rectangle 51">
            <a:extLst>
              <a:ext uri="{FF2B5EF4-FFF2-40B4-BE49-F238E27FC236}">
                <a16:creationId xmlns:a16="http://schemas.microsoft.com/office/drawing/2014/main" id="{59EAD2C6-89D0-435B-9B8C-E3240DEABD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85" y="0"/>
            <a:ext cx="10237785" cy="6857999"/>
          </a:xfrm>
          <a:prstGeom prst="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tx1"/>
              </a:solidFill>
            </a:endParaRPr>
          </a:p>
        </p:txBody>
      </p:sp>
      <p:pic>
        <p:nvPicPr>
          <p:cNvPr id="4" name="Picture 3" descr="headerlogo">
            <a:hlinkClick r:id="rId2"/>
            <a:extLst>
              <a:ext uri="{FF2B5EF4-FFF2-40B4-BE49-F238E27FC236}">
                <a16:creationId xmlns:a16="http://schemas.microsoft.com/office/drawing/2014/main" id="{AF798F79-01EB-47C4-BCCF-2AAC9DB7AE12}"/>
              </a:ext>
            </a:extLst>
          </p:cNvPr>
          <p:cNvPicPr/>
          <p:nvPr/>
        </p:nvPicPr>
        <p:blipFill>
          <a:blip r:embed="rId3">
            <a:extLst>
              <a:ext uri="{28A0092B-C50C-407E-A947-70E740481C1C}">
                <a14:useLocalDpi xmlns:a14="http://schemas.microsoft.com/office/drawing/2010/main" val="0"/>
              </a:ext>
            </a:extLst>
          </a:blip>
          <a:stretch>
            <a:fillRect/>
          </a:stretch>
        </p:blipFill>
        <p:spPr bwMode="auto">
          <a:xfrm>
            <a:off x="6383338" y="555625"/>
            <a:ext cx="5257800" cy="1833563"/>
          </a:xfrm>
          <a:prstGeom prst="rect">
            <a:avLst/>
          </a:prstGeom>
        </p:spPr>
      </p:pic>
      <p:sp>
        <p:nvSpPr>
          <p:cNvPr id="2" name="Title 1">
            <a:extLst>
              <a:ext uri="{FF2B5EF4-FFF2-40B4-BE49-F238E27FC236}">
                <a16:creationId xmlns:a16="http://schemas.microsoft.com/office/drawing/2014/main" id="{BA4DA41A-85A4-427D-875A-6D246DD13622}"/>
              </a:ext>
            </a:extLst>
          </p:cNvPr>
          <p:cNvSpPr>
            <a:spLocks noGrp="1"/>
          </p:cNvSpPr>
          <p:nvPr>
            <p:ph type="ctrTitle"/>
          </p:nvPr>
        </p:nvSpPr>
        <p:spPr>
          <a:xfrm>
            <a:off x="550864" y="1089025"/>
            <a:ext cx="5257799" cy="2630719"/>
          </a:xfrm>
        </p:spPr>
        <p:txBody>
          <a:bodyPr wrap="square" anchor="b">
            <a:normAutofit/>
          </a:bodyPr>
          <a:lstStyle/>
          <a:p>
            <a:pPr algn="l"/>
            <a:r>
              <a:rPr lang="en-IE" sz="4200" b="1" dirty="0"/>
              <a:t>ALLOTMENTS POLICY</a:t>
            </a:r>
          </a:p>
        </p:txBody>
      </p:sp>
      <p:pic>
        <p:nvPicPr>
          <p:cNvPr id="1026" name="Picture 2" descr="Allotments will bring community closer together - Independent.ie">
            <a:extLst>
              <a:ext uri="{FF2B5EF4-FFF2-40B4-BE49-F238E27FC236}">
                <a16:creationId xmlns:a16="http://schemas.microsoft.com/office/drawing/2014/main" id="{3B1063CB-3F98-753E-A1CE-FAC20917364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20070" y="2645546"/>
            <a:ext cx="6781430" cy="41172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213533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C4C542-AF82-44DE-BF30-30F69F933BB1}"/>
              </a:ext>
            </a:extLst>
          </p:cNvPr>
          <p:cNvSpPr>
            <a:spLocks noGrp="1"/>
          </p:cNvSpPr>
          <p:nvPr>
            <p:ph type="title"/>
          </p:nvPr>
        </p:nvSpPr>
        <p:spPr>
          <a:xfrm>
            <a:off x="655320" y="365126"/>
            <a:ext cx="5120114" cy="1291009"/>
          </a:xfrm>
        </p:spPr>
        <p:txBody>
          <a:bodyPr>
            <a:normAutofit/>
          </a:bodyPr>
          <a:lstStyle/>
          <a:p>
            <a:pPr algn="ctr"/>
            <a:r>
              <a:rPr lang="en-IE" sz="4800" b="1" dirty="0">
                <a:latin typeface="Calibri Light (Headings)"/>
              </a:rPr>
              <a:t>Allotment policy</a:t>
            </a:r>
          </a:p>
        </p:txBody>
      </p:sp>
      <p:cxnSp>
        <p:nvCxnSpPr>
          <p:cNvPr id="1035" name="Straight Arrow Connector 72">
            <a:extLst>
              <a:ext uri="{FF2B5EF4-FFF2-40B4-BE49-F238E27FC236}">
                <a16:creationId xmlns:a16="http://schemas.microsoft.com/office/drawing/2014/main" id="{E4A809D5-3600-46D4-A466-67F2349A54F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55320" y="2316480"/>
            <a:ext cx="4572000" cy="0"/>
          </a:xfrm>
          <a:prstGeom prst="straightConnector1">
            <a:avLst/>
          </a:prstGeom>
          <a:ln w="19050" cap="sq">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1036" name="Content Placeholder 2">
            <a:extLst>
              <a:ext uri="{FF2B5EF4-FFF2-40B4-BE49-F238E27FC236}">
                <a16:creationId xmlns:a16="http://schemas.microsoft.com/office/drawing/2014/main" id="{AB7D68ED-2BEB-4298-A59E-350BA3467C6D}"/>
              </a:ext>
            </a:extLst>
          </p:cNvPr>
          <p:cNvSpPr>
            <a:spLocks noGrp="1"/>
          </p:cNvSpPr>
          <p:nvPr>
            <p:ph idx="1"/>
          </p:nvPr>
        </p:nvSpPr>
        <p:spPr>
          <a:xfrm>
            <a:off x="442453" y="2476871"/>
            <a:ext cx="5653548" cy="3560391"/>
          </a:xfrm>
        </p:spPr>
        <p:txBody>
          <a:bodyPr>
            <a:normAutofit fontScale="85000" lnSpcReduction="10000"/>
          </a:bodyPr>
          <a:lstStyle/>
          <a:p>
            <a:pPr marL="0" indent="0">
              <a:buNone/>
            </a:pPr>
            <a:r>
              <a:rPr lang="en-IE" sz="2000" dirty="0"/>
              <a:t>The Allotment Policy includes information on the following:</a:t>
            </a:r>
          </a:p>
          <a:p>
            <a:pPr marL="342900" lvl="0" indent="-342900">
              <a:lnSpc>
                <a:spcPct val="107000"/>
              </a:lnSpc>
              <a:buFont typeface="Symbol" panose="05050102010706020507" pitchFamily="18" charset="2"/>
              <a:buChar char=""/>
            </a:pPr>
            <a:r>
              <a:rPr lang="en-IE" sz="1800" dirty="0">
                <a:effectLst/>
                <a:latin typeface="Arial" panose="020B0604020202020204" pitchFamily="34" charset="0"/>
                <a:ea typeface="Calibri" panose="020F0502020204030204" pitchFamily="34" charset="0"/>
                <a:cs typeface="Times New Roman" panose="02020603050405020304" pitchFamily="18" charset="0"/>
              </a:rPr>
              <a:t>History and Background </a:t>
            </a: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IE" sz="1800" dirty="0">
                <a:effectLst/>
                <a:latin typeface="Arial" panose="020B0604020202020204" pitchFamily="34" charset="0"/>
                <a:ea typeface="Calibri" panose="020F0502020204030204" pitchFamily="34" charset="0"/>
                <a:cs typeface="Times New Roman" panose="02020603050405020304" pitchFamily="18" charset="0"/>
              </a:rPr>
              <a:t>Benefits of having an allotment </a:t>
            </a: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IE" sz="1800" dirty="0">
                <a:effectLst/>
                <a:latin typeface="Arial" panose="020B0604020202020204" pitchFamily="34" charset="0"/>
                <a:ea typeface="Calibri" panose="020F0502020204030204" pitchFamily="34" charset="0"/>
                <a:cs typeface="Times New Roman" panose="02020603050405020304" pitchFamily="18" charset="0"/>
              </a:rPr>
              <a:t>Allotment provision:</a:t>
            </a:r>
          </a:p>
          <a:p>
            <a:pPr marL="0" lvl="0" indent="0">
              <a:lnSpc>
                <a:spcPct val="107000"/>
              </a:lnSpc>
              <a:buNone/>
            </a:pPr>
            <a:r>
              <a:rPr lang="en-IE" sz="1800" dirty="0">
                <a:latin typeface="Arial" panose="020B0604020202020204" pitchFamily="34" charset="0"/>
                <a:ea typeface="Calibri" panose="020F0502020204030204" pitchFamily="34" charset="0"/>
                <a:cs typeface="Times New Roman" panose="02020603050405020304" pitchFamily="18" charset="0"/>
              </a:rPr>
              <a:t>	E</a:t>
            </a:r>
            <a:r>
              <a:rPr lang="en-IE" sz="1800" dirty="0">
                <a:effectLst/>
                <a:latin typeface="Arial" panose="020B0604020202020204" pitchFamily="34" charset="0"/>
                <a:ea typeface="Calibri" panose="020F0502020204030204" pitchFamily="34" charset="0"/>
                <a:cs typeface="Times New Roman" panose="02020603050405020304" pitchFamily="18" charset="0"/>
              </a:rPr>
              <a:t>xistin</a:t>
            </a:r>
            <a:r>
              <a:rPr lang="en-IE" sz="1800" dirty="0">
                <a:latin typeface="Arial" panose="020B0604020202020204" pitchFamily="34" charset="0"/>
                <a:ea typeface="Calibri" panose="020F0502020204030204" pitchFamily="34" charset="0"/>
                <a:cs typeface="Times New Roman" panose="02020603050405020304" pitchFamily="18" charset="0"/>
              </a:rPr>
              <a:t>g allotments</a:t>
            </a:r>
          </a:p>
          <a:p>
            <a:pPr marL="0" lvl="0" indent="0">
              <a:lnSpc>
                <a:spcPct val="107000"/>
              </a:lnSpc>
              <a:buNone/>
            </a:pPr>
            <a:r>
              <a:rPr lang="en-IE" sz="1800" dirty="0">
                <a:latin typeface="Arial" panose="020B0604020202020204" pitchFamily="34" charset="0"/>
                <a:ea typeface="Calibri" panose="020F0502020204030204" pitchFamily="34" charset="0"/>
                <a:cs typeface="Times New Roman" panose="02020603050405020304" pitchFamily="18" charset="0"/>
              </a:rPr>
              <a:t>  	Management of demand</a:t>
            </a:r>
          </a:p>
          <a:p>
            <a:pPr marL="0" lvl="0" indent="0">
              <a:lnSpc>
                <a:spcPct val="107000"/>
              </a:lnSpc>
              <a:buNone/>
            </a:pPr>
            <a:r>
              <a:rPr lang="en-IE" sz="1800" dirty="0">
                <a:latin typeface="Arial" panose="020B0604020202020204" pitchFamily="34" charset="0"/>
                <a:ea typeface="Calibri" panose="020F0502020204030204" pitchFamily="34" charset="0"/>
                <a:cs typeface="Times New Roman" panose="02020603050405020304" pitchFamily="18" charset="0"/>
              </a:rPr>
              <a:t>	Delivery strategy of new allotments </a:t>
            </a: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IE" sz="1800" dirty="0">
                <a:effectLst/>
                <a:latin typeface="Arial" panose="020B0604020202020204" pitchFamily="34" charset="0"/>
                <a:ea typeface="Calibri" panose="020F0502020204030204" pitchFamily="34" charset="0"/>
                <a:cs typeface="Times New Roman" panose="02020603050405020304" pitchFamily="18" charset="0"/>
              </a:rPr>
              <a:t>Fee structure  </a:t>
            </a: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IE" sz="1800" dirty="0">
                <a:effectLst/>
                <a:latin typeface="Arial" panose="020B0604020202020204" pitchFamily="34" charset="0"/>
                <a:ea typeface="Calibri" panose="020F0502020204030204" pitchFamily="34" charset="0"/>
                <a:cs typeface="Times New Roman" panose="02020603050405020304" pitchFamily="18" charset="0"/>
              </a:rPr>
              <a:t>How to apply for an allotment </a:t>
            </a: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r>
              <a:rPr lang="en-IE" sz="1800" dirty="0">
                <a:effectLst/>
                <a:latin typeface="Arial" panose="020B0604020202020204" pitchFamily="34" charset="0"/>
                <a:ea typeface="Calibri" panose="020F0502020204030204" pitchFamily="34" charset="0"/>
                <a:cs typeface="Times New Roman" panose="02020603050405020304" pitchFamily="18" charset="0"/>
              </a:rPr>
              <a:t>Terms and conditions of Letting </a:t>
            </a:r>
            <a:endParaRPr lang="en-IE" sz="2000" dirty="0">
              <a:highlight>
                <a:srgbClr val="FFFF00"/>
              </a:highlight>
            </a:endParaRPr>
          </a:p>
          <a:p>
            <a:pPr marL="0" indent="0">
              <a:buNone/>
            </a:pPr>
            <a:endParaRPr lang="en-IE" sz="2400" dirty="0"/>
          </a:p>
        </p:txBody>
      </p:sp>
      <p:pic>
        <p:nvPicPr>
          <p:cNvPr id="1026" name="Picture 2" descr="Urban Pollinators: A year on a wildlife-friendly allotment plot">
            <a:extLst>
              <a:ext uri="{FF2B5EF4-FFF2-40B4-BE49-F238E27FC236}">
                <a16:creationId xmlns:a16="http://schemas.microsoft.com/office/drawing/2014/main" id="{5961465B-6526-43BC-A33D-256468C318D8}"/>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4607" r="33945" b="-1"/>
          <a:stretch/>
        </p:blipFill>
        <p:spPr bwMode="auto">
          <a:xfrm>
            <a:off x="5878849" y="10"/>
            <a:ext cx="6313150" cy="6857987"/>
          </a:xfrm>
          <a:custGeom>
            <a:avLst/>
            <a:gdLst/>
            <a:ahLst/>
            <a:cxnLst/>
            <a:rect l="l" t="t" r="r" b="b"/>
            <a:pathLst>
              <a:path w="6313150" h="6857997">
                <a:moveTo>
                  <a:pt x="65565" y="0"/>
                </a:moveTo>
                <a:lnTo>
                  <a:pt x="6313150" y="0"/>
                </a:lnTo>
                <a:lnTo>
                  <a:pt x="6313150" y="6857997"/>
                </a:lnTo>
                <a:lnTo>
                  <a:pt x="3293946" y="6857997"/>
                </a:lnTo>
                <a:lnTo>
                  <a:pt x="3235857" y="6823061"/>
                </a:lnTo>
                <a:cubicBezTo>
                  <a:pt x="1291240" y="5592803"/>
                  <a:pt x="0" y="3423096"/>
                  <a:pt x="0" y="951803"/>
                </a:cubicBezTo>
                <a:cubicBezTo>
                  <a:pt x="0" y="727140"/>
                  <a:pt x="10673" y="504970"/>
                  <a:pt x="31536" y="285771"/>
                </a:cubicBezTo>
                <a:close/>
              </a:path>
            </a:pathLst>
          </a:cu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889386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9" name="Rectangle 38">
            <a:extLst>
              <a:ext uri="{FF2B5EF4-FFF2-40B4-BE49-F238E27FC236}">
                <a16:creationId xmlns:a16="http://schemas.microsoft.com/office/drawing/2014/main" id="{F13C74B1-5B17-4795-BED0-7140497B44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27F4AAC-B35C-425B-AE12-563FE0A67431}"/>
              </a:ext>
            </a:extLst>
          </p:cNvPr>
          <p:cNvSpPr>
            <a:spLocks noGrp="1"/>
          </p:cNvSpPr>
          <p:nvPr>
            <p:ph type="title"/>
          </p:nvPr>
        </p:nvSpPr>
        <p:spPr>
          <a:xfrm>
            <a:off x="640080" y="325369"/>
            <a:ext cx="4368602" cy="1956841"/>
          </a:xfrm>
        </p:spPr>
        <p:txBody>
          <a:bodyPr vert="horz" lIns="91440" tIns="45720" rIns="91440" bIns="45720" rtlCol="0" anchor="b">
            <a:normAutofit/>
          </a:bodyPr>
          <a:lstStyle/>
          <a:p>
            <a:r>
              <a:rPr lang="en-US" sz="4800" b="1" dirty="0"/>
              <a:t>Allotment Survey</a:t>
            </a:r>
          </a:p>
        </p:txBody>
      </p:sp>
      <p:sp>
        <p:nvSpPr>
          <p:cNvPr id="41" name="sketchy line">
            <a:extLst>
              <a:ext uri="{FF2B5EF4-FFF2-40B4-BE49-F238E27FC236}">
                <a16:creationId xmlns:a16="http://schemas.microsoft.com/office/drawing/2014/main" id="{D4974D33-8DC5-464E-8C6D-BE58F0669C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80" y="2586994"/>
            <a:ext cx="3474720" cy="18288"/>
          </a:xfrm>
          <a:custGeom>
            <a:avLst/>
            <a:gdLst>
              <a:gd name="connsiteX0" fmla="*/ 0 w 3474720"/>
              <a:gd name="connsiteY0" fmla="*/ 0 h 18288"/>
              <a:gd name="connsiteX1" fmla="*/ 694944 w 3474720"/>
              <a:gd name="connsiteY1" fmla="*/ 0 h 18288"/>
              <a:gd name="connsiteX2" fmla="*/ 1355141 w 3474720"/>
              <a:gd name="connsiteY2" fmla="*/ 0 h 18288"/>
              <a:gd name="connsiteX3" fmla="*/ 2015338 w 3474720"/>
              <a:gd name="connsiteY3" fmla="*/ 0 h 18288"/>
              <a:gd name="connsiteX4" fmla="*/ 2779776 w 3474720"/>
              <a:gd name="connsiteY4" fmla="*/ 0 h 18288"/>
              <a:gd name="connsiteX5" fmla="*/ 3474720 w 3474720"/>
              <a:gd name="connsiteY5" fmla="*/ 0 h 18288"/>
              <a:gd name="connsiteX6" fmla="*/ 3474720 w 3474720"/>
              <a:gd name="connsiteY6" fmla="*/ 18288 h 18288"/>
              <a:gd name="connsiteX7" fmla="*/ 2779776 w 3474720"/>
              <a:gd name="connsiteY7" fmla="*/ 18288 h 18288"/>
              <a:gd name="connsiteX8" fmla="*/ 2189074 w 3474720"/>
              <a:gd name="connsiteY8" fmla="*/ 18288 h 18288"/>
              <a:gd name="connsiteX9" fmla="*/ 1528877 w 3474720"/>
              <a:gd name="connsiteY9" fmla="*/ 18288 h 18288"/>
              <a:gd name="connsiteX10" fmla="*/ 868680 w 3474720"/>
              <a:gd name="connsiteY10" fmla="*/ 18288 h 18288"/>
              <a:gd name="connsiteX11" fmla="*/ 0 w 3474720"/>
              <a:gd name="connsiteY11" fmla="*/ 18288 h 18288"/>
              <a:gd name="connsiteX12" fmla="*/ 0 w 3474720"/>
              <a:gd name="connsiteY12"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474720" h="18288" fill="none" extrusionOk="0">
                <a:moveTo>
                  <a:pt x="0" y="0"/>
                </a:moveTo>
                <a:cubicBezTo>
                  <a:pt x="224454" y="-14544"/>
                  <a:pt x="495407" y="26540"/>
                  <a:pt x="694944" y="0"/>
                </a:cubicBezTo>
                <a:cubicBezTo>
                  <a:pt x="894481" y="-26540"/>
                  <a:pt x="1130063" y="24713"/>
                  <a:pt x="1355141" y="0"/>
                </a:cubicBezTo>
                <a:cubicBezTo>
                  <a:pt x="1580219" y="-24713"/>
                  <a:pt x="1820099" y="26695"/>
                  <a:pt x="2015338" y="0"/>
                </a:cubicBezTo>
                <a:cubicBezTo>
                  <a:pt x="2210577" y="-26695"/>
                  <a:pt x="2402045" y="165"/>
                  <a:pt x="2779776" y="0"/>
                </a:cubicBezTo>
                <a:cubicBezTo>
                  <a:pt x="3157507" y="-165"/>
                  <a:pt x="3286859" y="-15571"/>
                  <a:pt x="3474720" y="0"/>
                </a:cubicBezTo>
                <a:cubicBezTo>
                  <a:pt x="3474286" y="7551"/>
                  <a:pt x="3474253" y="9822"/>
                  <a:pt x="3474720" y="18288"/>
                </a:cubicBezTo>
                <a:cubicBezTo>
                  <a:pt x="3233904" y="29845"/>
                  <a:pt x="2945134" y="-5256"/>
                  <a:pt x="2779776" y="18288"/>
                </a:cubicBezTo>
                <a:cubicBezTo>
                  <a:pt x="2614418" y="41832"/>
                  <a:pt x="2339768" y="22709"/>
                  <a:pt x="2189074" y="18288"/>
                </a:cubicBezTo>
                <a:cubicBezTo>
                  <a:pt x="2038380" y="13867"/>
                  <a:pt x="1817434" y="-4947"/>
                  <a:pt x="1528877" y="18288"/>
                </a:cubicBezTo>
                <a:cubicBezTo>
                  <a:pt x="1240320" y="41523"/>
                  <a:pt x="1042447" y="37198"/>
                  <a:pt x="868680" y="18288"/>
                </a:cubicBezTo>
                <a:cubicBezTo>
                  <a:pt x="694913" y="-622"/>
                  <a:pt x="233232" y="44909"/>
                  <a:pt x="0" y="18288"/>
                </a:cubicBezTo>
                <a:cubicBezTo>
                  <a:pt x="60" y="11696"/>
                  <a:pt x="66" y="3758"/>
                  <a:pt x="0" y="0"/>
                </a:cubicBezTo>
                <a:close/>
              </a:path>
              <a:path w="3474720" h="18288" stroke="0" extrusionOk="0">
                <a:moveTo>
                  <a:pt x="0" y="0"/>
                </a:moveTo>
                <a:cubicBezTo>
                  <a:pt x="202328" y="-14716"/>
                  <a:pt x="332722" y="-11499"/>
                  <a:pt x="625450" y="0"/>
                </a:cubicBezTo>
                <a:cubicBezTo>
                  <a:pt x="918178" y="11499"/>
                  <a:pt x="1096688" y="5123"/>
                  <a:pt x="1389888" y="0"/>
                </a:cubicBezTo>
                <a:cubicBezTo>
                  <a:pt x="1683088" y="-5123"/>
                  <a:pt x="1835981" y="-14038"/>
                  <a:pt x="1980590" y="0"/>
                </a:cubicBezTo>
                <a:cubicBezTo>
                  <a:pt x="2125199" y="14038"/>
                  <a:pt x="2396099" y="-7203"/>
                  <a:pt x="2571293" y="0"/>
                </a:cubicBezTo>
                <a:cubicBezTo>
                  <a:pt x="2746487" y="7203"/>
                  <a:pt x="3041609" y="-12036"/>
                  <a:pt x="3474720" y="0"/>
                </a:cubicBezTo>
                <a:cubicBezTo>
                  <a:pt x="3474638" y="4406"/>
                  <a:pt x="3474631" y="9982"/>
                  <a:pt x="3474720" y="18288"/>
                </a:cubicBezTo>
                <a:cubicBezTo>
                  <a:pt x="3324873" y="21876"/>
                  <a:pt x="3136771" y="12587"/>
                  <a:pt x="2814523" y="18288"/>
                </a:cubicBezTo>
                <a:cubicBezTo>
                  <a:pt x="2492275" y="23989"/>
                  <a:pt x="2294402" y="47111"/>
                  <a:pt x="2154326" y="18288"/>
                </a:cubicBezTo>
                <a:cubicBezTo>
                  <a:pt x="2014250" y="-10535"/>
                  <a:pt x="1820317" y="33903"/>
                  <a:pt x="1494130" y="18288"/>
                </a:cubicBezTo>
                <a:cubicBezTo>
                  <a:pt x="1167943" y="2673"/>
                  <a:pt x="948432" y="14868"/>
                  <a:pt x="729691" y="18288"/>
                </a:cubicBezTo>
                <a:cubicBezTo>
                  <a:pt x="510950" y="21708"/>
                  <a:pt x="264032" y="24354"/>
                  <a:pt x="0" y="18288"/>
                </a:cubicBezTo>
                <a:cubicBezTo>
                  <a:pt x="189" y="14288"/>
                  <a:pt x="-703" y="3747"/>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2863741219">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2B02AAF4-0951-478A-8E33-725D7CE9F183}"/>
              </a:ext>
            </a:extLst>
          </p:cNvPr>
          <p:cNvSpPr>
            <a:spLocks noGrp="1"/>
          </p:cNvSpPr>
          <p:nvPr>
            <p:ph sz="half" idx="1"/>
          </p:nvPr>
        </p:nvSpPr>
        <p:spPr>
          <a:xfrm>
            <a:off x="640080" y="2872899"/>
            <a:ext cx="4243589" cy="3320668"/>
          </a:xfrm>
        </p:spPr>
        <p:txBody>
          <a:bodyPr vert="horz" lIns="91440" tIns="45720" rIns="91440" bIns="45720" rtlCol="0">
            <a:normAutofit/>
          </a:bodyPr>
          <a:lstStyle/>
          <a:p>
            <a:r>
              <a:rPr lang="en-US" sz="2000" dirty="0"/>
              <a:t>600 surveys issued by post, including those on waiting lists.</a:t>
            </a:r>
          </a:p>
          <a:p>
            <a:r>
              <a:rPr lang="en-US" sz="2000" dirty="0"/>
              <a:t>56% returns received in total </a:t>
            </a:r>
          </a:p>
          <a:p>
            <a:pPr lvl="1"/>
            <a:r>
              <a:rPr lang="en-US" sz="2000" dirty="0" err="1"/>
              <a:t>Friarstown</a:t>
            </a:r>
            <a:r>
              <a:rPr lang="en-US" sz="2000" dirty="0"/>
              <a:t>     54% </a:t>
            </a:r>
          </a:p>
          <a:p>
            <a:pPr lvl="1"/>
            <a:r>
              <a:rPr lang="en-US" sz="2000" dirty="0"/>
              <a:t>Tymon  	    62% </a:t>
            </a:r>
          </a:p>
          <a:p>
            <a:pPr lvl="1"/>
            <a:r>
              <a:rPr lang="en-US" sz="2000" dirty="0" err="1"/>
              <a:t>Corkagh</a:t>
            </a:r>
            <a:r>
              <a:rPr lang="en-US" sz="2000" dirty="0"/>
              <a:t>         62%</a:t>
            </a:r>
          </a:p>
          <a:p>
            <a:pPr lvl="1"/>
            <a:r>
              <a:rPr lang="en-US" sz="2000" dirty="0"/>
              <a:t>Mill Lane       50%</a:t>
            </a:r>
          </a:p>
          <a:p>
            <a:endParaRPr lang="en-US" sz="2200" dirty="0"/>
          </a:p>
          <a:p>
            <a:endParaRPr lang="en-US" sz="2200" dirty="0"/>
          </a:p>
        </p:txBody>
      </p:sp>
      <p:pic>
        <p:nvPicPr>
          <p:cNvPr id="8" name="Content Placeholder 7" descr="A lawnmower in the grass&#10;&#10;Description automatically generated with low confidence">
            <a:extLst>
              <a:ext uri="{FF2B5EF4-FFF2-40B4-BE49-F238E27FC236}">
                <a16:creationId xmlns:a16="http://schemas.microsoft.com/office/drawing/2014/main" id="{7AB064F3-BEA7-44FA-9407-E08979D79852}"/>
              </a:ext>
            </a:extLst>
          </p:cNvPr>
          <p:cNvPicPr>
            <a:picLocks noGrp="1" noChangeAspect="1"/>
          </p:cNvPicPr>
          <p:nvPr>
            <p:ph sz="half" idx="2"/>
          </p:nvPr>
        </p:nvPicPr>
        <p:blipFill rotWithShape="1">
          <a:blip r:embed="rId2">
            <a:extLst>
              <a:ext uri="{28A0092B-C50C-407E-A947-70E740481C1C}">
                <a14:useLocalDpi xmlns:a14="http://schemas.microsoft.com/office/drawing/2010/main" val="0"/>
              </a:ext>
            </a:extLst>
          </a:blip>
          <a:srcRect l="6650" r="18123"/>
          <a:stretch/>
        </p:blipFill>
        <p:spPr>
          <a:xfrm>
            <a:off x="5311702" y="10"/>
            <a:ext cx="6878775" cy="6857990"/>
          </a:xfrm>
          <a:custGeom>
            <a:avLst/>
            <a:gdLst/>
            <a:ahLst/>
            <a:cxnLst/>
            <a:rect l="l" t="t" r="r" b="b"/>
            <a:pathLst>
              <a:path w="6878775" h="6858000">
                <a:moveTo>
                  <a:pt x="1102973" y="0"/>
                </a:moveTo>
                <a:lnTo>
                  <a:pt x="1160688" y="0"/>
                </a:lnTo>
                <a:lnTo>
                  <a:pt x="983189" y="331786"/>
                </a:lnTo>
                <a:cubicBezTo>
                  <a:pt x="914866" y="469145"/>
                  <a:pt x="850355" y="608712"/>
                  <a:pt x="789261" y="750263"/>
                </a:cubicBezTo>
                <a:cubicBezTo>
                  <a:pt x="774307" y="784928"/>
                  <a:pt x="759992" y="819849"/>
                  <a:pt x="745295" y="854514"/>
                </a:cubicBezTo>
                <a:cubicBezTo>
                  <a:pt x="756682" y="845393"/>
                  <a:pt x="765489" y="833492"/>
                  <a:pt x="770857" y="819975"/>
                </a:cubicBezTo>
                <a:cubicBezTo>
                  <a:pt x="879943" y="589569"/>
                  <a:pt x="999605" y="365513"/>
                  <a:pt x="1131329" y="148742"/>
                </a:cubicBezTo>
                <a:lnTo>
                  <a:pt x="1227589" y="0"/>
                </a:lnTo>
                <a:lnTo>
                  <a:pt x="6878775" y="0"/>
                </a:lnTo>
                <a:lnTo>
                  <a:pt x="6878775" y="6858000"/>
                </a:lnTo>
                <a:lnTo>
                  <a:pt x="713521" y="6858000"/>
                </a:lnTo>
                <a:lnTo>
                  <a:pt x="625642" y="6670527"/>
                </a:lnTo>
                <a:cubicBezTo>
                  <a:pt x="507232" y="6398531"/>
                  <a:pt x="403083" y="6118381"/>
                  <a:pt x="312785" y="5830359"/>
                </a:cubicBezTo>
                <a:cubicBezTo>
                  <a:pt x="278149" y="5719759"/>
                  <a:pt x="248879" y="5607635"/>
                  <a:pt x="212198" y="5480401"/>
                </a:cubicBezTo>
                <a:cubicBezTo>
                  <a:pt x="212208" y="5491601"/>
                  <a:pt x="212803" y="5502788"/>
                  <a:pt x="213988" y="5513923"/>
                </a:cubicBezTo>
                <a:cubicBezTo>
                  <a:pt x="264089" y="5723695"/>
                  <a:pt x="307290" y="5935370"/>
                  <a:pt x="365826" y="6142729"/>
                </a:cubicBezTo>
                <a:cubicBezTo>
                  <a:pt x="433152" y="6380817"/>
                  <a:pt x="510068" y="6614016"/>
                  <a:pt x="597975" y="6841549"/>
                </a:cubicBezTo>
                <a:lnTo>
                  <a:pt x="604824" y="6858000"/>
                </a:lnTo>
                <a:lnTo>
                  <a:pt x="552056" y="6858000"/>
                </a:lnTo>
                <a:lnTo>
                  <a:pt x="539576" y="6828295"/>
                </a:lnTo>
                <a:cubicBezTo>
                  <a:pt x="380597" y="6414594"/>
                  <a:pt x="260223" y="5988893"/>
                  <a:pt x="171555" y="5552906"/>
                </a:cubicBezTo>
                <a:cubicBezTo>
                  <a:pt x="91163" y="5157998"/>
                  <a:pt x="43746" y="4758899"/>
                  <a:pt x="12305" y="4357388"/>
                </a:cubicBezTo>
                <a:cubicBezTo>
                  <a:pt x="-14281" y="4013908"/>
                  <a:pt x="4507" y="3672965"/>
                  <a:pt x="46684" y="3331516"/>
                </a:cubicBezTo>
                <a:cubicBezTo>
                  <a:pt x="127203" y="2664286"/>
                  <a:pt x="277819" y="2007265"/>
                  <a:pt x="496065" y="1371196"/>
                </a:cubicBezTo>
                <a:cubicBezTo>
                  <a:pt x="636273" y="966066"/>
                  <a:pt x="800445" y="573253"/>
                  <a:pt x="995723" y="196614"/>
                </a:cubicBezTo>
                <a:close/>
              </a:path>
            </a:pathLst>
          </a:custGeom>
        </p:spPr>
      </p:pic>
    </p:spTree>
    <p:extLst>
      <p:ext uri="{BB962C8B-B14F-4D97-AF65-F5344CB8AC3E}">
        <p14:creationId xmlns:p14="http://schemas.microsoft.com/office/powerpoint/2010/main" val="42404436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F13C74B1-5B17-4795-BED0-7140497B44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198684C-9F29-49EC-9246-7A409E294305}"/>
              </a:ext>
            </a:extLst>
          </p:cNvPr>
          <p:cNvSpPr>
            <a:spLocks noGrp="1"/>
          </p:cNvSpPr>
          <p:nvPr>
            <p:ph type="title"/>
          </p:nvPr>
        </p:nvSpPr>
        <p:spPr>
          <a:xfrm>
            <a:off x="640080" y="883889"/>
            <a:ext cx="4368602" cy="1093536"/>
          </a:xfrm>
        </p:spPr>
        <p:txBody>
          <a:bodyPr vert="horz" lIns="91440" tIns="45720" rIns="91440" bIns="45720" rtlCol="0" anchor="b">
            <a:normAutofit/>
          </a:bodyPr>
          <a:lstStyle/>
          <a:p>
            <a:r>
              <a:rPr lang="en-US" sz="4800" b="1" dirty="0"/>
              <a:t>Survey Feedback</a:t>
            </a:r>
          </a:p>
        </p:txBody>
      </p:sp>
      <p:sp>
        <p:nvSpPr>
          <p:cNvPr id="26" name="sketchy line">
            <a:extLst>
              <a:ext uri="{FF2B5EF4-FFF2-40B4-BE49-F238E27FC236}">
                <a16:creationId xmlns:a16="http://schemas.microsoft.com/office/drawing/2014/main" id="{D4974D33-8DC5-464E-8C6D-BE58F0669C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80" y="2586994"/>
            <a:ext cx="3474720" cy="18288"/>
          </a:xfrm>
          <a:custGeom>
            <a:avLst/>
            <a:gdLst>
              <a:gd name="connsiteX0" fmla="*/ 0 w 3474720"/>
              <a:gd name="connsiteY0" fmla="*/ 0 h 18288"/>
              <a:gd name="connsiteX1" fmla="*/ 694944 w 3474720"/>
              <a:gd name="connsiteY1" fmla="*/ 0 h 18288"/>
              <a:gd name="connsiteX2" fmla="*/ 1355141 w 3474720"/>
              <a:gd name="connsiteY2" fmla="*/ 0 h 18288"/>
              <a:gd name="connsiteX3" fmla="*/ 2015338 w 3474720"/>
              <a:gd name="connsiteY3" fmla="*/ 0 h 18288"/>
              <a:gd name="connsiteX4" fmla="*/ 2779776 w 3474720"/>
              <a:gd name="connsiteY4" fmla="*/ 0 h 18288"/>
              <a:gd name="connsiteX5" fmla="*/ 3474720 w 3474720"/>
              <a:gd name="connsiteY5" fmla="*/ 0 h 18288"/>
              <a:gd name="connsiteX6" fmla="*/ 3474720 w 3474720"/>
              <a:gd name="connsiteY6" fmla="*/ 18288 h 18288"/>
              <a:gd name="connsiteX7" fmla="*/ 2779776 w 3474720"/>
              <a:gd name="connsiteY7" fmla="*/ 18288 h 18288"/>
              <a:gd name="connsiteX8" fmla="*/ 2189074 w 3474720"/>
              <a:gd name="connsiteY8" fmla="*/ 18288 h 18288"/>
              <a:gd name="connsiteX9" fmla="*/ 1528877 w 3474720"/>
              <a:gd name="connsiteY9" fmla="*/ 18288 h 18288"/>
              <a:gd name="connsiteX10" fmla="*/ 868680 w 3474720"/>
              <a:gd name="connsiteY10" fmla="*/ 18288 h 18288"/>
              <a:gd name="connsiteX11" fmla="*/ 0 w 3474720"/>
              <a:gd name="connsiteY11" fmla="*/ 18288 h 18288"/>
              <a:gd name="connsiteX12" fmla="*/ 0 w 3474720"/>
              <a:gd name="connsiteY12"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474720" h="18288" fill="none" extrusionOk="0">
                <a:moveTo>
                  <a:pt x="0" y="0"/>
                </a:moveTo>
                <a:cubicBezTo>
                  <a:pt x="224454" y="-14544"/>
                  <a:pt x="495407" y="26540"/>
                  <a:pt x="694944" y="0"/>
                </a:cubicBezTo>
                <a:cubicBezTo>
                  <a:pt x="894481" y="-26540"/>
                  <a:pt x="1130063" y="24713"/>
                  <a:pt x="1355141" y="0"/>
                </a:cubicBezTo>
                <a:cubicBezTo>
                  <a:pt x="1580219" y="-24713"/>
                  <a:pt x="1820099" y="26695"/>
                  <a:pt x="2015338" y="0"/>
                </a:cubicBezTo>
                <a:cubicBezTo>
                  <a:pt x="2210577" y="-26695"/>
                  <a:pt x="2402045" y="165"/>
                  <a:pt x="2779776" y="0"/>
                </a:cubicBezTo>
                <a:cubicBezTo>
                  <a:pt x="3157507" y="-165"/>
                  <a:pt x="3286859" y="-15571"/>
                  <a:pt x="3474720" y="0"/>
                </a:cubicBezTo>
                <a:cubicBezTo>
                  <a:pt x="3474286" y="7551"/>
                  <a:pt x="3474253" y="9822"/>
                  <a:pt x="3474720" y="18288"/>
                </a:cubicBezTo>
                <a:cubicBezTo>
                  <a:pt x="3233904" y="29845"/>
                  <a:pt x="2945134" y="-5256"/>
                  <a:pt x="2779776" y="18288"/>
                </a:cubicBezTo>
                <a:cubicBezTo>
                  <a:pt x="2614418" y="41832"/>
                  <a:pt x="2339768" y="22709"/>
                  <a:pt x="2189074" y="18288"/>
                </a:cubicBezTo>
                <a:cubicBezTo>
                  <a:pt x="2038380" y="13867"/>
                  <a:pt x="1817434" y="-4947"/>
                  <a:pt x="1528877" y="18288"/>
                </a:cubicBezTo>
                <a:cubicBezTo>
                  <a:pt x="1240320" y="41523"/>
                  <a:pt x="1042447" y="37198"/>
                  <a:pt x="868680" y="18288"/>
                </a:cubicBezTo>
                <a:cubicBezTo>
                  <a:pt x="694913" y="-622"/>
                  <a:pt x="233232" y="44909"/>
                  <a:pt x="0" y="18288"/>
                </a:cubicBezTo>
                <a:cubicBezTo>
                  <a:pt x="60" y="11696"/>
                  <a:pt x="66" y="3758"/>
                  <a:pt x="0" y="0"/>
                </a:cubicBezTo>
                <a:close/>
              </a:path>
              <a:path w="3474720" h="18288" stroke="0" extrusionOk="0">
                <a:moveTo>
                  <a:pt x="0" y="0"/>
                </a:moveTo>
                <a:cubicBezTo>
                  <a:pt x="202328" y="-14716"/>
                  <a:pt x="332722" y="-11499"/>
                  <a:pt x="625450" y="0"/>
                </a:cubicBezTo>
                <a:cubicBezTo>
                  <a:pt x="918178" y="11499"/>
                  <a:pt x="1096688" y="5123"/>
                  <a:pt x="1389888" y="0"/>
                </a:cubicBezTo>
                <a:cubicBezTo>
                  <a:pt x="1683088" y="-5123"/>
                  <a:pt x="1835981" y="-14038"/>
                  <a:pt x="1980590" y="0"/>
                </a:cubicBezTo>
                <a:cubicBezTo>
                  <a:pt x="2125199" y="14038"/>
                  <a:pt x="2396099" y="-7203"/>
                  <a:pt x="2571293" y="0"/>
                </a:cubicBezTo>
                <a:cubicBezTo>
                  <a:pt x="2746487" y="7203"/>
                  <a:pt x="3041609" y="-12036"/>
                  <a:pt x="3474720" y="0"/>
                </a:cubicBezTo>
                <a:cubicBezTo>
                  <a:pt x="3474638" y="4406"/>
                  <a:pt x="3474631" y="9982"/>
                  <a:pt x="3474720" y="18288"/>
                </a:cubicBezTo>
                <a:cubicBezTo>
                  <a:pt x="3324873" y="21876"/>
                  <a:pt x="3136771" y="12587"/>
                  <a:pt x="2814523" y="18288"/>
                </a:cubicBezTo>
                <a:cubicBezTo>
                  <a:pt x="2492275" y="23989"/>
                  <a:pt x="2294402" y="47111"/>
                  <a:pt x="2154326" y="18288"/>
                </a:cubicBezTo>
                <a:cubicBezTo>
                  <a:pt x="2014250" y="-10535"/>
                  <a:pt x="1820317" y="33903"/>
                  <a:pt x="1494130" y="18288"/>
                </a:cubicBezTo>
                <a:cubicBezTo>
                  <a:pt x="1167943" y="2673"/>
                  <a:pt x="948432" y="14868"/>
                  <a:pt x="729691" y="18288"/>
                </a:cubicBezTo>
                <a:cubicBezTo>
                  <a:pt x="510950" y="21708"/>
                  <a:pt x="264032" y="24354"/>
                  <a:pt x="0" y="18288"/>
                </a:cubicBezTo>
                <a:cubicBezTo>
                  <a:pt x="189" y="14288"/>
                  <a:pt x="-703" y="3747"/>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2863741219">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a:extLst>
              <a:ext uri="{FF2B5EF4-FFF2-40B4-BE49-F238E27FC236}">
                <a16:creationId xmlns:a16="http://schemas.microsoft.com/office/drawing/2014/main" id="{78C56D3C-6851-4F1F-B9C6-17D507D7DACD}"/>
              </a:ext>
            </a:extLst>
          </p:cNvPr>
          <p:cNvSpPr>
            <a:spLocks noGrp="1"/>
          </p:cNvSpPr>
          <p:nvPr>
            <p:ph type="body" sz="half" idx="2"/>
          </p:nvPr>
        </p:nvSpPr>
        <p:spPr>
          <a:xfrm>
            <a:off x="250723" y="2751585"/>
            <a:ext cx="5059453" cy="4439789"/>
          </a:xfrm>
        </p:spPr>
        <p:txBody>
          <a:bodyPr vert="horz" lIns="91440" tIns="45720" rIns="91440" bIns="45720" rtlCol="0">
            <a:noAutofit/>
          </a:bodyPr>
          <a:lstStyle/>
          <a:p>
            <a:pPr marL="285750" indent="-285750">
              <a:buFont typeface="Arial" panose="020B0604020202020204" pitchFamily="34" charset="0"/>
              <a:buChar char="•"/>
            </a:pPr>
            <a:r>
              <a:rPr lang="en-IE" sz="1900" dirty="0"/>
              <a:t>61% hold allotment sized between 101 &amp; 200 sqm, 34% &lt;100 sqm and 4% &gt;200sqm</a:t>
            </a:r>
          </a:p>
          <a:p>
            <a:pPr marL="285750" indent="-285750">
              <a:buFont typeface="Arial" panose="020B0604020202020204" pitchFamily="34" charset="0"/>
              <a:buChar char="•"/>
            </a:pPr>
            <a:r>
              <a:rPr lang="en-IE" sz="1900" dirty="0"/>
              <a:t>58% spent 10 – 20 hours on allotment, 30% 2-5 hours and 12% over 20 hours</a:t>
            </a:r>
          </a:p>
          <a:p>
            <a:pPr marL="285750" indent="-285750">
              <a:buFont typeface="Arial" panose="020B0604020202020204" pitchFamily="34" charset="0"/>
              <a:buChar char="•"/>
            </a:pPr>
            <a:r>
              <a:rPr lang="en-IE" sz="1900" dirty="0"/>
              <a:t>The majority of people grow fruit &amp; veg</a:t>
            </a:r>
          </a:p>
          <a:p>
            <a:pPr marL="285750" indent="-285750">
              <a:buFont typeface="Arial" panose="020B0604020202020204" pitchFamily="34" charset="0"/>
              <a:buChar char="•"/>
            </a:pPr>
            <a:r>
              <a:rPr lang="en-IE" sz="1900" dirty="0"/>
              <a:t>Enjoy the outdoors/fresh air</a:t>
            </a:r>
          </a:p>
          <a:p>
            <a:pPr marL="285750" indent="-285750">
              <a:buFont typeface="Arial" panose="020B0604020202020204" pitchFamily="34" charset="0"/>
              <a:buChar char="•"/>
            </a:pPr>
            <a:r>
              <a:rPr lang="en-IE" sz="1900" dirty="0"/>
              <a:t>86 found weed control the most challenging</a:t>
            </a:r>
          </a:p>
          <a:p>
            <a:pPr marL="285750" indent="-285750">
              <a:buFont typeface="Arial" panose="020B0604020202020204" pitchFamily="34" charset="0"/>
              <a:buChar char="•"/>
            </a:pPr>
            <a:r>
              <a:rPr lang="en-IE" sz="1900" dirty="0"/>
              <a:t>87 were happy with the overall conditions/facilities</a:t>
            </a:r>
          </a:p>
          <a:p>
            <a:pPr marL="285750" indent="-285750">
              <a:buFont typeface="Arial" panose="020B0604020202020204" pitchFamily="34" charset="0"/>
              <a:buChar char="•"/>
            </a:pPr>
            <a:r>
              <a:rPr lang="en-IE" sz="1900" dirty="0"/>
              <a:t>Administration efficient/provide good services  </a:t>
            </a:r>
          </a:p>
          <a:p>
            <a:pPr marL="285750" indent="-285750">
              <a:buFont typeface="Arial" panose="020B0604020202020204" pitchFamily="34" charset="0"/>
              <a:buChar char="•"/>
            </a:pPr>
            <a:r>
              <a:rPr lang="en-IE" sz="1900" dirty="0"/>
              <a:t>64 felt vacant plots should be allocated more quickly</a:t>
            </a:r>
          </a:p>
        </p:txBody>
      </p:sp>
      <p:pic>
        <p:nvPicPr>
          <p:cNvPr id="11" name="Content Placeholder 10" descr="A picture containing mountain, outdoor, nature, colorful&#10;&#10;Description automatically generated">
            <a:extLst>
              <a:ext uri="{FF2B5EF4-FFF2-40B4-BE49-F238E27FC236}">
                <a16:creationId xmlns:a16="http://schemas.microsoft.com/office/drawing/2014/main" id="{5598ACF3-4D29-416D-9487-73465ACD3B85}"/>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t="302"/>
          <a:stretch/>
        </p:blipFill>
        <p:spPr>
          <a:xfrm>
            <a:off x="5311702" y="10"/>
            <a:ext cx="6878775" cy="6857990"/>
          </a:xfrm>
          <a:custGeom>
            <a:avLst/>
            <a:gdLst/>
            <a:ahLst/>
            <a:cxnLst/>
            <a:rect l="l" t="t" r="r" b="b"/>
            <a:pathLst>
              <a:path w="6878775" h="6858000">
                <a:moveTo>
                  <a:pt x="1102973" y="0"/>
                </a:moveTo>
                <a:lnTo>
                  <a:pt x="1160688" y="0"/>
                </a:lnTo>
                <a:lnTo>
                  <a:pt x="983189" y="331786"/>
                </a:lnTo>
                <a:cubicBezTo>
                  <a:pt x="914866" y="469145"/>
                  <a:pt x="850355" y="608712"/>
                  <a:pt x="789261" y="750263"/>
                </a:cubicBezTo>
                <a:cubicBezTo>
                  <a:pt x="774307" y="784928"/>
                  <a:pt x="759992" y="819849"/>
                  <a:pt x="745295" y="854514"/>
                </a:cubicBezTo>
                <a:cubicBezTo>
                  <a:pt x="756682" y="845393"/>
                  <a:pt x="765489" y="833492"/>
                  <a:pt x="770857" y="819975"/>
                </a:cubicBezTo>
                <a:cubicBezTo>
                  <a:pt x="879943" y="589569"/>
                  <a:pt x="999605" y="365513"/>
                  <a:pt x="1131329" y="148742"/>
                </a:cubicBezTo>
                <a:lnTo>
                  <a:pt x="1227589" y="0"/>
                </a:lnTo>
                <a:lnTo>
                  <a:pt x="6878775" y="0"/>
                </a:lnTo>
                <a:lnTo>
                  <a:pt x="6878775" y="6858000"/>
                </a:lnTo>
                <a:lnTo>
                  <a:pt x="713521" y="6858000"/>
                </a:lnTo>
                <a:lnTo>
                  <a:pt x="625642" y="6670527"/>
                </a:lnTo>
                <a:cubicBezTo>
                  <a:pt x="507232" y="6398531"/>
                  <a:pt x="403083" y="6118381"/>
                  <a:pt x="312785" y="5830359"/>
                </a:cubicBezTo>
                <a:cubicBezTo>
                  <a:pt x="278149" y="5719759"/>
                  <a:pt x="248879" y="5607635"/>
                  <a:pt x="212198" y="5480401"/>
                </a:cubicBezTo>
                <a:cubicBezTo>
                  <a:pt x="212208" y="5491601"/>
                  <a:pt x="212803" y="5502788"/>
                  <a:pt x="213988" y="5513923"/>
                </a:cubicBezTo>
                <a:cubicBezTo>
                  <a:pt x="264089" y="5723695"/>
                  <a:pt x="307290" y="5935370"/>
                  <a:pt x="365826" y="6142729"/>
                </a:cubicBezTo>
                <a:cubicBezTo>
                  <a:pt x="433152" y="6380817"/>
                  <a:pt x="510068" y="6614016"/>
                  <a:pt x="597975" y="6841549"/>
                </a:cubicBezTo>
                <a:lnTo>
                  <a:pt x="604824" y="6858000"/>
                </a:lnTo>
                <a:lnTo>
                  <a:pt x="552056" y="6858000"/>
                </a:lnTo>
                <a:lnTo>
                  <a:pt x="539576" y="6828295"/>
                </a:lnTo>
                <a:cubicBezTo>
                  <a:pt x="380597" y="6414594"/>
                  <a:pt x="260223" y="5988893"/>
                  <a:pt x="171555" y="5552906"/>
                </a:cubicBezTo>
                <a:cubicBezTo>
                  <a:pt x="91163" y="5157998"/>
                  <a:pt x="43746" y="4758899"/>
                  <a:pt x="12305" y="4357388"/>
                </a:cubicBezTo>
                <a:cubicBezTo>
                  <a:pt x="-14281" y="4013908"/>
                  <a:pt x="4507" y="3672965"/>
                  <a:pt x="46684" y="3331516"/>
                </a:cubicBezTo>
                <a:cubicBezTo>
                  <a:pt x="127203" y="2664286"/>
                  <a:pt x="277819" y="2007265"/>
                  <a:pt x="496065" y="1371196"/>
                </a:cubicBezTo>
                <a:cubicBezTo>
                  <a:pt x="636273" y="966066"/>
                  <a:pt x="800445" y="573253"/>
                  <a:pt x="995723" y="196614"/>
                </a:cubicBezTo>
                <a:close/>
              </a:path>
            </a:pathLst>
          </a:custGeom>
        </p:spPr>
      </p:pic>
    </p:spTree>
    <p:extLst>
      <p:ext uri="{BB962C8B-B14F-4D97-AF65-F5344CB8AC3E}">
        <p14:creationId xmlns:p14="http://schemas.microsoft.com/office/powerpoint/2010/main" val="10662784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C4C542-AF82-44DE-BF30-30F69F933BB1}"/>
              </a:ext>
            </a:extLst>
          </p:cNvPr>
          <p:cNvSpPr>
            <a:spLocks noGrp="1"/>
          </p:cNvSpPr>
          <p:nvPr>
            <p:ph type="title"/>
          </p:nvPr>
        </p:nvSpPr>
        <p:spPr>
          <a:xfrm>
            <a:off x="230820" y="365133"/>
            <a:ext cx="5580125" cy="1692794"/>
          </a:xfrm>
        </p:spPr>
        <p:txBody>
          <a:bodyPr>
            <a:normAutofit/>
          </a:bodyPr>
          <a:lstStyle/>
          <a:p>
            <a:pPr algn="ctr"/>
            <a:r>
              <a:rPr lang="en-IE" sz="4800" b="1" dirty="0">
                <a:latin typeface="Calibri Light (Headings)"/>
              </a:rPr>
              <a:t>Interest in Allotments</a:t>
            </a:r>
          </a:p>
        </p:txBody>
      </p:sp>
      <p:cxnSp>
        <p:nvCxnSpPr>
          <p:cNvPr id="1035" name="Straight Arrow Connector 72">
            <a:extLst>
              <a:ext uri="{FF2B5EF4-FFF2-40B4-BE49-F238E27FC236}">
                <a16:creationId xmlns:a16="http://schemas.microsoft.com/office/drawing/2014/main" id="{E4A809D5-3600-46D4-A466-67F2349A54F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55320" y="2316480"/>
            <a:ext cx="4572000" cy="0"/>
          </a:xfrm>
          <a:prstGeom prst="straightConnector1">
            <a:avLst/>
          </a:prstGeom>
          <a:ln w="19050" cap="sq">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1036" name="Content Placeholder 2">
            <a:extLst>
              <a:ext uri="{FF2B5EF4-FFF2-40B4-BE49-F238E27FC236}">
                <a16:creationId xmlns:a16="http://schemas.microsoft.com/office/drawing/2014/main" id="{AB7D68ED-2BEB-4298-A59E-350BA3467C6D}"/>
              </a:ext>
            </a:extLst>
          </p:cNvPr>
          <p:cNvSpPr>
            <a:spLocks noGrp="1"/>
          </p:cNvSpPr>
          <p:nvPr>
            <p:ph idx="1"/>
          </p:nvPr>
        </p:nvSpPr>
        <p:spPr>
          <a:xfrm>
            <a:off x="442453" y="2575034"/>
            <a:ext cx="5368492" cy="3462228"/>
          </a:xfrm>
        </p:spPr>
        <p:txBody>
          <a:bodyPr>
            <a:normAutofit fontScale="85000" lnSpcReduction="20000"/>
          </a:bodyPr>
          <a:lstStyle/>
          <a:p>
            <a:r>
              <a:rPr lang="en-IE" sz="2000" dirty="0"/>
              <a:t>During Covid, there was an increase in demand for allotments, as Covid prompted a surge in interest in home-grown food.  </a:t>
            </a:r>
          </a:p>
          <a:p>
            <a:r>
              <a:rPr lang="en-IE" sz="2000" dirty="0"/>
              <a:t>Post Covid, the demand has not been quite as high as people have returned to work and other interests</a:t>
            </a:r>
          </a:p>
          <a:p>
            <a:r>
              <a:rPr lang="en-IE" sz="2000" dirty="0"/>
              <a:t>This is evident from our waiting lists across the 4 sites, from 2020 to 2022:</a:t>
            </a:r>
          </a:p>
          <a:p>
            <a:pPr marL="0" indent="0">
              <a:buNone/>
            </a:pPr>
            <a:endParaRPr lang="en-IE" sz="2000" dirty="0"/>
          </a:p>
          <a:p>
            <a:pPr lvl="1"/>
            <a:r>
              <a:rPr lang="en-IE" sz="2000" dirty="0"/>
              <a:t>2020	156 on waiting lists (&gt;120)</a:t>
            </a:r>
          </a:p>
          <a:p>
            <a:pPr lvl="1"/>
            <a:r>
              <a:rPr lang="en-IE" sz="2000" dirty="0"/>
              <a:t>2021	247 on waiting lists (&gt;91) </a:t>
            </a:r>
          </a:p>
          <a:p>
            <a:pPr lvl="1"/>
            <a:r>
              <a:rPr lang="en-IE" sz="2000" dirty="0"/>
              <a:t>2022	293 on waiting lists (&gt;46)</a:t>
            </a:r>
          </a:p>
          <a:p>
            <a:endParaRPr lang="en-IE" sz="2000" dirty="0"/>
          </a:p>
          <a:p>
            <a:r>
              <a:rPr lang="en-IE" sz="2000" dirty="0"/>
              <a:t>As of March 2023, the number on the waiting list 297.</a:t>
            </a:r>
          </a:p>
          <a:p>
            <a:pPr marL="0" indent="0">
              <a:buNone/>
            </a:pPr>
            <a:endParaRPr lang="en-IE" sz="1200" dirty="0"/>
          </a:p>
          <a:p>
            <a:pPr marL="0" indent="0">
              <a:buNone/>
            </a:pPr>
            <a:endParaRPr lang="en-IE" sz="2400" dirty="0"/>
          </a:p>
        </p:txBody>
      </p:sp>
      <p:pic>
        <p:nvPicPr>
          <p:cNvPr id="1026" name="Picture 2" descr="Urban Pollinators: A year on a wildlife-friendly allotment plot">
            <a:extLst>
              <a:ext uri="{FF2B5EF4-FFF2-40B4-BE49-F238E27FC236}">
                <a16:creationId xmlns:a16="http://schemas.microsoft.com/office/drawing/2014/main" id="{5961465B-6526-43BC-A33D-256468C318D8}"/>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4607" r="33945" b="-1"/>
          <a:stretch/>
        </p:blipFill>
        <p:spPr bwMode="auto">
          <a:xfrm>
            <a:off x="5878849" y="10"/>
            <a:ext cx="6313150" cy="6857987"/>
          </a:xfrm>
          <a:custGeom>
            <a:avLst/>
            <a:gdLst/>
            <a:ahLst/>
            <a:cxnLst/>
            <a:rect l="l" t="t" r="r" b="b"/>
            <a:pathLst>
              <a:path w="6313150" h="6857997">
                <a:moveTo>
                  <a:pt x="65565" y="0"/>
                </a:moveTo>
                <a:lnTo>
                  <a:pt x="6313150" y="0"/>
                </a:lnTo>
                <a:lnTo>
                  <a:pt x="6313150" y="6857997"/>
                </a:lnTo>
                <a:lnTo>
                  <a:pt x="3293946" y="6857997"/>
                </a:lnTo>
                <a:lnTo>
                  <a:pt x="3235857" y="6823061"/>
                </a:lnTo>
                <a:cubicBezTo>
                  <a:pt x="1291240" y="5592803"/>
                  <a:pt x="0" y="3423096"/>
                  <a:pt x="0" y="951803"/>
                </a:cubicBezTo>
                <a:cubicBezTo>
                  <a:pt x="0" y="727140"/>
                  <a:pt x="10673" y="504970"/>
                  <a:pt x="31536" y="285771"/>
                </a:cubicBezTo>
                <a:close/>
              </a:path>
            </a:pathLst>
          </a:cu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813955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C4C542-AF82-44DE-BF30-30F69F933BB1}"/>
              </a:ext>
            </a:extLst>
          </p:cNvPr>
          <p:cNvSpPr>
            <a:spLocks noGrp="1"/>
          </p:cNvSpPr>
          <p:nvPr>
            <p:ph type="title"/>
          </p:nvPr>
        </p:nvSpPr>
        <p:spPr>
          <a:xfrm>
            <a:off x="655320" y="365125"/>
            <a:ext cx="5120114" cy="1692794"/>
          </a:xfrm>
        </p:spPr>
        <p:txBody>
          <a:bodyPr>
            <a:normAutofit/>
          </a:bodyPr>
          <a:lstStyle/>
          <a:p>
            <a:pPr algn="ctr"/>
            <a:r>
              <a:rPr lang="en-IE" sz="4800" b="1" dirty="0">
                <a:latin typeface="Calibri Light (Headings)"/>
              </a:rPr>
              <a:t>Analysis</a:t>
            </a:r>
          </a:p>
        </p:txBody>
      </p:sp>
      <p:cxnSp>
        <p:nvCxnSpPr>
          <p:cNvPr id="1035" name="Straight Arrow Connector 72">
            <a:extLst>
              <a:ext uri="{FF2B5EF4-FFF2-40B4-BE49-F238E27FC236}">
                <a16:creationId xmlns:a16="http://schemas.microsoft.com/office/drawing/2014/main" id="{E4A809D5-3600-46D4-A466-67F2349A54F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55320" y="2316480"/>
            <a:ext cx="4572000" cy="0"/>
          </a:xfrm>
          <a:prstGeom prst="straightConnector1">
            <a:avLst/>
          </a:prstGeom>
          <a:ln w="19050" cap="sq">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1036" name="Content Placeholder 2">
            <a:extLst>
              <a:ext uri="{FF2B5EF4-FFF2-40B4-BE49-F238E27FC236}">
                <a16:creationId xmlns:a16="http://schemas.microsoft.com/office/drawing/2014/main" id="{AB7D68ED-2BEB-4298-A59E-350BA3467C6D}"/>
              </a:ext>
            </a:extLst>
          </p:cNvPr>
          <p:cNvSpPr>
            <a:spLocks noGrp="1"/>
          </p:cNvSpPr>
          <p:nvPr>
            <p:ph idx="1"/>
          </p:nvPr>
        </p:nvSpPr>
        <p:spPr>
          <a:xfrm>
            <a:off x="442453" y="2575034"/>
            <a:ext cx="5653548" cy="3462228"/>
          </a:xfrm>
        </p:spPr>
        <p:txBody>
          <a:bodyPr>
            <a:normAutofit/>
          </a:bodyPr>
          <a:lstStyle/>
          <a:p>
            <a:pPr marL="0" indent="0">
              <a:buNone/>
            </a:pPr>
            <a:r>
              <a:rPr lang="en-IE" sz="2000" dirty="0"/>
              <a:t>It should be noted, when people make an application for an allotment they often indicate all 4 locations and are therefore placed on all 4 waiting lists. </a:t>
            </a:r>
          </a:p>
          <a:p>
            <a:pPr marL="0" indent="0">
              <a:buNone/>
            </a:pPr>
            <a:r>
              <a:rPr lang="en-IE" sz="2000" dirty="0"/>
              <a:t>In March 2023, we carried out an analysis of the 4 waiting lists to ascertain the greatest areas of demand.  At that time there were  297 people on waiting lists. </a:t>
            </a:r>
          </a:p>
          <a:p>
            <a:pPr marL="0" indent="0">
              <a:buNone/>
            </a:pPr>
            <a:endParaRPr lang="en-IE" sz="2400" dirty="0"/>
          </a:p>
        </p:txBody>
      </p:sp>
      <p:pic>
        <p:nvPicPr>
          <p:cNvPr id="1026" name="Picture 2" descr="Urban Pollinators: A year on a wildlife-friendly allotment plot">
            <a:extLst>
              <a:ext uri="{FF2B5EF4-FFF2-40B4-BE49-F238E27FC236}">
                <a16:creationId xmlns:a16="http://schemas.microsoft.com/office/drawing/2014/main" id="{5961465B-6526-43BC-A33D-256468C318D8}"/>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4607" r="33945" b="-1"/>
          <a:stretch/>
        </p:blipFill>
        <p:spPr bwMode="auto">
          <a:xfrm>
            <a:off x="5878849" y="10"/>
            <a:ext cx="6313150" cy="6857987"/>
          </a:xfrm>
          <a:custGeom>
            <a:avLst/>
            <a:gdLst/>
            <a:ahLst/>
            <a:cxnLst/>
            <a:rect l="l" t="t" r="r" b="b"/>
            <a:pathLst>
              <a:path w="6313150" h="6857997">
                <a:moveTo>
                  <a:pt x="65565" y="0"/>
                </a:moveTo>
                <a:lnTo>
                  <a:pt x="6313150" y="0"/>
                </a:lnTo>
                <a:lnTo>
                  <a:pt x="6313150" y="6857997"/>
                </a:lnTo>
                <a:lnTo>
                  <a:pt x="3293946" y="6857997"/>
                </a:lnTo>
                <a:lnTo>
                  <a:pt x="3235857" y="6823061"/>
                </a:lnTo>
                <a:cubicBezTo>
                  <a:pt x="1291240" y="5592803"/>
                  <a:pt x="0" y="3423096"/>
                  <a:pt x="0" y="951803"/>
                </a:cubicBezTo>
                <a:cubicBezTo>
                  <a:pt x="0" y="727140"/>
                  <a:pt x="10673" y="504970"/>
                  <a:pt x="31536" y="285771"/>
                </a:cubicBezTo>
                <a:close/>
              </a:path>
            </a:pathLst>
          </a:cu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975741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C4C542-AF82-44DE-BF30-30F69F933BB1}"/>
              </a:ext>
            </a:extLst>
          </p:cNvPr>
          <p:cNvSpPr>
            <a:spLocks noGrp="1"/>
          </p:cNvSpPr>
          <p:nvPr>
            <p:ph type="title"/>
          </p:nvPr>
        </p:nvSpPr>
        <p:spPr>
          <a:xfrm>
            <a:off x="-150920" y="365125"/>
            <a:ext cx="5926354" cy="1692794"/>
          </a:xfrm>
        </p:spPr>
        <p:txBody>
          <a:bodyPr>
            <a:normAutofit/>
          </a:bodyPr>
          <a:lstStyle/>
          <a:p>
            <a:pPr algn="ctr"/>
            <a:r>
              <a:rPr lang="en-IE" sz="4800" b="1" dirty="0">
                <a:latin typeface="Calibri Light (Headings)"/>
              </a:rPr>
              <a:t>Inspection of Allotments</a:t>
            </a:r>
          </a:p>
        </p:txBody>
      </p:sp>
      <p:cxnSp>
        <p:nvCxnSpPr>
          <p:cNvPr id="1035" name="Straight Arrow Connector 72">
            <a:extLst>
              <a:ext uri="{FF2B5EF4-FFF2-40B4-BE49-F238E27FC236}">
                <a16:creationId xmlns:a16="http://schemas.microsoft.com/office/drawing/2014/main" id="{E4A809D5-3600-46D4-A466-67F2349A54F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55320" y="2316480"/>
            <a:ext cx="4572000" cy="0"/>
          </a:xfrm>
          <a:prstGeom prst="straightConnector1">
            <a:avLst/>
          </a:prstGeom>
          <a:ln w="19050" cap="sq">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1036" name="Content Placeholder 2">
            <a:extLst>
              <a:ext uri="{FF2B5EF4-FFF2-40B4-BE49-F238E27FC236}">
                <a16:creationId xmlns:a16="http://schemas.microsoft.com/office/drawing/2014/main" id="{AB7D68ED-2BEB-4298-A59E-350BA3467C6D}"/>
              </a:ext>
            </a:extLst>
          </p:cNvPr>
          <p:cNvSpPr>
            <a:spLocks noGrp="1"/>
          </p:cNvSpPr>
          <p:nvPr>
            <p:ph idx="1"/>
          </p:nvPr>
        </p:nvSpPr>
        <p:spPr>
          <a:xfrm>
            <a:off x="442453" y="2485749"/>
            <a:ext cx="5653547" cy="3666475"/>
          </a:xfrm>
        </p:spPr>
        <p:txBody>
          <a:bodyPr>
            <a:normAutofit fontScale="92500" lnSpcReduction="10000"/>
          </a:bodyPr>
          <a:lstStyle/>
          <a:p>
            <a:pPr marL="0" indent="0">
              <a:buNone/>
            </a:pPr>
            <a:endParaRPr lang="en-IE" sz="2000" dirty="0"/>
          </a:p>
          <a:p>
            <a:r>
              <a:rPr lang="en-IE" sz="2000" dirty="0"/>
              <a:t>In accordance with condition 5 of the Schedule of Terms and Conditions of Letting, inspections are carried out regularly.</a:t>
            </a:r>
          </a:p>
          <a:p>
            <a:r>
              <a:rPr lang="en-IE" sz="2000" dirty="0"/>
              <a:t>Approximately 50 unused/under worked plots have been identified. </a:t>
            </a:r>
          </a:p>
          <a:p>
            <a:r>
              <a:rPr lang="en-IE" sz="2000" dirty="0"/>
              <a:t>Of this 50 a total of 40 were handed back to the Council and are in the process of being allocated, reducing the waiting list by 40. </a:t>
            </a:r>
          </a:p>
          <a:p>
            <a:r>
              <a:rPr lang="en-IE" sz="2000" dirty="0">
                <a:effectLst/>
                <a:latin typeface="Calibri" panose="020F0502020204030204" pitchFamily="34" charset="0"/>
                <a:ea typeface="Calibri" panose="020F0502020204030204" pitchFamily="34" charset="0"/>
              </a:rPr>
              <a:t>Identification and delivery of future sites has been added to the list of items for consideration under the Parks and Open Space Strategy and will be examined under the development of that strategy.</a:t>
            </a:r>
            <a:endParaRPr lang="en-IE" sz="2400" dirty="0"/>
          </a:p>
          <a:p>
            <a:endParaRPr lang="en-IE" sz="2000" dirty="0"/>
          </a:p>
          <a:p>
            <a:pPr marL="0" indent="0">
              <a:buNone/>
            </a:pPr>
            <a:endParaRPr lang="en-IE" sz="2000" dirty="0"/>
          </a:p>
        </p:txBody>
      </p:sp>
      <p:pic>
        <p:nvPicPr>
          <p:cNvPr id="1026" name="Picture 2" descr="Urban Pollinators: A year on a wildlife-friendly allotment plot">
            <a:extLst>
              <a:ext uri="{FF2B5EF4-FFF2-40B4-BE49-F238E27FC236}">
                <a16:creationId xmlns:a16="http://schemas.microsoft.com/office/drawing/2014/main" id="{5961465B-6526-43BC-A33D-256468C318D8}"/>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4607" r="33945" b="-1"/>
          <a:stretch/>
        </p:blipFill>
        <p:spPr bwMode="auto">
          <a:xfrm>
            <a:off x="5878849" y="10"/>
            <a:ext cx="6313150" cy="6857987"/>
          </a:xfrm>
          <a:custGeom>
            <a:avLst/>
            <a:gdLst/>
            <a:ahLst/>
            <a:cxnLst/>
            <a:rect l="l" t="t" r="r" b="b"/>
            <a:pathLst>
              <a:path w="6313150" h="6857997">
                <a:moveTo>
                  <a:pt x="65565" y="0"/>
                </a:moveTo>
                <a:lnTo>
                  <a:pt x="6313150" y="0"/>
                </a:lnTo>
                <a:lnTo>
                  <a:pt x="6313150" y="6857997"/>
                </a:lnTo>
                <a:lnTo>
                  <a:pt x="3293946" y="6857997"/>
                </a:lnTo>
                <a:lnTo>
                  <a:pt x="3235857" y="6823061"/>
                </a:lnTo>
                <a:cubicBezTo>
                  <a:pt x="1291240" y="5592803"/>
                  <a:pt x="0" y="3423096"/>
                  <a:pt x="0" y="951803"/>
                </a:cubicBezTo>
                <a:cubicBezTo>
                  <a:pt x="0" y="727140"/>
                  <a:pt x="10673" y="504970"/>
                  <a:pt x="31536" y="285771"/>
                </a:cubicBezTo>
                <a:close/>
              </a:path>
            </a:pathLst>
          </a:cu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524923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C4C542-AF82-44DE-BF30-30F69F933BB1}"/>
              </a:ext>
            </a:extLst>
          </p:cNvPr>
          <p:cNvSpPr>
            <a:spLocks noGrp="1"/>
          </p:cNvSpPr>
          <p:nvPr>
            <p:ph type="title"/>
          </p:nvPr>
        </p:nvSpPr>
        <p:spPr>
          <a:xfrm>
            <a:off x="-150920" y="365125"/>
            <a:ext cx="5926354" cy="1692794"/>
          </a:xfrm>
        </p:spPr>
        <p:txBody>
          <a:bodyPr>
            <a:normAutofit/>
          </a:bodyPr>
          <a:lstStyle/>
          <a:p>
            <a:pPr algn="ctr"/>
            <a:r>
              <a:rPr lang="en-IE" sz="4800" b="1" dirty="0">
                <a:latin typeface="Calibri Light (Headings)"/>
              </a:rPr>
              <a:t>Provision of Allotments</a:t>
            </a:r>
          </a:p>
        </p:txBody>
      </p:sp>
      <p:cxnSp>
        <p:nvCxnSpPr>
          <p:cNvPr id="1035" name="Straight Arrow Connector 72">
            <a:extLst>
              <a:ext uri="{FF2B5EF4-FFF2-40B4-BE49-F238E27FC236}">
                <a16:creationId xmlns:a16="http://schemas.microsoft.com/office/drawing/2014/main" id="{E4A809D5-3600-46D4-A466-67F2349A54F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55320" y="2316480"/>
            <a:ext cx="4572000" cy="0"/>
          </a:xfrm>
          <a:prstGeom prst="straightConnector1">
            <a:avLst/>
          </a:prstGeom>
          <a:ln w="19050" cap="sq">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1036" name="Content Placeholder 2">
            <a:extLst>
              <a:ext uri="{FF2B5EF4-FFF2-40B4-BE49-F238E27FC236}">
                <a16:creationId xmlns:a16="http://schemas.microsoft.com/office/drawing/2014/main" id="{AB7D68ED-2BEB-4298-A59E-350BA3467C6D}"/>
              </a:ext>
            </a:extLst>
          </p:cNvPr>
          <p:cNvSpPr>
            <a:spLocks noGrp="1"/>
          </p:cNvSpPr>
          <p:nvPr>
            <p:ph idx="1"/>
          </p:nvPr>
        </p:nvSpPr>
        <p:spPr>
          <a:xfrm>
            <a:off x="442453" y="2485749"/>
            <a:ext cx="5653547" cy="3666475"/>
          </a:xfrm>
        </p:spPr>
        <p:txBody>
          <a:bodyPr>
            <a:normAutofit/>
          </a:bodyPr>
          <a:lstStyle/>
          <a:p>
            <a:pPr marL="0" indent="0">
              <a:buNone/>
            </a:pPr>
            <a:endParaRPr lang="en-IE" sz="2000" dirty="0"/>
          </a:p>
          <a:p>
            <a:r>
              <a:rPr lang="en-IE" sz="2000" dirty="0">
                <a:latin typeface="Calibri" panose="020F0502020204030204" pitchFamily="34" charset="0"/>
              </a:rPr>
              <a:t>The active management of the waiting list as set out in the previous two slides will continue going forward as set out in this policy. </a:t>
            </a:r>
          </a:p>
          <a:p>
            <a:r>
              <a:rPr lang="en-IE" sz="2000" dirty="0">
                <a:latin typeface="Calibri" panose="020F0502020204030204" pitchFamily="34" charset="0"/>
              </a:rPr>
              <a:t>This policy also commits to the provision of new allotments to meet the demand.</a:t>
            </a:r>
          </a:p>
          <a:p>
            <a:r>
              <a:rPr lang="en-IE" sz="2000" dirty="0">
                <a:effectLst/>
                <a:latin typeface="Calibri" panose="020F0502020204030204" pitchFamily="34" charset="0"/>
                <a:ea typeface="Calibri" panose="020F0502020204030204" pitchFamily="34" charset="0"/>
              </a:rPr>
              <a:t>The Parks and Open Space Strategy scheduled for completion in 2023 is considering the optimal location, numbers and delivery of new allotments to meet demand.</a:t>
            </a:r>
            <a:endParaRPr lang="en-IE" sz="2400" dirty="0">
              <a:effectLst/>
              <a:latin typeface="Calibri" panose="020F0502020204030204" pitchFamily="34" charset="0"/>
              <a:ea typeface="Calibri" panose="020F0502020204030204" pitchFamily="34" charset="0"/>
            </a:endParaRPr>
          </a:p>
          <a:p>
            <a:endParaRPr lang="en-IE" sz="2400" dirty="0"/>
          </a:p>
          <a:p>
            <a:endParaRPr lang="en-IE" sz="2000" dirty="0"/>
          </a:p>
          <a:p>
            <a:pPr marL="0" indent="0">
              <a:buNone/>
            </a:pPr>
            <a:endParaRPr lang="en-IE" sz="2000" dirty="0"/>
          </a:p>
        </p:txBody>
      </p:sp>
      <p:pic>
        <p:nvPicPr>
          <p:cNvPr id="1026" name="Picture 2" descr="Urban Pollinators: A year on a wildlife-friendly allotment plot">
            <a:extLst>
              <a:ext uri="{FF2B5EF4-FFF2-40B4-BE49-F238E27FC236}">
                <a16:creationId xmlns:a16="http://schemas.microsoft.com/office/drawing/2014/main" id="{5961465B-6526-43BC-A33D-256468C318D8}"/>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4607" r="33945" b="-1"/>
          <a:stretch/>
        </p:blipFill>
        <p:spPr bwMode="auto">
          <a:xfrm>
            <a:off x="5878849" y="10"/>
            <a:ext cx="6313150" cy="6857987"/>
          </a:xfrm>
          <a:custGeom>
            <a:avLst/>
            <a:gdLst/>
            <a:ahLst/>
            <a:cxnLst/>
            <a:rect l="l" t="t" r="r" b="b"/>
            <a:pathLst>
              <a:path w="6313150" h="6857997">
                <a:moveTo>
                  <a:pt x="65565" y="0"/>
                </a:moveTo>
                <a:lnTo>
                  <a:pt x="6313150" y="0"/>
                </a:lnTo>
                <a:lnTo>
                  <a:pt x="6313150" y="6857997"/>
                </a:lnTo>
                <a:lnTo>
                  <a:pt x="3293946" y="6857997"/>
                </a:lnTo>
                <a:lnTo>
                  <a:pt x="3235857" y="6823061"/>
                </a:lnTo>
                <a:cubicBezTo>
                  <a:pt x="1291240" y="5592803"/>
                  <a:pt x="0" y="3423096"/>
                  <a:pt x="0" y="951803"/>
                </a:cubicBezTo>
                <a:cubicBezTo>
                  <a:pt x="0" y="727140"/>
                  <a:pt x="10673" y="504970"/>
                  <a:pt x="31536" y="285771"/>
                </a:cubicBezTo>
                <a:close/>
              </a:path>
            </a:pathLst>
          </a:cu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698493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4" name="Rectangle 45">
            <a:extLst>
              <a:ext uri="{FF2B5EF4-FFF2-40B4-BE49-F238E27FC236}">
                <a16:creationId xmlns:a16="http://schemas.microsoft.com/office/drawing/2014/main" id="{D4CAD83B-256D-4EF1-9680-89F533045B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5" name="Group 47">
            <a:extLst>
              <a:ext uri="{FF2B5EF4-FFF2-40B4-BE49-F238E27FC236}">
                <a16:creationId xmlns:a16="http://schemas.microsoft.com/office/drawing/2014/main" id="{E4C9C60D-9D77-45E7-A7AA-45806B23E71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p:grpSpPr>
        <p:sp>
          <p:nvSpPr>
            <p:cNvPr id="49" name="Rectangle 48">
              <a:extLst>
                <a:ext uri="{FF2B5EF4-FFF2-40B4-BE49-F238E27FC236}">
                  <a16:creationId xmlns:a16="http://schemas.microsoft.com/office/drawing/2014/main" id="{B34D742C-1AE5-4925-9160-7224E37A23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a:extLst>
                <a:ext uri="{FF2B5EF4-FFF2-40B4-BE49-F238E27FC236}">
                  <a16:creationId xmlns:a16="http://schemas.microsoft.com/office/drawing/2014/main" id="{24FF0A4B-3ADB-4A0F-B8EE-7785F27752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4">
                <a:lumMod val="75000"/>
                <a:alpha val="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2" name="Rectangle 51">
            <a:extLst>
              <a:ext uri="{FF2B5EF4-FFF2-40B4-BE49-F238E27FC236}">
                <a16:creationId xmlns:a16="http://schemas.microsoft.com/office/drawing/2014/main" id="{59EAD2C6-89D0-435B-9B8C-E3240DEABD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85" y="0"/>
            <a:ext cx="10237785" cy="6857999"/>
          </a:xfrm>
          <a:prstGeom prst="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tx1"/>
              </a:solidFill>
            </a:endParaRPr>
          </a:p>
        </p:txBody>
      </p:sp>
      <p:pic>
        <p:nvPicPr>
          <p:cNvPr id="4" name="Picture 3" descr="headerlogo">
            <a:hlinkClick r:id="rId2"/>
            <a:extLst>
              <a:ext uri="{FF2B5EF4-FFF2-40B4-BE49-F238E27FC236}">
                <a16:creationId xmlns:a16="http://schemas.microsoft.com/office/drawing/2014/main" id="{AF798F79-01EB-47C4-BCCF-2AAC9DB7AE12}"/>
              </a:ext>
            </a:extLst>
          </p:cNvPr>
          <p:cNvPicPr/>
          <p:nvPr/>
        </p:nvPicPr>
        <p:blipFill>
          <a:blip r:embed="rId3">
            <a:extLst>
              <a:ext uri="{28A0092B-C50C-407E-A947-70E740481C1C}">
                <a14:useLocalDpi xmlns:a14="http://schemas.microsoft.com/office/drawing/2010/main" val="0"/>
              </a:ext>
            </a:extLst>
          </a:blip>
          <a:stretch>
            <a:fillRect/>
          </a:stretch>
        </p:blipFill>
        <p:spPr bwMode="auto">
          <a:xfrm>
            <a:off x="6383338" y="555625"/>
            <a:ext cx="5257800" cy="1833563"/>
          </a:xfrm>
          <a:prstGeom prst="rect">
            <a:avLst/>
          </a:prstGeom>
        </p:spPr>
      </p:pic>
      <p:sp>
        <p:nvSpPr>
          <p:cNvPr id="2" name="Title 1">
            <a:extLst>
              <a:ext uri="{FF2B5EF4-FFF2-40B4-BE49-F238E27FC236}">
                <a16:creationId xmlns:a16="http://schemas.microsoft.com/office/drawing/2014/main" id="{BA4DA41A-85A4-427D-875A-6D246DD13622}"/>
              </a:ext>
            </a:extLst>
          </p:cNvPr>
          <p:cNvSpPr>
            <a:spLocks noGrp="1"/>
          </p:cNvSpPr>
          <p:nvPr>
            <p:ph type="ctrTitle"/>
          </p:nvPr>
        </p:nvSpPr>
        <p:spPr>
          <a:xfrm>
            <a:off x="550864" y="1089025"/>
            <a:ext cx="5257799" cy="3438159"/>
          </a:xfrm>
        </p:spPr>
        <p:txBody>
          <a:bodyPr wrap="square" anchor="b">
            <a:normAutofit/>
          </a:bodyPr>
          <a:lstStyle/>
          <a:p>
            <a:r>
              <a:rPr lang="en-IE" sz="4200" b="1" dirty="0"/>
              <a:t>THANK YOU</a:t>
            </a:r>
            <a:br>
              <a:rPr lang="en-IE" sz="4200" b="1" dirty="0"/>
            </a:br>
            <a:endParaRPr lang="en-IE" sz="4200" b="1" dirty="0"/>
          </a:p>
        </p:txBody>
      </p:sp>
      <p:pic>
        <p:nvPicPr>
          <p:cNvPr id="3" name="Picture 2" descr="Allotments will bring community closer together - Independent.ie">
            <a:extLst>
              <a:ext uri="{FF2B5EF4-FFF2-40B4-BE49-F238E27FC236}">
                <a16:creationId xmlns:a16="http://schemas.microsoft.com/office/drawing/2014/main" id="{080F143F-DF9A-1080-DA51-C81509504C8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20070" y="2645546"/>
            <a:ext cx="6421066" cy="41172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9497412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745</TotalTime>
  <Words>512</Words>
  <Application>Microsoft Office PowerPoint</Application>
  <PresentationFormat>Widescreen</PresentationFormat>
  <Paragraphs>54</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Calibri Light</vt:lpstr>
      <vt:lpstr>Calibri Light (Headings)</vt:lpstr>
      <vt:lpstr>Symbol</vt:lpstr>
      <vt:lpstr>Office Theme</vt:lpstr>
      <vt:lpstr>ALLOTMENTS POLICY</vt:lpstr>
      <vt:lpstr>Allotment policy</vt:lpstr>
      <vt:lpstr>Allotment Survey</vt:lpstr>
      <vt:lpstr>Survey Feedback</vt:lpstr>
      <vt:lpstr>Interest in Allotments</vt:lpstr>
      <vt:lpstr>Analysis</vt:lpstr>
      <vt:lpstr>Inspection of Allotments</vt:lpstr>
      <vt:lpstr>Provision of Allotments</vt:lpstr>
      <vt:lpstr>THANK YOU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SURVEY ON ALLOTMENTS IN SOUTH DUBLIN COUNTY COUNCIL</dc:title>
  <dc:creator>Arlene Hughes</dc:creator>
  <cp:lastModifiedBy>Suzanne Furlong</cp:lastModifiedBy>
  <cp:revision>18</cp:revision>
  <cp:lastPrinted>2023-02-02T11:16:53Z</cp:lastPrinted>
  <dcterms:created xsi:type="dcterms:W3CDTF">2021-11-15T17:17:41Z</dcterms:created>
  <dcterms:modified xsi:type="dcterms:W3CDTF">2023-03-30T11:45:06Z</dcterms:modified>
</cp:coreProperties>
</file>