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638" r:id="rId2"/>
    <p:sldId id="640" r:id="rId3"/>
    <p:sldId id="633" r:id="rId4"/>
    <p:sldId id="288" r:id="rId5"/>
    <p:sldId id="634" r:id="rId6"/>
    <p:sldId id="642" r:id="rId7"/>
    <p:sldId id="643" r:id="rId8"/>
    <p:sldId id="635" r:id="rId9"/>
    <p:sldId id="283" r:id="rId10"/>
    <p:sldId id="632" r:id="rId11"/>
    <p:sldId id="641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6A75D-765A-4DC7-BE64-EA99A94C61D1}" type="datetimeFigureOut">
              <a:rPr lang="en-IE" smtClean="0"/>
              <a:t>28/03/2023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0EC84-429A-4272-A1FA-E6E9DA9CAB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8672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17EC76F-C4E9-4236-9614-32F5D31857B9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1956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17EC76F-C4E9-4236-9614-32F5D31857B9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9329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17EC76F-C4E9-4236-9614-32F5D31857B9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2416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17EC76F-C4E9-4236-9614-32F5D31857B9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4274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17EC76F-C4E9-4236-9614-32F5D31857B9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1809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2F5DB-504F-1758-D2A1-1ED1FD3DB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97B9BF-C20C-13B8-5085-1D6A269B1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F3E03-DEAC-F4A8-F392-F6208ED2B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7CB7-24FE-40BD-8B40-5660356D1A96}" type="datetimeFigureOut">
              <a:rPr lang="en-IE" smtClean="0"/>
              <a:t>28/03/2023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DD851-DEE0-10DF-9170-0F8A34735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14554-D552-8EB1-040F-45CC90A7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0FCD-F9C3-4969-84FE-7189D9C78C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400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3C7AA-7A72-9A00-0CAC-691B3A2AB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C7ADB7-3E76-9CA8-F63D-CAE9071F0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65BF8-DC59-8F69-1F22-1BE16608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7CB7-24FE-40BD-8B40-5660356D1A96}" type="datetimeFigureOut">
              <a:rPr lang="en-IE" smtClean="0"/>
              <a:t>28/03/2023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8D583-514B-1FC6-D793-E4B53D79E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2C398-66EB-8CDD-00A4-B9176F1E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0FCD-F9C3-4969-84FE-7189D9C78C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032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5FA910-0E84-611A-5D53-8E45B16A6D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032F3-2E01-E7A7-ECFF-1778D6230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9517A-9E9B-07EC-306A-4C310830C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7CB7-24FE-40BD-8B40-5660356D1A96}" type="datetimeFigureOut">
              <a:rPr lang="en-IE" smtClean="0"/>
              <a:t>28/03/2023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131AC-5015-7E82-546D-D504C5BDA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214A5-BF84-B43D-E96A-7C9E4EB04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0FCD-F9C3-4969-84FE-7189D9C78C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404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363F1-9211-3BB4-825E-6EE331934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51E-1264-E3F9-8CA5-1D6B10787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9024B-1530-38C3-B6DA-4A2EAF20C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7CB7-24FE-40BD-8B40-5660356D1A96}" type="datetimeFigureOut">
              <a:rPr lang="en-IE" smtClean="0"/>
              <a:t>28/03/2023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D5658-DA1D-FCB3-A24E-9DD14DE75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FB3E7-F3A5-C5CC-8E28-40AB38387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0FCD-F9C3-4969-84FE-7189D9C78C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999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42EC4-7025-93E4-76FC-AD0CDF579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2FDF5-1C49-42F3-C3BB-9E11245C6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74D19-B38D-C0CA-AC47-3C2879C5B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7CB7-24FE-40BD-8B40-5660356D1A96}" type="datetimeFigureOut">
              <a:rPr lang="en-IE" smtClean="0"/>
              <a:t>28/03/2023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5B625-0864-04B7-04EE-A6F5416DE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5A90D-CACA-710F-C8A5-C8F9C21A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0FCD-F9C3-4969-84FE-7189D9C78C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877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F6B96-FC1F-4D01-D86C-088141999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49926-C941-A800-FE4D-BDD00F0D3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8362F-ECCC-5BA7-B45B-E5522CE40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B84CA-50F5-975D-8789-1683B35AC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7CB7-24FE-40BD-8B40-5660356D1A96}" type="datetimeFigureOut">
              <a:rPr lang="en-IE" smtClean="0"/>
              <a:t>28/03/2023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E8566-482D-8FBE-78D3-42241A8A5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EE900-0954-95B7-81AC-C04EF2B0B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0FCD-F9C3-4969-84FE-7189D9C78C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235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FD78F-4FE9-07A5-5515-B3C81F4C6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D29C7-6AB1-35AE-FA8C-6507EC1E6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9585C-2945-8F2E-3528-774A6707C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3C9C5-693C-F2F4-9DA0-9A57C2C70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FD8760-E1D4-CEAA-71DE-9F892BE61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387E83-D760-DAD8-2FEB-BA10C962D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7CB7-24FE-40BD-8B40-5660356D1A96}" type="datetimeFigureOut">
              <a:rPr lang="en-IE" smtClean="0"/>
              <a:t>28/03/2023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98ECE-7159-1D3D-2DA4-B630DC27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9305F6-05FC-A67C-8C5D-3B05A188B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0FCD-F9C3-4969-84FE-7189D9C78C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957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DF1A3-5CAC-2D89-E2A8-50E703340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3F26A5-AF4D-5F08-0DBA-57C01E1A5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7CB7-24FE-40BD-8B40-5660356D1A96}" type="datetimeFigureOut">
              <a:rPr lang="en-IE" smtClean="0"/>
              <a:t>28/03/2023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C2121F-76FB-B332-DE6B-9FA426293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C71C6-BEA0-D585-A0E6-7939BE69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0FCD-F9C3-4969-84FE-7189D9C78C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484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30B3F-F254-519E-ADAA-12BD3C188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7CB7-24FE-40BD-8B40-5660356D1A96}" type="datetimeFigureOut">
              <a:rPr lang="en-IE" smtClean="0"/>
              <a:t>28/03/2023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73B1BD-1B32-3493-B1A0-6A2F7E781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E7B5B-B22D-B4E0-CDA8-F2100A9FE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0FCD-F9C3-4969-84FE-7189D9C78C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160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55674-57F7-089A-8EBA-AFC8776E7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E1F10-CB17-DCB8-B5C2-7B785FB5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7DD958-D4A8-5F9F-CDC9-054D3CCA4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80FB9-34BB-7BF6-3CB3-373740C4C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7CB7-24FE-40BD-8B40-5660356D1A96}" type="datetimeFigureOut">
              <a:rPr lang="en-IE" smtClean="0"/>
              <a:t>28/03/2023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F97CD-6B96-3FCA-E7B5-9F8A33D4A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E5059-0D9B-C1B6-21EE-21C0AF117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0FCD-F9C3-4969-84FE-7189D9C78C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348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476A1-C976-4AF4-8204-0906EE42B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D476D5-BDBC-86E7-BB52-AD0BECCB62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43675-31E7-40D3-9B98-E545C3B06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05786-A1A4-B008-2C82-8ECA2EB3B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7CB7-24FE-40BD-8B40-5660356D1A96}" type="datetimeFigureOut">
              <a:rPr lang="en-IE" smtClean="0"/>
              <a:t>28/03/2023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70CCE-2E9A-2BC6-6561-43FA39A57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F7AE2-F549-6E52-8438-68594C8E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0FCD-F9C3-4969-84FE-7189D9C78C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3865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CF9152-B9D7-2CAA-1B88-4D5902368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45F53-A9BA-AB4B-2A32-FCB9DB8CF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372AF-9B64-1E10-7DFE-ABCCBBEF4D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87CB7-24FE-40BD-8B40-5660356D1A96}" type="datetimeFigureOut">
              <a:rPr lang="en-IE" smtClean="0"/>
              <a:t>28/03/2023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5191C-AE56-BEEB-3847-F1C2805DE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27AA4-AA88-8F51-717F-5DEBAF8D6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10FCD-F9C3-4969-84FE-7189D9C78C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996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cid:image001.png@01D8EDE3.DC385CB0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FE9861-B3B8-03CE-B274-FE4D961A3F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Balgaddy</a:t>
            </a:r>
            <a:b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Estate</a:t>
            </a:r>
            <a:b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Quarter 1 2023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BE393759-2674-AC12-54CC-89F5F31F8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893702"/>
            <a:ext cx="6780700" cy="3068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0658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 with a person in a garment">
            <a:extLst>
              <a:ext uri="{FF2B5EF4-FFF2-40B4-BE49-F238E27FC236}">
                <a16:creationId xmlns:a16="http://schemas.microsoft.com/office/drawing/2014/main" id="{D75FFC16-0DB9-64A2-8F31-17FECADCFE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1" b="3460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2" name="Content Placeholder 9" descr="A picture containing sky, grass, outdoor, colorful&#10;&#10;Description automatically generated">
            <a:extLst>
              <a:ext uri="{FF2B5EF4-FFF2-40B4-BE49-F238E27FC236}">
                <a16:creationId xmlns:a16="http://schemas.microsoft.com/office/drawing/2014/main" id="{D6EB6C1F-53D6-BB55-646D-A415E9A51F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6" b="607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  <a:noFill/>
        </p:spPr>
      </p:pic>
      <p:pic>
        <p:nvPicPr>
          <p:cNvPr id="4" name="Picture 3" descr="A group of people watching a movie&#10;&#10;Description automatically generated with low confidence">
            <a:extLst>
              <a:ext uri="{FF2B5EF4-FFF2-40B4-BE49-F238E27FC236}">
                <a16:creationId xmlns:a16="http://schemas.microsoft.com/office/drawing/2014/main" id="{727F5D0F-E4C3-A8D1-C01B-057E366211EA}"/>
              </a:ext>
            </a:extLst>
          </p:cNvPr>
          <p:cNvPicPr>
            <a:picLocks noChangeAspect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6" r="1" b="34727"/>
          <a:stretch>
            <a:fillRect/>
          </a:stretch>
        </p:blipFill>
        <p:spPr bwMode="auto">
          <a:xfrm>
            <a:off x="20" y="3429000"/>
            <a:ext cx="6095980" cy="3429000"/>
          </a:xfrm>
          <a:prstGeom prst="rect">
            <a:avLst/>
          </a:prstGeom>
          <a:noFill/>
        </p:spPr>
      </p:pic>
      <p:pic>
        <p:nvPicPr>
          <p:cNvPr id="1026" name="Picture 5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A8F4910C-80E6-5092-E591-E6329FC87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r="12427" b="1"/>
          <a:stretch/>
        </p:blipFill>
        <p:spPr bwMode="auto">
          <a:xfrm>
            <a:off x="6096000" y="3429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7" name="Rectangle 107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Frame 107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432DB26-21E1-A2BE-D65A-61BE86F68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Estate Management</a:t>
            </a:r>
          </a:p>
        </p:txBody>
      </p:sp>
    </p:spTree>
    <p:extLst>
      <p:ext uri="{BB962C8B-B14F-4D97-AF65-F5344CB8AC3E}">
        <p14:creationId xmlns:p14="http://schemas.microsoft.com/office/powerpoint/2010/main" val="301534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E7845-318E-4C43-AE2C-79D456B75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rgbClr val="FFFFFF"/>
                </a:solidFill>
              </a:rPr>
              <a:t>Estate Management Initiatives </a:t>
            </a:r>
            <a:endParaRPr lang="en-IE" sz="5400" b="1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5C9A9-1E36-41D9-A0F0-D2555CD20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2347414"/>
            <a:ext cx="11449050" cy="4276906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Easter event planned in the Balgaddy Child and Family Centre for local youths aged 6-12yrs. We are currently planning a one day sports event for local children with special needs and a separate one day arts and crafts event along with an Easter hunt. </a:t>
            </a: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Working with Crosscare to develop a community garden for Spring/Summer in Tor An Ri with a group of local youths. The group are planning to build a herb garden and intend on submitting an application to the ‘Youth Environment Action Childrens Awards’ 2023.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Estate Management are carrying out random spot checks on rear gardens and communal areas in </a:t>
            </a:r>
            <a:r>
              <a:rPr lang="en-I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Meile</a:t>
            </a:r>
            <a:r>
              <a:rPr lang="en-I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 Ri and Foxdene as a response to the high levels of dumping in the communal bin shed spaces. Action in the form of bin receipt requests and tenancy warnings will be taken where necessary.   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/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Estate Management and Housin</a:t>
            </a:r>
            <a:r>
              <a:rPr lang="en-IE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g </a:t>
            </a:r>
            <a:r>
              <a:rPr lang="en-I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Maintenance are currently liaising with residents on Tor An Ri to make tenants aware of the new painting programme which has just commenced. 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GB" sz="1600" dirty="0">
              <a:latin typeface="+mn-lt"/>
            </a:endParaRPr>
          </a:p>
          <a:p>
            <a:pPr lvl="3">
              <a:spcBef>
                <a:spcPts val="0"/>
              </a:spcBef>
              <a:spcAft>
                <a:spcPts val="0"/>
              </a:spcAft>
            </a:pPr>
            <a:endParaRPr lang="en-GB" sz="1200" dirty="0">
              <a:latin typeface="+mj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200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1200" b="1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324000" lvl="1" indent="0">
              <a:spcBef>
                <a:spcPts val="600"/>
              </a:spcBef>
              <a:buNone/>
            </a:pPr>
            <a:endParaRPr lang="en-GB" sz="1200" b="1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200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200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200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GB" sz="1200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1200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1200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29311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38"/>
    </mc:Choice>
    <mc:Fallback xmlns="">
      <p:transition spd="slow" advTm="6063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E7845-318E-4C43-AE2C-79D456B75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65126"/>
            <a:ext cx="6248400" cy="1016000"/>
          </a:xfrm>
        </p:spPr>
        <p:txBody>
          <a:bodyPr>
            <a:normAutofit/>
          </a:bodyPr>
          <a:lstStyle/>
          <a:p>
            <a:r>
              <a:rPr lang="en-GB" dirty="0"/>
              <a:t>Balgaddy Working Group 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88CC7-0327-4738-B2A1-3FF2219DD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1381126"/>
            <a:ext cx="5883402" cy="5372099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Balgaddy working Group was established to implement the recommendations outlined in the Community Crime Impact assessment undertaken in March 2021.  Group meets on a quarterly basis. </a:t>
            </a:r>
            <a:r>
              <a:rPr lang="en-I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membership consists of:</a:t>
            </a:r>
            <a:endParaRPr lang="en-I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I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Estate Management and Community Development Teams from SDCC</a:t>
            </a:r>
          </a:p>
          <a:p>
            <a:pPr>
              <a:lnSpc>
                <a:spcPct val="10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I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 Garda Siochana (Ronanstown)</a:t>
            </a:r>
            <a:endParaRPr lang="en-IE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I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North Clondalkin Community Development Programme</a:t>
            </a:r>
            <a:endParaRPr lang="en-IE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I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Co- Ordinator from Clondalkin Drugs Task Force</a:t>
            </a:r>
            <a:endParaRPr lang="en-IE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I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Ronanstown Crosscare </a:t>
            </a:r>
            <a:endParaRPr lang="en-IE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I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Chair of Local Policing Forum</a:t>
            </a:r>
            <a:endParaRPr lang="en-IE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I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DDETB ( seeking nomination)</a:t>
            </a:r>
            <a:endParaRPr lang="en-IE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B582672-9D05-415A-A7A8-09E7182E73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39" r="-2" b="6099"/>
          <a:stretch/>
        </p:blipFill>
        <p:spPr>
          <a:xfrm>
            <a:off x="7924800" y="0"/>
            <a:ext cx="4267200" cy="2981325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6108D6-9CAE-7DE4-9D12-5C05F0CA664A}"/>
              </a:ext>
            </a:extLst>
          </p:cNvPr>
          <p:cNvSpPr txBox="1"/>
          <p:nvPr/>
        </p:nvSpPr>
        <p:spPr>
          <a:xfrm>
            <a:off x="7450265" y="3429000"/>
            <a:ext cx="4182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Meeting Dates for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14</a:t>
            </a:r>
            <a:r>
              <a:rPr lang="en-IE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March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en-IE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June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</a:t>
            </a:r>
            <a:r>
              <a:rPr lang="en-IE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September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en-IE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December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00509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03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7E6CBD3-0DF2-C259-C0EB-826CC7984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Allocations and Relets 2023 </a:t>
            </a:r>
          </a:p>
        </p:txBody>
      </p:sp>
      <p:cxnSp>
        <p:nvCxnSpPr>
          <p:cNvPr id="1040" name="Straight Connector 103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9C28557-57FF-BD15-75C7-EF2F3549DC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821917"/>
              </p:ext>
            </p:extLst>
          </p:nvPr>
        </p:nvGraphicFramePr>
        <p:xfrm>
          <a:off x="269487" y="2589825"/>
          <a:ext cx="5721732" cy="17368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0433">
                  <a:extLst>
                    <a:ext uri="{9D8B030D-6E8A-4147-A177-3AD203B41FA5}">
                      <a16:colId xmlns:a16="http://schemas.microsoft.com/office/drawing/2014/main" val="2755250943"/>
                    </a:ext>
                  </a:extLst>
                </a:gridCol>
                <a:gridCol w="1430433">
                  <a:extLst>
                    <a:ext uri="{9D8B030D-6E8A-4147-A177-3AD203B41FA5}">
                      <a16:colId xmlns:a16="http://schemas.microsoft.com/office/drawing/2014/main" val="3175512548"/>
                    </a:ext>
                  </a:extLst>
                </a:gridCol>
                <a:gridCol w="1430433">
                  <a:extLst>
                    <a:ext uri="{9D8B030D-6E8A-4147-A177-3AD203B41FA5}">
                      <a16:colId xmlns:a16="http://schemas.microsoft.com/office/drawing/2014/main" val="1843326544"/>
                    </a:ext>
                  </a:extLst>
                </a:gridCol>
                <a:gridCol w="1430433">
                  <a:extLst>
                    <a:ext uri="{9D8B030D-6E8A-4147-A177-3AD203B41FA5}">
                      <a16:colId xmlns:a16="http://schemas.microsoft.com/office/drawing/2014/main" val="1503221543"/>
                    </a:ext>
                  </a:extLst>
                </a:gridCol>
              </a:tblGrid>
              <a:tr h="868424">
                <a:tc>
                  <a:txBody>
                    <a:bodyPr/>
                    <a:lstStyle/>
                    <a:p>
                      <a:r>
                        <a:rPr lang="en-GB" dirty="0"/>
                        <a:t>Pre - Works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Work  in Progress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Ready for Allocation 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Total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517466"/>
                  </a:ext>
                </a:extLst>
              </a:tr>
              <a:tr h="86842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22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849343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8124D7A-DBDC-9C7F-C169-DD218053D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84080"/>
              </p:ext>
            </p:extLst>
          </p:nvPr>
        </p:nvGraphicFramePr>
        <p:xfrm>
          <a:off x="6241338" y="2589825"/>
          <a:ext cx="4807662" cy="17368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03831">
                  <a:extLst>
                    <a:ext uri="{9D8B030D-6E8A-4147-A177-3AD203B41FA5}">
                      <a16:colId xmlns:a16="http://schemas.microsoft.com/office/drawing/2014/main" val="3183866465"/>
                    </a:ext>
                  </a:extLst>
                </a:gridCol>
                <a:gridCol w="2403831">
                  <a:extLst>
                    <a:ext uri="{9D8B030D-6E8A-4147-A177-3AD203B41FA5}">
                      <a16:colId xmlns:a16="http://schemas.microsoft.com/office/drawing/2014/main" val="289084463"/>
                    </a:ext>
                  </a:extLst>
                </a:gridCol>
              </a:tblGrid>
              <a:tr h="868424">
                <a:tc>
                  <a:txBody>
                    <a:bodyPr/>
                    <a:lstStyle/>
                    <a:p>
                      <a:r>
                        <a:rPr lang="en-GB" dirty="0"/>
                        <a:t>Surrenders 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 Tenancies 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117257"/>
                  </a:ext>
                </a:extLst>
              </a:tr>
              <a:tr h="86842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684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117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7E6CBD3-0DF2-C259-C0EB-826CC7984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74" y="1967266"/>
            <a:ext cx="356911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Response Maintenance Quarter 1- 2023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5">
            <a:extLst>
              <a:ext uri="{FF2B5EF4-FFF2-40B4-BE49-F238E27FC236}">
                <a16:creationId xmlns:a16="http://schemas.microsoft.com/office/drawing/2014/main" id="{2F16DE8C-F40C-D77A-1038-FA133EB39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4179" y="643466"/>
            <a:ext cx="5526973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990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E7845-318E-4C43-AE2C-79D456B75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GB" sz="5400" b="1">
                <a:solidFill>
                  <a:srgbClr val="FFFFFF"/>
                </a:solidFill>
              </a:rPr>
              <a:t>Planned Maintenance- Balgaddy  </a:t>
            </a:r>
            <a:endParaRPr lang="en-IE" sz="5400" b="1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5C9A9-1E36-41D9-A0F0-D2555CD20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2347414"/>
            <a:ext cx="11449050" cy="4276906"/>
          </a:xfrm>
        </p:spPr>
        <p:txBody>
          <a:bodyPr>
            <a:normAutofit lnSpcReduction="10000"/>
          </a:bodyPr>
          <a:lstStyle/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ea typeface="MS Gothic" panose="020B0609070205080204" pitchFamily="49" charset="-128"/>
                <a:cs typeface="Arial" panose="020B0604020202020204" pitchFamily="34" charset="0"/>
              </a:rPr>
              <a:t>Roofing Works 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ea typeface="MS Gothic" panose="020B0609070205080204" pitchFamily="49" charset="-128"/>
                <a:cs typeface="Arial" panose="020B0604020202020204" pitchFamily="34" charset="0"/>
              </a:rPr>
              <a:t>Roofing repairs completed to properties in </a:t>
            </a:r>
            <a:r>
              <a:rPr lang="en-GB" sz="1600" dirty="0" err="1">
                <a:ea typeface="MS Gothic" panose="020B0609070205080204" pitchFamily="49" charset="-128"/>
                <a:cs typeface="Arial" panose="020B0604020202020204" pitchFamily="34" charset="0"/>
              </a:rPr>
              <a:t>Buirg</a:t>
            </a:r>
            <a:r>
              <a:rPr lang="en-GB" sz="1600" dirty="0">
                <a:ea typeface="MS Gothic" panose="020B0609070205080204" pitchFamily="49" charset="-128"/>
                <a:cs typeface="Arial" panose="020B0604020202020204" pitchFamily="34" charset="0"/>
              </a:rPr>
              <a:t> an Rí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ea typeface="MS Gothic" panose="020B0609070205080204" pitchFamily="49" charset="-128"/>
                <a:cs typeface="Arial" panose="020B0604020202020204" pitchFamily="34" charset="0"/>
              </a:rPr>
              <a:t>Initial investigations for roofing works have commenced at the following</a:t>
            </a:r>
          </a:p>
          <a:p>
            <a:pPr lvl="4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ea typeface="MS Gothic" panose="020B0609070205080204" pitchFamily="49" charset="-128"/>
                <a:cs typeface="Arial" panose="020B0604020202020204" pitchFamily="34" charset="0"/>
              </a:rPr>
              <a:t>Tor an Rí – flat roofed properties</a:t>
            </a:r>
          </a:p>
          <a:p>
            <a:pPr lvl="4">
              <a:spcBef>
                <a:spcPts val="0"/>
              </a:spcBef>
              <a:spcAft>
                <a:spcPts val="0"/>
              </a:spcAft>
            </a:pPr>
            <a:r>
              <a:rPr lang="en-GB" sz="1600" dirty="0" err="1">
                <a:ea typeface="MS Gothic" panose="020B0609070205080204" pitchFamily="49" charset="-128"/>
                <a:cs typeface="Arial" panose="020B0604020202020204" pitchFamily="34" charset="0"/>
              </a:rPr>
              <a:t>Méile</a:t>
            </a:r>
            <a:r>
              <a:rPr lang="en-GB" sz="1600" dirty="0">
                <a:ea typeface="MS Gothic" panose="020B0609070205080204" pitchFamily="49" charset="-128"/>
                <a:cs typeface="Arial" panose="020B0604020202020204" pitchFamily="34" charset="0"/>
              </a:rPr>
              <a:t> an Rí Drive – apartment units</a:t>
            </a:r>
          </a:p>
          <a:p>
            <a:pPr lvl="4">
              <a:spcBef>
                <a:spcPts val="0"/>
              </a:spcBef>
              <a:spcAft>
                <a:spcPts val="0"/>
              </a:spcAft>
            </a:pPr>
            <a:endParaRPr lang="en-GB" sz="16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ea typeface="MS Gothic" panose="020B0609070205080204" pitchFamily="49" charset="-128"/>
                <a:cs typeface="Arial" panose="020B0604020202020204" pitchFamily="34" charset="0"/>
              </a:rPr>
              <a:t>Communal Areas 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ea typeface="MS Gothic" panose="020B0609070205080204" pitchFamily="49" charset="-128"/>
                <a:cs typeface="Arial" panose="020B0604020202020204" pitchFamily="34" charset="0"/>
              </a:rPr>
              <a:t>Installation of communal doors and fan lights to 3 communal doors on Foxdene Avenue in Quarter 1 2023.  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ea typeface="MS Gothic" panose="020B0609070205080204" pitchFamily="49" charset="-128"/>
                <a:cs typeface="Arial" panose="020B0604020202020204" pitchFamily="34" charset="0"/>
              </a:rPr>
              <a:t>Additional security lighting to be installed in conjunctions with the door works</a:t>
            </a:r>
            <a:r>
              <a:rPr lang="en-GB" sz="1600" b="1" dirty="0">
                <a:ea typeface="MS Gothic" panose="020B0609070205080204" pitchFamily="49" charset="-128"/>
                <a:cs typeface="Arial" panose="020B0604020202020204" pitchFamily="34" charset="0"/>
              </a:rPr>
              <a:t>.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endParaRPr lang="en-GB" sz="1600" b="1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ea typeface="MS Gothic" panose="020B0609070205080204" pitchFamily="49" charset="-128"/>
                <a:cs typeface="Arial" panose="020B0604020202020204" pitchFamily="34" charset="0"/>
              </a:rPr>
              <a:t>Energy Efficiency Retrofit Programme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ea typeface="MS Gothic" panose="020B0609070205080204" pitchFamily="49" charset="-128"/>
                <a:cs typeface="Arial" panose="020B0604020202020204" pitchFamily="34" charset="0"/>
              </a:rPr>
              <a:t>Properties in Tor an Rí to be assessed for inclusion in the EERP programme for 2023/24</a:t>
            </a:r>
          </a:p>
          <a:p>
            <a:pPr marL="1371600" lvl="3" indent="0"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/>
              <a:t>Painting 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Works on 57 properties in Tor and Rí has commenced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Tender documentation is being prepared for external painting works and communal areas in Foxdene Avenue with works to commence in Quarter 1 2023</a:t>
            </a:r>
          </a:p>
          <a:p>
            <a:pPr marL="666900" lvl="1" indent="-342900">
              <a:spcBef>
                <a:spcPts val="0"/>
              </a:spcBef>
              <a:spcAft>
                <a:spcPts val="0"/>
              </a:spcAft>
            </a:pPr>
            <a:endParaRPr lang="en-GB" sz="16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ea typeface="MS Gothic" panose="020B0609070205080204" pitchFamily="49" charset="-128"/>
                <a:cs typeface="Arial" panose="020B0604020202020204" pitchFamily="34" charset="0"/>
              </a:rPr>
              <a:t>Bin Storage Areas 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ea typeface="MS Gothic" panose="020B0609070205080204" pitchFamily="49" charset="-128"/>
                <a:cs typeface="Arial" panose="020B0604020202020204" pitchFamily="34" charset="0"/>
              </a:rPr>
              <a:t>Ongoing refurbishment of bin storage areas being carried out to reduce anti social behaviour.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GB" sz="1600" dirty="0">
              <a:latin typeface="+mn-lt"/>
            </a:endParaRPr>
          </a:p>
          <a:p>
            <a:pPr lvl="3">
              <a:spcBef>
                <a:spcPts val="0"/>
              </a:spcBef>
              <a:spcAft>
                <a:spcPts val="0"/>
              </a:spcAft>
            </a:pPr>
            <a:endParaRPr lang="en-GB" sz="1200" dirty="0">
              <a:latin typeface="+mj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200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1200" b="1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324000" lvl="1" indent="0">
              <a:spcBef>
                <a:spcPts val="600"/>
              </a:spcBef>
              <a:buNone/>
            </a:pPr>
            <a:endParaRPr lang="en-GB" sz="1200" b="1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200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200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200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GB" sz="1200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1200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1200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120819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38"/>
    </mc:Choice>
    <mc:Fallback xmlns="">
      <p:transition spd="slow" advTm="6063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E98B8B0-573C-43DD-85FE-31433D570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4C49A2-209B-E9B5-C858-DE80107C75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3" r="8188" b="1"/>
          <a:stretch/>
        </p:blipFill>
        <p:spPr>
          <a:xfrm rot="5400000">
            <a:off x="392373" y="-392373"/>
            <a:ext cx="6858000" cy="764274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63" y="3986129"/>
            <a:ext cx="6288261" cy="22532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E7845-318E-4C43-AE2C-79D456B75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152624"/>
            <a:ext cx="2112264" cy="1920240"/>
          </a:xfrm>
        </p:spPr>
        <p:txBody>
          <a:bodyPr>
            <a:normAutofit/>
          </a:bodyPr>
          <a:lstStyle/>
          <a:p>
            <a:r>
              <a:rPr lang="en-GB" sz="2400" b="1" dirty="0"/>
              <a:t>Planned Maintenance- Balgaddy  </a:t>
            </a:r>
            <a:endParaRPr lang="en-IE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064E7E-4200-9DF9-E139-9560E4B982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83" r="-1" b="40771"/>
          <a:stretch/>
        </p:blipFill>
        <p:spPr>
          <a:xfrm>
            <a:off x="7720049" y="10"/>
            <a:ext cx="4471952" cy="224027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370" y="47845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07046" y="5103601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5C9A9-1E36-41D9-A0F0-D2555CD20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3620" y="4381225"/>
            <a:ext cx="3319272" cy="1920240"/>
          </a:xfrm>
        </p:spPr>
        <p:txBody>
          <a:bodyPr anchor="ctr">
            <a:normAutofit fontScale="25000" lnSpcReduction="20000"/>
          </a:bodyPr>
          <a:lstStyle/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GB" sz="1700" dirty="0">
              <a:latin typeface="+mn-lt"/>
            </a:endParaRPr>
          </a:p>
          <a:p>
            <a:pPr lvl="3">
              <a:spcBef>
                <a:spcPts val="0"/>
              </a:spcBef>
              <a:spcAft>
                <a:spcPts val="0"/>
              </a:spcAft>
            </a:pPr>
            <a:endParaRPr lang="en-GB" sz="1700" dirty="0">
              <a:latin typeface="+mj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700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1700" b="1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324000" lvl="1" indent="0">
              <a:spcBef>
                <a:spcPts val="600"/>
              </a:spcBef>
              <a:buNone/>
            </a:pPr>
            <a:endParaRPr lang="en-GB" sz="1700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324000" lvl="1" indent="0">
              <a:spcBef>
                <a:spcPts val="600"/>
              </a:spcBef>
              <a:buNone/>
            </a:pPr>
            <a:endParaRPr lang="en-GB" sz="17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324000" lvl="1" indent="0">
              <a:spcBef>
                <a:spcPts val="600"/>
              </a:spcBef>
              <a:buNone/>
            </a:pPr>
            <a:endParaRPr lang="en-GB" sz="1700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781200" lvl="1" indent="-457200">
              <a:spcBef>
                <a:spcPts val="600"/>
              </a:spcBef>
            </a:pPr>
            <a:r>
              <a:rPr lang="en-GB" sz="5500" dirty="0"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Replacement of Utility Box Covers </a:t>
            </a:r>
          </a:p>
          <a:p>
            <a:pPr marL="781200" lvl="1" indent="-457200">
              <a:spcBef>
                <a:spcPts val="600"/>
              </a:spcBef>
            </a:pPr>
            <a:r>
              <a:rPr lang="en-GB" sz="5500" dirty="0"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Installation </a:t>
            </a:r>
            <a:r>
              <a:rPr lang="en-GB" sz="5500" dirty="0">
                <a:ea typeface="MS Gothic" panose="020B0609070205080204" pitchFamily="49" charset="-128"/>
                <a:cs typeface="Arial" panose="020B0604020202020204" pitchFamily="34" charset="0"/>
              </a:rPr>
              <a:t>of </a:t>
            </a:r>
            <a:r>
              <a:rPr lang="en-GB" sz="5500" dirty="0"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Mechanical Ventilation </a:t>
            </a:r>
          </a:p>
          <a:p>
            <a:pPr marL="781200" lvl="1" indent="-457200">
              <a:spcBef>
                <a:spcPts val="600"/>
              </a:spcBef>
            </a:pPr>
            <a:r>
              <a:rPr lang="en-GB" sz="5500" dirty="0"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Replacement of Garden Doors </a:t>
            </a:r>
          </a:p>
          <a:p>
            <a:pPr marL="781200" lvl="1" indent="-457200">
              <a:spcBef>
                <a:spcPts val="600"/>
              </a:spcBef>
            </a:pPr>
            <a:r>
              <a:rPr lang="en-GB" sz="5500" dirty="0"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Roof Repairs </a:t>
            </a:r>
          </a:p>
          <a:p>
            <a:pPr marL="324000" lvl="1" indent="0">
              <a:spcBef>
                <a:spcPts val="600"/>
              </a:spcBef>
              <a:buNone/>
            </a:pPr>
            <a:endParaRPr lang="en-GB" sz="5500" b="1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5500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700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1700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GB" sz="1700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1700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1700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IE" sz="17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96E019-0C51-2E51-61CE-AA25CE5B93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183" b="-1"/>
          <a:stretch/>
        </p:blipFill>
        <p:spPr>
          <a:xfrm>
            <a:off x="7720049" y="2308860"/>
            <a:ext cx="4471952" cy="22402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7A0361-B9FF-EF8E-38B6-6F53FB0699B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795" r="1" b="16002"/>
          <a:stretch/>
        </p:blipFill>
        <p:spPr>
          <a:xfrm>
            <a:off x="7720049" y="4617720"/>
            <a:ext cx="4471957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38"/>
    </mc:Choice>
    <mc:Fallback xmlns="">
      <p:transition spd="slow" advTm="6063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6B3848-58AB-66F9-D199-6BC87A654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576" y="844550"/>
            <a:ext cx="3181350" cy="5165725"/>
          </a:xfrm>
          <a:prstGeom prst="rect">
            <a:avLst/>
          </a:prstGeom>
        </p:spPr>
      </p:pic>
      <p:pic>
        <p:nvPicPr>
          <p:cNvPr id="4" name="Picture 3" descr="A staircase in a house&#10;&#10;Description automatically generated with low confidence">
            <a:extLst>
              <a:ext uri="{FF2B5EF4-FFF2-40B4-BE49-F238E27FC236}">
                <a16:creationId xmlns:a16="http://schemas.microsoft.com/office/drawing/2014/main" id="{B44E6473-9EB3-8E76-FEDB-C1C788DC8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650" y="844550"/>
            <a:ext cx="3181350" cy="5165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941D22-1EB3-EBDD-2D88-DED6B8F8D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prstGeom prst="ellipse">
            <a:avLst/>
          </a:prstGeo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Painting Programme</a:t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Communal Area</a:t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GB" sz="2800" dirty="0" err="1">
                <a:solidFill>
                  <a:schemeClr val="bg1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Méile</a:t>
            </a:r>
            <a:r>
              <a:rPr lang="en-GB" sz="2800" dirty="0">
                <a:solidFill>
                  <a:schemeClr val="bg1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 an Rí</a:t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1DE727-B9E4-27A2-A2A7-7B33F16C2647}"/>
              </a:ext>
            </a:extLst>
          </p:cNvPr>
          <p:cNvSpPr txBox="1"/>
          <p:nvPr/>
        </p:nvSpPr>
        <p:spPr>
          <a:xfrm>
            <a:off x="5024284" y="403123"/>
            <a:ext cx="148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Before</a:t>
            </a:r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EE2DD7-0100-B9FC-4850-4C58CE90747F}"/>
              </a:ext>
            </a:extLst>
          </p:cNvPr>
          <p:cNvSpPr txBox="1"/>
          <p:nvPr/>
        </p:nvSpPr>
        <p:spPr>
          <a:xfrm>
            <a:off x="9370142" y="393291"/>
            <a:ext cx="85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After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09214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061BDB-C631-C3B1-6831-214FF5E93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GB" sz="3600" dirty="0">
                <a:solidFill>
                  <a:srgbClr val="FFFFFF"/>
                </a:solidFill>
              </a:rPr>
              <a:t>External Painting</a:t>
            </a:r>
            <a:br>
              <a:rPr lang="en-GB" sz="3600" dirty="0">
                <a:solidFill>
                  <a:srgbClr val="FFFFFF"/>
                </a:solidFill>
              </a:rPr>
            </a:br>
            <a:r>
              <a:rPr lang="en-GB" sz="3600" dirty="0">
                <a:solidFill>
                  <a:schemeClr val="bg1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Tor an Rí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br>
              <a:rPr lang="en-GB" sz="3600" dirty="0">
                <a:solidFill>
                  <a:srgbClr val="FFFFFF"/>
                </a:solidFill>
              </a:rPr>
            </a:br>
            <a:endParaRPr lang="en-IE" sz="36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80ACF6-B7BC-8CCC-598C-A56B5E63C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206" y="643466"/>
            <a:ext cx="569691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88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02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04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E7845-318E-4C43-AE2C-79D456B75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87479"/>
            <a:ext cx="3444240" cy="1574874"/>
          </a:xfrm>
        </p:spPr>
        <p:txBody>
          <a:bodyPr anchor="b">
            <a:normAutofit/>
          </a:bodyPr>
          <a:lstStyle/>
          <a:p>
            <a:r>
              <a:rPr lang="en-GB" sz="3400" b="1" dirty="0"/>
              <a:t>Windows &amp; Door Replacement</a:t>
            </a:r>
            <a:endParaRPr lang="en-IE" sz="3400" b="1" dirty="0"/>
          </a:p>
        </p:txBody>
      </p:sp>
      <p:grpSp>
        <p:nvGrpSpPr>
          <p:cNvPr id="131" name="Group 106">
            <a:extLst>
              <a:ext uri="{FF2B5EF4-FFF2-40B4-BE49-F238E27FC236}">
                <a16:creationId xmlns:a16="http://schemas.microsoft.com/office/drawing/2014/main" id="{A41D73DD-160B-4885-A9CF-94EADD70D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108" name="Rectangle 64">
              <a:extLst>
                <a:ext uri="{FF2B5EF4-FFF2-40B4-BE49-F238E27FC236}">
                  <a16:creationId xmlns:a16="http://schemas.microsoft.com/office/drawing/2014/main" id="{163DBB78-4E4E-4B2A-B257-CD3C2408A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66">
              <a:extLst>
                <a:ext uri="{FF2B5EF4-FFF2-40B4-BE49-F238E27FC236}">
                  <a16:creationId xmlns:a16="http://schemas.microsoft.com/office/drawing/2014/main" id="{DD0F509B-05E7-42D0-9A4A-9BBA9ABA4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64">
              <a:extLst>
                <a:ext uri="{FF2B5EF4-FFF2-40B4-BE49-F238E27FC236}">
                  <a16:creationId xmlns:a16="http://schemas.microsoft.com/office/drawing/2014/main" id="{FF4A0A03-6FCB-47AB-A889-ABEAF35DE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66">
              <a:extLst>
                <a:ext uri="{FF2B5EF4-FFF2-40B4-BE49-F238E27FC236}">
                  <a16:creationId xmlns:a16="http://schemas.microsoft.com/office/drawing/2014/main" id="{8A6A27D1-12E0-4FAD-8C16-8A32A4EF2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64">
              <a:extLst>
                <a:ext uri="{FF2B5EF4-FFF2-40B4-BE49-F238E27FC236}">
                  <a16:creationId xmlns:a16="http://schemas.microsoft.com/office/drawing/2014/main" id="{90BF3193-B4B0-4FDB-9734-8C9FABA53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66">
              <a:extLst>
                <a:ext uri="{FF2B5EF4-FFF2-40B4-BE49-F238E27FC236}">
                  <a16:creationId xmlns:a16="http://schemas.microsoft.com/office/drawing/2014/main" id="{AB0CFE0F-0383-4629-9009-F66B040A1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64">
              <a:extLst>
                <a:ext uri="{FF2B5EF4-FFF2-40B4-BE49-F238E27FC236}">
                  <a16:creationId xmlns:a16="http://schemas.microsoft.com/office/drawing/2014/main" id="{5C7EB065-8792-4BDB-9863-6F1BAA3C4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66">
              <a:extLst>
                <a:ext uri="{FF2B5EF4-FFF2-40B4-BE49-F238E27FC236}">
                  <a16:creationId xmlns:a16="http://schemas.microsoft.com/office/drawing/2014/main" id="{45ACE59D-97B6-4DD1-BB37-12C292F18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5F2AAD78-5862-44FE-AB92-AF713D5F1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66">
              <a:extLst>
                <a:ext uri="{FF2B5EF4-FFF2-40B4-BE49-F238E27FC236}">
                  <a16:creationId xmlns:a16="http://schemas.microsoft.com/office/drawing/2014/main" id="{C9BF96B3-92E5-4693-B918-69EDD8FD7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64">
              <a:extLst>
                <a:ext uri="{FF2B5EF4-FFF2-40B4-BE49-F238E27FC236}">
                  <a16:creationId xmlns:a16="http://schemas.microsoft.com/office/drawing/2014/main" id="{5B9B69C3-A82A-4F4F-A3C4-9D2B5AFAD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66">
              <a:extLst>
                <a:ext uri="{FF2B5EF4-FFF2-40B4-BE49-F238E27FC236}">
                  <a16:creationId xmlns:a16="http://schemas.microsoft.com/office/drawing/2014/main" id="{ED3C38D4-9B11-4F5F-A279-1A30E0CFB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64">
              <a:extLst>
                <a:ext uri="{FF2B5EF4-FFF2-40B4-BE49-F238E27FC236}">
                  <a16:creationId xmlns:a16="http://schemas.microsoft.com/office/drawing/2014/main" id="{3100DDA4-8F42-4CB2-8921-3894F7BA0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66">
              <a:extLst>
                <a:ext uri="{FF2B5EF4-FFF2-40B4-BE49-F238E27FC236}">
                  <a16:creationId xmlns:a16="http://schemas.microsoft.com/office/drawing/2014/main" id="{A5936488-9C8D-40DA-BB04-6850F2235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64">
              <a:extLst>
                <a:ext uri="{FF2B5EF4-FFF2-40B4-BE49-F238E27FC236}">
                  <a16:creationId xmlns:a16="http://schemas.microsoft.com/office/drawing/2014/main" id="{1B9028EA-A394-4A9A-865A-E02D2D9AF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66">
              <a:extLst>
                <a:ext uri="{FF2B5EF4-FFF2-40B4-BE49-F238E27FC236}">
                  <a16:creationId xmlns:a16="http://schemas.microsoft.com/office/drawing/2014/main" id="{3E802313-55B4-481A-BFD3-000851BC8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64">
              <a:extLst>
                <a:ext uri="{FF2B5EF4-FFF2-40B4-BE49-F238E27FC236}">
                  <a16:creationId xmlns:a16="http://schemas.microsoft.com/office/drawing/2014/main" id="{708829DB-C817-49E6-9A68-CA180E94F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66">
              <a:extLst>
                <a:ext uri="{FF2B5EF4-FFF2-40B4-BE49-F238E27FC236}">
                  <a16:creationId xmlns:a16="http://schemas.microsoft.com/office/drawing/2014/main" id="{F6D48ED4-3DDF-47BF-87FA-07B83FD95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64">
              <a:extLst>
                <a:ext uri="{FF2B5EF4-FFF2-40B4-BE49-F238E27FC236}">
                  <a16:creationId xmlns:a16="http://schemas.microsoft.com/office/drawing/2014/main" id="{4796464F-801F-4ACF-8CA7-B166D8E42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66">
              <a:extLst>
                <a:ext uri="{FF2B5EF4-FFF2-40B4-BE49-F238E27FC236}">
                  <a16:creationId xmlns:a16="http://schemas.microsoft.com/office/drawing/2014/main" id="{EFBA0710-DB96-4132-8292-1ECBDADD7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5C9A9-1E36-41D9-A0F0-D2555CD20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3155626"/>
            <a:ext cx="3444240" cy="2935176"/>
          </a:xfrm>
        </p:spPr>
        <p:txBody>
          <a:bodyPr anchor="ctr">
            <a:norm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GB" sz="1800" dirty="0">
              <a:latin typeface="+mn-lt"/>
            </a:endParaRPr>
          </a:p>
          <a:p>
            <a:pPr lvl="3">
              <a:spcBef>
                <a:spcPts val="0"/>
              </a:spcBef>
              <a:spcAft>
                <a:spcPts val="0"/>
              </a:spcAft>
            </a:pPr>
            <a:endParaRPr lang="en-GB" dirty="0">
              <a:latin typeface="+mj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324000" lvl="1" indent="0">
              <a:spcBef>
                <a:spcPts val="600"/>
              </a:spcBef>
              <a:buNone/>
            </a:pPr>
            <a:endParaRPr lang="en-GB" sz="1800" b="1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 err="1"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Meile</a:t>
            </a:r>
            <a:r>
              <a:rPr lang="en-GB" sz="1800" dirty="0"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 an Ri- Window Replacement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ea typeface="MS Gothic" panose="020B0609070205080204" pitchFamily="49" charset="-128"/>
                <a:cs typeface="Arial" panose="020B0604020202020204" pitchFamily="34" charset="0"/>
              </a:rPr>
              <a:t>Foxdene Avenue- Communal Door Replacement</a:t>
            </a:r>
            <a:endParaRPr lang="en-GB" sz="1800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800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800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1800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GB" sz="1800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1800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1800" dirty="0">
              <a:latin typeface="+mn-lt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IE" sz="1800" dirty="0"/>
          </a:p>
        </p:txBody>
      </p:sp>
      <p:pic>
        <p:nvPicPr>
          <p:cNvPr id="3" name="Picture 2" descr="A brick building with windows&#10;&#10;Description automatically generated with low confidence">
            <a:extLst>
              <a:ext uri="{FF2B5EF4-FFF2-40B4-BE49-F238E27FC236}">
                <a16:creationId xmlns:a16="http://schemas.microsoft.com/office/drawing/2014/main" id="{05A97E97-2584-14BA-BE67-7FB13C43EC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4" r="1" b="17708"/>
          <a:stretch/>
        </p:blipFill>
        <p:spPr bwMode="auto">
          <a:xfrm rot="5400000">
            <a:off x="3470116" y="1527858"/>
            <a:ext cx="5559728" cy="3566160"/>
          </a:xfrm>
          <a:prstGeom prst="rect">
            <a:avLst/>
          </a:prstGeom>
          <a:noFill/>
        </p:spPr>
      </p:pic>
      <p:pic>
        <p:nvPicPr>
          <p:cNvPr id="6" name="Picture 5" descr="Replacement of Communal Doors, Foxdene Ave">
            <a:extLst>
              <a:ext uri="{FF2B5EF4-FFF2-40B4-BE49-F238E27FC236}">
                <a16:creationId xmlns:a16="http://schemas.microsoft.com/office/drawing/2014/main" id="{E8FF1055-D2A2-74D4-63C0-C7C1721BDC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3040"/>
          <a:stretch/>
        </p:blipFill>
        <p:spPr>
          <a:xfrm>
            <a:off x="8321044" y="531074"/>
            <a:ext cx="3566160" cy="5577118"/>
          </a:xfrm>
          <a:prstGeom prst="rect">
            <a:avLst/>
          </a:prstGeom>
        </p:spPr>
      </p:pic>
      <p:sp>
        <p:nvSpPr>
          <p:cNvPr id="129" name="Rectangle 128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8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38"/>
    </mc:Choice>
    <mc:Fallback xmlns="">
      <p:transition spd="slow" advTm="6063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E7845-318E-4C43-AE2C-79D456B75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535" y="178392"/>
            <a:ext cx="5120561" cy="1325563"/>
          </a:xfrm>
        </p:spPr>
        <p:txBody>
          <a:bodyPr>
            <a:normAutofit/>
          </a:bodyPr>
          <a:lstStyle/>
          <a:p>
            <a:r>
              <a:rPr lang="en-GB" b="1" dirty="0"/>
              <a:t>Permeability Routes</a:t>
            </a: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88CC7-0327-4738-B2A1-3FF2219DD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1251354"/>
            <a:ext cx="7162627" cy="4686565"/>
          </a:xfrm>
        </p:spPr>
        <p:txBody>
          <a:bodyPr anchorCtr="0">
            <a:normAutofit/>
          </a:bodyPr>
          <a:lstStyle/>
          <a:p>
            <a:pPr marL="0" indent="0">
              <a:buNone/>
            </a:pPr>
            <a:r>
              <a:rPr lang="en-GB" dirty="0" err="1">
                <a:latin typeface="+mn-lt"/>
              </a:rPr>
              <a:t>Tór</a:t>
            </a:r>
            <a:r>
              <a:rPr lang="en-GB" dirty="0">
                <a:latin typeface="+mn-lt"/>
              </a:rPr>
              <a:t> an Rí &amp; </a:t>
            </a:r>
            <a:r>
              <a:rPr lang="en-GB" dirty="0" err="1">
                <a:latin typeface="+mn-lt"/>
              </a:rPr>
              <a:t>Méile</a:t>
            </a:r>
            <a:r>
              <a:rPr lang="en-GB" dirty="0">
                <a:latin typeface="+mn-lt"/>
              </a:rPr>
              <a:t> an Rí to Thomas Omer Way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Design being optimised to increase value of scheme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Discussions taking place to secure a construction contractor for works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Liaison with ESB ongoing in order to secure approval of works in vicinity of high voltage power lines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A56A25-4742-4810-B90A-A9EA1116FD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" r="14147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515316-2DF7-4C2A-9769-01550D7438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66" r="7008" b="-4"/>
          <a:stretch/>
        </p:blipFill>
        <p:spPr>
          <a:xfrm>
            <a:off x="7115173" y="178392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3041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552</Words>
  <Application>Microsoft Office PowerPoint</Application>
  <PresentationFormat>Widescreen</PresentationFormat>
  <Paragraphs>129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Balgaddy Estate Quarter 1 2023</vt:lpstr>
      <vt:lpstr>Allocations and Relets 2023 </vt:lpstr>
      <vt:lpstr>Response Maintenance Quarter 1- 2023</vt:lpstr>
      <vt:lpstr>Planned Maintenance- Balgaddy  </vt:lpstr>
      <vt:lpstr>Planned Maintenance- Balgaddy  </vt:lpstr>
      <vt:lpstr>Painting Programme Communal Area Méile an Rí </vt:lpstr>
      <vt:lpstr>External Painting Tor an Rí  </vt:lpstr>
      <vt:lpstr>Windows &amp; Door Replacement</vt:lpstr>
      <vt:lpstr>Permeability Routes</vt:lpstr>
      <vt:lpstr>Estate Management</vt:lpstr>
      <vt:lpstr>Estate Management Initiatives </vt:lpstr>
      <vt:lpstr>Balgaddy Working Group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Balgaddy UPDATE  Area Committee Meeting 20th December  2022</dc:title>
  <dc:creator>Elaine Leech</dc:creator>
  <cp:lastModifiedBy>Elaine Leech</cp:lastModifiedBy>
  <cp:revision>18</cp:revision>
  <dcterms:created xsi:type="dcterms:W3CDTF">2022-12-19T15:27:27Z</dcterms:created>
  <dcterms:modified xsi:type="dcterms:W3CDTF">2023-03-28T11:14:12Z</dcterms:modified>
</cp:coreProperties>
</file>