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27"/>
  </p:notesMasterIdLst>
  <p:sldIdLst>
    <p:sldId id="256" r:id="rId2"/>
    <p:sldId id="257" r:id="rId3"/>
    <p:sldId id="259" r:id="rId4"/>
    <p:sldId id="265" r:id="rId5"/>
    <p:sldId id="266" r:id="rId6"/>
    <p:sldId id="264" r:id="rId7"/>
    <p:sldId id="267" r:id="rId8"/>
    <p:sldId id="268" r:id="rId9"/>
    <p:sldId id="270" r:id="rId10"/>
    <p:sldId id="269" r:id="rId11"/>
    <p:sldId id="272" r:id="rId12"/>
    <p:sldId id="271" r:id="rId13"/>
    <p:sldId id="274" r:id="rId14"/>
    <p:sldId id="275" r:id="rId15"/>
    <p:sldId id="292" r:id="rId16"/>
    <p:sldId id="280" r:id="rId17"/>
    <p:sldId id="278" r:id="rId18"/>
    <p:sldId id="284" r:id="rId19"/>
    <p:sldId id="285" r:id="rId20"/>
    <p:sldId id="286" r:id="rId21"/>
    <p:sldId id="288" r:id="rId22"/>
    <p:sldId id="289" r:id="rId23"/>
    <p:sldId id="290" r:id="rId24"/>
    <p:sldId id="291"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54" autoAdjust="0"/>
  </p:normalViewPr>
  <p:slideViewPr>
    <p:cSldViewPr snapToGrid="0">
      <p:cViewPr varScale="1">
        <p:scale>
          <a:sx n="103" d="100"/>
          <a:sy n="103" d="100"/>
        </p:scale>
        <p:origin x="91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B03C9A-2AC4-4D19-B569-98A37307AD98}" type="datetimeFigureOut">
              <a:rPr lang="en-IE" smtClean="0"/>
              <a:t>13/03/2023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D5185-621A-4EAC-A248-7AC11B74D603}" type="slidenum">
              <a:rPr lang="en-IE" smtClean="0"/>
              <a:t>‹#›</a:t>
            </a:fld>
            <a:endParaRPr lang="en-IE"/>
          </a:p>
        </p:txBody>
      </p:sp>
    </p:spTree>
    <p:extLst>
      <p:ext uri="{BB962C8B-B14F-4D97-AF65-F5344CB8AC3E}">
        <p14:creationId xmlns:p14="http://schemas.microsoft.com/office/powerpoint/2010/main" val="385607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8</a:t>
            </a:fld>
            <a:endParaRPr lang="en-IE"/>
          </a:p>
        </p:txBody>
      </p:sp>
    </p:spTree>
    <p:extLst>
      <p:ext uri="{BB962C8B-B14F-4D97-AF65-F5344CB8AC3E}">
        <p14:creationId xmlns:p14="http://schemas.microsoft.com/office/powerpoint/2010/main" val="327117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21</a:t>
            </a:fld>
            <a:endParaRPr lang="en-IE"/>
          </a:p>
        </p:txBody>
      </p:sp>
    </p:spTree>
    <p:extLst>
      <p:ext uri="{BB962C8B-B14F-4D97-AF65-F5344CB8AC3E}">
        <p14:creationId xmlns:p14="http://schemas.microsoft.com/office/powerpoint/2010/main" val="2079948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22</a:t>
            </a:fld>
            <a:endParaRPr lang="en-IE"/>
          </a:p>
        </p:txBody>
      </p:sp>
    </p:spTree>
    <p:extLst>
      <p:ext uri="{BB962C8B-B14F-4D97-AF65-F5344CB8AC3E}">
        <p14:creationId xmlns:p14="http://schemas.microsoft.com/office/powerpoint/2010/main" val="2840453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23</a:t>
            </a:fld>
            <a:endParaRPr lang="en-IE"/>
          </a:p>
        </p:txBody>
      </p:sp>
    </p:spTree>
    <p:extLst>
      <p:ext uri="{BB962C8B-B14F-4D97-AF65-F5344CB8AC3E}">
        <p14:creationId xmlns:p14="http://schemas.microsoft.com/office/powerpoint/2010/main" val="71394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24</a:t>
            </a:fld>
            <a:endParaRPr lang="en-IE"/>
          </a:p>
        </p:txBody>
      </p:sp>
    </p:spTree>
    <p:extLst>
      <p:ext uri="{BB962C8B-B14F-4D97-AF65-F5344CB8AC3E}">
        <p14:creationId xmlns:p14="http://schemas.microsoft.com/office/powerpoint/2010/main" val="399263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9</a:t>
            </a:fld>
            <a:endParaRPr lang="en-IE"/>
          </a:p>
        </p:txBody>
      </p:sp>
    </p:spTree>
    <p:extLst>
      <p:ext uri="{BB962C8B-B14F-4D97-AF65-F5344CB8AC3E}">
        <p14:creationId xmlns:p14="http://schemas.microsoft.com/office/powerpoint/2010/main" val="169052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13</a:t>
            </a:fld>
            <a:endParaRPr lang="en-IE"/>
          </a:p>
        </p:txBody>
      </p:sp>
    </p:spTree>
    <p:extLst>
      <p:ext uri="{BB962C8B-B14F-4D97-AF65-F5344CB8AC3E}">
        <p14:creationId xmlns:p14="http://schemas.microsoft.com/office/powerpoint/2010/main" val="416823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14</a:t>
            </a:fld>
            <a:endParaRPr lang="en-IE"/>
          </a:p>
        </p:txBody>
      </p:sp>
    </p:spTree>
    <p:extLst>
      <p:ext uri="{BB962C8B-B14F-4D97-AF65-F5344CB8AC3E}">
        <p14:creationId xmlns:p14="http://schemas.microsoft.com/office/powerpoint/2010/main" val="322519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16</a:t>
            </a:fld>
            <a:endParaRPr lang="en-IE"/>
          </a:p>
        </p:txBody>
      </p:sp>
    </p:spTree>
    <p:extLst>
      <p:ext uri="{BB962C8B-B14F-4D97-AF65-F5344CB8AC3E}">
        <p14:creationId xmlns:p14="http://schemas.microsoft.com/office/powerpoint/2010/main" val="111492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17</a:t>
            </a:fld>
            <a:endParaRPr lang="en-IE"/>
          </a:p>
        </p:txBody>
      </p:sp>
    </p:spTree>
    <p:extLst>
      <p:ext uri="{BB962C8B-B14F-4D97-AF65-F5344CB8AC3E}">
        <p14:creationId xmlns:p14="http://schemas.microsoft.com/office/powerpoint/2010/main" val="36916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18</a:t>
            </a:fld>
            <a:endParaRPr lang="en-IE"/>
          </a:p>
        </p:txBody>
      </p:sp>
    </p:spTree>
    <p:extLst>
      <p:ext uri="{BB962C8B-B14F-4D97-AF65-F5344CB8AC3E}">
        <p14:creationId xmlns:p14="http://schemas.microsoft.com/office/powerpoint/2010/main" val="382973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19</a:t>
            </a:fld>
            <a:endParaRPr lang="en-IE"/>
          </a:p>
        </p:txBody>
      </p:sp>
    </p:spTree>
    <p:extLst>
      <p:ext uri="{BB962C8B-B14F-4D97-AF65-F5344CB8AC3E}">
        <p14:creationId xmlns:p14="http://schemas.microsoft.com/office/powerpoint/2010/main" val="296514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D5185-621A-4EAC-A248-7AC11B74D603}" type="slidenum">
              <a:rPr lang="en-IE" smtClean="0"/>
              <a:t>20</a:t>
            </a:fld>
            <a:endParaRPr lang="en-IE"/>
          </a:p>
        </p:txBody>
      </p:sp>
    </p:spTree>
    <p:extLst>
      <p:ext uri="{BB962C8B-B14F-4D97-AF65-F5344CB8AC3E}">
        <p14:creationId xmlns:p14="http://schemas.microsoft.com/office/powerpoint/2010/main" val="57350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fld id="{F659DEBE-896A-4594-8521-99D0746AEF70}" type="datetime1">
              <a:rPr lang="en-IE" smtClean="0"/>
              <a:pPr lvl="0"/>
              <a:t>13/03/2023</a:t>
            </a:fld>
            <a:endParaRPr lang="en-IE"/>
          </a:p>
        </p:txBody>
      </p:sp>
      <p:sp>
        <p:nvSpPr>
          <p:cNvPr id="5" name="Footer Placeholder 4"/>
          <p:cNvSpPr>
            <a:spLocks noGrp="1"/>
          </p:cNvSpPr>
          <p:nvPr>
            <p:ph type="ftr" sz="quarter" idx="11"/>
          </p:nvPr>
        </p:nvSpPr>
        <p:spPr/>
        <p:txBody>
          <a:bodyPr/>
          <a:lstStyle/>
          <a:p>
            <a:pPr lvl="0"/>
            <a:endParaRPr lang="en-IE"/>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lvl="0"/>
            <a:fld id="{444E9B9B-3324-4869-ABFF-5219077C4D2C}" type="slidenum">
              <a:rPr lang="en-IE" smtClean="0"/>
              <a:t>‹#›</a:t>
            </a:fld>
            <a:endParaRPr lang="en-IE"/>
          </a:p>
        </p:txBody>
      </p:sp>
    </p:spTree>
    <p:extLst>
      <p:ext uri="{BB962C8B-B14F-4D97-AF65-F5344CB8AC3E}">
        <p14:creationId xmlns:p14="http://schemas.microsoft.com/office/powerpoint/2010/main" val="73567511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2574242E-89D4-4605-A32D-2FFFABE8D0AB}" type="datetime1">
              <a:rPr lang="en-IE" smtClean="0"/>
              <a:pPr lvl="0"/>
              <a:t>13/03/2023</a:t>
            </a:fld>
            <a:endParaRPr lang="en-IE"/>
          </a:p>
        </p:txBody>
      </p:sp>
      <p:sp>
        <p:nvSpPr>
          <p:cNvPr id="5" name="Footer Placeholder 4"/>
          <p:cNvSpPr>
            <a:spLocks noGrp="1"/>
          </p:cNvSpPr>
          <p:nvPr>
            <p:ph type="ftr" sz="quarter" idx="11"/>
          </p:nvPr>
        </p:nvSpPr>
        <p:spPr/>
        <p:txBody>
          <a:bodyPr/>
          <a:lstStyle/>
          <a:p>
            <a:pPr lvl="0"/>
            <a:endParaRPr lang="en-I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lvl="0"/>
            <a:fld id="{E3FABAE0-3A3E-404F-A41B-72425AE48DD5}" type="slidenum">
              <a:rPr lang="en-IE" smtClean="0"/>
              <a:t>‹#›</a:t>
            </a:fld>
            <a:endParaRPr lang="en-IE"/>
          </a:p>
        </p:txBody>
      </p:sp>
    </p:spTree>
    <p:extLst>
      <p:ext uri="{BB962C8B-B14F-4D97-AF65-F5344CB8AC3E}">
        <p14:creationId xmlns:p14="http://schemas.microsoft.com/office/powerpoint/2010/main" val="407357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2574242E-89D4-4605-A32D-2FFFABE8D0AB}" type="datetime1">
              <a:rPr lang="en-IE" smtClean="0"/>
              <a:pPr lvl="0"/>
              <a:t>13/03/2023</a:t>
            </a:fld>
            <a:endParaRPr lang="en-IE"/>
          </a:p>
        </p:txBody>
      </p:sp>
      <p:sp>
        <p:nvSpPr>
          <p:cNvPr id="5" name="Footer Placeholder 4"/>
          <p:cNvSpPr>
            <a:spLocks noGrp="1"/>
          </p:cNvSpPr>
          <p:nvPr>
            <p:ph type="ftr" sz="quarter" idx="11"/>
          </p:nvPr>
        </p:nvSpPr>
        <p:spPr/>
        <p:txBody>
          <a:bodyPr/>
          <a:lstStyle/>
          <a:p>
            <a:pPr lvl="0"/>
            <a:endParaRPr lang="en-IE"/>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lvl="0"/>
            <a:fld id="{E3FABAE0-3A3E-404F-A41B-72425AE48DD5}" type="slidenum">
              <a:rPr lang="en-IE" smtClean="0"/>
              <a:t>‹#›</a:t>
            </a:fld>
            <a:endParaRPr lang="en-IE"/>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8103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lvl="0"/>
            <a:fld id="{2574242E-89D4-4605-A32D-2FFFABE8D0AB}" type="datetime1">
              <a:rPr lang="en-IE" smtClean="0"/>
              <a:pPr lvl="0"/>
              <a:t>13/03/2023</a:t>
            </a:fld>
            <a:endParaRPr lang="en-IE"/>
          </a:p>
        </p:txBody>
      </p:sp>
      <p:sp>
        <p:nvSpPr>
          <p:cNvPr id="6" name="Footer Placeholder 5"/>
          <p:cNvSpPr>
            <a:spLocks noGrp="1"/>
          </p:cNvSpPr>
          <p:nvPr>
            <p:ph type="ftr" sz="quarter" idx="11"/>
          </p:nvPr>
        </p:nvSpPr>
        <p:spPr/>
        <p:txBody>
          <a:bodyPr/>
          <a:lstStyle/>
          <a:p>
            <a:pPr lvl="0"/>
            <a:endParaRPr lang="en-I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E3FABAE0-3A3E-404F-A41B-72425AE48DD5}" type="slidenum">
              <a:rPr lang="en-IE" smtClean="0"/>
              <a:t>‹#›</a:t>
            </a:fld>
            <a:endParaRPr lang="en-IE"/>
          </a:p>
        </p:txBody>
      </p:sp>
    </p:spTree>
    <p:extLst>
      <p:ext uri="{BB962C8B-B14F-4D97-AF65-F5344CB8AC3E}">
        <p14:creationId xmlns:p14="http://schemas.microsoft.com/office/powerpoint/2010/main" val="762989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lvl="0"/>
            <a:fld id="{2574242E-89D4-4605-A32D-2FFFABE8D0AB}" type="datetime1">
              <a:rPr lang="en-IE" smtClean="0"/>
              <a:pPr lvl="0"/>
              <a:t>13/03/2023</a:t>
            </a:fld>
            <a:endParaRPr lang="en-IE"/>
          </a:p>
        </p:txBody>
      </p:sp>
      <p:sp>
        <p:nvSpPr>
          <p:cNvPr id="6" name="Footer Placeholder 5"/>
          <p:cNvSpPr>
            <a:spLocks noGrp="1"/>
          </p:cNvSpPr>
          <p:nvPr>
            <p:ph type="ftr" sz="quarter" idx="11"/>
          </p:nvPr>
        </p:nvSpPr>
        <p:spPr/>
        <p:txBody>
          <a:bodyPr/>
          <a:lstStyle/>
          <a:p>
            <a:pPr lvl="0"/>
            <a:endParaRPr lang="en-IE"/>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E3FABAE0-3A3E-404F-A41B-72425AE48DD5}" type="slidenum">
              <a:rPr lang="en-IE" smtClean="0"/>
              <a:t>‹#›</a:t>
            </a:fld>
            <a:endParaRPr lang="en-IE"/>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70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lvl="0"/>
            <a:fld id="{2574242E-89D4-4605-A32D-2FFFABE8D0AB}" type="datetime1">
              <a:rPr lang="en-IE" smtClean="0"/>
              <a:pPr lvl="0"/>
              <a:t>13/03/2023</a:t>
            </a:fld>
            <a:endParaRPr lang="en-IE"/>
          </a:p>
        </p:txBody>
      </p:sp>
      <p:sp>
        <p:nvSpPr>
          <p:cNvPr id="6" name="Footer Placeholder 5"/>
          <p:cNvSpPr>
            <a:spLocks noGrp="1"/>
          </p:cNvSpPr>
          <p:nvPr>
            <p:ph type="ftr" sz="quarter" idx="11"/>
          </p:nvPr>
        </p:nvSpPr>
        <p:spPr/>
        <p:txBody>
          <a:bodyPr/>
          <a:lstStyle/>
          <a:p>
            <a:pPr lvl="0"/>
            <a:endParaRPr lang="en-I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E3FABAE0-3A3E-404F-A41B-72425AE48DD5}" type="slidenum">
              <a:rPr lang="en-IE" smtClean="0"/>
              <a:t>‹#›</a:t>
            </a:fld>
            <a:endParaRPr lang="en-IE"/>
          </a:p>
        </p:txBody>
      </p:sp>
    </p:spTree>
    <p:extLst>
      <p:ext uri="{BB962C8B-B14F-4D97-AF65-F5344CB8AC3E}">
        <p14:creationId xmlns:p14="http://schemas.microsoft.com/office/powerpoint/2010/main" val="2741626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C09C3F0C-CAEE-4DB6-9DA0-9C3269A7F4A3}" type="datetime1">
              <a:rPr lang="en-IE" smtClean="0"/>
              <a:pPr lvl="0"/>
              <a:t>13/03/2023</a:t>
            </a:fld>
            <a:endParaRPr lang="en-IE"/>
          </a:p>
        </p:txBody>
      </p:sp>
      <p:sp>
        <p:nvSpPr>
          <p:cNvPr id="5" name="Footer Placeholder 4"/>
          <p:cNvSpPr>
            <a:spLocks noGrp="1"/>
          </p:cNvSpPr>
          <p:nvPr>
            <p:ph type="ftr" sz="quarter" idx="11"/>
          </p:nvPr>
        </p:nvSpPr>
        <p:spPr/>
        <p:txBody>
          <a:bodyPr/>
          <a:lstStyle/>
          <a:p>
            <a:pPr lvl="0"/>
            <a:endParaRPr lang="en-I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lvl="0"/>
            <a:fld id="{803A3EB2-CB7F-40AB-8FCA-6EB53D6357EF}" type="slidenum">
              <a:rPr lang="en-IE" smtClean="0"/>
              <a:t>‹#›</a:t>
            </a:fld>
            <a:endParaRPr lang="en-IE"/>
          </a:p>
        </p:txBody>
      </p:sp>
    </p:spTree>
    <p:extLst>
      <p:ext uri="{BB962C8B-B14F-4D97-AF65-F5344CB8AC3E}">
        <p14:creationId xmlns:p14="http://schemas.microsoft.com/office/powerpoint/2010/main" val="151030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76BEDFA0-30C6-4BD5-93E0-39EF9EA09CEB}" type="datetime1">
              <a:rPr lang="en-IE" smtClean="0"/>
              <a:pPr lvl="0"/>
              <a:t>13/03/2023</a:t>
            </a:fld>
            <a:endParaRPr lang="en-IE"/>
          </a:p>
        </p:txBody>
      </p:sp>
      <p:sp>
        <p:nvSpPr>
          <p:cNvPr id="5" name="Footer Placeholder 4"/>
          <p:cNvSpPr>
            <a:spLocks noGrp="1"/>
          </p:cNvSpPr>
          <p:nvPr>
            <p:ph type="ftr" sz="quarter" idx="11"/>
          </p:nvPr>
        </p:nvSpPr>
        <p:spPr/>
        <p:txBody>
          <a:bodyPr/>
          <a:lstStyle/>
          <a:p>
            <a:pPr lvl="0"/>
            <a:endParaRPr lang="en-I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lvl="0"/>
            <a:fld id="{FB133266-DBCD-4F32-A0FE-59A442F35075}" type="slidenum">
              <a:rPr lang="en-IE" smtClean="0"/>
              <a:t>‹#›</a:t>
            </a:fld>
            <a:endParaRPr lang="en-IE"/>
          </a:p>
        </p:txBody>
      </p:sp>
    </p:spTree>
    <p:extLst>
      <p:ext uri="{BB962C8B-B14F-4D97-AF65-F5344CB8AC3E}">
        <p14:creationId xmlns:p14="http://schemas.microsoft.com/office/powerpoint/2010/main" val="378668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89E489A6-D597-4637-8E34-1066D356E61E}" type="datetime1">
              <a:rPr lang="en-IE" smtClean="0"/>
              <a:pPr lvl="0"/>
              <a:t>13/03/2023</a:t>
            </a:fld>
            <a:endParaRPr lang="en-IE"/>
          </a:p>
        </p:txBody>
      </p:sp>
      <p:sp>
        <p:nvSpPr>
          <p:cNvPr id="5" name="Footer Placeholder 4"/>
          <p:cNvSpPr>
            <a:spLocks noGrp="1"/>
          </p:cNvSpPr>
          <p:nvPr>
            <p:ph type="ftr" sz="quarter" idx="11"/>
          </p:nvPr>
        </p:nvSpPr>
        <p:spPr/>
        <p:txBody>
          <a:bodyPr/>
          <a:lstStyle/>
          <a:p>
            <a:pPr lvl="0"/>
            <a:endParaRPr lang="en-I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lvl="0"/>
            <a:fld id="{F9786B11-C3A0-42B2-924B-33BC718453C6}" type="slidenum">
              <a:rPr lang="en-IE" smtClean="0"/>
              <a:t>‹#›</a:t>
            </a:fld>
            <a:endParaRPr lang="en-IE"/>
          </a:p>
        </p:txBody>
      </p:sp>
    </p:spTree>
    <p:extLst>
      <p:ext uri="{BB962C8B-B14F-4D97-AF65-F5344CB8AC3E}">
        <p14:creationId xmlns:p14="http://schemas.microsoft.com/office/powerpoint/2010/main" val="137684469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511058C9-6447-4073-9C43-70AADE13C4B2}" type="datetime1">
              <a:rPr lang="en-IE" smtClean="0"/>
              <a:pPr lvl="0"/>
              <a:t>13/03/2023</a:t>
            </a:fld>
            <a:endParaRPr lang="en-IE"/>
          </a:p>
        </p:txBody>
      </p:sp>
      <p:sp>
        <p:nvSpPr>
          <p:cNvPr id="5" name="Footer Placeholder 4"/>
          <p:cNvSpPr>
            <a:spLocks noGrp="1"/>
          </p:cNvSpPr>
          <p:nvPr>
            <p:ph type="ftr" sz="quarter" idx="11"/>
          </p:nvPr>
        </p:nvSpPr>
        <p:spPr/>
        <p:txBody>
          <a:bodyPr/>
          <a:lstStyle/>
          <a:p>
            <a:pPr lvl="0"/>
            <a:endParaRPr lang="en-I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lvl="0"/>
            <a:fld id="{AB2FD548-8B8E-4D1C-A058-D080361F9AC2}" type="slidenum">
              <a:rPr lang="en-IE" smtClean="0"/>
              <a:t>‹#›</a:t>
            </a:fld>
            <a:endParaRPr lang="en-IE"/>
          </a:p>
        </p:txBody>
      </p:sp>
    </p:spTree>
    <p:extLst>
      <p:ext uri="{BB962C8B-B14F-4D97-AF65-F5344CB8AC3E}">
        <p14:creationId xmlns:p14="http://schemas.microsoft.com/office/powerpoint/2010/main" val="188960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F120548E-FDEA-46B0-B06C-FE0F6FEDC187}" type="datetime1">
              <a:rPr lang="en-IE" smtClean="0"/>
              <a:pPr lvl="0"/>
              <a:t>13/03/2023</a:t>
            </a:fld>
            <a:endParaRPr lang="en-IE"/>
          </a:p>
        </p:txBody>
      </p:sp>
      <p:sp>
        <p:nvSpPr>
          <p:cNvPr id="6" name="Footer Placeholder 5"/>
          <p:cNvSpPr>
            <a:spLocks noGrp="1"/>
          </p:cNvSpPr>
          <p:nvPr>
            <p:ph type="ftr" sz="quarter" idx="11"/>
          </p:nvPr>
        </p:nvSpPr>
        <p:spPr/>
        <p:txBody>
          <a:bodyPr/>
          <a:lstStyle/>
          <a:p>
            <a:pPr lvl="0"/>
            <a:endParaRPr lang="en-IE"/>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lvl="0"/>
            <a:fld id="{C352B664-276F-4E74-ACD1-EA14C2CA8534}" type="slidenum">
              <a:rPr lang="en-IE" smtClean="0"/>
              <a:t>‹#›</a:t>
            </a:fld>
            <a:endParaRPr lang="en-IE"/>
          </a:p>
        </p:txBody>
      </p:sp>
    </p:spTree>
    <p:extLst>
      <p:ext uri="{BB962C8B-B14F-4D97-AF65-F5344CB8AC3E}">
        <p14:creationId xmlns:p14="http://schemas.microsoft.com/office/powerpoint/2010/main" val="334099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FC37D478-9025-410C-97D7-5FFBA01D64DE}" type="datetime1">
              <a:rPr lang="en-IE" smtClean="0"/>
              <a:pPr lvl="0"/>
              <a:t>13/03/2023</a:t>
            </a:fld>
            <a:endParaRPr lang="en-IE"/>
          </a:p>
        </p:txBody>
      </p:sp>
      <p:sp>
        <p:nvSpPr>
          <p:cNvPr id="8" name="Footer Placeholder 7"/>
          <p:cNvSpPr>
            <a:spLocks noGrp="1"/>
          </p:cNvSpPr>
          <p:nvPr>
            <p:ph type="ftr" sz="quarter" idx="11"/>
          </p:nvPr>
        </p:nvSpPr>
        <p:spPr/>
        <p:txBody>
          <a:bodyPr/>
          <a:lstStyle/>
          <a:p>
            <a:pPr lvl="0"/>
            <a:endParaRPr lang="en-IE"/>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lvl="0"/>
            <a:fld id="{50C6341F-94E4-4399-AD2C-C6FDE8E56417}" type="slidenum">
              <a:rPr lang="en-IE" smtClean="0"/>
              <a:t>‹#›</a:t>
            </a:fld>
            <a:endParaRPr lang="en-IE"/>
          </a:p>
        </p:txBody>
      </p:sp>
    </p:spTree>
    <p:extLst>
      <p:ext uri="{BB962C8B-B14F-4D97-AF65-F5344CB8AC3E}">
        <p14:creationId xmlns:p14="http://schemas.microsoft.com/office/powerpoint/2010/main" val="205836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864325CE-3F6B-484B-A871-BFCC1C590404}" type="datetime1">
              <a:rPr lang="en-IE" smtClean="0"/>
              <a:pPr lvl="0"/>
              <a:t>13/03/2023</a:t>
            </a:fld>
            <a:endParaRPr lang="en-IE"/>
          </a:p>
        </p:txBody>
      </p:sp>
      <p:sp>
        <p:nvSpPr>
          <p:cNvPr id="4" name="Footer Placeholder 3"/>
          <p:cNvSpPr>
            <a:spLocks noGrp="1"/>
          </p:cNvSpPr>
          <p:nvPr>
            <p:ph type="ftr" sz="quarter" idx="11"/>
          </p:nvPr>
        </p:nvSpPr>
        <p:spPr/>
        <p:txBody>
          <a:bodyPr/>
          <a:lstStyle/>
          <a:p>
            <a:pPr lvl="0"/>
            <a:endParaRPr lang="en-IE"/>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lvl="0"/>
            <a:fld id="{CE137F94-1171-4DDF-B1E2-992C95587BBA}" type="slidenum">
              <a:rPr lang="en-IE" smtClean="0"/>
              <a:t>‹#›</a:t>
            </a:fld>
            <a:endParaRPr lang="en-IE"/>
          </a:p>
        </p:txBody>
      </p:sp>
    </p:spTree>
    <p:extLst>
      <p:ext uri="{BB962C8B-B14F-4D97-AF65-F5344CB8AC3E}">
        <p14:creationId xmlns:p14="http://schemas.microsoft.com/office/powerpoint/2010/main" val="12983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6A0B229D-305E-41C2-9E2A-07C69345F8C1}" type="datetime1">
              <a:rPr lang="en-IE" smtClean="0"/>
              <a:pPr lvl="0"/>
              <a:t>13/03/2023</a:t>
            </a:fld>
            <a:endParaRPr lang="en-IE"/>
          </a:p>
        </p:txBody>
      </p:sp>
      <p:sp>
        <p:nvSpPr>
          <p:cNvPr id="3" name="Footer Placeholder 2"/>
          <p:cNvSpPr>
            <a:spLocks noGrp="1"/>
          </p:cNvSpPr>
          <p:nvPr>
            <p:ph type="ftr" sz="quarter" idx="11"/>
          </p:nvPr>
        </p:nvSpPr>
        <p:spPr/>
        <p:txBody>
          <a:bodyPr/>
          <a:lstStyle/>
          <a:p>
            <a:pPr lvl="0"/>
            <a:endParaRPr lang="en-I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lvl="0"/>
            <a:fld id="{09FD2549-67FB-4F6C-B532-193D62848D11}" type="slidenum">
              <a:rPr lang="en-IE" smtClean="0"/>
              <a:t>‹#›</a:t>
            </a:fld>
            <a:endParaRPr lang="en-IE"/>
          </a:p>
        </p:txBody>
      </p:sp>
    </p:spTree>
    <p:extLst>
      <p:ext uri="{BB962C8B-B14F-4D97-AF65-F5344CB8AC3E}">
        <p14:creationId xmlns:p14="http://schemas.microsoft.com/office/powerpoint/2010/main" val="209561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50FDD00-F2FF-4AF5-9809-43D016BEDF7A}" type="datetime1">
              <a:rPr lang="en-IE" smtClean="0"/>
              <a:pPr lvl="0"/>
              <a:t>13/03/2023</a:t>
            </a:fld>
            <a:endParaRPr lang="en-IE"/>
          </a:p>
        </p:txBody>
      </p:sp>
      <p:sp>
        <p:nvSpPr>
          <p:cNvPr id="6" name="Footer Placeholder 5"/>
          <p:cNvSpPr>
            <a:spLocks noGrp="1"/>
          </p:cNvSpPr>
          <p:nvPr>
            <p:ph type="ftr" sz="quarter" idx="11"/>
          </p:nvPr>
        </p:nvSpPr>
        <p:spPr/>
        <p:txBody>
          <a:bodyPr/>
          <a:lstStyle/>
          <a:p>
            <a:pPr lvl="0"/>
            <a:endParaRPr lang="en-IE"/>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lvl="0"/>
            <a:fld id="{E783E3FD-67D3-4C42-83DD-DB0905E0972E}" type="slidenum">
              <a:rPr lang="en-IE" smtClean="0"/>
              <a:t>‹#›</a:t>
            </a:fld>
            <a:endParaRPr lang="en-IE"/>
          </a:p>
        </p:txBody>
      </p:sp>
    </p:spTree>
    <p:extLst>
      <p:ext uri="{BB962C8B-B14F-4D97-AF65-F5344CB8AC3E}">
        <p14:creationId xmlns:p14="http://schemas.microsoft.com/office/powerpoint/2010/main" val="269308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E3489A-478A-46C1-8DE1-E1761C4546BB}" type="datetime1">
              <a:rPr lang="en-IE" smtClean="0"/>
              <a:pPr lvl="0"/>
              <a:t>13/03/2023</a:t>
            </a:fld>
            <a:endParaRPr lang="en-IE"/>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3F199A94-50E3-4963-BA1B-EF55EDF71B7D}" type="slidenum">
              <a:rPr lang="en-IE" smtClean="0"/>
              <a:t>‹#›</a:t>
            </a:fld>
            <a:endParaRPr lang="en-IE"/>
          </a:p>
        </p:txBody>
      </p:sp>
    </p:spTree>
    <p:extLst>
      <p:ext uri="{BB962C8B-B14F-4D97-AF65-F5344CB8AC3E}">
        <p14:creationId xmlns:p14="http://schemas.microsoft.com/office/powerpoint/2010/main" val="329364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lvl="0"/>
            <a:fld id="{2574242E-89D4-4605-A32D-2FFFABE8D0AB}" type="datetime1">
              <a:rPr lang="en-IE" smtClean="0"/>
              <a:pPr lvl="0"/>
              <a:t>13/03/2023</a:t>
            </a:fld>
            <a:endParaRPr lang="en-I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lvl="0"/>
            <a:endParaRPr lang="en-I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lvl="0"/>
            <a:fld id="{E3FABAE0-3A3E-404F-A41B-72425AE48DD5}" type="slidenum">
              <a:rPr lang="en-IE" smtClean="0"/>
              <a:t>‹#›</a:t>
            </a:fld>
            <a:endParaRPr lang="en-IE"/>
          </a:p>
        </p:txBody>
      </p:sp>
    </p:spTree>
    <p:extLst>
      <p:ext uri="{BB962C8B-B14F-4D97-AF65-F5344CB8AC3E}">
        <p14:creationId xmlns:p14="http://schemas.microsoft.com/office/powerpoint/2010/main" val="411900660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4.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F4BE-5D6C-4ADF-E5C8-0AC82AD7E51D}"/>
              </a:ext>
            </a:extLst>
          </p:cNvPr>
          <p:cNvSpPr txBox="1">
            <a:spLocks noGrp="1"/>
          </p:cNvSpPr>
          <p:nvPr>
            <p:ph type="ctrTitle"/>
          </p:nvPr>
        </p:nvSpPr>
        <p:spPr/>
        <p:txBody>
          <a:bodyPr>
            <a:normAutofit/>
          </a:bodyPr>
          <a:lstStyle/>
          <a:p>
            <a:pPr lvl="0"/>
            <a:r>
              <a:rPr lang="en-GB"/>
              <a:t>SDCC Cycle Infrastructure Condition Survey</a:t>
            </a:r>
            <a:endParaRPr lang="en-IE"/>
          </a:p>
        </p:txBody>
      </p:sp>
      <p:pic>
        <p:nvPicPr>
          <p:cNvPr id="13" name="Picture 12">
            <a:extLst>
              <a:ext uri="{FF2B5EF4-FFF2-40B4-BE49-F238E27FC236}">
                <a16:creationId xmlns:a16="http://schemas.microsoft.com/office/drawing/2014/main" id="{B27138FB-8AFB-473A-907E-26A8A7DDB782}"/>
              </a:ext>
            </a:extLst>
          </p:cNvPr>
          <p:cNvPicPr>
            <a:picLocks noChangeAspect="1"/>
          </p:cNvPicPr>
          <p:nvPr/>
        </p:nvPicPr>
        <p:blipFill>
          <a:blip r:embed="rId2"/>
          <a:stretch>
            <a:fillRect/>
          </a:stretch>
        </p:blipFill>
        <p:spPr>
          <a:xfrm>
            <a:off x="102637" y="4357396"/>
            <a:ext cx="1210716" cy="7033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F159-ACCA-DC33-F285-B5BA799A7DD5}"/>
              </a:ext>
            </a:extLst>
          </p:cNvPr>
          <p:cNvSpPr txBox="1">
            <a:spLocks noGrp="1"/>
          </p:cNvSpPr>
          <p:nvPr>
            <p:ph type="title"/>
          </p:nvPr>
        </p:nvSpPr>
        <p:spPr>
          <a:xfrm>
            <a:off x="292964" y="1322771"/>
            <a:ext cx="2352582" cy="2911879"/>
          </a:xfrm>
        </p:spPr>
        <p:txBody>
          <a:bodyPr/>
          <a:lstStyle/>
          <a:p>
            <a:pPr lvl="0"/>
            <a:r>
              <a:rPr lang="en-GB" sz="3200" dirty="0"/>
              <a:t>Pavement Condition</a:t>
            </a:r>
            <a:endParaRPr lang="en-IE" sz="3200" dirty="0"/>
          </a:p>
        </p:txBody>
      </p:sp>
      <p:pic>
        <p:nvPicPr>
          <p:cNvPr id="4" name="Picture 5" descr="Map&#10;&#10;Description automatically generated">
            <a:extLst>
              <a:ext uri="{FF2B5EF4-FFF2-40B4-BE49-F238E27FC236}">
                <a16:creationId xmlns:a16="http://schemas.microsoft.com/office/drawing/2014/main" id="{6DD85DAC-60CF-0807-E586-BEF34900639F}"/>
              </a:ext>
            </a:extLst>
          </p:cNvPr>
          <p:cNvPicPr>
            <a:picLocks noChangeAspect="1"/>
          </p:cNvPicPr>
          <p:nvPr/>
        </p:nvPicPr>
        <p:blipFill>
          <a:blip r:embed="rId2"/>
          <a:stretch>
            <a:fillRect/>
          </a:stretch>
        </p:blipFill>
        <p:spPr>
          <a:xfrm>
            <a:off x="3897291" y="97657"/>
            <a:ext cx="8177195" cy="6615501"/>
          </a:xfrm>
          <a:prstGeom prst="rect">
            <a:avLst/>
          </a:prstGeom>
          <a:noFill/>
          <a:ln cap="flat">
            <a:noFill/>
          </a:ln>
        </p:spPr>
      </p:pic>
      <p:pic>
        <p:nvPicPr>
          <p:cNvPr id="6" name="Picture 5">
            <a:extLst>
              <a:ext uri="{FF2B5EF4-FFF2-40B4-BE49-F238E27FC236}">
                <a16:creationId xmlns:a16="http://schemas.microsoft.com/office/drawing/2014/main" id="{3E799D86-26D7-04C7-AFD0-3D9F728D7BA8}"/>
              </a:ext>
            </a:extLst>
          </p:cNvPr>
          <p:cNvPicPr>
            <a:picLocks noChangeAspect="1"/>
          </p:cNvPicPr>
          <p:nvPr/>
        </p:nvPicPr>
        <p:blipFill>
          <a:blip r:embed="rId3"/>
          <a:stretch>
            <a:fillRect/>
          </a:stretch>
        </p:blipFill>
        <p:spPr>
          <a:xfrm>
            <a:off x="408216" y="745636"/>
            <a:ext cx="786103" cy="4566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5E52-9821-F6D3-0BE1-38FC4A316C44}"/>
              </a:ext>
            </a:extLst>
          </p:cNvPr>
          <p:cNvSpPr txBox="1">
            <a:spLocks noGrp="1"/>
          </p:cNvSpPr>
          <p:nvPr>
            <p:ph type="title"/>
          </p:nvPr>
        </p:nvSpPr>
        <p:spPr>
          <a:xfrm>
            <a:off x="684850" y="1350763"/>
            <a:ext cx="2441358" cy="2911879"/>
          </a:xfrm>
        </p:spPr>
        <p:txBody>
          <a:bodyPr>
            <a:normAutofit/>
          </a:bodyPr>
          <a:lstStyle/>
          <a:p>
            <a:pPr lvl="0"/>
            <a:r>
              <a:rPr lang="en-GB" sz="3200" dirty="0"/>
              <a:t>Junction Treatments</a:t>
            </a:r>
            <a:br>
              <a:rPr lang="en-GB" sz="3200" dirty="0"/>
            </a:br>
            <a:r>
              <a:rPr lang="en-GB" sz="3200" dirty="0"/>
              <a:t>- major junctions</a:t>
            </a:r>
            <a:endParaRPr lang="en-IE" sz="3200" dirty="0"/>
          </a:p>
        </p:txBody>
      </p:sp>
      <p:pic>
        <p:nvPicPr>
          <p:cNvPr id="3" name="Picture 6" descr="Map&#10;&#10;Description automatically generated">
            <a:extLst>
              <a:ext uri="{FF2B5EF4-FFF2-40B4-BE49-F238E27FC236}">
                <a16:creationId xmlns:a16="http://schemas.microsoft.com/office/drawing/2014/main" id="{4F73BFFF-9BC0-A890-556E-2D7C2942CA0A}"/>
              </a:ext>
            </a:extLst>
          </p:cNvPr>
          <p:cNvPicPr>
            <a:picLocks noChangeAspect="1"/>
          </p:cNvPicPr>
          <p:nvPr/>
        </p:nvPicPr>
        <p:blipFill>
          <a:blip r:embed="rId2"/>
          <a:stretch>
            <a:fillRect/>
          </a:stretch>
        </p:blipFill>
        <p:spPr>
          <a:xfrm>
            <a:off x="3278910" y="92363"/>
            <a:ext cx="8797890" cy="6672175"/>
          </a:xfrm>
          <a:prstGeom prst="rect">
            <a:avLst/>
          </a:prstGeom>
          <a:noFill/>
          <a:ln cap="flat">
            <a:noFill/>
          </a:ln>
        </p:spPr>
      </p:pic>
      <p:pic>
        <p:nvPicPr>
          <p:cNvPr id="6" name="Picture 5">
            <a:extLst>
              <a:ext uri="{FF2B5EF4-FFF2-40B4-BE49-F238E27FC236}">
                <a16:creationId xmlns:a16="http://schemas.microsoft.com/office/drawing/2014/main" id="{2EAB3536-3AC3-056D-A5E2-AB4BDDC88512}"/>
              </a:ext>
            </a:extLst>
          </p:cNvPr>
          <p:cNvPicPr>
            <a:picLocks noChangeAspect="1"/>
          </p:cNvPicPr>
          <p:nvPr/>
        </p:nvPicPr>
        <p:blipFill>
          <a:blip r:embed="rId3"/>
          <a:stretch>
            <a:fillRect/>
          </a:stretch>
        </p:blipFill>
        <p:spPr>
          <a:xfrm>
            <a:off x="408216" y="745636"/>
            <a:ext cx="786103" cy="4566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C901-3F08-9527-327A-599D3E01E0F3}"/>
              </a:ext>
            </a:extLst>
          </p:cNvPr>
          <p:cNvSpPr txBox="1">
            <a:spLocks noGrp="1"/>
          </p:cNvSpPr>
          <p:nvPr>
            <p:ph type="title"/>
          </p:nvPr>
        </p:nvSpPr>
        <p:spPr>
          <a:xfrm>
            <a:off x="200601" y="1322771"/>
            <a:ext cx="2622497" cy="2911879"/>
          </a:xfrm>
        </p:spPr>
        <p:txBody>
          <a:bodyPr/>
          <a:lstStyle/>
          <a:p>
            <a:pPr lvl="0"/>
            <a:r>
              <a:rPr lang="en-GB" sz="3200" dirty="0"/>
              <a:t>Junction Treatments</a:t>
            </a:r>
            <a:br>
              <a:rPr lang="en-GB" sz="3200" dirty="0"/>
            </a:br>
            <a:r>
              <a:rPr lang="en-GB" sz="3200" dirty="0"/>
              <a:t>- side roads</a:t>
            </a:r>
            <a:endParaRPr lang="en-IE" sz="3200" dirty="0"/>
          </a:p>
        </p:txBody>
      </p:sp>
      <p:pic>
        <p:nvPicPr>
          <p:cNvPr id="3" name="Picture 3">
            <a:extLst>
              <a:ext uri="{FF2B5EF4-FFF2-40B4-BE49-F238E27FC236}">
                <a16:creationId xmlns:a16="http://schemas.microsoft.com/office/drawing/2014/main" id="{C76163E3-19D1-F59C-06F6-A15A2A655138}"/>
              </a:ext>
            </a:extLst>
          </p:cNvPr>
          <p:cNvPicPr>
            <a:picLocks noChangeAspect="1"/>
          </p:cNvPicPr>
          <p:nvPr/>
        </p:nvPicPr>
        <p:blipFill>
          <a:blip r:embed="rId2"/>
          <a:stretch>
            <a:fillRect/>
          </a:stretch>
        </p:blipFill>
        <p:spPr>
          <a:xfrm>
            <a:off x="2638098" y="167737"/>
            <a:ext cx="9178079" cy="6522534"/>
          </a:xfrm>
          <a:prstGeom prst="rect">
            <a:avLst/>
          </a:prstGeom>
          <a:noFill/>
          <a:ln cap="flat">
            <a:noFill/>
          </a:ln>
        </p:spPr>
      </p:pic>
      <p:pic>
        <p:nvPicPr>
          <p:cNvPr id="6" name="Picture 5">
            <a:extLst>
              <a:ext uri="{FF2B5EF4-FFF2-40B4-BE49-F238E27FC236}">
                <a16:creationId xmlns:a16="http://schemas.microsoft.com/office/drawing/2014/main" id="{87F4115D-BA75-BDB8-2DED-6A585D96734E}"/>
              </a:ext>
            </a:extLst>
          </p:cNvPr>
          <p:cNvPicPr>
            <a:picLocks noChangeAspect="1"/>
          </p:cNvPicPr>
          <p:nvPr/>
        </p:nvPicPr>
        <p:blipFill>
          <a:blip r:embed="rId3"/>
          <a:stretch>
            <a:fillRect/>
          </a:stretch>
        </p:blipFill>
        <p:spPr>
          <a:xfrm>
            <a:off x="408216" y="745636"/>
            <a:ext cx="786103" cy="4566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E44C-E503-6E51-61B7-FDB886530C96}"/>
              </a:ext>
            </a:extLst>
          </p:cNvPr>
          <p:cNvSpPr txBox="1">
            <a:spLocks noGrp="1"/>
          </p:cNvSpPr>
          <p:nvPr>
            <p:ph type="title"/>
          </p:nvPr>
        </p:nvSpPr>
        <p:spPr>
          <a:xfrm>
            <a:off x="79900" y="1322771"/>
            <a:ext cx="2334828" cy="2911879"/>
          </a:xfrm>
        </p:spPr>
        <p:txBody>
          <a:bodyPr/>
          <a:lstStyle/>
          <a:p>
            <a:pPr lvl="0"/>
            <a:r>
              <a:rPr lang="en-GB" sz="3200"/>
              <a:t>Future</a:t>
            </a:r>
            <a:br>
              <a:rPr lang="en-GB" sz="3200"/>
            </a:br>
            <a:r>
              <a:rPr lang="en-GB" sz="3200"/>
              <a:t>SDCC Cycle Network</a:t>
            </a:r>
            <a:br>
              <a:rPr lang="en-GB" sz="3200"/>
            </a:br>
            <a:endParaRPr lang="en-IE" sz="3200"/>
          </a:p>
        </p:txBody>
      </p:sp>
      <p:pic>
        <p:nvPicPr>
          <p:cNvPr id="3" name="Picture 8">
            <a:extLst>
              <a:ext uri="{FF2B5EF4-FFF2-40B4-BE49-F238E27FC236}">
                <a16:creationId xmlns:a16="http://schemas.microsoft.com/office/drawing/2014/main" id="{F2280E8F-7934-DC0D-763D-D25119AD0722}"/>
              </a:ext>
            </a:extLst>
          </p:cNvPr>
          <p:cNvPicPr>
            <a:picLocks noChangeAspect="1"/>
          </p:cNvPicPr>
          <p:nvPr/>
        </p:nvPicPr>
        <p:blipFill>
          <a:blip r:embed="rId3"/>
          <a:stretch>
            <a:fillRect/>
          </a:stretch>
        </p:blipFill>
        <p:spPr>
          <a:xfrm>
            <a:off x="79900" y="4862596"/>
            <a:ext cx="1979996" cy="1869280"/>
          </a:xfrm>
          <a:prstGeom prst="rect">
            <a:avLst/>
          </a:prstGeom>
          <a:noFill/>
          <a:ln cap="flat">
            <a:noFill/>
          </a:ln>
        </p:spPr>
      </p:pic>
      <p:pic>
        <p:nvPicPr>
          <p:cNvPr id="4" name="Picture 5" descr="Map&#10;&#10;Description automatically generated">
            <a:extLst>
              <a:ext uri="{FF2B5EF4-FFF2-40B4-BE49-F238E27FC236}">
                <a16:creationId xmlns:a16="http://schemas.microsoft.com/office/drawing/2014/main" id="{5E6C7B0E-F476-13B5-8FD6-CAC08C321E34}"/>
              </a:ext>
            </a:extLst>
          </p:cNvPr>
          <p:cNvPicPr>
            <a:picLocks noChangeAspect="1"/>
          </p:cNvPicPr>
          <p:nvPr/>
        </p:nvPicPr>
        <p:blipFill>
          <a:blip r:embed="rId4"/>
          <a:stretch>
            <a:fillRect/>
          </a:stretch>
        </p:blipFill>
        <p:spPr>
          <a:xfrm>
            <a:off x="2246781" y="126123"/>
            <a:ext cx="9787929" cy="6605753"/>
          </a:xfrm>
          <a:prstGeom prst="rect">
            <a:avLst/>
          </a:prstGeom>
          <a:noFill/>
          <a:ln cap="flat">
            <a:noFill/>
          </a:ln>
        </p:spPr>
      </p:pic>
      <p:pic>
        <p:nvPicPr>
          <p:cNvPr id="6" name="Picture 5">
            <a:extLst>
              <a:ext uri="{FF2B5EF4-FFF2-40B4-BE49-F238E27FC236}">
                <a16:creationId xmlns:a16="http://schemas.microsoft.com/office/drawing/2014/main" id="{EA517432-06B8-8D8F-4972-7275C003EB86}"/>
              </a:ext>
            </a:extLst>
          </p:cNvPr>
          <p:cNvPicPr>
            <a:picLocks noChangeAspect="1"/>
          </p:cNvPicPr>
          <p:nvPr/>
        </p:nvPicPr>
        <p:blipFill>
          <a:blip r:embed="rId5"/>
          <a:stretch>
            <a:fillRect/>
          </a:stretch>
        </p:blipFill>
        <p:spPr>
          <a:xfrm>
            <a:off x="408216" y="745636"/>
            <a:ext cx="786103" cy="4566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2592925" y="624110"/>
            <a:ext cx="8911687" cy="756821"/>
          </a:xfrm>
        </p:spPr>
        <p:txBody>
          <a:bodyPr/>
          <a:lstStyle/>
          <a:p>
            <a:r>
              <a:rPr lang="en-GB" dirty="0"/>
              <a:t>Assessment of Findings</a:t>
            </a:r>
            <a:endParaRPr lang="en-IE" dirty="0"/>
          </a:p>
        </p:txBody>
      </p:sp>
      <p:sp>
        <p:nvSpPr>
          <p:cNvPr id="3" name="Content Placeholder 2">
            <a:extLst>
              <a:ext uri="{FF2B5EF4-FFF2-40B4-BE49-F238E27FC236}">
                <a16:creationId xmlns:a16="http://schemas.microsoft.com/office/drawing/2014/main" id="{7D434D70-7A6F-6E48-22E6-16223006A76C}"/>
              </a:ext>
            </a:extLst>
          </p:cNvPr>
          <p:cNvSpPr>
            <a:spLocks noGrp="1"/>
          </p:cNvSpPr>
          <p:nvPr>
            <p:ph idx="1"/>
          </p:nvPr>
        </p:nvSpPr>
        <p:spPr>
          <a:xfrm>
            <a:off x="2589212" y="1708297"/>
            <a:ext cx="8915400" cy="4448175"/>
          </a:xfrm>
        </p:spPr>
        <p:txBody>
          <a:bodyPr>
            <a:normAutofit/>
          </a:bodyPr>
          <a:lstStyle/>
          <a:p>
            <a:r>
              <a:rPr lang="en-GB" dirty="0"/>
              <a:t>Advisory cycle lanes (on road with insufficient width) are weakest sections of network and will need full re-design to rectify in most instances</a:t>
            </a:r>
          </a:p>
          <a:p>
            <a:pPr marL="0" indent="0">
              <a:buNone/>
            </a:pPr>
            <a:endParaRPr lang="en-GB" dirty="0"/>
          </a:p>
          <a:p>
            <a:r>
              <a:rPr lang="en-GB" dirty="0"/>
              <a:t>On road with sufficient width could be converted to raised adjacent. Junction details to be assessed on a case by case</a:t>
            </a:r>
          </a:p>
          <a:p>
            <a:endParaRPr lang="en-GB" dirty="0"/>
          </a:p>
          <a:p>
            <a:r>
              <a:rPr lang="en-GB" dirty="0"/>
              <a:t>Major junctions are providing a poor service level for cyclists but will need a detailed design to resolve, likely requiring a consultant to be appointed</a:t>
            </a:r>
          </a:p>
          <a:p>
            <a:pPr marL="0" indent="0">
              <a:buNone/>
            </a:pPr>
            <a:endParaRPr lang="en-GB" dirty="0"/>
          </a:p>
          <a:p>
            <a:r>
              <a:rPr lang="en-GB" dirty="0"/>
              <a:t>Side road junction details tend to be consistent along each route. These should be reviewed based on stretches of road as opposed to individual junctions. Standard details are sufficient to upgrade these in most instances</a:t>
            </a:r>
          </a:p>
          <a:p>
            <a:pPr marL="0" indent="0">
              <a:buNone/>
            </a:pPr>
            <a:endParaRPr lang="en-GB"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spTree>
    <p:extLst>
      <p:ext uri="{BB962C8B-B14F-4D97-AF65-F5344CB8AC3E}">
        <p14:creationId xmlns:p14="http://schemas.microsoft.com/office/powerpoint/2010/main" val="1192844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80C9-FC81-73CF-79CC-65CFC0A67B09}"/>
              </a:ext>
            </a:extLst>
          </p:cNvPr>
          <p:cNvSpPr txBox="1">
            <a:spLocks noGrp="1"/>
          </p:cNvSpPr>
          <p:nvPr>
            <p:ph type="title"/>
          </p:nvPr>
        </p:nvSpPr>
        <p:spPr>
          <a:xfrm>
            <a:off x="3609962" y="1958387"/>
            <a:ext cx="5944585" cy="2697589"/>
          </a:xfrm>
        </p:spPr>
        <p:txBody>
          <a:bodyPr>
            <a:normAutofit fontScale="90000"/>
          </a:bodyPr>
          <a:lstStyle/>
          <a:p>
            <a:pPr lvl="0" algn="ctr"/>
            <a:r>
              <a:rPr lang="en-GB" sz="9600" dirty="0"/>
              <a:t>What </a:t>
            </a:r>
            <a:br>
              <a:rPr lang="en-GB" sz="9600" dirty="0"/>
            </a:br>
            <a:r>
              <a:rPr lang="en-GB" sz="9600" dirty="0"/>
              <a:t>Next</a:t>
            </a:r>
            <a:endParaRPr lang="en-IE" sz="9600" dirty="0"/>
          </a:p>
        </p:txBody>
      </p:sp>
      <p:pic>
        <p:nvPicPr>
          <p:cNvPr id="5" name="Picture 4">
            <a:extLst>
              <a:ext uri="{FF2B5EF4-FFF2-40B4-BE49-F238E27FC236}">
                <a16:creationId xmlns:a16="http://schemas.microsoft.com/office/drawing/2014/main" id="{961C6083-4A68-C9F6-0743-D6F2B7414B7B}"/>
              </a:ext>
            </a:extLst>
          </p:cNvPr>
          <p:cNvPicPr>
            <a:picLocks noChangeAspect="1"/>
          </p:cNvPicPr>
          <p:nvPr/>
        </p:nvPicPr>
        <p:blipFill>
          <a:blip r:embed="rId2"/>
          <a:stretch>
            <a:fillRect/>
          </a:stretch>
        </p:blipFill>
        <p:spPr>
          <a:xfrm>
            <a:off x="408216" y="745636"/>
            <a:ext cx="786103" cy="456675"/>
          </a:xfrm>
          <a:prstGeom prst="rect">
            <a:avLst/>
          </a:prstGeom>
        </p:spPr>
      </p:pic>
    </p:spTree>
    <p:extLst>
      <p:ext uri="{BB962C8B-B14F-4D97-AF65-F5344CB8AC3E}">
        <p14:creationId xmlns:p14="http://schemas.microsoft.com/office/powerpoint/2010/main" val="656738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2592925" y="624110"/>
            <a:ext cx="8911687" cy="756821"/>
          </a:xfrm>
        </p:spPr>
        <p:txBody>
          <a:bodyPr/>
          <a:lstStyle/>
          <a:p>
            <a:r>
              <a:rPr lang="en-GB" dirty="0"/>
              <a:t>Proposed Works</a:t>
            </a:r>
            <a:endParaRPr lang="en-IE" dirty="0"/>
          </a:p>
        </p:txBody>
      </p:sp>
      <p:sp>
        <p:nvSpPr>
          <p:cNvPr id="3" name="Content Placeholder 2">
            <a:extLst>
              <a:ext uri="{FF2B5EF4-FFF2-40B4-BE49-F238E27FC236}">
                <a16:creationId xmlns:a16="http://schemas.microsoft.com/office/drawing/2014/main" id="{7D434D70-7A6F-6E48-22E6-16223006A76C}"/>
              </a:ext>
            </a:extLst>
          </p:cNvPr>
          <p:cNvSpPr>
            <a:spLocks noGrp="1"/>
          </p:cNvSpPr>
          <p:nvPr>
            <p:ph idx="1"/>
          </p:nvPr>
        </p:nvSpPr>
        <p:spPr>
          <a:xfrm>
            <a:off x="2589212" y="1708297"/>
            <a:ext cx="8915400" cy="4448175"/>
          </a:xfrm>
        </p:spPr>
        <p:txBody>
          <a:bodyPr>
            <a:normAutofit/>
          </a:bodyPr>
          <a:lstStyle/>
          <a:p>
            <a:r>
              <a:rPr lang="en-GB" sz="2000" dirty="0"/>
              <a:t>Identify areas for rapid build cycle protection, these routes will be primarily on road with available widths of 1.5m or greater</a:t>
            </a:r>
          </a:p>
          <a:p>
            <a:pPr lvl="2"/>
            <a:r>
              <a:rPr lang="en-GB" sz="1600" dirty="0"/>
              <a:t>Being undertaken by SDCC Active Travel Team</a:t>
            </a:r>
          </a:p>
          <a:p>
            <a:pPr marL="0" indent="0">
              <a:buNone/>
            </a:pPr>
            <a:endParaRPr lang="en-GB" sz="2000" dirty="0"/>
          </a:p>
          <a:p>
            <a:r>
              <a:rPr lang="en-GB" sz="2000" dirty="0"/>
              <a:t>Identify any local links that will improve connectivity for cyclists</a:t>
            </a:r>
          </a:p>
          <a:p>
            <a:pPr lvl="2"/>
            <a:r>
              <a:rPr lang="en-GB" sz="1600" dirty="0"/>
              <a:t>Being undertaken by SDCC Active Travel Team</a:t>
            </a:r>
          </a:p>
          <a:p>
            <a:pPr marL="0" indent="0">
              <a:buNone/>
            </a:pPr>
            <a:endParaRPr lang="en-GB" sz="2000" dirty="0"/>
          </a:p>
          <a:p>
            <a:r>
              <a:rPr lang="en-GB" sz="2000" dirty="0"/>
              <a:t>Identify routes where the upgrade of side road junctions will raise the quality of the route to compliance with current cycling standards (j</a:t>
            </a:r>
            <a:r>
              <a:rPr lang="en-GB" sz="1800" dirty="0"/>
              <a:t>unctions to be upgraded for both cyclists and pedestrians)</a:t>
            </a:r>
          </a:p>
          <a:p>
            <a:pPr lvl="2"/>
            <a:r>
              <a:rPr lang="en-GB" dirty="0"/>
              <a:t>Being undertaken by SDCC Road Maintenance</a:t>
            </a:r>
          </a:p>
          <a:p>
            <a:endParaRPr lang="en-GB" sz="18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sp>
        <p:nvSpPr>
          <p:cNvPr id="4" name="TextBox 3">
            <a:extLst>
              <a:ext uri="{FF2B5EF4-FFF2-40B4-BE49-F238E27FC236}">
                <a16:creationId xmlns:a16="http://schemas.microsoft.com/office/drawing/2014/main" id="{E8980976-70EA-4F24-2F10-A624BF24E410}"/>
              </a:ext>
            </a:extLst>
          </p:cNvPr>
          <p:cNvSpPr txBox="1"/>
          <p:nvPr/>
        </p:nvSpPr>
        <p:spPr>
          <a:xfrm>
            <a:off x="1599036" y="6145284"/>
            <a:ext cx="10592964" cy="677108"/>
          </a:xfrm>
          <a:prstGeom prst="rect">
            <a:avLst/>
          </a:prstGeom>
          <a:noFill/>
        </p:spPr>
        <p:txBody>
          <a:bodyPr wrap="none" rtlCol="0">
            <a:spAutoFit/>
          </a:bodyPr>
          <a:lstStyle/>
          <a:p>
            <a:r>
              <a:rPr lang="en-GB" sz="2000" b="1" dirty="0"/>
              <a:t>Update the Cycle Survey on a quarterly basis to reflect the works carried out to date</a:t>
            </a:r>
          </a:p>
          <a:p>
            <a:endParaRPr lang="en-IE" dirty="0"/>
          </a:p>
        </p:txBody>
      </p:sp>
    </p:spTree>
    <p:extLst>
      <p:ext uri="{BB962C8B-B14F-4D97-AF65-F5344CB8AC3E}">
        <p14:creationId xmlns:p14="http://schemas.microsoft.com/office/powerpoint/2010/main" val="3310493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p:txBody>
          <a:bodyPr/>
          <a:lstStyle/>
          <a:p>
            <a:r>
              <a:rPr lang="en-GB" dirty="0"/>
              <a:t>2023 Plan – Upgrade of Side Road </a:t>
            </a:r>
            <a:r>
              <a:rPr lang="en-GB" dirty="0" err="1"/>
              <a:t>Jcts</a:t>
            </a:r>
            <a:endParaRPr lang="en-IE" dirty="0"/>
          </a:p>
        </p:txBody>
      </p:sp>
      <p:sp>
        <p:nvSpPr>
          <p:cNvPr id="3" name="Content Placeholder 2">
            <a:extLst>
              <a:ext uri="{FF2B5EF4-FFF2-40B4-BE49-F238E27FC236}">
                <a16:creationId xmlns:a16="http://schemas.microsoft.com/office/drawing/2014/main" id="{7D434D70-7A6F-6E48-22E6-16223006A76C}"/>
              </a:ext>
            </a:extLst>
          </p:cNvPr>
          <p:cNvSpPr>
            <a:spLocks noGrp="1"/>
          </p:cNvSpPr>
          <p:nvPr>
            <p:ph sz="half" idx="1"/>
          </p:nvPr>
        </p:nvSpPr>
        <p:spPr>
          <a:xfrm>
            <a:off x="2892490" y="1595535"/>
            <a:ext cx="8780106" cy="5029199"/>
          </a:xfrm>
        </p:spPr>
        <p:txBody>
          <a:bodyPr>
            <a:normAutofit fontScale="55000" lnSpcReduction="20000"/>
          </a:bodyPr>
          <a:lstStyle/>
          <a:p>
            <a:r>
              <a:rPr lang="en-GB" sz="3400" dirty="0"/>
              <a:t>Q1</a:t>
            </a:r>
          </a:p>
          <a:p>
            <a:pPr lvl="1"/>
            <a:r>
              <a:rPr lang="en-GB" sz="2900" dirty="0"/>
              <a:t>Identify locations to prioritise first</a:t>
            </a:r>
          </a:p>
          <a:p>
            <a:pPr lvl="1"/>
            <a:r>
              <a:rPr lang="en-GB" sz="2900" dirty="0"/>
              <a:t>Ensure standard design works are applicable to the locations</a:t>
            </a:r>
          </a:p>
          <a:p>
            <a:pPr lvl="1"/>
            <a:r>
              <a:rPr lang="en-GB" sz="2900" dirty="0"/>
              <a:t>Carry out a non statutory public consultation as part of a Section 38 process	</a:t>
            </a:r>
          </a:p>
          <a:p>
            <a:endParaRPr lang="en-GB" sz="3400" dirty="0"/>
          </a:p>
          <a:p>
            <a:r>
              <a:rPr lang="en-GB" sz="3400" dirty="0"/>
              <a:t>Q2</a:t>
            </a:r>
          </a:p>
          <a:p>
            <a:pPr lvl="1"/>
            <a:r>
              <a:rPr lang="en-GB" sz="2900" dirty="0"/>
              <a:t>Prepare tender docs and procure a contractor to undertake the works</a:t>
            </a:r>
          </a:p>
          <a:p>
            <a:endParaRPr lang="en-GB" sz="3400" dirty="0"/>
          </a:p>
          <a:p>
            <a:r>
              <a:rPr lang="en-GB" sz="3400" dirty="0"/>
              <a:t>Q2 – Q4</a:t>
            </a:r>
          </a:p>
          <a:p>
            <a:pPr lvl="1"/>
            <a:r>
              <a:rPr lang="en-GB" sz="2900" dirty="0"/>
              <a:t>Carry out upgrade works</a:t>
            </a:r>
          </a:p>
          <a:p>
            <a:pPr marL="457200" lvl="1" indent="0">
              <a:buNone/>
            </a:pPr>
            <a:endParaRPr lang="en-GB" sz="2900" dirty="0"/>
          </a:p>
          <a:p>
            <a:r>
              <a:rPr lang="en-GB" sz="3400" dirty="0"/>
              <a:t>Q4</a:t>
            </a:r>
          </a:p>
          <a:p>
            <a:pPr lvl="1"/>
            <a:r>
              <a:rPr lang="en-GB" sz="2900" dirty="0"/>
              <a:t>Review 2023 programme and identify areas of improvement</a:t>
            </a:r>
          </a:p>
          <a:p>
            <a:pPr lvl="1"/>
            <a:r>
              <a:rPr lang="en-GB" sz="2900" dirty="0"/>
              <a:t>Prepare 2024 Plan</a:t>
            </a:r>
          </a:p>
          <a:p>
            <a:pPr marL="457200" lvl="1" indent="0">
              <a:buNone/>
            </a:pPr>
            <a:endParaRPr lang="en-GB"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spTree>
    <p:extLst>
      <p:ext uri="{BB962C8B-B14F-4D97-AF65-F5344CB8AC3E}">
        <p14:creationId xmlns:p14="http://schemas.microsoft.com/office/powerpoint/2010/main" val="319668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558851" y="2540004"/>
            <a:ext cx="2240333" cy="2909073"/>
          </a:xfrm>
        </p:spPr>
        <p:txBody>
          <a:bodyPr>
            <a:normAutofit/>
          </a:bodyPr>
          <a:lstStyle/>
          <a:p>
            <a:r>
              <a:rPr lang="en-GB" sz="2800" dirty="0"/>
              <a:t>2023 Works Location</a:t>
            </a:r>
            <a:br>
              <a:rPr lang="en-GB" sz="2800" dirty="0"/>
            </a:br>
            <a:br>
              <a:rPr lang="en-GB" sz="2800" dirty="0"/>
            </a:br>
            <a:r>
              <a:rPr lang="en-GB" sz="2800" dirty="0"/>
              <a:t> - Griffeen</a:t>
            </a:r>
            <a:endParaRPr lang="en-IE" sz="28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graphicFrame>
        <p:nvGraphicFramePr>
          <p:cNvPr id="3" name="Object 2">
            <a:extLst>
              <a:ext uri="{FF2B5EF4-FFF2-40B4-BE49-F238E27FC236}">
                <a16:creationId xmlns:a16="http://schemas.microsoft.com/office/drawing/2014/main" id="{DB61154B-74C8-EF56-260C-BBE250D13E2E}"/>
              </a:ext>
            </a:extLst>
          </p:cNvPr>
          <p:cNvGraphicFramePr>
            <a:graphicFrameLocks noChangeAspect="1"/>
          </p:cNvGraphicFramePr>
          <p:nvPr>
            <p:extLst>
              <p:ext uri="{D42A27DB-BD31-4B8C-83A1-F6EECF244321}">
                <p14:modId xmlns:p14="http://schemas.microsoft.com/office/powerpoint/2010/main" val="2481151836"/>
              </p:ext>
            </p:extLst>
          </p:nvPr>
        </p:nvGraphicFramePr>
        <p:xfrm>
          <a:off x="2723308" y="123742"/>
          <a:ext cx="9350504" cy="6610516"/>
        </p:xfrm>
        <a:graphic>
          <a:graphicData uri="http://schemas.openxmlformats.org/presentationml/2006/ole">
            <mc:AlternateContent xmlns:mc="http://schemas.openxmlformats.org/markup-compatibility/2006">
              <mc:Choice xmlns:v="urn:schemas-microsoft-com:vml" Requires="v">
                <p:oleObj name="Acrobat Document" r:id="rId4" imgW="7562591" imgH="5346481" progId="Acrobat.Document.DC">
                  <p:embed/>
                </p:oleObj>
              </mc:Choice>
              <mc:Fallback>
                <p:oleObj name="Acrobat Document" r:id="rId4" imgW="7562591" imgH="5346481" progId="Acrobat.Document.DC">
                  <p:embed/>
                  <p:pic>
                    <p:nvPicPr>
                      <p:cNvPr id="3" name="Object 2">
                        <a:extLst>
                          <a:ext uri="{FF2B5EF4-FFF2-40B4-BE49-F238E27FC236}">
                            <a16:creationId xmlns:a16="http://schemas.microsoft.com/office/drawing/2014/main" id="{DB61154B-74C8-EF56-260C-BBE250D13E2E}"/>
                          </a:ext>
                        </a:extLst>
                      </p:cNvPr>
                      <p:cNvPicPr/>
                      <p:nvPr/>
                    </p:nvPicPr>
                    <p:blipFill>
                      <a:blip r:embed="rId5"/>
                      <a:stretch>
                        <a:fillRect/>
                      </a:stretch>
                    </p:blipFill>
                    <p:spPr>
                      <a:xfrm>
                        <a:off x="2723308" y="123742"/>
                        <a:ext cx="9350504" cy="6610516"/>
                      </a:xfrm>
                      <a:prstGeom prst="rect">
                        <a:avLst/>
                      </a:prstGeom>
                    </p:spPr>
                  </p:pic>
                </p:oleObj>
              </mc:Fallback>
            </mc:AlternateContent>
          </a:graphicData>
        </a:graphic>
      </p:graphicFrame>
    </p:spTree>
    <p:extLst>
      <p:ext uri="{BB962C8B-B14F-4D97-AF65-F5344CB8AC3E}">
        <p14:creationId xmlns:p14="http://schemas.microsoft.com/office/powerpoint/2010/main" val="169075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558851" y="2540004"/>
            <a:ext cx="2240333" cy="2909073"/>
          </a:xfrm>
        </p:spPr>
        <p:txBody>
          <a:bodyPr>
            <a:normAutofit/>
          </a:bodyPr>
          <a:lstStyle/>
          <a:p>
            <a:r>
              <a:rPr lang="en-GB" sz="2800" dirty="0"/>
              <a:t>Standard</a:t>
            </a:r>
            <a:br>
              <a:rPr lang="en-GB" sz="2800" dirty="0"/>
            </a:br>
            <a:r>
              <a:rPr lang="en-GB" sz="2800" dirty="0"/>
              <a:t>Side Road </a:t>
            </a:r>
            <a:br>
              <a:rPr lang="en-GB" sz="2800" dirty="0"/>
            </a:br>
            <a:r>
              <a:rPr lang="en-GB" sz="2800" dirty="0"/>
              <a:t>Detail</a:t>
            </a:r>
            <a:endParaRPr lang="en-IE" sz="28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graphicFrame>
        <p:nvGraphicFramePr>
          <p:cNvPr id="4" name="Object 3">
            <a:extLst>
              <a:ext uri="{FF2B5EF4-FFF2-40B4-BE49-F238E27FC236}">
                <a16:creationId xmlns:a16="http://schemas.microsoft.com/office/drawing/2014/main" id="{A325C933-157C-AA72-0238-7F66929AB74C}"/>
              </a:ext>
            </a:extLst>
          </p:cNvPr>
          <p:cNvGraphicFramePr>
            <a:graphicFrameLocks noChangeAspect="1"/>
          </p:cNvGraphicFramePr>
          <p:nvPr>
            <p:extLst>
              <p:ext uri="{D42A27DB-BD31-4B8C-83A1-F6EECF244321}">
                <p14:modId xmlns:p14="http://schemas.microsoft.com/office/powerpoint/2010/main" val="3032420814"/>
              </p:ext>
            </p:extLst>
          </p:nvPr>
        </p:nvGraphicFramePr>
        <p:xfrm>
          <a:off x="2723307" y="123741"/>
          <a:ext cx="9340764" cy="6603630"/>
        </p:xfrm>
        <a:graphic>
          <a:graphicData uri="http://schemas.openxmlformats.org/presentationml/2006/ole">
            <mc:AlternateContent xmlns:mc="http://schemas.openxmlformats.org/markup-compatibility/2006">
              <mc:Choice xmlns:v="urn:schemas-microsoft-com:vml" Requires="v">
                <p:oleObj name="Acrobat Document" r:id="rId4" imgW="7562591" imgH="5346481" progId="Acrobat.Document.DC">
                  <p:embed/>
                </p:oleObj>
              </mc:Choice>
              <mc:Fallback>
                <p:oleObj name="Acrobat Document" r:id="rId4" imgW="7562591" imgH="5346481" progId="Acrobat.Document.DC">
                  <p:embed/>
                  <p:pic>
                    <p:nvPicPr>
                      <p:cNvPr id="4" name="Object 3">
                        <a:extLst>
                          <a:ext uri="{FF2B5EF4-FFF2-40B4-BE49-F238E27FC236}">
                            <a16:creationId xmlns:a16="http://schemas.microsoft.com/office/drawing/2014/main" id="{A325C933-157C-AA72-0238-7F66929AB74C}"/>
                          </a:ext>
                        </a:extLst>
                      </p:cNvPr>
                      <p:cNvPicPr/>
                      <p:nvPr/>
                    </p:nvPicPr>
                    <p:blipFill>
                      <a:blip r:embed="rId5"/>
                      <a:stretch>
                        <a:fillRect/>
                      </a:stretch>
                    </p:blipFill>
                    <p:spPr>
                      <a:xfrm>
                        <a:off x="2723307" y="123741"/>
                        <a:ext cx="9340764" cy="6603630"/>
                      </a:xfrm>
                      <a:prstGeom prst="rect">
                        <a:avLst/>
                      </a:prstGeom>
                    </p:spPr>
                  </p:pic>
                </p:oleObj>
              </mc:Fallback>
            </mc:AlternateContent>
          </a:graphicData>
        </a:graphic>
      </p:graphicFrame>
    </p:spTree>
    <p:extLst>
      <p:ext uri="{BB962C8B-B14F-4D97-AF65-F5344CB8AC3E}">
        <p14:creationId xmlns:p14="http://schemas.microsoft.com/office/powerpoint/2010/main" val="93669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34DA-013C-4070-5484-4E007480C32A}"/>
              </a:ext>
            </a:extLst>
          </p:cNvPr>
          <p:cNvSpPr txBox="1">
            <a:spLocks noGrp="1"/>
          </p:cNvSpPr>
          <p:nvPr>
            <p:ph type="title"/>
          </p:nvPr>
        </p:nvSpPr>
        <p:spPr/>
        <p:txBody>
          <a:bodyPr/>
          <a:lstStyle/>
          <a:p>
            <a:pPr lvl="0"/>
            <a:r>
              <a:rPr lang="en-GB"/>
              <a:t>Background	</a:t>
            </a:r>
            <a:endParaRPr lang="en-IE"/>
          </a:p>
        </p:txBody>
      </p:sp>
      <p:sp>
        <p:nvSpPr>
          <p:cNvPr id="3" name="Content Placeholder 2">
            <a:extLst>
              <a:ext uri="{FF2B5EF4-FFF2-40B4-BE49-F238E27FC236}">
                <a16:creationId xmlns:a16="http://schemas.microsoft.com/office/drawing/2014/main" id="{02FAFD49-132F-6892-248D-15BECEF75F9B}"/>
              </a:ext>
            </a:extLst>
          </p:cNvPr>
          <p:cNvSpPr txBox="1">
            <a:spLocks noGrp="1"/>
          </p:cNvSpPr>
          <p:nvPr>
            <p:ph idx="1"/>
          </p:nvPr>
        </p:nvSpPr>
        <p:spPr>
          <a:xfrm>
            <a:off x="2589212" y="1419497"/>
            <a:ext cx="8915400" cy="5190309"/>
          </a:xfrm>
        </p:spPr>
        <p:txBody>
          <a:bodyPr>
            <a:normAutofit fontScale="92500" lnSpcReduction="10000"/>
          </a:bodyPr>
          <a:lstStyle/>
          <a:p>
            <a:pPr lvl="0">
              <a:lnSpc>
                <a:spcPct val="120000"/>
              </a:lnSpc>
            </a:pPr>
            <a:r>
              <a:rPr lang="en-GB" sz="2600" dirty="0">
                <a:latin typeface="Arial" panose="020B0604020202020204" pitchFamily="34" charset="0"/>
                <a:cs typeface="Arial" panose="020B0604020202020204" pitchFamily="34" charset="0"/>
              </a:rPr>
              <a:t>Over 200km of existing cycle infrastructure within South Dublin</a:t>
            </a:r>
          </a:p>
          <a:p>
            <a:pPr lvl="0">
              <a:lnSpc>
                <a:spcPct val="120000"/>
              </a:lnSpc>
            </a:pPr>
            <a:r>
              <a:rPr lang="en-GB" sz="2600" dirty="0">
                <a:latin typeface="Arial" panose="020B0604020202020204" pitchFamily="34" charset="0"/>
                <a:cs typeface="Arial" panose="020B0604020202020204" pitchFamily="34" charset="0"/>
              </a:rPr>
              <a:t>Much of the cycle infrastructure not up to current design standards</a:t>
            </a:r>
          </a:p>
          <a:p>
            <a:pPr lvl="0">
              <a:lnSpc>
                <a:spcPct val="120000"/>
              </a:lnSpc>
            </a:pPr>
            <a:r>
              <a:rPr lang="en-GB" sz="2600" dirty="0">
                <a:latin typeface="Arial" panose="020B0604020202020204" pitchFamily="34" charset="0"/>
                <a:cs typeface="Arial" panose="020B0604020202020204" pitchFamily="34" charset="0"/>
              </a:rPr>
              <a:t>€400,000 being spent annually on maintenance of these cycle track</a:t>
            </a:r>
            <a:endParaRPr lang="en-IE" sz="2600" dirty="0">
              <a:latin typeface="Arial" panose="020B0604020202020204" pitchFamily="34" charset="0"/>
              <a:cs typeface="Arial" panose="020B0604020202020204" pitchFamily="34" charset="0"/>
            </a:endParaRPr>
          </a:p>
          <a:p>
            <a:pPr lvl="0">
              <a:lnSpc>
                <a:spcPct val="120000"/>
              </a:lnSpc>
            </a:pPr>
            <a:r>
              <a:rPr lang="en-IE" sz="2600" dirty="0">
                <a:latin typeface="Arial" panose="020B0604020202020204" pitchFamily="34" charset="0"/>
                <a:cs typeface="Arial" panose="020B0604020202020204" pitchFamily="34" charset="0"/>
              </a:rPr>
              <a:t>Road Maintenance reluctant to invest in substandard design and want to upgrade the standard of cycle track as part of the maintenance works</a:t>
            </a:r>
          </a:p>
          <a:p>
            <a:pPr lvl="0">
              <a:lnSpc>
                <a:spcPct val="120000"/>
              </a:lnSpc>
            </a:pPr>
            <a:r>
              <a:rPr lang="en-IE" sz="2600" dirty="0">
                <a:latin typeface="Arial" panose="020B0604020202020204" pitchFamily="34" charset="0"/>
                <a:cs typeface="Arial" panose="020B0604020202020204" pitchFamily="34" charset="0"/>
              </a:rPr>
              <a:t>Barry Transportation was appointed to carry out a survey of existing infrastructure</a:t>
            </a:r>
          </a:p>
        </p:txBody>
      </p:sp>
      <p:pic>
        <p:nvPicPr>
          <p:cNvPr id="6" name="Picture 5">
            <a:extLst>
              <a:ext uri="{FF2B5EF4-FFF2-40B4-BE49-F238E27FC236}">
                <a16:creationId xmlns:a16="http://schemas.microsoft.com/office/drawing/2014/main" id="{55AE9EDD-136E-8763-5326-5A6F737A41D9}"/>
              </a:ext>
            </a:extLst>
          </p:cNvPr>
          <p:cNvPicPr>
            <a:picLocks noChangeAspect="1"/>
          </p:cNvPicPr>
          <p:nvPr/>
        </p:nvPicPr>
        <p:blipFill>
          <a:blip r:embed="rId2"/>
          <a:stretch>
            <a:fillRect/>
          </a:stretch>
        </p:blipFill>
        <p:spPr>
          <a:xfrm>
            <a:off x="408216" y="745636"/>
            <a:ext cx="786103" cy="4566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558851" y="2540004"/>
            <a:ext cx="2221671" cy="2909073"/>
          </a:xfrm>
        </p:spPr>
        <p:txBody>
          <a:bodyPr>
            <a:normAutofit/>
          </a:bodyPr>
          <a:lstStyle/>
          <a:p>
            <a:r>
              <a:rPr lang="en-GB" sz="2400" dirty="0"/>
              <a:t>Roundabout</a:t>
            </a:r>
            <a:br>
              <a:rPr lang="en-GB" sz="2400" dirty="0"/>
            </a:br>
            <a:r>
              <a:rPr lang="en-GB" sz="2400" dirty="0"/>
              <a:t>Detail</a:t>
            </a:r>
            <a:endParaRPr lang="en-IE" sz="24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graphicFrame>
        <p:nvGraphicFramePr>
          <p:cNvPr id="3" name="Object 2">
            <a:extLst>
              <a:ext uri="{FF2B5EF4-FFF2-40B4-BE49-F238E27FC236}">
                <a16:creationId xmlns:a16="http://schemas.microsoft.com/office/drawing/2014/main" id="{C20B36B6-12E1-060A-4FA8-EE6D680D040F}"/>
              </a:ext>
            </a:extLst>
          </p:cNvPr>
          <p:cNvGraphicFramePr>
            <a:graphicFrameLocks noChangeAspect="1"/>
          </p:cNvGraphicFramePr>
          <p:nvPr>
            <p:extLst>
              <p:ext uri="{D42A27DB-BD31-4B8C-83A1-F6EECF244321}">
                <p14:modId xmlns:p14="http://schemas.microsoft.com/office/powerpoint/2010/main" val="4199471854"/>
              </p:ext>
            </p:extLst>
          </p:nvPr>
        </p:nvGraphicFramePr>
        <p:xfrm>
          <a:off x="2676654" y="102376"/>
          <a:ext cx="9397158" cy="6643499"/>
        </p:xfrm>
        <a:graphic>
          <a:graphicData uri="http://schemas.openxmlformats.org/presentationml/2006/ole">
            <mc:AlternateContent xmlns:mc="http://schemas.openxmlformats.org/markup-compatibility/2006">
              <mc:Choice xmlns:v="urn:schemas-microsoft-com:vml" Requires="v">
                <p:oleObj name="Acrobat Document" r:id="rId4" imgW="7562591" imgH="5346481" progId="Acrobat.Document.DC">
                  <p:embed/>
                </p:oleObj>
              </mc:Choice>
              <mc:Fallback>
                <p:oleObj name="Acrobat Document" r:id="rId4" imgW="7562591" imgH="5346481" progId="Acrobat.Document.DC">
                  <p:embed/>
                  <p:pic>
                    <p:nvPicPr>
                      <p:cNvPr id="0" name=""/>
                      <p:cNvPicPr/>
                      <p:nvPr/>
                    </p:nvPicPr>
                    <p:blipFill>
                      <a:blip r:embed="rId5"/>
                      <a:stretch>
                        <a:fillRect/>
                      </a:stretch>
                    </p:blipFill>
                    <p:spPr>
                      <a:xfrm>
                        <a:off x="2676654" y="102376"/>
                        <a:ext cx="9397158" cy="6643499"/>
                      </a:xfrm>
                      <a:prstGeom prst="rect">
                        <a:avLst/>
                      </a:prstGeom>
                    </p:spPr>
                  </p:pic>
                </p:oleObj>
              </mc:Fallback>
            </mc:AlternateContent>
          </a:graphicData>
        </a:graphic>
      </p:graphicFrame>
    </p:spTree>
    <p:extLst>
      <p:ext uri="{BB962C8B-B14F-4D97-AF65-F5344CB8AC3E}">
        <p14:creationId xmlns:p14="http://schemas.microsoft.com/office/powerpoint/2010/main" val="373325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1743838" y="431286"/>
            <a:ext cx="7956888" cy="2909073"/>
          </a:xfrm>
        </p:spPr>
        <p:txBody>
          <a:bodyPr>
            <a:normAutofit/>
          </a:bodyPr>
          <a:lstStyle/>
          <a:p>
            <a:r>
              <a:rPr lang="en-GB" sz="2800" dirty="0"/>
              <a:t>Sample Junction - Proposed Layout</a:t>
            </a:r>
            <a:endParaRPr lang="en-IE" sz="28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pic>
        <p:nvPicPr>
          <p:cNvPr id="7" name="Picture 6">
            <a:extLst>
              <a:ext uri="{FF2B5EF4-FFF2-40B4-BE49-F238E27FC236}">
                <a16:creationId xmlns:a16="http://schemas.microsoft.com/office/drawing/2014/main" id="{E9802471-9F34-C71B-5D01-843A857177D5}"/>
              </a:ext>
            </a:extLst>
          </p:cNvPr>
          <p:cNvPicPr>
            <a:picLocks noChangeAspect="1"/>
          </p:cNvPicPr>
          <p:nvPr/>
        </p:nvPicPr>
        <p:blipFill rotWithShape="1">
          <a:blip r:embed="rId4"/>
          <a:srcRect l="-1648" t="1916" r="-6674" b="-1916"/>
          <a:stretch/>
        </p:blipFill>
        <p:spPr>
          <a:xfrm>
            <a:off x="615821" y="1268166"/>
            <a:ext cx="12192000" cy="5589834"/>
          </a:xfrm>
          <a:prstGeom prst="rect">
            <a:avLst/>
          </a:prstGeom>
        </p:spPr>
      </p:pic>
    </p:spTree>
    <p:extLst>
      <p:ext uri="{BB962C8B-B14F-4D97-AF65-F5344CB8AC3E}">
        <p14:creationId xmlns:p14="http://schemas.microsoft.com/office/powerpoint/2010/main" val="343938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1743838" y="431286"/>
            <a:ext cx="7956888" cy="2909073"/>
          </a:xfrm>
        </p:spPr>
        <p:txBody>
          <a:bodyPr>
            <a:normAutofit/>
          </a:bodyPr>
          <a:lstStyle/>
          <a:p>
            <a:r>
              <a:rPr lang="en-GB" sz="2800" dirty="0"/>
              <a:t>Sample Junction - Proposed Layout</a:t>
            </a:r>
            <a:endParaRPr lang="en-IE" sz="28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pic>
        <p:nvPicPr>
          <p:cNvPr id="4" name="Picture 3" descr="A road with trees on the side&#10;&#10;Description automatically generated with medium confidence">
            <a:extLst>
              <a:ext uri="{FF2B5EF4-FFF2-40B4-BE49-F238E27FC236}">
                <a16:creationId xmlns:a16="http://schemas.microsoft.com/office/drawing/2014/main" id="{F1459E8B-9E21-5D15-24B1-D1581DE3C22E}"/>
              </a:ext>
            </a:extLst>
          </p:cNvPr>
          <p:cNvPicPr>
            <a:picLocks noChangeAspect="1"/>
          </p:cNvPicPr>
          <p:nvPr/>
        </p:nvPicPr>
        <p:blipFill rotWithShape="1">
          <a:blip r:embed="rId4">
            <a:extLst>
              <a:ext uri="{28A0092B-C50C-407E-A947-70E740481C1C}">
                <a14:useLocalDpi xmlns:a14="http://schemas.microsoft.com/office/drawing/2010/main" val="0"/>
              </a:ext>
            </a:extLst>
          </a:blip>
          <a:srcRect l="4845" t="12694" r="19994" b="25333"/>
          <a:stretch/>
        </p:blipFill>
        <p:spPr>
          <a:xfrm>
            <a:off x="788513" y="1642188"/>
            <a:ext cx="10927237" cy="5037399"/>
          </a:xfrm>
          <a:prstGeom prst="rect">
            <a:avLst/>
          </a:prstGeom>
        </p:spPr>
      </p:pic>
    </p:spTree>
    <p:extLst>
      <p:ext uri="{BB962C8B-B14F-4D97-AF65-F5344CB8AC3E}">
        <p14:creationId xmlns:p14="http://schemas.microsoft.com/office/powerpoint/2010/main" val="3150327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1743838" y="431286"/>
            <a:ext cx="7956888" cy="2909073"/>
          </a:xfrm>
        </p:spPr>
        <p:txBody>
          <a:bodyPr>
            <a:normAutofit/>
          </a:bodyPr>
          <a:lstStyle/>
          <a:p>
            <a:r>
              <a:rPr lang="en-GB" sz="2800" dirty="0"/>
              <a:t>Case Study Example – </a:t>
            </a:r>
            <a:r>
              <a:rPr lang="en-GB" sz="2800" dirty="0" err="1"/>
              <a:t>Drumartin</a:t>
            </a:r>
            <a:r>
              <a:rPr lang="en-GB" sz="2800" dirty="0"/>
              <a:t> Rd - Before</a:t>
            </a:r>
            <a:endParaRPr lang="en-IE" sz="28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pic>
        <p:nvPicPr>
          <p:cNvPr id="6" name="Picture 5">
            <a:extLst>
              <a:ext uri="{FF2B5EF4-FFF2-40B4-BE49-F238E27FC236}">
                <a16:creationId xmlns:a16="http://schemas.microsoft.com/office/drawing/2014/main" id="{7D2C3ECC-3F89-0780-DC32-F84666D7EBC5}"/>
              </a:ext>
            </a:extLst>
          </p:cNvPr>
          <p:cNvPicPr>
            <a:picLocks noChangeAspect="1"/>
          </p:cNvPicPr>
          <p:nvPr/>
        </p:nvPicPr>
        <p:blipFill>
          <a:blip r:embed="rId4"/>
          <a:stretch>
            <a:fillRect/>
          </a:stretch>
        </p:blipFill>
        <p:spPr>
          <a:xfrm>
            <a:off x="1371600" y="1368699"/>
            <a:ext cx="10300024" cy="5226878"/>
          </a:xfrm>
          <a:prstGeom prst="rect">
            <a:avLst/>
          </a:prstGeom>
        </p:spPr>
      </p:pic>
    </p:spTree>
    <p:extLst>
      <p:ext uri="{BB962C8B-B14F-4D97-AF65-F5344CB8AC3E}">
        <p14:creationId xmlns:p14="http://schemas.microsoft.com/office/powerpoint/2010/main" val="164686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202-1CC5-8D20-C9C0-02CD37EA4BC0}"/>
              </a:ext>
            </a:extLst>
          </p:cNvPr>
          <p:cNvSpPr>
            <a:spLocks noGrp="1"/>
          </p:cNvSpPr>
          <p:nvPr>
            <p:ph type="title"/>
          </p:nvPr>
        </p:nvSpPr>
        <p:spPr>
          <a:xfrm>
            <a:off x="1743838" y="431286"/>
            <a:ext cx="7956888" cy="2909073"/>
          </a:xfrm>
        </p:spPr>
        <p:txBody>
          <a:bodyPr>
            <a:normAutofit/>
          </a:bodyPr>
          <a:lstStyle/>
          <a:p>
            <a:r>
              <a:rPr lang="en-GB" sz="2800" dirty="0"/>
              <a:t>Case Study Example – </a:t>
            </a:r>
            <a:r>
              <a:rPr lang="en-GB" sz="2800" dirty="0" err="1"/>
              <a:t>Drumartin</a:t>
            </a:r>
            <a:r>
              <a:rPr lang="en-GB" sz="2800" dirty="0"/>
              <a:t> Rd - After</a:t>
            </a:r>
            <a:endParaRPr lang="en-IE" sz="2800" dirty="0"/>
          </a:p>
        </p:txBody>
      </p:sp>
      <p:pic>
        <p:nvPicPr>
          <p:cNvPr id="5" name="Picture 4">
            <a:extLst>
              <a:ext uri="{FF2B5EF4-FFF2-40B4-BE49-F238E27FC236}">
                <a16:creationId xmlns:a16="http://schemas.microsoft.com/office/drawing/2014/main" id="{28AD80C2-F4B9-3729-B109-507AF7135A92}"/>
              </a:ext>
            </a:extLst>
          </p:cNvPr>
          <p:cNvPicPr>
            <a:picLocks noChangeAspect="1"/>
          </p:cNvPicPr>
          <p:nvPr/>
        </p:nvPicPr>
        <p:blipFill>
          <a:blip r:embed="rId3"/>
          <a:stretch>
            <a:fillRect/>
          </a:stretch>
        </p:blipFill>
        <p:spPr>
          <a:xfrm>
            <a:off x="408216" y="745636"/>
            <a:ext cx="786103" cy="456675"/>
          </a:xfrm>
          <a:prstGeom prst="rect">
            <a:avLst/>
          </a:prstGeom>
        </p:spPr>
      </p:pic>
      <p:pic>
        <p:nvPicPr>
          <p:cNvPr id="4" name="Picture 3">
            <a:extLst>
              <a:ext uri="{FF2B5EF4-FFF2-40B4-BE49-F238E27FC236}">
                <a16:creationId xmlns:a16="http://schemas.microsoft.com/office/drawing/2014/main" id="{78B74856-2B31-724E-8A2B-E526604FA745}"/>
              </a:ext>
            </a:extLst>
          </p:cNvPr>
          <p:cNvPicPr>
            <a:picLocks noChangeAspect="1"/>
          </p:cNvPicPr>
          <p:nvPr/>
        </p:nvPicPr>
        <p:blipFill rotWithShape="1">
          <a:blip r:embed="rId4"/>
          <a:srcRect t="11989"/>
          <a:stretch/>
        </p:blipFill>
        <p:spPr>
          <a:xfrm>
            <a:off x="1371601" y="1368699"/>
            <a:ext cx="10300024" cy="5226878"/>
          </a:xfrm>
          <a:prstGeom prst="rect">
            <a:avLst/>
          </a:prstGeom>
        </p:spPr>
      </p:pic>
    </p:spTree>
    <p:extLst>
      <p:ext uri="{BB962C8B-B14F-4D97-AF65-F5344CB8AC3E}">
        <p14:creationId xmlns:p14="http://schemas.microsoft.com/office/powerpoint/2010/main" val="534709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F9A8-CAD4-AB9B-CAC0-195CE2AF23C2}"/>
              </a:ext>
            </a:extLst>
          </p:cNvPr>
          <p:cNvSpPr>
            <a:spLocks noGrp="1"/>
          </p:cNvSpPr>
          <p:nvPr>
            <p:ph type="title"/>
          </p:nvPr>
        </p:nvSpPr>
        <p:spPr>
          <a:xfrm>
            <a:off x="3693936" y="2148110"/>
            <a:ext cx="4544995" cy="1280890"/>
          </a:xfrm>
        </p:spPr>
        <p:txBody>
          <a:bodyPr>
            <a:normAutofit fontScale="90000"/>
          </a:bodyPr>
          <a:lstStyle/>
          <a:p>
            <a:r>
              <a:rPr lang="en-GB" sz="8000" dirty="0">
                <a:latin typeface="Calibri" panose="020F0502020204030204" pitchFamily="34" charset="0"/>
                <a:cs typeface="Calibri" panose="020F0502020204030204" pitchFamily="34" charset="0"/>
              </a:rPr>
              <a:t>Questions</a:t>
            </a:r>
            <a:r>
              <a:rPr lang="en-IE" sz="80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a:t>
            </a:r>
            <a:endParaRPr lang="en-IE" sz="8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6FFB7C2-021E-7227-98D5-93DDBCAB8B13}"/>
              </a:ext>
            </a:extLst>
          </p:cNvPr>
          <p:cNvPicPr>
            <a:picLocks noChangeAspect="1"/>
          </p:cNvPicPr>
          <p:nvPr/>
        </p:nvPicPr>
        <p:blipFill>
          <a:blip r:embed="rId2"/>
          <a:stretch>
            <a:fillRect/>
          </a:stretch>
        </p:blipFill>
        <p:spPr>
          <a:xfrm>
            <a:off x="408216" y="745636"/>
            <a:ext cx="786103" cy="456675"/>
          </a:xfrm>
          <a:prstGeom prst="rect">
            <a:avLst/>
          </a:prstGeom>
        </p:spPr>
      </p:pic>
    </p:spTree>
    <p:extLst>
      <p:ext uri="{BB962C8B-B14F-4D97-AF65-F5344CB8AC3E}">
        <p14:creationId xmlns:p14="http://schemas.microsoft.com/office/powerpoint/2010/main" val="414399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D50C-6E40-8BF3-34F5-C1CDD84B2432}"/>
              </a:ext>
            </a:extLst>
          </p:cNvPr>
          <p:cNvSpPr txBox="1">
            <a:spLocks noGrp="1"/>
          </p:cNvSpPr>
          <p:nvPr>
            <p:ph type="title"/>
          </p:nvPr>
        </p:nvSpPr>
        <p:spPr/>
        <p:txBody>
          <a:bodyPr anchorCtr="1"/>
          <a:lstStyle/>
          <a:p>
            <a:pPr lvl="0" algn="ctr"/>
            <a:r>
              <a:rPr lang="en-GB" dirty="0"/>
              <a:t>Quality of Cycle Infrastructure</a:t>
            </a:r>
            <a:br>
              <a:rPr lang="en-GB" dirty="0"/>
            </a:br>
            <a:r>
              <a:rPr lang="en-GB" sz="2400" dirty="0"/>
              <a:t>(Combination of Type and Width of Infrastructure)</a:t>
            </a:r>
            <a:endParaRPr lang="en-IE" dirty="0"/>
          </a:p>
        </p:txBody>
      </p:sp>
      <p:pic>
        <p:nvPicPr>
          <p:cNvPr id="3" name="Picture 2">
            <a:extLst>
              <a:ext uri="{FF2B5EF4-FFF2-40B4-BE49-F238E27FC236}">
                <a16:creationId xmlns:a16="http://schemas.microsoft.com/office/drawing/2014/main" id="{408CE1DD-6A1D-3F4A-211E-585ECC08AF00}"/>
              </a:ext>
            </a:extLst>
          </p:cNvPr>
          <p:cNvPicPr>
            <a:picLocks noChangeAspect="1"/>
          </p:cNvPicPr>
          <p:nvPr/>
        </p:nvPicPr>
        <p:blipFill>
          <a:blip r:embed="rId2"/>
          <a:stretch>
            <a:fillRect/>
          </a:stretch>
        </p:blipFill>
        <p:spPr>
          <a:xfrm>
            <a:off x="408216" y="745636"/>
            <a:ext cx="786103" cy="456675"/>
          </a:xfrm>
          <a:prstGeom prst="rect">
            <a:avLst/>
          </a:prstGeom>
        </p:spPr>
      </p:pic>
      <p:graphicFrame>
        <p:nvGraphicFramePr>
          <p:cNvPr id="6" name="Table 5">
            <a:extLst>
              <a:ext uri="{FF2B5EF4-FFF2-40B4-BE49-F238E27FC236}">
                <a16:creationId xmlns:a16="http://schemas.microsoft.com/office/drawing/2014/main" id="{2B5F70EE-EB2B-FDBD-A3D5-7AB328787F71}"/>
              </a:ext>
            </a:extLst>
          </p:cNvPr>
          <p:cNvGraphicFramePr>
            <a:graphicFrameLocks noGrp="1"/>
          </p:cNvGraphicFramePr>
          <p:nvPr>
            <p:extLst>
              <p:ext uri="{D42A27DB-BD31-4B8C-83A1-F6EECF244321}">
                <p14:modId xmlns:p14="http://schemas.microsoft.com/office/powerpoint/2010/main" val="1167773041"/>
              </p:ext>
            </p:extLst>
          </p:nvPr>
        </p:nvGraphicFramePr>
        <p:xfrm>
          <a:off x="3618153" y="1905000"/>
          <a:ext cx="5980922" cy="4282174"/>
        </p:xfrm>
        <a:graphic>
          <a:graphicData uri="http://schemas.openxmlformats.org/drawingml/2006/table">
            <a:tbl>
              <a:tblPr/>
              <a:tblGrid>
                <a:gridCol w="661484">
                  <a:extLst>
                    <a:ext uri="{9D8B030D-6E8A-4147-A177-3AD203B41FA5}">
                      <a16:colId xmlns:a16="http://schemas.microsoft.com/office/drawing/2014/main" val="3005003015"/>
                    </a:ext>
                  </a:extLst>
                </a:gridCol>
                <a:gridCol w="5319438">
                  <a:extLst>
                    <a:ext uri="{9D8B030D-6E8A-4147-A177-3AD203B41FA5}">
                      <a16:colId xmlns:a16="http://schemas.microsoft.com/office/drawing/2014/main" val="3548765373"/>
                    </a:ext>
                  </a:extLst>
                </a:gridCol>
              </a:tblGrid>
              <a:tr h="284001">
                <a:tc gridSpan="2">
                  <a:txBody>
                    <a:bodyPr/>
                    <a:lstStyle/>
                    <a:p>
                      <a:pPr algn="ctr" fontAlgn="b"/>
                      <a:r>
                        <a:rPr lang="en-IE" sz="1800" b="1" i="0" u="none" strike="noStrike" dirty="0">
                          <a:solidFill>
                            <a:srgbClr val="000000"/>
                          </a:solidFill>
                          <a:effectLst/>
                          <a:latin typeface="Calibri" panose="020F0502020204030204" pitchFamily="34" charset="0"/>
                        </a:rPr>
                        <a:t>Type of Cycle </a:t>
                      </a:r>
                      <a:r>
                        <a:rPr lang="en-IE" sz="1800" b="1" i="0" u="none" strike="noStrike" dirty="0" err="1">
                          <a:solidFill>
                            <a:srgbClr val="000000"/>
                          </a:solidFill>
                          <a:effectLst/>
                          <a:latin typeface="Calibri" panose="020F0502020204030204" pitchFamily="34" charset="0"/>
                        </a:rPr>
                        <a:t>Infastructure</a:t>
                      </a:r>
                      <a:endParaRPr lang="en-IE" sz="18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E"/>
                    </a:p>
                  </a:txBody>
                  <a:tcPr/>
                </a:tc>
                <a:extLst>
                  <a:ext uri="{0D108BD9-81ED-4DB2-BD59-A6C34878D82A}">
                    <a16:rowId xmlns:a16="http://schemas.microsoft.com/office/drawing/2014/main" val="1244196267"/>
                  </a:ext>
                </a:extLst>
              </a:tr>
              <a:tr h="284001">
                <a:tc>
                  <a:txBody>
                    <a:bodyPr/>
                    <a:lstStyle/>
                    <a:p>
                      <a:pPr algn="ctr" fontAlgn="b"/>
                      <a:r>
                        <a:rPr lang="en-IE" sz="1800" b="1" i="0" u="none" strike="noStrike">
                          <a:solidFill>
                            <a:srgbClr val="000000"/>
                          </a:solidFill>
                          <a:effectLst/>
                          <a:latin typeface="Calibri" panose="020F0502020204030204" pitchFamily="34" charset="0"/>
                        </a:rPr>
                        <a:t>Level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800" b="1" i="0" u="none" strike="noStrike">
                          <a:solidFill>
                            <a:srgbClr val="000000"/>
                          </a:solidFill>
                          <a:effectLst/>
                          <a:latin typeface="Calibri" panose="020F0502020204030204" pitchFamily="34" charset="0"/>
                        </a:rPr>
                        <a:t>Description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327569"/>
                  </a:ext>
                </a:extLst>
              </a:tr>
              <a:tr h="284001">
                <a:tc>
                  <a:txBody>
                    <a:bodyPr/>
                    <a:lstStyle/>
                    <a:p>
                      <a:pPr algn="ctr" fontAlgn="ctr"/>
                      <a:r>
                        <a:rPr lang="en-IE" sz="18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1800" b="0" i="0" u="none" strike="noStrike">
                          <a:solidFill>
                            <a:srgbClr val="000000"/>
                          </a:solidFill>
                          <a:effectLst/>
                          <a:latin typeface="Calibri" panose="020F0502020204030204" pitchFamily="34" charset="0"/>
                        </a:rPr>
                        <a:t>Advisory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771454"/>
                  </a:ext>
                </a:extLst>
              </a:tr>
              <a:tr h="284001">
                <a:tc rowSpan="2">
                  <a:txBody>
                    <a:bodyPr/>
                    <a:lstStyle/>
                    <a:p>
                      <a:pPr algn="ctr" fontAlgn="ctr"/>
                      <a:r>
                        <a:rPr lang="en-IE" sz="18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1800" b="0" i="0" u="none" strike="noStrike">
                          <a:solidFill>
                            <a:srgbClr val="000000"/>
                          </a:solidFill>
                          <a:effectLst/>
                          <a:latin typeface="Calibri" panose="020F0502020204030204" pitchFamily="34" charset="0"/>
                        </a:rPr>
                        <a:t>Shared Walking and Cycling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780624"/>
                  </a:ext>
                </a:extLst>
              </a:tr>
              <a:tr h="284001">
                <a:tc vMerge="1">
                  <a:txBody>
                    <a:bodyPr/>
                    <a:lstStyle/>
                    <a:p>
                      <a:endParaRPr lang="en-IE"/>
                    </a:p>
                  </a:txBody>
                  <a:tcPr/>
                </a:tc>
                <a:tc>
                  <a:txBody>
                    <a:bodyPr/>
                    <a:lstStyle/>
                    <a:p>
                      <a:pPr algn="l" fontAlgn="b"/>
                      <a:r>
                        <a:rPr lang="en-GB" sz="1800" b="0" i="0" u="none" strike="noStrike" dirty="0">
                          <a:solidFill>
                            <a:srgbClr val="000000"/>
                          </a:solidFill>
                          <a:effectLst/>
                          <a:latin typeface="Calibri" panose="020F0502020204030204" pitchFamily="34" charset="0"/>
                        </a:rPr>
                        <a:t>On road with road marking delineation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054384"/>
                  </a:ext>
                </a:extLst>
              </a:tr>
              <a:tr h="306160">
                <a:tc>
                  <a:txBody>
                    <a:bodyPr/>
                    <a:lstStyle/>
                    <a:p>
                      <a:pPr algn="ctr" fontAlgn="ctr"/>
                      <a:r>
                        <a:rPr lang="en-IE" sz="18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dirty="0">
                          <a:solidFill>
                            <a:srgbClr val="000000"/>
                          </a:solidFill>
                          <a:effectLst/>
                          <a:latin typeface="Calibri" panose="020F0502020204030204" pitchFamily="34" charset="0"/>
                        </a:rPr>
                        <a:t>Walking and cycling segregated by white line only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7803956"/>
                  </a:ext>
                </a:extLst>
              </a:tr>
              <a:tr h="284001">
                <a:tc rowSpan="2">
                  <a:txBody>
                    <a:bodyPr/>
                    <a:lstStyle/>
                    <a:p>
                      <a:pPr algn="ctr" fontAlgn="ctr"/>
                      <a:r>
                        <a:rPr lang="en-IE" sz="18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1800" b="0" i="0" u="none" strike="noStrike">
                          <a:solidFill>
                            <a:srgbClr val="000000"/>
                          </a:solidFill>
                          <a:effectLst/>
                          <a:latin typeface="Calibri" panose="020F0502020204030204" pitchFamily="34" charset="0"/>
                        </a:rPr>
                        <a:t>Greenway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860817"/>
                  </a:ext>
                </a:extLst>
              </a:tr>
              <a:tr h="284001">
                <a:tc vMerge="1">
                  <a:txBody>
                    <a:bodyPr/>
                    <a:lstStyle/>
                    <a:p>
                      <a:endParaRPr lang="en-IE"/>
                    </a:p>
                  </a:txBody>
                  <a:tcPr/>
                </a:tc>
                <a:tc>
                  <a:txBody>
                    <a:bodyPr/>
                    <a:lstStyle/>
                    <a:p>
                      <a:pPr algn="l" fontAlgn="b"/>
                      <a:r>
                        <a:rPr lang="en-GB" sz="1800" b="0" i="0" u="none" strike="noStrike">
                          <a:solidFill>
                            <a:srgbClr val="000000"/>
                          </a:solidFill>
                          <a:effectLst/>
                          <a:latin typeface="Calibri" panose="020F0502020204030204" pitchFamily="34" charset="0"/>
                        </a:rPr>
                        <a:t>Cycle track segregated with kerb/bollard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456124"/>
                  </a:ext>
                </a:extLst>
              </a:tr>
              <a:tr h="284001">
                <a:tc>
                  <a:txBody>
                    <a:bodyPr/>
                    <a:lstStyle/>
                    <a:p>
                      <a:pPr algn="ctr" fontAlgn="ctr"/>
                      <a:endParaRPr lang="en-IE" sz="1800" b="0" i="0" u="none" strike="noStrike">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IE" sz="18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0694121"/>
                  </a:ext>
                </a:extLst>
              </a:tr>
              <a:tr h="284001">
                <a:tc>
                  <a:txBody>
                    <a:bodyPr/>
                    <a:lstStyle/>
                    <a:p>
                      <a:pPr algn="ctr" fontAlgn="ctr"/>
                      <a:endParaRPr lang="en-IE" sz="1800" b="0" i="0" u="none" strike="noStrike">
                        <a:solidFill>
                          <a:srgbClr val="000000"/>
                        </a:solidFill>
                        <a:effectLst/>
                        <a:latin typeface="Calibri" panose="020F0502020204030204" pitchFamily="34" charset="0"/>
                      </a:endParaRP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IE" sz="18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02008"/>
                  </a:ext>
                </a:extLst>
              </a:tr>
              <a:tr h="284001">
                <a:tc gridSpan="2">
                  <a:txBody>
                    <a:bodyPr/>
                    <a:lstStyle/>
                    <a:p>
                      <a:pPr algn="ctr" fontAlgn="b"/>
                      <a:r>
                        <a:rPr lang="en-IE" sz="1800" b="1" i="0" u="none" strike="noStrike">
                          <a:solidFill>
                            <a:srgbClr val="000000"/>
                          </a:solidFill>
                          <a:effectLst/>
                          <a:latin typeface="Calibri" panose="020F0502020204030204" pitchFamily="34" charset="0"/>
                        </a:rPr>
                        <a:t>Width of Cycle Provision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E"/>
                    </a:p>
                  </a:txBody>
                  <a:tcPr/>
                </a:tc>
                <a:extLst>
                  <a:ext uri="{0D108BD9-81ED-4DB2-BD59-A6C34878D82A}">
                    <a16:rowId xmlns:a16="http://schemas.microsoft.com/office/drawing/2014/main" val="2273085784"/>
                  </a:ext>
                </a:extLst>
              </a:tr>
              <a:tr h="284001">
                <a:tc>
                  <a:txBody>
                    <a:bodyPr/>
                    <a:lstStyle/>
                    <a:p>
                      <a:pPr algn="ctr" fontAlgn="b"/>
                      <a:r>
                        <a:rPr lang="en-IE" sz="1800" b="1" i="0" u="none" strike="noStrike">
                          <a:solidFill>
                            <a:srgbClr val="000000"/>
                          </a:solidFill>
                          <a:effectLst/>
                          <a:latin typeface="Calibri" panose="020F0502020204030204" pitchFamily="34" charset="0"/>
                        </a:rPr>
                        <a:t>Level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800" b="1" i="0" u="none" strike="noStrike">
                          <a:solidFill>
                            <a:srgbClr val="000000"/>
                          </a:solidFill>
                          <a:effectLst/>
                          <a:latin typeface="Calibri" panose="020F0502020204030204" pitchFamily="34" charset="0"/>
                        </a:rPr>
                        <a:t>Description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664856"/>
                  </a:ext>
                </a:extLst>
              </a:tr>
              <a:tr h="284001">
                <a:tc>
                  <a:txBody>
                    <a:bodyPr/>
                    <a:lstStyle/>
                    <a:p>
                      <a:pPr algn="ctr" fontAlgn="ctr"/>
                      <a:r>
                        <a:rPr lang="en-IE" sz="18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n-GB" sz="1800" b="0" i="0" u="none" strike="noStrike">
                          <a:solidFill>
                            <a:srgbClr val="000000"/>
                          </a:solidFill>
                          <a:effectLst/>
                          <a:latin typeface="Calibri" panose="020F0502020204030204" pitchFamily="34" charset="0"/>
                        </a:rPr>
                        <a:t>Less than or equal to 1.3m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011426"/>
                  </a:ext>
                </a:extLst>
              </a:tr>
              <a:tr h="284001">
                <a:tc>
                  <a:txBody>
                    <a:bodyPr/>
                    <a:lstStyle/>
                    <a:p>
                      <a:pPr algn="ctr" fontAlgn="ctr"/>
                      <a:r>
                        <a:rPr lang="en-IE" sz="18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E" sz="1800" b="0" i="0" u="none" strike="noStrike">
                          <a:solidFill>
                            <a:srgbClr val="000000"/>
                          </a:solidFill>
                          <a:effectLst/>
                          <a:latin typeface="Calibri" panose="020F0502020204030204" pitchFamily="34" charset="0"/>
                        </a:rPr>
                        <a:t>1.3 – 1.75m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949439"/>
                  </a:ext>
                </a:extLst>
              </a:tr>
              <a:tr h="284001">
                <a:tc>
                  <a:txBody>
                    <a:bodyPr/>
                    <a:lstStyle/>
                    <a:p>
                      <a:pPr algn="ctr" fontAlgn="ctr"/>
                      <a:r>
                        <a:rPr lang="en-IE" sz="18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E" sz="1800" b="0" i="0" u="none" strike="noStrike" dirty="0">
                          <a:solidFill>
                            <a:srgbClr val="000000"/>
                          </a:solidFill>
                          <a:effectLst/>
                          <a:latin typeface="Calibri" panose="020F0502020204030204" pitchFamily="34" charset="0"/>
                        </a:rPr>
                        <a:t>1.75 or greater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45717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8A7A-91E7-496A-9C78-8B7AAA04041B}"/>
              </a:ext>
            </a:extLst>
          </p:cNvPr>
          <p:cNvSpPr txBox="1">
            <a:spLocks noGrp="1"/>
          </p:cNvSpPr>
          <p:nvPr>
            <p:ph type="title"/>
          </p:nvPr>
        </p:nvSpPr>
        <p:spPr>
          <a:xfrm>
            <a:off x="0" y="1619769"/>
            <a:ext cx="2986476" cy="4122983"/>
          </a:xfrm>
        </p:spPr>
        <p:txBody>
          <a:bodyPr anchorCtr="1"/>
          <a:lstStyle/>
          <a:p>
            <a:pPr lvl="0" algn="ctr"/>
            <a:r>
              <a:rPr lang="en-GB" dirty="0"/>
              <a:t>Treatment at side roads</a:t>
            </a:r>
            <a:endParaRPr lang="en-IE" dirty="0"/>
          </a:p>
        </p:txBody>
      </p:sp>
      <p:pic>
        <p:nvPicPr>
          <p:cNvPr id="5" name="Picture 4">
            <a:extLst>
              <a:ext uri="{FF2B5EF4-FFF2-40B4-BE49-F238E27FC236}">
                <a16:creationId xmlns:a16="http://schemas.microsoft.com/office/drawing/2014/main" id="{574EABA9-BF53-529B-5C74-AE2332579F54}"/>
              </a:ext>
            </a:extLst>
          </p:cNvPr>
          <p:cNvPicPr>
            <a:picLocks noChangeAspect="1"/>
          </p:cNvPicPr>
          <p:nvPr/>
        </p:nvPicPr>
        <p:blipFill>
          <a:blip r:embed="rId2"/>
          <a:stretch>
            <a:fillRect/>
          </a:stretch>
        </p:blipFill>
        <p:spPr>
          <a:xfrm>
            <a:off x="3181380" y="128124"/>
            <a:ext cx="3889272" cy="2587424"/>
          </a:xfrm>
          <a:prstGeom prst="rect">
            <a:avLst/>
          </a:prstGeom>
        </p:spPr>
      </p:pic>
      <p:pic>
        <p:nvPicPr>
          <p:cNvPr id="7" name="Picture 6">
            <a:extLst>
              <a:ext uri="{FF2B5EF4-FFF2-40B4-BE49-F238E27FC236}">
                <a16:creationId xmlns:a16="http://schemas.microsoft.com/office/drawing/2014/main" id="{BEA7DEDD-F224-1516-2FE4-80B5F1266DC3}"/>
              </a:ext>
            </a:extLst>
          </p:cNvPr>
          <p:cNvPicPr>
            <a:picLocks noChangeAspect="1"/>
          </p:cNvPicPr>
          <p:nvPr/>
        </p:nvPicPr>
        <p:blipFill>
          <a:blip r:embed="rId3"/>
          <a:stretch>
            <a:fillRect/>
          </a:stretch>
        </p:blipFill>
        <p:spPr>
          <a:xfrm>
            <a:off x="7717696" y="128122"/>
            <a:ext cx="3938454" cy="2587425"/>
          </a:xfrm>
          <a:prstGeom prst="rect">
            <a:avLst/>
          </a:prstGeom>
        </p:spPr>
      </p:pic>
      <p:pic>
        <p:nvPicPr>
          <p:cNvPr id="9" name="Picture 8">
            <a:extLst>
              <a:ext uri="{FF2B5EF4-FFF2-40B4-BE49-F238E27FC236}">
                <a16:creationId xmlns:a16="http://schemas.microsoft.com/office/drawing/2014/main" id="{BEA8E78B-9CCE-CF85-0D7A-56DC6BBE3611}"/>
              </a:ext>
            </a:extLst>
          </p:cNvPr>
          <p:cNvPicPr>
            <a:picLocks noChangeAspect="1"/>
          </p:cNvPicPr>
          <p:nvPr/>
        </p:nvPicPr>
        <p:blipFill>
          <a:blip r:embed="rId4"/>
          <a:stretch>
            <a:fillRect/>
          </a:stretch>
        </p:blipFill>
        <p:spPr>
          <a:xfrm>
            <a:off x="3199166" y="3560772"/>
            <a:ext cx="3889272" cy="2274530"/>
          </a:xfrm>
          <a:prstGeom prst="rect">
            <a:avLst/>
          </a:prstGeom>
        </p:spPr>
      </p:pic>
      <p:pic>
        <p:nvPicPr>
          <p:cNvPr id="11" name="Picture 10">
            <a:extLst>
              <a:ext uri="{FF2B5EF4-FFF2-40B4-BE49-F238E27FC236}">
                <a16:creationId xmlns:a16="http://schemas.microsoft.com/office/drawing/2014/main" id="{249A452B-D070-32D8-725D-A6A7FB6AD2F1}"/>
              </a:ext>
            </a:extLst>
          </p:cNvPr>
          <p:cNvPicPr>
            <a:picLocks noChangeAspect="1"/>
          </p:cNvPicPr>
          <p:nvPr/>
        </p:nvPicPr>
        <p:blipFill rotWithShape="1">
          <a:blip r:embed="rId5"/>
          <a:srcRect r="7265"/>
          <a:stretch/>
        </p:blipFill>
        <p:spPr>
          <a:xfrm>
            <a:off x="7681708" y="3560772"/>
            <a:ext cx="3889273" cy="2279454"/>
          </a:xfrm>
          <a:prstGeom prst="rect">
            <a:avLst/>
          </a:prstGeom>
        </p:spPr>
      </p:pic>
      <p:sp>
        <p:nvSpPr>
          <p:cNvPr id="12" name="TextBox 11">
            <a:extLst>
              <a:ext uri="{FF2B5EF4-FFF2-40B4-BE49-F238E27FC236}">
                <a16:creationId xmlns:a16="http://schemas.microsoft.com/office/drawing/2014/main" id="{76F8AED7-E09D-6947-7917-2B136492C68C}"/>
              </a:ext>
            </a:extLst>
          </p:cNvPr>
          <p:cNvSpPr txBox="1"/>
          <p:nvPr/>
        </p:nvSpPr>
        <p:spPr>
          <a:xfrm>
            <a:off x="3170563" y="2698997"/>
            <a:ext cx="4120797" cy="1107996"/>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1 - </a:t>
            </a:r>
            <a:r>
              <a:rPr lang="en-GB" sz="1600" b="0" i="0" u="none" strike="noStrike" dirty="0">
                <a:solidFill>
                  <a:srgbClr val="000000"/>
                </a:solidFill>
                <a:latin typeface="Calibri" pitchFamily="34"/>
              </a:rPr>
              <a:t>Cyclists give way to side road traffic with no crossing features provided for them. May be unclear who has right of way.</a:t>
            </a:r>
          </a:p>
          <a:p>
            <a:endParaRPr lang="en-IE"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54AB88D-87DE-46D2-923E-9EBA15E7A730}"/>
              </a:ext>
            </a:extLst>
          </p:cNvPr>
          <p:cNvSpPr txBox="1"/>
          <p:nvPr/>
        </p:nvSpPr>
        <p:spPr>
          <a:xfrm>
            <a:off x="7717696" y="2698997"/>
            <a:ext cx="4120797" cy="86177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2 - </a:t>
            </a:r>
            <a:r>
              <a:rPr lang="en-GB" sz="1600" b="0" i="0" u="none" strike="noStrike" dirty="0">
                <a:solidFill>
                  <a:srgbClr val="000000"/>
                </a:solidFill>
                <a:latin typeface="Calibri" panose="020F0502020204030204" pitchFamily="34" charset="0"/>
                <a:cs typeface="Calibri" panose="020F0502020204030204" pitchFamily="34" charset="0"/>
              </a:rPr>
              <a:t>Cyclists share pedestrian crossing and give way to side road traffic. </a:t>
            </a:r>
          </a:p>
          <a:p>
            <a:endParaRPr lang="en-IE"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19B2DA4-456F-F26B-BE3A-5FBE880F0C33}"/>
              </a:ext>
            </a:extLst>
          </p:cNvPr>
          <p:cNvSpPr txBox="1"/>
          <p:nvPr/>
        </p:nvSpPr>
        <p:spPr>
          <a:xfrm>
            <a:off x="3123551" y="5835302"/>
            <a:ext cx="4290645" cy="1354217"/>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3 - </a:t>
            </a:r>
            <a:r>
              <a:rPr lang="en-GB" sz="1600" b="0" i="0" u="none" strike="noStrike" dirty="0">
                <a:solidFill>
                  <a:srgbClr val="000000"/>
                </a:solidFill>
                <a:latin typeface="Calibri" panose="020F0502020204030204" pitchFamily="34" charset="0"/>
                <a:cs typeface="Calibri" panose="020F0502020204030204" pitchFamily="34" charset="0"/>
              </a:rPr>
              <a:t>Cyclists have dedicated infrastructure to take them across side road separately to pedestrians, however it may be unclear who has priority between cyclists and cars</a:t>
            </a:r>
          </a:p>
          <a:p>
            <a:endParaRPr lang="en-IE"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8DF6B9B-C83D-D8D2-5009-C2B2EF27AD35}"/>
              </a:ext>
            </a:extLst>
          </p:cNvPr>
          <p:cNvSpPr txBox="1"/>
          <p:nvPr/>
        </p:nvSpPr>
        <p:spPr>
          <a:xfrm>
            <a:off x="7619210" y="5835302"/>
            <a:ext cx="4083939"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Level 4 - </a:t>
            </a:r>
            <a:r>
              <a:rPr lang="en-GB" sz="1600" b="0" i="0" u="none" strike="noStrike" dirty="0">
                <a:solidFill>
                  <a:srgbClr val="000000"/>
                </a:solidFill>
                <a:latin typeface="Calibri" panose="020F0502020204030204" pitchFamily="34" charset="0"/>
                <a:cs typeface="Calibri" panose="020F0502020204030204" pitchFamily="34" charset="0"/>
              </a:rPr>
              <a:t>Cyclists have priority across junction </a:t>
            </a:r>
            <a:endParaRPr lang="en-IE" sz="1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0F33162-9353-341F-4032-A9F20C37014A}"/>
              </a:ext>
            </a:extLst>
          </p:cNvPr>
          <p:cNvPicPr>
            <a:picLocks noChangeAspect="1"/>
          </p:cNvPicPr>
          <p:nvPr/>
        </p:nvPicPr>
        <p:blipFill>
          <a:blip r:embed="rId6"/>
          <a:stretch>
            <a:fillRect/>
          </a:stretch>
        </p:blipFill>
        <p:spPr>
          <a:xfrm>
            <a:off x="408216" y="745636"/>
            <a:ext cx="786103" cy="4566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E1F1-5E49-6C4A-C5CE-E9185F77EF9D}"/>
              </a:ext>
            </a:extLst>
          </p:cNvPr>
          <p:cNvSpPr txBox="1">
            <a:spLocks noGrp="1"/>
          </p:cNvSpPr>
          <p:nvPr>
            <p:ph type="title"/>
          </p:nvPr>
        </p:nvSpPr>
        <p:spPr>
          <a:xfrm>
            <a:off x="31841" y="1527688"/>
            <a:ext cx="2938991" cy="4122983"/>
          </a:xfrm>
        </p:spPr>
        <p:txBody>
          <a:bodyPr anchorCtr="1"/>
          <a:lstStyle/>
          <a:p>
            <a:pPr lvl="0" algn="ctr"/>
            <a:r>
              <a:rPr lang="en-GB" dirty="0"/>
              <a:t>Treatment at Large Junctions </a:t>
            </a:r>
            <a:endParaRPr lang="en-IE" dirty="0"/>
          </a:p>
        </p:txBody>
      </p:sp>
      <p:pic>
        <p:nvPicPr>
          <p:cNvPr id="5" name="Picture 4">
            <a:extLst>
              <a:ext uri="{FF2B5EF4-FFF2-40B4-BE49-F238E27FC236}">
                <a16:creationId xmlns:a16="http://schemas.microsoft.com/office/drawing/2014/main" id="{EF7DBBA9-387E-26FA-EEA4-B0D7B911AF05}"/>
              </a:ext>
            </a:extLst>
          </p:cNvPr>
          <p:cNvPicPr>
            <a:picLocks noChangeAspect="1"/>
          </p:cNvPicPr>
          <p:nvPr/>
        </p:nvPicPr>
        <p:blipFill>
          <a:blip r:embed="rId2"/>
          <a:stretch>
            <a:fillRect/>
          </a:stretch>
        </p:blipFill>
        <p:spPr>
          <a:xfrm>
            <a:off x="3118465" y="115748"/>
            <a:ext cx="3977866" cy="2559124"/>
          </a:xfrm>
          <a:prstGeom prst="rect">
            <a:avLst/>
          </a:prstGeom>
        </p:spPr>
      </p:pic>
      <p:pic>
        <p:nvPicPr>
          <p:cNvPr id="7" name="Picture 6">
            <a:extLst>
              <a:ext uri="{FF2B5EF4-FFF2-40B4-BE49-F238E27FC236}">
                <a16:creationId xmlns:a16="http://schemas.microsoft.com/office/drawing/2014/main" id="{7AB4EBDD-6A66-6AA3-78C2-E861104C9972}"/>
              </a:ext>
            </a:extLst>
          </p:cNvPr>
          <p:cNvPicPr>
            <a:picLocks noChangeAspect="1"/>
          </p:cNvPicPr>
          <p:nvPr/>
        </p:nvPicPr>
        <p:blipFill>
          <a:blip r:embed="rId3"/>
          <a:stretch>
            <a:fillRect/>
          </a:stretch>
        </p:blipFill>
        <p:spPr>
          <a:xfrm>
            <a:off x="7676372" y="127115"/>
            <a:ext cx="3733347" cy="2547757"/>
          </a:xfrm>
          <a:prstGeom prst="rect">
            <a:avLst/>
          </a:prstGeom>
        </p:spPr>
      </p:pic>
      <p:pic>
        <p:nvPicPr>
          <p:cNvPr id="9" name="Picture 8">
            <a:extLst>
              <a:ext uri="{FF2B5EF4-FFF2-40B4-BE49-F238E27FC236}">
                <a16:creationId xmlns:a16="http://schemas.microsoft.com/office/drawing/2014/main" id="{EC269E84-336D-632F-76D9-3BAA4F31FCA7}"/>
              </a:ext>
            </a:extLst>
          </p:cNvPr>
          <p:cNvPicPr>
            <a:picLocks noChangeAspect="1"/>
          </p:cNvPicPr>
          <p:nvPr/>
        </p:nvPicPr>
        <p:blipFill rotWithShape="1">
          <a:blip r:embed="rId4"/>
          <a:srcRect b="3970"/>
          <a:stretch/>
        </p:blipFill>
        <p:spPr>
          <a:xfrm>
            <a:off x="3079409" y="3504121"/>
            <a:ext cx="3736061" cy="2468885"/>
          </a:xfrm>
          <a:prstGeom prst="rect">
            <a:avLst/>
          </a:prstGeom>
        </p:spPr>
      </p:pic>
      <p:pic>
        <p:nvPicPr>
          <p:cNvPr id="11" name="Picture 10">
            <a:extLst>
              <a:ext uri="{FF2B5EF4-FFF2-40B4-BE49-F238E27FC236}">
                <a16:creationId xmlns:a16="http://schemas.microsoft.com/office/drawing/2014/main" id="{06A54CE4-F553-0473-D97F-8C0008DB74F7}"/>
              </a:ext>
            </a:extLst>
          </p:cNvPr>
          <p:cNvPicPr>
            <a:picLocks noChangeAspect="1"/>
          </p:cNvPicPr>
          <p:nvPr/>
        </p:nvPicPr>
        <p:blipFill>
          <a:blip r:embed="rId5"/>
          <a:stretch>
            <a:fillRect/>
          </a:stretch>
        </p:blipFill>
        <p:spPr>
          <a:xfrm>
            <a:off x="7676373" y="3429001"/>
            <a:ext cx="3636670" cy="2549234"/>
          </a:xfrm>
          <a:prstGeom prst="rect">
            <a:avLst/>
          </a:prstGeom>
        </p:spPr>
      </p:pic>
      <p:sp>
        <p:nvSpPr>
          <p:cNvPr id="12" name="TextBox 11">
            <a:extLst>
              <a:ext uri="{FF2B5EF4-FFF2-40B4-BE49-F238E27FC236}">
                <a16:creationId xmlns:a16="http://schemas.microsoft.com/office/drawing/2014/main" id="{F4CF5B7B-2DA6-6C42-33DD-ED2A6A551D55}"/>
              </a:ext>
            </a:extLst>
          </p:cNvPr>
          <p:cNvSpPr txBox="1"/>
          <p:nvPr/>
        </p:nvSpPr>
        <p:spPr>
          <a:xfrm>
            <a:off x="3020043" y="2674872"/>
            <a:ext cx="4547752" cy="1107996"/>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1 - </a:t>
            </a:r>
            <a:r>
              <a:rPr lang="en-US" sz="1600" b="0" i="0" u="none" strike="noStrike" dirty="0">
                <a:solidFill>
                  <a:srgbClr val="000000"/>
                </a:solidFill>
                <a:latin typeface="Calibri" panose="020F0502020204030204" pitchFamily="34" charset="0"/>
                <a:cs typeface="Calibri" panose="020F0502020204030204" pitchFamily="34" charset="0"/>
              </a:rPr>
              <a:t>No cycle provision, or cycle provision stops short of junction. </a:t>
            </a:r>
            <a:r>
              <a:rPr lang="en-US" sz="1600" b="0" i="0" u="none" strike="noStrike" dirty="0" err="1">
                <a:solidFill>
                  <a:srgbClr val="000000"/>
                </a:solidFill>
                <a:latin typeface="Calibri" panose="020F0502020204030204" pitchFamily="34" charset="0"/>
                <a:cs typeface="Calibri" panose="020F0502020204030204" pitchFamily="34" charset="0"/>
              </a:rPr>
              <a:t>Mutiple</a:t>
            </a:r>
            <a:r>
              <a:rPr lang="en-US" sz="1600" b="0" i="0" u="none" strike="noStrike" dirty="0">
                <a:solidFill>
                  <a:srgbClr val="000000"/>
                </a:solidFill>
                <a:latin typeface="Calibri" panose="020F0502020204030204" pitchFamily="34" charset="0"/>
                <a:cs typeface="Calibri" panose="020F0502020204030204" pitchFamily="34" charset="0"/>
              </a:rPr>
              <a:t> lanes to cross makes the junction dangerous even for confident cyclists.</a:t>
            </a:r>
            <a:endParaRPr lang="en-IE" sz="1600" b="0" i="0" u="none" strike="noStrike" dirty="0">
              <a:solidFill>
                <a:srgbClr val="000000"/>
              </a:solidFill>
              <a:latin typeface="Calibri" panose="020F0502020204030204" pitchFamily="34" charset="0"/>
              <a:cs typeface="Calibri" panose="020F0502020204030204" pitchFamily="34" charset="0"/>
            </a:endParaRPr>
          </a:p>
          <a:p>
            <a:endParaRPr lang="en-IE"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EB2BE17-AAAE-7CB2-12E6-722000453C0E}"/>
              </a:ext>
            </a:extLst>
          </p:cNvPr>
          <p:cNvSpPr txBox="1"/>
          <p:nvPr/>
        </p:nvSpPr>
        <p:spPr>
          <a:xfrm>
            <a:off x="7567795" y="2674873"/>
            <a:ext cx="3977865" cy="86177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2 - </a:t>
            </a:r>
            <a:r>
              <a:rPr lang="en-US" sz="1600" b="0" i="0" u="none" strike="noStrike" dirty="0">
                <a:solidFill>
                  <a:srgbClr val="000000"/>
                </a:solidFill>
                <a:latin typeface="Calibri" panose="020F0502020204030204" pitchFamily="34" charset="0"/>
                <a:cs typeface="Calibri" panose="020F0502020204030204" pitchFamily="34" charset="0"/>
              </a:rPr>
              <a:t>No cycle provision but fewer lanes or left only provision</a:t>
            </a:r>
            <a:r>
              <a:rPr lang="en-GB" sz="1600" b="0" i="0" u="none" strike="noStrike" dirty="0">
                <a:solidFill>
                  <a:srgbClr val="000000"/>
                </a:solidFill>
                <a:latin typeface="Calibri" panose="020F0502020204030204" pitchFamily="34" charset="0"/>
                <a:cs typeface="Calibri" panose="020F0502020204030204" pitchFamily="34" charset="0"/>
              </a:rPr>
              <a:t> </a:t>
            </a:r>
            <a:endParaRPr lang="en-IE" sz="1600" b="0" i="0" u="none" strike="noStrike" dirty="0">
              <a:solidFill>
                <a:srgbClr val="000000"/>
              </a:solidFill>
              <a:latin typeface="Calibri" panose="020F0502020204030204" pitchFamily="34" charset="0"/>
              <a:cs typeface="Calibri" panose="020F0502020204030204" pitchFamily="34" charset="0"/>
            </a:endParaRPr>
          </a:p>
          <a:p>
            <a:endParaRPr lang="en-IE"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F643DFB-8489-4D0B-D184-FE19C1DB84DF}"/>
              </a:ext>
            </a:extLst>
          </p:cNvPr>
          <p:cNvSpPr txBox="1"/>
          <p:nvPr/>
        </p:nvSpPr>
        <p:spPr>
          <a:xfrm>
            <a:off x="2970832" y="5983639"/>
            <a:ext cx="4547752" cy="1107996"/>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3 - </a:t>
            </a:r>
            <a:r>
              <a:rPr lang="en-US" sz="1600" b="0" i="0" u="none" strike="noStrike" dirty="0">
                <a:solidFill>
                  <a:srgbClr val="000000"/>
                </a:solidFill>
                <a:latin typeface="Calibri" panose="020F0502020204030204" pitchFamily="34" charset="0"/>
                <a:cs typeface="Calibri" panose="020F0502020204030204" pitchFamily="34" charset="0"/>
              </a:rPr>
              <a:t>Provision for a non-confident cyclist to make a left and straight ahead movement. No provision for right turns without </a:t>
            </a:r>
            <a:r>
              <a:rPr lang="en-GB" sz="1600" b="0" i="0" u="none" strike="noStrike" dirty="0">
                <a:solidFill>
                  <a:srgbClr val="000000"/>
                </a:solidFill>
                <a:latin typeface="Calibri" panose="020F0502020204030204" pitchFamily="34" charset="0"/>
                <a:cs typeface="Calibri" panose="020F0502020204030204" pitchFamily="34" charset="0"/>
              </a:rPr>
              <a:t>conflict</a:t>
            </a:r>
            <a:endParaRPr lang="en-IE" sz="1600" b="0" i="0" u="none" strike="noStrike" dirty="0">
              <a:solidFill>
                <a:srgbClr val="000000"/>
              </a:solidFill>
              <a:latin typeface="Calibri" panose="020F0502020204030204" pitchFamily="34" charset="0"/>
              <a:cs typeface="Calibri" panose="020F0502020204030204" pitchFamily="34" charset="0"/>
            </a:endParaRPr>
          </a:p>
          <a:p>
            <a:endParaRPr lang="en-IE"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C371225-E608-EB88-96AD-9ACF08B5C00E}"/>
              </a:ext>
            </a:extLst>
          </p:cNvPr>
          <p:cNvSpPr txBox="1"/>
          <p:nvPr/>
        </p:nvSpPr>
        <p:spPr>
          <a:xfrm>
            <a:off x="7627162" y="5973006"/>
            <a:ext cx="4398261" cy="1107996"/>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4 - </a:t>
            </a:r>
            <a:r>
              <a:rPr lang="en-IE" sz="1600" b="0" i="0" u="none" strike="noStrike" dirty="0">
                <a:solidFill>
                  <a:srgbClr val="000000"/>
                </a:solidFill>
                <a:latin typeface="Calibri" panose="020F0502020204030204" pitchFamily="34" charset="0"/>
                <a:cs typeface="Calibri" panose="020F0502020204030204" pitchFamily="34" charset="0"/>
              </a:rPr>
              <a:t>Provision suitable for a non-confident cyclist to safely make all movements. Cyclists do not share space with pedestrians.</a:t>
            </a:r>
          </a:p>
          <a:p>
            <a:endParaRPr lang="en-IE"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7B9E4F8-20C9-469A-E4E5-6D982659032D}"/>
              </a:ext>
            </a:extLst>
          </p:cNvPr>
          <p:cNvPicPr>
            <a:picLocks noChangeAspect="1"/>
          </p:cNvPicPr>
          <p:nvPr/>
        </p:nvPicPr>
        <p:blipFill>
          <a:blip r:embed="rId6"/>
          <a:stretch>
            <a:fillRect/>
          </a:stretch>
        </p:blipFill>
        <p:spPr>
          <a:xfrm>
            <a:off x="408216" y="745636"/>
            <a:ext cx="786103" cy="4566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6976-1AAD-4522-3024-A1008172B5E9}"/>
              </a:ext>
            </a:extLst>
          </p:cNvPr>
          <p:cNvSpPr txBox="1">
            <a:spLocks noGrp="1"/>
          </p:cNvSpPr>
          <p:nvPr>
            <p:ph type="title"/>
          </p:nvPr>
        </p:nvSpPr>
        <p:spPr>
          <a:xfrm>
            <a:off x="251670" y="1358283"/>
            <a:ext cx="3145874" cy="3498945"/>
          </a:xfrm>
        </p:spPr>
        <p:txBody>
          <a:bodyPr/>
          <a:lstStyle/>
          <a:p>
            <a:pPr lvl="0"/>
            <a:r>
              <a:rPr lang="en-GB" dirty="0"/>
              <a:t>Pavement Condition Examples</a:t>
            </a:r>
            <a:endParaRPr lang="en-IE" dirty="0"/>
          </a:p>
        </p:txBody>
      </p:sp>
      <p:pic>
        <p:nvPicPr>
          <p:cNvPr id="7" name="Picture 6">
            <a:extLst>
              <a:ext uri="{FF2B5EF4-FFF2-40B4-BE49-F238E27FC236}">
                <a16:creationId xmlns:a16="http://schemas.microsoft.com/office/drawing/2014/main" id="{2D930042-0209-AEAB-1628-5F83D30609EB}"/>
              </a:ext>
            </a:extLst>
          </p:cNvPr>
          <p:cNvPicPr>
            <a:picLocks noChangeAspect="1"/>
          </p:cNvPicPr>
          <p:nvPr/>
        </p:nvPicPr>
        <p:blipFill rotWithShape="1">
          <a:blip r:embed="rId2"/>
          <a:srcRect b="8627"/>
          <a:stretch/>
        </p:blipFill>
        <p:spPr>
          <a:xfrm>
            <a:off x="3324873" y="93836"/>
            <a:ext cx="3922265" cy="2750914"/>
          </a:xfrm>
          <a:prstGeom prst="rect">
            <a:avLst/>
          </a:prstGeom>
        </p:spPr>
      </p:pic>
      <p:pic>
        <p:nvPicPr>
          <p:cNvPr id="9" name="Picture 8">
            <a:extLst>
              <a:ext uri="{FF2B5EF4-FFF2-40B4-BE49-F238E27FC236}">
                <a16:creationId xmlns:a16="http://schemas.microsoft.com/office/drawing/2014/main" id="{C934F8D0-45F2-6020-F951-84E675C851EA}"/>
              </a:ext>
            </a:extLst>
          </p:cNvPr>
          <p:cNvPicPr>
            <a:picLocks noChangeAspect="1"/>
          </p:cNvPicPr>
          <p:nvPr/>
        </p:nvPicPr>
        <p:blipFill>
          <a:blip r:embed="rId3"/>
          <a:stretch>
            <a:fillRect/>
          </a:stretch>
        </p:blipFill>
        <p:spPr>
          <a:xfrm>
            <a:off x="7850966" y="93836"/>
            <a:ext cx="3965211" cy="2750913"/>
          </a:xfrm>
          <a:prstGeom prst="rect">
            <a:avLst/>
          </a:prstGeom>
        </p:spPr>
      </p:pic>
      <p:pic>
        <p:nvPicPr>
          <p:cNvPr id="11" name="Picture 10">
            <a:extLst>
              <a:ext uri="{FF2B5EF4-FFF2-40B4-BE49-F238E27FC236}">
                <a16:creationId xmlns:a16="http://schemas.microsoft.com/office/drawing/2014/main" id="{00FABC0F-E434-EF38-288B-E319B439621C}"/>
              </a:ext>
            </a:extLst>
          </p:cNvPr>
          <p:cNvPicPr>
            <a:picLocks noChangeAspect="1"/>
          </p:cNvPicPr>
          <p:nvPr/>
        </p:nvPicPr>
        <p:blipFill>
          <a:blip r:embed="rId4"/>
          <a:stretch>
            <a:fillRect/>
          </a:stretch>
        </p:blipFill>
        <p:spPr>
          <a:xfrm>
            <a:off x="3367888" y="3650882"/>
            <a:ext cx="3879250" cy="2541578"/>
          </a:xfrm>
          <a:prstGeom prst="rect">
            <a:avLst/>
          </a:prstGeom>
        </p:spPr>
      </p:pic>
      <p:pic>
        <p:nvPicPr>
          <p:cNvPr id="13" name="Picture 12">
            <a:extLst>
              <a:ext uri="{FF2B5EF4-FFF2-40B4-BE49-F238E27FC236}">
                <a16:creationId xmlns:a16="http://schemas.microsoft.com/office/drawing/2014/main" id="{BC027D49-AEBA-F886-E094-8BD63E599B04}"/>
              </a:ext>
            </a:extLst>
          </p:cNvPr>
          <p:cNvPicPr>
            <a:picLocks noChangeAspect="1"/>
          </p:cNvPicPr>
          <p:nvPr/>
        </p:nvPicPr>
        <p:blipFill>
          <a:blip r:embed="rId5"/>
          <a:stretch>
            <a:fillRect/>
          </a:stretch>
        </p:blipFill>
        <p:spPr>
          <a:xfrm>
            <a:off x="7850965" y="3633298"/>
            <a:ext cx="3965211" cy="2541578"/>
          </a:xfrm>
          <a:prstGeom prst="rect">
            <a:avLst/>
          </a:prstGeom>
        </p:spPr>
      </p:pic>
      <p:sp>
        <p:nvSpPr>
          <p:cNvPr id="14" name="TextBox 13">
            <a:extLst>
              <a:ext uri="{FF2B5EF4-FFF2-40B4-BE49-F238E27FC236}">
                <a16:creationId xmlns:a16="http://schemas.microsoft.com/office/drawing/2014/main" id="{E8196EA6-59FB-7D46-F0AD-B7A8F6270019}"/>
              </a:ext>
            </a:extLst>
          </p:cNvPr>
          <p:cNvSpPr txBox="1"/>
          <p:nvPr/>
        </p:nvSpPr>
        <p:spPr>
          <a:xfrm>
            <a:off x="3281927" y="2844750"/>
            <a:ext cx="3965211" cy="1107996"/>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1 - </a:t>
            </a:r>
            <a:r>
              <a:rPr lang="en-GB" sz="1600" b="0" i="0" u="none" strike="noStrike" dirty="0">
                <a:solidFill>
                  <a:srgbClr val="000000"/>
                </a:solidFill>
                <a:latin typeface="Calibri" panose="020F0502020204030204" pitchFamily="34" charset="0"/>
                <a:cs typeface="Calibri" panose="020F0502020204030204" pitchFamily="34" charset="0"/>
              </a:rPr>
              <a:t>Major surface deterioration (loss of wearing course, potholes and structural defect, &amp; tree root uplift)</a:t>
            </a:r>
          </a:p>
          <a:p>
            <a:endParaRPr lang="en-IE"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C6304F7-FC59-232C-7517-8C93CA2A58D1}"/>
              </a:ext>
            </a:extLst>
          </p:cNvPr>
          <p:cNvSpPr txBox="1"/>
          <p:nvPr/>
        </p:nvSpPr>
        <p:spPr>
          <a:xfrm>
            <a:off x="7753739" y="2844749"/>
            <a:ext cx="4186591" cy="86177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2 - </a:t>
            </a:r>
            <a:r>
              <a:rPr lang="en-GB" sz="1600" b="0" i="0" u="none" strike="noStrike" dirty="0">
                <a:solidFill>
                  <a:srgbClr val="000000"/>
                </a:solidFill>
                <a:latin typeface="Calibri" panose="020F0502020204030204" pitchFamily="34" charset="0"/>
                <a:cs typeface="Calibri" panose="020F0502020204030204" pitchFamily="34" charset="0"/>
              </a:rPr>
              <a:t>Minor surface defects (surface cracking, ravelling)</a:t>
            </a:r>
          </a:p>
          <a:p>
            <a:endParaRPr lang="en-IE"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806268D-EAEE-F1AA-7C52-E6974D58D058}"/>
              </a:ext>
            </a:extLst>
          </p:cNvPr>
          <p:cNvSpPr txBox="1"/>
          <p:nvPr/>
        </p:nvSpPr>
        <p:spPr>
          <a:xfrm>
            <a:off x="3267124" y="6174876"/>
            <a:ext cx="4253350" cy="86177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3 - </a:t>
            </a:r>
            <a:r>
              <a:rPr lang="en-GB" sz="1600" b="0" i="0" u="none" strike="noStrike" dirty="0">
                <a:solidFill>
                  <a:srgbClr val="000000"/>
                </a:solidFill>
                <a:latin typeface="Calibri" panose="020F0502020204030204" pitchFamily="34" charset="0"/>
                <a:cs typeface="Calibri" panose="020F0502020204030204" pitchFamily="34" charset="0"/>
              </a:rPr>
              <a:t>No surface defects but poor appearance (cycle track markings could require refreshing)</a:t>
            </a:r>
          </a:p>
          <a:p>
            <a:endParaRPr lang="en-IE"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A60328-8CE5-C33D-E53C-D2AAB84EC4DD}"/>
              </a:ext>
            </a:extLst>
          </p:cNvPr>
          <p:cNvSpPr txBox="1"/>
          <p:nvPr/>
        </p:nvSpPr>
        <p:spPr>
          <a:xfrm>
            <a:off x="7753739" y="6174876"/>
            <a:ext cx="3480248" cy="615553"/>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Level 4 - </a:t>
            </a:r>
            <a:r>
              <a:rPr lang="en-GB" sz="1600" b="0" i="0" u="none" strike="noStrike" dirty="0">
                <a:solidFill>
                  <a:srgbClr val="000000"/>
                </a:solidFill>
                <a:latin typeface="Calibri" panose="020F0502020204030204" pitchFamily="34" charset="0"/>
                <a:cs typeface="Calibri" panose="020F0502020204030204" pitchFamily="34" charset="0"/>
              </a:rPr>
              <a:t>Good, no action required.</a:t>
            </a:r>
          </a:p>
          <a:p>
            <a:endParaRPr lang="en-IE"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58D7AE-DAB3-A008-FCA3-D1CAE98D7E17}"/>
              </a:ext>
            </a:extLst>
          </p:cNvPr>
          <p:cNvPicPr>
            <a:picLocks noChangeAspect="1"/>
          </p:cNvPicPr>
          <p:nvPr/>
        </p:nvPicPr>
        <p:blipFill>
          <a:blip r:embed="rId6"/>
          <a:stretch>
            <a:fillRect/>
          </a:stretch>
        </p:blipFill>
        <p:spPr>
          <a:xfrm>
            <a:off x="408216" y="745636"/>
            <a:ext cx="786103" cy="4566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80C9-FC81-73CF-79CC-65CFC0A67B09}"/>
              </a:ext>
            </a:extLst>
          </p:cNvPr>
          <p:cNvSpPr txBox="1">
            <a:spLocks noGrp="1"/>
          </p:cNvSpPr>
          <p:nvPr>
            <p:ph type="title"/>
          </p:nvPr>
        </p:nvSpPr>
        <p:spPr>
          <a:xfrm>
            <a:off x="3609962" y="1958387"/>
            <a:ext cx="5944585" cy="2697589"/>
          </a:xfrm>
        </p:spPr>
        <p:txBody>
          <a:bodyPr>
            <a:normAutofit fontScale="90000"/>
          </a:bodyPr>
          <a:lstStyle/>
          <a:p>
            <a:pPr lvl="0" algn="ctr"/>
            <a:r>
              <a:rPr lang="en-GB" sz="9600" dirty="0"/>
              <a:t>Survey</a:t>
            </a:r>
            <a:br>
              <a:rPr lang="en-GB" sz="9600" dirty="0"/>
            </a:br>
            <a:r>
              <a:rPr lang="en-GB" sz="9600" dirty="0"/>
              <a:t>Results</a:t>
            </a:r>
            <a:endParaRPr lang="en-IE" sz="9600" dirty="0"/>
          </a:p>
        </p:txBody>
      </p:sp>
      <p:pic>
        <p:nvPicPr>
          <p:cNvPr id="5" name="Picture 4">
            <a:extLst>
              <a:ext uri="{FF2B5EF4-FFF2-40B4-BE49-F238E27FC236}">
                <a16:creationId xmlns:a16="http://schemas.microsoft.com/office/drawing/2014/main" id="{961C6083-4A68-C9F6-0743-D6F2B7414B7B}"/>
              </a:ext>
            </a:extLst>
          </p:cNvPr>
          <p:cNvPicPr>
            <a:picLocks noChangeAspect="1"/>
          </p:cNvPicPr>
          <p:nvPr/>
        </p:nvPicPr>
        <p:blipFill>
          <a:blip r:embed="rId2"/>
          <a:stretch>
            <a:fillRect/>
          </a:stretch>
        </p:blipFill>
        <p:spPr>
          <a:xfrm>
            <a:off x="408216" y="745636"/>
            <a:ext cx="786103" cy="4566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E70D-A5F6-C4FB-F3C4-4E27E0A16459}"/>
              </a:ext>
            </a:extLst>
          </p:cNvPr>
          <p:cNvSpPr txBox="1">
            <a:spLocks noGrp="1"/>
          </p:cNvSpPr>
          <p:nvPr>
            <p:ph type="title"/>
          </p:nvPr>
        </p:nvSpPr>
        <p:spPr>
          <a:xfrm>
            <a:off x="292964" y="1322771"/>
            <a:ext cx="2814220" cy="2911879"/>
          </a:xfrm>
        </p:spPr>
        <p:txBody>
          <a:bodyPr/>
          <a:lstStyle/>
          <a:p>
            <a:pPr lvl="0"/>
            <a:r>
              <a:rPr lang="en-GB" sz="3200" dirty="0"/>
              <a:t>SDCC Cycle Network</a:t>
            </a:r>
            <a:br>
              <a:rPr lang="en-GB" sz="3200" dirty="0"/>
            </a:br>
            <a:r>
              <a:rPr lang="en-GB" sz="3200" dirty="0"/>
              <a:t>- July 2022</a:t>
            </a:r>
            <a:endParaRPr lang="en-IE" sz="3200" dirty="0"/>
          </a:p>
        </p:txBody>
      </p:sp>
      <p:pic>
        <p:nvPicPr>
          <p:cNvPr id="3" name="Picture 13" descr="Map&#10;&#10;Description automatically generated">
            <a:extLst>
              <a:ext uri="{FF2B5EF4-FFF2-40B4-BE49-F238E27FC236}">
                <a16:creationId xmlns:a16="http://schemas.microsoft.com/office/drawing/2014/main" id="{762BAAF3-23F3-C713-9C46-EF56497D6371}"/>
              </a:ext>
            </a:extLst>
          </p:cNvPr>
          <p:cNvPicPr>
            <a:picLocks noChangeAspect="1"/>
          </p:cNvPicPr>
          <p:nvPr/>
        </p:nvPicPr>
        <p:blipFill>
          <a:blip r:embed="rId3"/>
          <a:stretch>
            <a:fillRect/>
          </a:stretch>
        </p:blipFill>
        <p:spPr>
          <a:xfrm>
            <a:off x="3620658" y="161108"/>
            <a:ext cx="8427604" cy="6574453"/>
          </a:xfrm>
          <a:prstGeom prst="rect">
            <a:avLst/>
          </a:prstGeom>
          <a:noFill/>
          <a:ln cap="flat">
            <a:noFill/>
          </a:ln>
        </p:spPr>
      </p:pic>
      <p:pic>
        <p:nvPicPr>
          <p:cNvPr id="4" name="Picture 15">
            <a:extLst>
              <a:ext uri="{FF2B5EF4-FFF2-40B4-BE49-F238E27FC236}">
                <a16:creationId xmlns:a16="http://schemas.microsoft.com/office/drawing/2014/main" id="{FDF2FE48-D15C-3A76-2E76-C1171B4E5917}"/>
              </a:ext>
            </a:extLst>
          </p:cNvPr>
          <p:cNvPicPr>
            <a:picLocks noChangeAspect="1"/>
          </p:cNvPicPr>
          <p:nvPr/>
        </p:nvPicPr>
        <p:blipFill>
          <a:blip r:embed="rId4"/>
          <a:stretch>
            <a:fillRect/>
          </a:stretch>
        </p:blipFill>
        <p:spPr>
          <a:xfrm>
            <a:off x="143743" y="5749299"/>
            <a:ext cx="2159995" cy="986262"/>
          </a:xfrm>
          <a:prstGeom prst="rect">
            <a:avLst/>
          </a:prstGeom>
          <a:noFill/>
          <a:ln cap="flat">
            <a:noFill/>
          </a:ln>
        </p:spPr>
      </p:pic>
      <p:pic>
        <p:nvPicPr>
          <p:cNvPr id="6" name="Picture 5">
            <a:extLst>
              <a:ext uri="{FF2B5EF4-FFF2-40B4-BE49-F238E27FC236}">
                <a16:creationId xmlns:a16="http://schemas.microsoft.com/office/drawing/2014/main" id="{DD014166-A0AA-13A7-3469-6BE41E1321FE}"/>
              </a:ext>
            </a:extLst>
          </p:cNvPr>
          <p:cNvPicPr>
            <a:picLocks noChangeAspect="1"/>
          </p:cNvPicPr>
          <p:nvPr/>
        </p:nvPicPr>
        <p:blipFill>
          <a:blip r:embed="rId5"/>
          <a:stretch>
            <a:fillRect/>
          </a:stretch>
        </p:blipFill>
        <p:spPr>
          <a:xfrm>
            <a:off x="408216" y="745636"/>
            <a:ext cx="786103" cy="4566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3429-B754-E6D8-9529-247767D2C63C}"/>
              </a:ext>
            </a:extLst>
          </p:cNvPr>
          <p:cNvSpPr txBox="1">
            <a:spLocks noGrp="1"/>
          </p:cNvSpPr>
          <p:nvPr>
            <p:ph type="title"/>
          </p:nvPr>
        </p:nvSpPr>
        <p:spPr>
          <a:xfrm>
            <a:off x="176187" y="1352939"/>
            <a:ext cx="3565390" cy="2998473"/>
          </a:xfrm>
        </p:spPr>
        <p:txBody>
          <a:bodyPr/>
          <a:lstStyle/>
          <a:p>
            <a:pPr lvl="0"/>
            <a:r>
              <a:rPr lang="en-GB" sz="3200" dirty="0"/>
              <a:t>Quality of Infrastructure Design</a:t>
            </a:r>
            <a:br>
              <a:rPr lang="en-GB" sz="3200" dirty="0"/>
            </a:br>
            <a:r>
              <a:rPr lang="en-GB" sz="2000" dirty="0"/>
              <a:t>(Combination of type and width)</a:t>
            </a:r>
            <a:endParaRPr lang="en-IE" sz="3200" dirty="0"/>
          </a:p>
        </p:txBody>
      </p:sp>
      <p:pic>
        <p:nvPicPr>
          <p:cNvPr id="4" name="Picture 5" descr="Map&#10;&#10;Description automatically generated">
            <a:extLst>
              <a:ext uri="{FF2B5EF4-FFF2-40B4-BE49-F238E27FC236}">
                <a16:creationId xmlns:a16="http://schemas.microsoft.com/office/drawing/2014/main" id="{A15D8550-A363-23E2-6303-F79892E1401B}"/>
              </a:ext>
            </a:extLst>
          </p:cNvPr>
          <p:cNvPicPr>
            <a:picLocks noChangeAspect="1"/>
          </p:cNvPicPr>
          <p:nvPr/>
        </p:nvPicPr>
        <p:blipFill>
          <a:blip r:embed="rId3"/>
          <a:stretch>
            <a:fillRect/>
          </a:stretch>
        </p:blipFill>
        <p:spPr>
          <a:xfrm>
            <a:off x="3906170" y="124285"/>
            <a:ext cx="8109639" cy="6634502"/>
          </a:xfrm>
          <a:prstGeom prst="rect">
            <a:avLst/>
          </a:prstGeom>
          <a:noFill/>
          <a:ln cap="flat">
            <a:noFill/>
          </a:ln>
        </p:spPr>
      </p:pic>
      <p:pic>
        <p:nvPicPr>
          <p:cNvPr id="6" name="Picture 5">
            <a:extLst>
              <a:ext uri="{FF2B5EF4-FFF2-40B4-BE49-F238E27FC236}">
                <a16:creationId xmlns:a16="http://schemas.microsoft.com/office/drawing/2014/main" id="{5F11CC3C-0581-9E56-D5FE-8C8AEA115736}"/>
              </a:ext>
            </a:extLst>
          </p:cNvPr>
          <p:cNvPicPr>
            <a:picLocks noChangeAspect="1"/>
          </p:cNvPicPr>
          <p:nvPr/>
        </p:nvPicPr>
        <p:blipFill>
          <a:blip r:embed="rId4"/>
          <a:stretch>
            <a:fillRect/>
          </a:stretch>
        </p:blipFill>
        <p:spPr>
          <a:xfrm>
            <a:off x="408216" y="745636"/>
            <a:ext cx="786103" cy="456675"/>
          </a:xfrm>
          <a:prstGeom prst="rect">
            <a:avLst/>
          </a:prstGeom>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60379</TotalTime>
  <Words>771</Words>
  <Application>Microsoft Office PowerPoint</Application>
  <PresentationFormat>Widescreen</PresentationFormat>
  <Paragraphs>107</Paragraphs>
  <Slides>25</Slides>
  <Notes>13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2" baseType="lpstr">
      <vt:lpstr>Arial</vt:lpstr>
      <vt:lpstr>Calibri</vt:lpstr>
      <vt:lpstr>Century Gothic</vt:lpstr>
      <vt:lpstr>Wingdings 3</vt:lpstr>
      <vt:lpstr>Wisp</vt:lpstr>
      <vt:lpstr>Acrobat Document</vt:lpstr>
      <vt:lpstr>Adobe Acrobat Document</vt:lpstr>
      <vt:lpstr>SDCC Cycle Infrastructure Condition Survey</vt:lpstr>
      <vt:lpstr>Background </vt:lpstr>
      <vt:lpstr>Quality of Cycle Infrastructure (Combination of Type and Width of Infrastructure)</vt:lpstr>
      <vt:lpstr>Treatment at side roads</vt:lpstr>
      <vt:lpstr>Treatment at Large Junctions </vt:lpstr>
      <vt:lpstr>Pavement Condition Examples</vt:lpstr>
      <vt:lpstr>Survey Results</vt:lpstr>
      <vt:lpstr>SDCC Cycle Network - July 2022</vt:lpstr>
      <vt:lpstr>Quality of Infrastructure Design (Combination of type and width)</vt:lpstr>
      <vt:lpstr>Pavement Condition</vt:lpstr>
      <vt:lpstr>Junction Treatments - major junctions</vt:lpstr>
      <vt:lpstr>Junction Treatments - side roads</vt:lpstr>
      <vt:lpstr>Future SDCC Cycle Network </vt:lpstr>
      <vt:lpstr>Assessment of Findings</vt:lpstr>
      <vt:lpstr>What  Next</vt:lpstr>
      <vt:lpstr>Proposed Works</vt:lpstr>
      <vt:lpstr>2023 Plan – Upgrade of Side Road Jcts</vt:lpstr>
      <vt:lpstr>2023 Works Location   - Griffeen</vt:lpstr>
      <vt:lpstr>Standard Side Road  Detail</vt:lpstr>
      <vt:lpstr>Roundabout Detail</vt:lpstr>
      <vt:lpstr>Sample Junction - Proposed Layout</vt:lpstr>
      <vt:lpstr>Sample Junction - Proposed Layout</vt:lpstr>
      <vt:lpstr>Case Study Example – Drumartin Rd - Before</vt:lpstr>
      <vt:lpstr>Case Study Example – Drumartin Rd - After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SDCC Cycle Condition Survey</dc:title>
  <dc:creator>Gary Walsh</dc:creator>
  <cp:lastModifiedBy>Gary Walsh</cp:lastModifiedBy>
  <cp:revision>29</cp:revision>
  <cp:lastPrinted>2022-11-16T08:18:46Z</cp:lastPrinted>
  <dcterms:created xsi:type="dcterms:W3CDTF">2022-07-06T10:39:19Z</dcterms:created>
  <dcterms:modified xsi:type="dcterms:W3CDTF">2023-03-13T11:15:36Z</dcterms:modified>
</cp:coreProperties>
</file>