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1" r:id="rId5"/>
    <p:sldId id="341" r:id="rId6"/>
    <p:sldId id="342" r:id="rId7"/>
    <p:sldId id="343" r:id="rId8"/>
    <p:sldId id="344" r:id="rId9"/>
    <p:sldId id="338" r:id="rId10"/>
    <p:sldId id="345" r:id="rId11"/>
    <p:sldId id="346" r:id="rId12"/>
    <p:sldId id="332" r:id="rId13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D0D8E8"/>
    <a:srgbClr val="4F81BD"/>
    <a:srgbClr val="E9EDF4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7D83DC-8208-4B3C-B008-839709237462}" v="7" vWet="11" dt="2023-03-10T10:01:58.354"/>
    <p1510:client id="{3FC1D177-650D-4A46-8A85-13C98343D749}" v="19" dt="2023-03-10T10:04:00.9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36" autoAdjust="0"/>
    <p:restoredTop sz="86421" autoAdjust="0"/>
  </p:normalViewPr>
  <p:slideViewPr>
    <p:cSldViewPr>
      <p:cViewPr varScale="1">
        <p:scale>
          <a:sx n="114" d="100"/>
          <a:sy n="114" d="100"/>
        </p:scale>
        <p:origin x="130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10/03/2023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10/03/2023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Headed Item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Update on Proposed Traveller Accommodation Redevelopments at </a:t>
            </a:r>
            <a:r>
              <a:rPr lang="en-IE" sz="3800" b="1" dirty="0" err="1">
                <a:solidFill>
                  <a:schemeClr val="bg1"/>
                </a:solidFill>
              </a:rPr>
              <a:t>Owendoher</a:t>
            </a:r>
            <a:r>
              <a:rPr lang="en-IE" sz="3800" b="1" dirty="0">
                <a:solidFill>
                  <a:schemeClr val="bg1"/>
                </a:solidFill>
              </a:rPr>
              <a:t> Haven, Oldcastle Park and Kishogue Park</a:t>
            </a:r>
          </a:p>
          <a:p>
            <a:endParaRPr lang="en-IE" sz="3800" b="1" dirty="0">
              <a:solidFill>
                <a:schemeClr val="bg1"/>
              </a:solidFill>
            </a:endParaRPr>
          </a:p>
          <a:p>
            <a:r>
              <a:rPr lang="en-IE" sz="3300" b="1" dirty="0">
                <a:solidFill>
                  <a:schemeClr val="bg1"/>
                </a:solidFill>
              </a:rPr>
              <a:t>Meeting of South Dublin County Council</a:t>
            </a:r>
          </a:p>
          <a:p>
            <a:r>
              <a:rPr lang="en-IE" sz="3300" b="1" dirty="0">
                <a:solidFill>
                  <a:schemeClr val="bg1"/>
                </a:solidFill>
              </a:rPr>
              <a:t>13</a:t>
            </a:r>
            <a:r>
              <a:rPr lang="en-IE" sz="3300" b="1" baseline="30000" dirty="0">
                <a:solidFill>
                  <a:schemeClr val="bg1"/>
                </a:solidFill>
              </a:rPr>
              <a:t>th</a:t>
            </a:r>
            <a:r>
              <a:rPr lang="en-IE" sz="3300" b="1" dirty="0">
                <a:solidFill>
                  <a:schemeClr val="bg1"/>
                </a:solidFill>
              </a:rPr>
              <a:t> March 2023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57"/>
    </mc:Choice>
    <mc:Fallback xmlns="">
      <p:transition spd="slow" advTm="2535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13447" y="18585"/>
            <a:ext cx="9148763" cy="683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82924" y="838200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Background &amp; Context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94597" y="1484531"/>
            <a:ext cx="59593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400" b="1" dirty="0"/>
              <a:t>Housing for All: </a:t>
            </a:r>
            <a:r>
              <a:rPr lang="en-GB" sz="2400" dirty="0"/>
              <a:t>“</a:t>
            </a:r>
            <a:r>
              <a:rPr lang="en-GB" sz="2400" dirty="0">
                <a:ea typeface="TT15Ct00"/>
              </a:rPr>
              <a:t>increased &amp; improved Traveller accommodation”</a:t>
            </a:r>
          </a:p>
          <a:p>
            <a:pPr marL="0" lvl="1"/>
            <a:r>
              <a:rPr lang="en-GB" sz="2400" b="1" dirty="0">
                <a:effectLst/>
              </a:rPr>
              <a:t>SDCC Traveller Accommodation Programme: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First group housing delivered in Adamstown &amp; commencement at Fonthill site imminent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Commitment to redevelopment of </a:t>
            </a:r>
            <a:r>
              <a:rPr lang="en-GB" sz="2400" dirty="0" err="1">
                <a:effectLst/>
              </a:rPr>
              <a:t>Owendoher</a:t>
            </a:r>
            <a:r>
              <a:rPr lang="en-GB" sz="2400" dirty="0">
                <a:effectLst/>
              </a:rPr>
              <a:t> Haven &amp; </a:t>
            </a:r>
            <a:r>
              <a:rPr lang="en-GB" sz="2400" dirty="0"/>
              <a:t>Oldcastle Park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Kishogue Park: o</a:t>
            </a:r>
            <a:r>
              <a:rPr lang="en-GB" sz="2400" dirty="0">
                <a:solidFill>
                  <a:prstClr val="black"/>
                </a:solidFill>
              </a:rPr>
              <a:t>ngoing engagement in context of Clonburris SDZ</a:t>
            </a:r>
          </a:p>
          <a:p>
            <a:pPr marL="0" lvl="1"/>
            <a:r>
              <a:rPr lang="en-GB" sz="2400" b="1" dirty="0"/>
              <a:t>County Development Plan 2022-28:</a:t>
            </a:r>
          </a:p>
          <a:p>
            <a:pPr marL="0" lvl="1"/>
            <a:r>
              <a:rPr lang="en-GB" sz="2400" dirty="0">
                <a:ea typeface="TT15Ct00"/>
              </a:rPr>
              <a:t>Housing Policy objectives for </a:t>
            </a:r>
            <a:r>
              <a:rPr lang="en-GB" sz="2400" dirty="0">
                <a:ea typeface="Times New Roman" panose="02020603050405020304" pitchFamily="18" charset="0"/>
              </a:rPr>
              <a:t>Traveller Accommodation (6.4)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IE" sz="2400" dirty="0"/>
              <a:t>highest standards, proximity to services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IE" sz="2400" dirty="0"/>
              <a:t>detailed consultation</a:t>
            </a:r>
            <a:endParaRPr lang="en-IE" sz="2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5A3C5B-A336-BF83-3589-22D6EB1E2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399" y="1772194"/>
            <a:ext cx="2819401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0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27294"/>
            <a:ext cx="9148763" cy="683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152400" y="838200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Consultation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34983" y="1484531"/>
            <a:ext cx="8839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2400" b="1" dirty="0"/>
              <a:t>Extensive consultation </a:t>
            </a:r>
            <a:r>
              <a:rPr lang="en-GB" sz="2400" dirty="0"/>
              <a:t>with residents, local Traveller support groups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2400" dirty="0"/>
              <a:t>Engagement of </a:t>
            </a:r>
            <a:r>
              <a:rPr lang="en-GB" sz="2400" b="1" dirty="0"/>
              <a:t>CENA</a:t>
            </a:r>
            <a:r>
              <a:rPr lang="en-GB" sz="2400" dirty="0"/>
              <a:t> for Oldcastle and </a:t>
            </a:r>
            <a:r>
              <a:rPr lang="en-GB" sz="2400" dirty="0" err="1"/>
              <a:t>Owendoher</a:t>
            </a:r>
            <a:r>
              <a:rPr lang="en-GB" sz="2400" dirty="0"/>
              <a:t> residents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2400" b="1" dirty="0"/>
              <a:t>Ongoing updates </a:t>
            </a:r>
            <a:r>
              <a:rPr lang="en-GB" sz="2400" dirty="0"/>
              <a:t>to LTACC and </a:t>
            </a:r>
            <a:r>
              <a:rPr lang="en-GB" sz="2400" b="1" dirty="0"/>
              <a:t>briefings</a:t>
            </a:r>
            <a:r>
              <a:rPr lang="en-GB" sz="2400" dirty="0"/>
              <a:t> for relevant ACMs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2400" dirty="0"/>
              <a:t>High-quality, </a:t>
            </a:r>
            <a:r>
              <a:rPr lang="en-GB" sz="2400" b="1" dirty="0"/>
              <a:t>culturally appropriate homes</a:t>
            </a:r>
            <a:r>
              <a:rPr lang="en-GB" sz="2400" dirty="0"/>
              <a:t>,</a:t>
            </a:r>
            <a:r>
              <a:rPr lang="en-GB" sz="2400" b="1" dirty="0"/>
              <a:t> </a:t>
            </a:r>
            <a:r>
              <a:rPr lang="en-GB" sz="2400" dirty="0"/>
              <a:t>including to meet specific </a:t>
            </a:r>
            <a:r>
              <a:rPr lang="en-GB" sz="2400" b="1" dirty="0"/>
              <a:t>medical and older person needs</a:t>
            </a:r>
            <a:r>
              <a:rPr lang="en-GB" sz="2400" dirty="0"/>
              <a:t>, &amp; specific design preferences accommodated</a:t>
            </a:r>
            <a:endParaRPr lang="en-GB" sz="2400" b="1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2400" b="1" dirty="0"/>
              <a:t>Integrated developments </a:t>
            </a:r>
            <a:r>
              <a:rPr lang="en-GB" sz="2400" dirty="0"/>
              <a:t>within wider mixed housing tenure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2400" dirty="0"/>
              <a:t>Provision of </a:t>
            </a:r>
            <a:r>
              <a:rPr lang="en-GB" sz="2400" b="1" dirty="0"/>
              <a:t>play spaces </a:t>
            </a:r>
            <a:r>
              <a:rPr lang="en-GB" sz="2400" dirty="0"/>
              <a:t>&amp; </a:t>
            </a:r>
            <a:r>
              <a:rPr lang="en-GB" sz="2400" b="1" dirty="0"/>
              <a:t>community facilities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2400" dirty="0"/>
              <a:t>Some </a:t>
            </a:r>
            <a:r>
              <a:rPr lang="en-GB" sz="2400" b="1" dirty="0"/>
              <a:t>previous residents of Kishogue </a:t>
            </a:r>
            <a:r>
              <a:rPr lang="en-GB" sz="2400" dirty="0"/>
              <a:t>have been </a:t>
            </a:r>
            <a:r>
              <a:rPr lang="en-GB" sz="2400" b="1" dirty="0"/>
              <a:t>allocated alternative accommodation </a:t>
            </a:r>
            <a:r>
              <a:rPr lang="en-GB" sz="2400" dirty="0"/>
              <a:t>to meet their housing preferences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2400" dirty="0"/>
              <a:t>Insufficient space to accommodate </a:t>
            </a:r>
            <a:r>
              <a:rPr lang="en-GB" sz="2400" b="1" dirty="0"/>
              <a:t>potential future family formations </a:t>
            </a:r>
            <a:r>
              <a:rPr lang="en-GB" sz="2400" dirty="0"/>
              <a:t>–some opportunities in adjacent developments to accommodate households with preferences for standard social housing</a:t>
            </a:r>
          </a:p>
        </p:txBody>
      </p:sp>
    </p:spTree>
    <p:extLst>
      <p:ext uri="{BB962C8B-B14F-4D97-AF65-F5344CB8AC3E}">
        <p14:creationId xmlns:p14="http://schemas.microsoft.com/office/powerpoint/2010/main" val="79000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27294"/>
            <a:ext cx="9148763" cy="683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152400" y="838200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Site Specific Issues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52400" y="1484531"/>
            <a:ext cx="8915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New family formations </a:t>
            </a:r>
            <a:r>
              <a:rPr lang="en-GB" sz="2400" dirty="0"/>
              <a:t>(all sites):</a:t>
            </a:r>
          </a:p>
          <a:p>
            <a:pPr marL="444500" indent="-182563">
              <a:buFont typeface="Arial" panose="020B0604020202020204" pitchFamily="34" charset="0"/>
              <a:buChar char="•"/>
            </a:pPr>
            <a:r>
              <a:rPr lang="en-GB" sz="2400" dirty="0"/>
              <a:t>Oldcastle will accommodate some additional households</a:t>
            </a:r>
          </a:p>
          <a:p>
            <a:pPr marL="444500" indent="-182563">
              <a:buFont typeface="Arial" panose="020B0604020202020204" pitchFamily="34" charset="0"/>
              <a:buChar char="•"/>
            </a:pPr>
            <a:r>
              <a:rPr lang="en-GB" sz="2400" dirty="0"/>
              <a:t>Reduced need in Kishogue with re-location of some prior residents</a:t>
            </a:r>
          </a:p>
          <a:p>
            <a:pPr marL="444500" indent="-182563">
              <a:buFont typeface="Arial" panose="020B0604020202020204" pitchFamily="34" charset="0"/>
              <a:buChar char="•"/>
            </a:pPr>
            <a:r>
              <a:rPr lang="en-GB" sz="2400" dirty="0"/>
              <a:t>Limited options for </a:t>
            </a:r>
            <a:r>
              <a:rPr lang="en-GB" sz="2400" dirty="0" err="1"/>
              <a:t>Owendoher</a:t>
            </a:r>
            <a:endParaRPr lang="en-GB" sz="2400" dirty="0"/>
          </a:p>
          <a:p>
            <a:r>
              <a:rPr lang="en-GB" sz="2400" b="1" dirty="0"/>
              <a:t>Appropriate opportunities </a:t>
            </a:r>
            <a:r>
              <a:rPr lang="en-GB" sz="2400" dirty="0"/>
              <a:t>will be explored developments to meet households’ needs/preferences (standard social housing in adjacent developments / CBL process for new TA in Adamstown)</a:t>
            </a:r>
          </a:p>
          <a:p>
            <a:r>
              <a:rPr lang="en-GB" sz="2400" b="1" dirty="0"/>
              <a:t>Drainage (</a:t>
            </a:r>
            <a:r>
              <a:rPr lang="en-GB" sz="2400" b="1" dirty="0" err="1"/>
              <a:t>Owendoher</a:t>
            </a:r>
            <a:r>
              <a:rPr lang="en-GB" sz="2400" b="1" dirty="0"/>
              <a:t>): </a:t>
            </a:r>
            <a:r>
              <a:rPr lang="en-GB" sz="2400" dirty="0"/>
              <a:t>telemetry installed &amp; alert system in place</a:t>
            </a:r>
          </a:p>
          <a:p>
            <a:r>
              <a:rPr lang="en-GB" sz="2400" b="1" dirty="0"/>
              <a:t>Road safety (Kishogue): </a:t>
            </a:r>
            <a:r>
              <a:rPr lang="en-GB" sz="2400" dirty="0"/>
              <a:t>revised design with new road layout</a:t>
            </a:r>
          </a:p>
          <a:p>
            <a:r>
              <a:rPr lang="en-GB" sz="2400" b="1" dirty="0"/>
              <a:t>Permeability (Oldcastle): </a:t>
            </a:r>
            <a:r>
              <a:rPr lang="en-GB" sz="2400" dirty="0"/>
              <a:t>permeability options to be finalised</a:t>
            </a:r>
          </a:p>
          <a:p>
            <a:r>
              <a:rPr lang="en-GB" sz="2400" b="1" dirty="0"/>
              <a:t>Estate management (Oldcastle)</a:t>
            </a:r>
            <a:r>
              <a:rPr lang="en-GB" sz="2400" dirty="0"/>
              <a:t>: Address ongoing dumping/burning</a:t>
            </a:r>
          </a:p>
          <a:p>
            <a:r>
              <a:rPr lang="en-GB" sz="2400" dirty="0"/>
              <a:t>---------------------------------------------------------------------------------------------</a:t>
            </a:r>
          </a:p>
          <a:p>
            <a:r>
              <a:rPr lang="en-GB" sz="24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GB" sz="2400" b="1" dirty="0"/>
              <a:t>Design agreed </a:t>
            </a:r>
            <a:r>
              <a:rPr lang="en-GB" sz="2400" dirty="0"/>
              <a:t>with </a:t>
            </a:r>
            <a:r>
              <a:rPr lang="en-GB" sz="2400" b="1" dirty="0" err="1"/>
              <a:t>Owendoher</a:t>
            </a:r>
            <a:r>
              <a:rPr lang="en-GB" sz="2400" b="1" dirty="0"/>
              <a:t> </a:t>
            </a:r>
            <a:r>
              <a:rPr lang="en-GB" sz="2400" dirty="0"/>
              <a:t>residents</a:t>
            </a:r>
          </a:p>
          <a:p>
            <a:r>
              <a:rPr lang="en-GB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?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GB" sz="2400" b="1" dirty="0"/>
              <a:t>Lack of consensus</a:t>
            </a:r>
            <a:r>
              <a:rPr lang="en-GB" sz="2400" dirty="0"/>
              <a:t> with </a:t>
            </a:r>
            <a:r>
              <a:rPr lang="en-GB" sz="2400" b="1" dirty="0"/>
              <a:t>Oldcastle &amp; Kishogue </a:t>
            </a:r>
            <a:r>
              <a:rPr lang="en-GB" sz="2400" dirty="0"/>
              <a:t>residents</a:t>
            </a:r>
          </a:p>
        </p:txBody>
      </p:sp>
    </p:spTree>
    <p:extLst>
      <p:ext uri="{BB962C8B-B14F-4D97-AF65-F5344CB8AC3E}">
        <p14:creationId xmlns:p14="http://schemas.microsoft.com/office/powerpoint/2010/main" val="110718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B72A8F-9BFE-B9F2-75E2-1399B9AA61CC}"/>
              </a:ext>
            </a:extLst>
          </p:cNvPr>
          <p:cNvSpPr txBox="1"/>
          <p:nvPr/>
        </p:nvSpPr>
        <p:spPr>
          <a:xfrm>
            <a:off x="115389" y="989761"/>
            <a:ext cx="86388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 err="1">
                <a:solidFill>
                  <a:schemeClr val="accent6">
                    <a:lumMod val="75000"/>
                  </a:schemeClr>
                </a:solidFill>
              </a:rPr>
              <a:t>Owendoher</a:t>
            </a:r>
            <a:r>
              <a:rPr lang="en-IE" sz="2800" b="1" dirty="0">
                <a:solidFill>
                  <a:schemeClr val="accent6">
                    <a:lumMod val="75000"/>
                  </a:schemeClr>
                </a:solidFill>
              </a:rPr>
              <a:t> Haven, </a:t>
            </a:r>
            <a:r>
              <a:rPr lang="en-IE" sz="2800" b="1" dirty="0" err="1">
                <a:solidFill>
                  <a:schemeClr val="accent6">
                    <a:lumMod val="75000"/>
                  </a:schemeClr>
                </a:solidFill>
              </a:rPr>
              <a:t>Ballyboden</a:t>
            </a:r>
            <a:endParaRPr lang="en-IE" sz="28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IE" sz="2800" dirty="0">
                <a:solidFill>
                  <a:schemeClr val="accent6">
                    <a:lumMod val="75000"/>
                  </a:schemeClr>
                </a:solidFill>
              </a:rPr>
              <a:t>Replace existing 8 bays and caretaker’s house with 9 x two-storey group homes &amp; adjacent play space</a:t>
            </a:r>
            <a:endParaRPr lang="en-IE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3D8292-1391-D320-3545-353F63F24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374756"/>
            <a:ext cx="8791284" cy="433084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8004E6A-BCDB-C42B-1753-D6F9FAC27332}"/>
              </a:ext>
            </a:extLst>
          </p:cNvPr>
          <p:cNvSpPr/>
          <p:nvPr/>
        </p:nvSpPr>
        <p:spPr>
          <a:xfrm>
            <a:off x="4038600" y="2971800"/>
            <a:ext cx="2286000" cy="1828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8742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B72A8F-9BFE-B9F2-75E2-1399B9AA61CC}"/>
              </a:ext>
            </a:extLst>
          </p:cNvPr>
          <p:cNvSpPr txBox="1"/>
          <p:nvPr/>
        </p:nvSpPr>
        <p:spPr>
          <a:xfrm>
            <a:off x="152399" y="582067"/>
            <a:ext cx="327660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>
                <a:solidFill>
                  <a:schemeClr val="accent6">
                    <a:lumMod val="75000"/>
                  </a:schemeClr>
                </a:solidFill>
              </a:rPr>
              <a:t>Oldcastle Park</a:t>
            </a:r>
          </a:p>
          <a:p>
            <a:endParaRPr lang="en-IE" sz="2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69875" indent="-269875"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accent6">
                    <a:lumMod val="75000"/>
                  </a:schemeClr>
                </a:solidFill>
              </a:rPr>
              <a:t>Replacing existing 50-bay temporary site from 1990s</a:t>
            </a:r>
          </a:p>
          <a:p>
            <a:pPr marL="269875" indent="-269875"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accent6">
                    <a:lumMod val="75000"/>
                  </a:schemeClr>
                </a:solidFill>
              </a:rPr>
              <a:t>18 group houses and/or bays with day unit in three clusters of TA</a:t>
            </a:r>
          </a:p>
          <a:p>
            <a:pPr marL="269875" indent="-269875"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accent6">
                    <a:lumMod val="75000"/>
                  </a:schemeClr>
                </a:solidFill>
              </a:rPr>
              <a:t>Infill social &amp; affordable homes</a:t>
            </a:r>
          </a:p>
          <a:p>
            <a:pPr marL="269875" indent="-269875"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accent6">
                    <a:lumMod val="75000"/>
                  </a:schemeClr>
                </a:solidFill>
              </a:rPr>
              <a:t>Permeability issues</a:t>
            </a:r>
            <a:endParaRPr lang="en-IE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4CE153-F9C8-4EF6-7C15-EAF2EE37F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1600200"/>
            <a:ext cx="5638799" cy="51054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E0FBB36-2901-96AF-C188-411067B1D424}"/>
              </a:ext>
            </a:extLst>
          </p:cNvPr>
          <p:cNvSpPr/>
          <p:nvPr/>
        </p:nvSpPr>
        <p:spPr>
          <a:xfrm>
            <a:off x="3352800" y="2762579"/>
            <a:ext cx="1371600" cy="10668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D2A4C97-A266-4341-C3D0-6C92FAACC842}"/>
              </a:ext>
            </a:extLst>
          </p:cNvPr>
          <p:cNvSpPr/>
          <p:nvPr/>
        </p:nvSpPr>
        <p:spPr>
          <a:xfrm>
            <a:off x="6096000" y="4229527"/>
            <a:ext cx="1371600" cy="10668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34ECF54-0EBB-95BC-DA6F-50CDCD922D9B}"/>
              </a:ext>
            </a:extLst>
          </p:cNvPr>
          <p:cNvSpPr/>
          <p:nvPr/>
        </p:nvSpPr>
        <p:spPr>
          <a:xfrm>
            <a:off x="4228011" y="4953000"/>
            <a:ext cx="1674410" cy="162037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526B6AE-D513-212F-B934-5C35A7137D0D}"/>
              </a:ext>
            </a:extLst>
          </p:cNvPr>
          <p:cNvSpPr/>
          <p:nvPr/>
        </p:nvSpPr>
        <p:spPr>
          <a:xfrm>
            <a:off x="3429001" y="4267200"/>
            <a:ext cx="914400" cy="5523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4396849-CFB8-1F78-B7A1-15AFC6D38436}"/>
              </a:ext>
            </a:extLst>
          </p:cNvPr>
          <p:cNvSpPr/>
          <p:nvPr/>
        </p:nvSpPr>
        <p:spPr>
          <a:xfrm>
            <a:off x="5695405" y="6078710"/>
            <a:ext cx="914400" cy="5523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1CA9F08-F4E4-68B7-1A6D-13E7EDA1284F}"/>
              </a:ext>
            </a:extLst>
          </p:cNvPr>
          <p:cNvSpPr/>
          <p:nvPr/>
        </p:nvSpPr>
        <p:spPr>
          <a:xfrm>
            <a:off x="6152605" y="5158215"/>
            <a:ext cx="914400" cy="55235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F998C63-5A8D-37AC-AA80-4F4194625F85}"/>
              </a:ext>
            </a:extLst>
          </p:cNvPr>
          <p:cNvSpPr/>
          <p:nvPr/>
        </p:nvSpPr>
        <p:spPr>
          <a:xfrm>
            <a:off x="7010400" y="1676400"/>
            <a:ext cx="914400" cy="55235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330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B72A8F-9BFE-B9F2-75E2-1399B9AA61CC}"/>
              </a:ext>
            </a:extLst>
          </p:cNvPr>
          <p:cNvSpPr txBox="1"/>
          <p:nvPr/>
        </p:nvSpPr>
        <p:spPr>
          <a:xfrm>
            <a:off x="152399" y="990600"/>
            <a:ext cx="88953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>
                <a:solidFill>
                  <a:schemeClr val="accent6">
                    <a:lumMod val="75000"/>
                  </a:schemeClr>
                </a:solidFill>
              </a:rPr>
              <a:t>Kishogue Park</a:t>
            </a:r>
          </a:p>
          <a:p>
            <a:r>
              <a:rPr lang="en-IE" sz="2800" dirty="0">
                <a:solidFill>
                  <a:schemeClr val="accent6">
                    <a:lumMod val="75000"/>
                  </a:schemeClr>
                </a:solidFill>
              </a:rPr>
              <a:t>Existing 10 bay/10 group house development to be replaced by 15 group houses</a:t>
            </a:r>
            <a:endParaRPr lang="en-IE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61F8F2-8E7E-8377-A0E9-1523D9081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6" y="2375595"/>
            <a:ext cx="8951407" cy="439967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A0D41E1-472F-828A-4C72-43B774BA1C5E}"/>
              </a:ext>
            </a:extLst>
          </p:cNvPr>
          <p:cNvSpPr/>
          <p:nvPr/>
        </p:nvSpPr>
        <p:spPr>
          <a:xfrm>
            <a:off x="5207726" y="2514601"/>
            <a:ext cx="3479074" cy="17526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21FB25-2EC4-AF68-B854-392A53C536D4}"/>
              </a:ext>
            </a:extLst>
          </p:cNvPr>
          <p:cNvSpPr txBox="1"/>
          <p:nvPr/>
        </p:nvSpPr>
        <p:spPr>
          <a:xfrm>
            <a:off x="96296" y="4575432"/>
            <a:ext cx="4090737" cy="1029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965">
              <a:lnSpc>
                <a:spcPct val="115000"/>
              </a:lnSpc>
            </a:pPr>
            <a:r>
              <a:rPr lang="en-US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Aerial View of Proposed Clonburris SDZ Phase 1 Development with existing Kishogue Park TA circled</a:t>
            </a:r>
            <a:endParaRPr lang="en-IE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88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B72A8F-9BFE-B9F2-75E2-1399B9AA61CC}"/>
              </a:ext>
            </a:extLst>
          </p:cNvPr>
          <p:cNvSpPr txBox="1"/>
          <p:nvPr/>
        </p:nvSpPr>
        <p:spPr>
          <a:xfrm>
            <a:off x="152399" y="990600"/>
            <a:ext cx="88953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>
                <a:solidFill>
                  <a:schemeClr val="accent6">
                    <a:lumMod val="75000"/>
                  </a:schemeClr>
                </a:solidFill>
              </a:rPr>
              <a:t>Kishogue Park</a:t>
            </a:r>
          </a:p>
          <a:p>
            <a:r>
              <a:rPr lang="en-IE" sz="2800" dirty="0">
                <a:solidFill>
                  <a:schemeClr val="accent6">
                    <a:lumMod val="75000"/>
                  </a:schemeClr>
                </a:solidFill>
              </a:rPr>
              <a:t>To be replaced by 15 group houses comprising a mix of typologies and sizes</a:t>
            </a:r>
            <a:endParaRPr lang="en-IE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21FB25-2EC4-AF68-B854-392A53C536D4}"/>
              </a:ext>
            </a:extLst>
          </p:cNvPr>
          <p:cNvSpPr txBox="1"/>
          <p:nvPr/>
        </p:nvSpPr>
        <p:spPr>
          <a:xfrm>
            <a:off x="59285" y="2438400"/>
            <a:ext cx="4090737" cy="1029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965">
              <a:lnSpc>
                <a:spcPct val="115000"/>
              </a:lnSpc>
            </a:pPr>
            <a:r>
              <a:rPr lang="en-US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Aerial View of Proposed Clonburris SDZ Phase 1 Development with existing Kishogue Park TA circled</a:t>
            </a:r>
            <a:endParaRPr lang="en-IE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D4D253-5C5A-61A3-F39D-63A545644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6" y="2375595"/>
            <a:ext cx="8895303" cy="433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0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6114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Next Steps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304800" y="1562834"/>
            <a:ext cx="8458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Expenditure provided for in Council’s Three-Year Capital Programme 2023-25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Ready* to develop detailed design &amp; proceed to tender to aim to be on site in Q1 2024 (</a:t>
            </a:r>
            <a:r>
              <a:rPr lang="en-IE" sz="2400" dirty="0" err="1"/>
              <a:t>Owendoher</a:t>
            </a:r>
            <a:r>
              <a:rPr lang="en-IE" sz="2400" dirty="0"/>
              <a:t> &amp; Oldcastle Park) &amp;  potentially later in 2024 for Kishogue Park (*subject to planning approval)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Developments will involve phased re-location (temporary) of residents &amp; continued engagement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u="sng" dirty="0"/>
              <a:t>Given the time and level of consultation undertaken, it is now to progress proposals to planning stage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b="1" dirty="0"/>
              <a:t>Planning process to now commence (subject to derogation)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Projects to be funded by DHLGH</a:t>
            </a:r>
            <a:r>
              <a:rPr lang="en-US" sz="2400" dirty="0">
                <a:cs typeface="Arial" panose="020B0604020202020204" pitchFamily="34" charset="0"/>
              </a:rPr>
              <a:t> under national Traveller accommodation capital funding programme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28241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08A23E-7F31-4A87-841B-879AC566BA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552AC0-20E9-4483-A9E7-B5B42D3A9B66}">
  <ds:schemaRefs>
    <ds:schemaRef ds:uri="f5753776-80ff-45ca-a4c1-002a1d968def"/>
    <ds:schemaRef ds:uri="http://purl.org/dc/terms/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6A4F4FF-BDAA-4353-878F-37F3501776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17331</TotalTime>
  <Words>533</Words>
  <Application>Microsoft Office PowerPoint</Application>
  <PresentationFormat>On-screen Show (4:3)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Colm Ward</cp:lastModifiedBy>
  <cp:revision>443</cp:revision>
  <cp:lastPrinted>2018-09-27T14:42:52Z</cp:lastPrinted>
  <dcterms:created xsi:type="dcterms:W3CDTF">2006-08-16T00:00:00Z</dcterms:created>
  <dcterms:modified xsi:type="dcterms:W3CDTF">2023-03-10T10:04:00Z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