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61" r:id="rId5"/>
    <p:sldId id="341" r:id="rId6"/>
    <p:sldId id="342" r:id="rId7"/>
    <p:sldId id="343" r:id="rId8"/>
    <p:sldId id="344" r:id="rId9"/>
    <p:sldId id="338" r:id="rId10"/>
    <p:sldId id="345" r:id="rId11"/>
    <p:sldId id="346" r:id="rId12"/>
    <p:sldId id="332" r:id="rId13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5E00"/>
    <a:srgbClr val="D0D8E8"/>
    <a:srgbClr val="4F81BD"/>
    <a:srgbClr val="E9EDF4"/>
    <a:srgbClr val="5162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7D83DC-8208-4B3C-B008-839709237462}" v="7" vWet="11" dt="2023-03-10T10:01:58.354"/>
    <p1510:client id="{3FC1D177-650D-4A46-8A85-13C98343D749}" v="19" dt="2023-03-10T10:04:00.9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36" autoAdjust="0"/>
    <p:restoredTop sz="86421" autoAdjust="0"/>
  </p:normalViewPr>
  <p:slideViewPr>
    <p:cSldViewPr>
      <p:cViewPr varScale="1">
        <p:scale>
          <a:sx n="114" d="100"/>
          <a:sy n="114" d="100"/>
        </p:scale>
        <p:origin x="130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33"/>
        <p:guide pos="214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36121A73-F264-4B11-BC65-82F3B60BF728}" type="datetimeFigureOut">
              <a:rPr lang="en-IE" smtClean="0"/>
              <a:t>10/03/2023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F6D2F664-2B28-4E95-B850-8C1285D625CE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67519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940202D5-F79F-48B0-89C1-F9237F675FD1}" type="datetimeFigureOut">
              <a:rPr lang="en-IE" smtClean="0"/>
              <a:t>10/03/2023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7363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7"/>
            <a:ext cx="5444490" cy="4474845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477B4A99-232C-45C9-97BD-2CC7D5CC8ACE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0219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CAA54-DCE2-45ED-AFCA-EED14EA80985}" type="datetime1">
              <a:rPr lang="en-US" smtClean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C3EF4-BA8C-48CD-8ACE-A1859A29A9D0}" type="datetime1">
              <a:rPr lang="en-US" smtClean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A4E87-87C4-4EDA-AE0F-AC156E6BBAB4}" type="datetime1">
              <a:rPr lang="en-US" smtClean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596DE-7953-42DE-86B7-907C9EEB35F3}" type="datetime1">
              <a:rPr lang="en-US" smtClean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B5A9C-DBC4-4008-8DDD-853DDEAE3ACC}" type="datetime1">
              <a:rPr lang="en-US" smtClean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D430-FA4C-478C-9978-AD026E29A509}" type="datetime1">
              <a:rPr lang="en-US" smtClean="0"/>
              <a:t>3/10/2023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3CF5-CE1F-4D27-A21B-A8D5D269773B}" type="datetime1">
              <a:rPr lang="en-US" smtClean="0"/>
              <a:t>3/10/2023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2D98-D8A3-47B1-865E-B9DB341164B3}" type="datetime1">
              <a:rPr lang="en-US" smtClean="0"/>
              <a:t>3/10/2023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6854-5569-4E7B-AD92-107A11125D69}" type="datetime1">
              <a:rPr lang="en-US" smtClean="0"/>
              <a:t>3/10/2023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EBAD-794E-4A3B-B181-E8A5E04A68AD}" type="datetime1">
              <a:rPr lang="en-US" smtClean="0"/>
              <a:t>3/10/2023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35C0-94B2-4809-87BD-FCF641210681}" type="datetime1">
              <a:rPr lang="en-US" smtClean="0"/>
              <a:t>3/10/2023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B95FA-CCE5-42FB-B86E-75F7E28D96D3}" type="datetime1">
              <a:rPr lang="en-US" smtClean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31116"/>
            <a:ext cx="38100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9" name="Picture 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0" name="Rectangle 32"/>
          <p:cNvSpPr>
            <a:spLocks noGrp="1" noChangeArrowheads="1"/>
          </p:cNvSpPr>
          <p:nvPr>
            <p:ph type="subTitle" idx="1"/>
          </p:nvPr>
        </p:nvSpPr>
        <p:spPr>
          <a:xfrm>
            <a:off x="76200" y="2209800"/>
            <a:ext cx="8915400" cy="3810000"/>
          </a:xfrm>
          <a:noFill/>
          <a:ln/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IE" sz="3800" b="1" dirty="0">
                <a:solidFill>
                  <a:schemeClr val="bg1"/>
                </a:solidFill>
              </a:rPr>
              <a:t>Headed Item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IE" sz="3800" b="1" dirty="0">
                <a:solidFill>
                  <a:schemeClr val="bg1"/>
                </a:solidFill>
              </a:rPr>
              <a:t>Update on Proposed Traveller Accommodation Redevelopments at </a:t>
            </a:r>
            <a:r>
              <a:rPr lang="en-IE" sz="3800" b="1" dirty="0" err="1">
                <a:solidFill>
                  <a:schemeClr val="bg1"/>
                </a:solidFill>
              </a:rPr>
              <a:t>Owendoher</a:t>
            </a:r>
            <a:r>
              <a:rPr lang="en-IE" sz="3800" b="1" dirty="0">
                <a:solidFill>
                  <a:schemeClr val="bg1"/>
                </a:solidFill>
              </a:rPr>
              <a:t> Haven, Oldcastle Park and Kishogue Park</a:t>
            </a:r>
          </a:p>
          <a:p>
            <a:endParaRPr lang="en-IE" sz="3800" b="1" dirty="0">
              <a:solidFill>
                <a:schemeClr val="bg1"/>
              </a:solidFill>
            </a:endParaRPr>
          </a:p>
          <a:p>
            <a:r>
              <a:rPr lang="en-IE" sz="3300" b="1" dirty="0">
                <a:solidFill>
                  <a:schemeClr val="bg1"/>
                </a:solidFill>
              </a:rPr>
              <a:t>Meeting of South Dublin County Council</a:t>
            </a:r>
          </a:p>
          <a:p>
            <a:r>
              <a:rPr lang="en-IE" sz="3300" b="1" dirty="0">
                <a:solidFill>
                  <a:schemeClr val="bg1"/>
                </a:solidFill>
              </a:rPr>
              <a:t>13</a:t>
            </a:r>
            <a:r>
              <a:rPr lang="en-IE" sz="3300" b="1" baseline="30000" dirty="0">
                <a:solidFill>
                  <a:schemeClr val="bg1"/>
                </a:solidFill>
              </a:rPr>
              <a:t>th</a:t>
            </a:r>
            <a:r>
              <a:rPr lang="en-IE" sz="3300" b="1" dirty="0">
                <a:solidFill>
                  <a:schemeClr val="bg1"/>
                </a:solidFill>
              </a:rPr>
              <a:t> March 2023</a:t>
            </a:r>
          </a:p>
        </p:txBody>
      </p:sp>
      <p:sp>
        <p:nvSpPr>
          <p:cNvPr id="2081" name="Rectangle 33"/>
          <p:cNvSpPr>
            <a:spLocks noChangeArrowheads="1"/>
          </p:cNvSpPr>
          <p:nvPr/>
        </p:nvSpPr>
        <p:spPr bwMode="auto">
          <a:xfrm>
            <a:off x="381000" y="5029200"/>
            <a:ext cx="830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endParaRPr lang="en-I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22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57"/>
    </mc:Choice>
    <mc:Fallback xmlns="">
      <p:transition spd="slow" advTm="2535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13447" y="18585"/>
            <a:ext cx="9148763" cy="683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523695A-0E1C-403F-B203-6B04A62135ED}"/>
              </a:ext>
            </a:extLst>
          </p:cNvPr>
          <p:cNvSpPr/>
          <p:nvPr/>
        </p:nvSpPr>
        <p:spPr>
          <a:xfrm>
            <a:off x="82924" y="838200"/>
            <a:ext cx="571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3600" b="1" dirty="0">
                <a:solidFill>
                  <a:srgbClr val="D95E00"/>
                </a:solidFill>
              </a:rPr>
              <a:t>Background &amp; Context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2B74F9-210B-F525-079F-F11E009B2042}"/>
              </a:ext>
            </a:extLst>
          </p:cNvPr>
          <p:cNvSpPr txBox="1"/>
          <p:nvPr/>
        </p:nvSpPr>
        <p:spPr>
          <a:xfrm>
            <a:off x="194597" y="1484531"/>
            <a:ext cx="595939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sz="2400" b="1" dirty="0"/>
              <a:t>Housing for All: </a:t>
            </a:r>
            <a:r>
              <a:rPr lang="en-GB" sz="2400" dirty="0"/>
              <a:t>“</a:t>
            </a:r>
            <a:r>
              <a:rPr lang="en-GB" sz="2400" dirty="0">
                <a:ea typeface="TT15Ct00"/>
              </a:rPr>
              <a:t>increased &amp; improved Traveller accommodation”</a:t>
            </a:r>
          </a:p>
          <a:p>
            <a:pPr marL="0" lvl="1"/>
            <a:r>
              <a:rPr lang="en-GB" sz="2400" b="1" dirty="0">
                <a:effectLst/>
              </a:rPr>
              <a:t>SDCC Traveller Accommodation Programme: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</a:rPr>
              <a:t>First group housing delivered in Adamstown &amp; commencement at Fonthill site imminent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</a:rPr>
              <a:t>Commitment to redevelopment of </a:t>
            </a:r>
            <a:r>
              <a:rPr lang="en-GB" sz="2400" dirty="0" err="1">
                <a:effectLst/>
              </a:rPr>
              <a:t>Owendoher</a:t>
            </a:r>
            <a:r>
              <a:rPr lang="en-GB" sz="2400" dirty="0">
                <a:effectLst/>
              </a:rPr>
              <a:t> Haven &amp; </a:t>
            </a:r>
            <a:r>
              <a:rPr lang="en-GB" sz="2400" dirty="0"/>
              <a:t>Oldcastle Park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Kishogue Park: o</a:t>
            </a:r>
            <a:r>
              <a:rPr lang="en-GB" sz="2400" dirty="0">
                <a:solidFill>
                  <a:prstClr val="black"/>
                </a:solidFill>
              </a:rPr>
              <a:t>ngoing engagement in context of Clonburris SDZ</a:t>
            </a:r>
          </a:p>
          <a:p>
            <a:pPr marL="0" lvl="1"/>
            <a:r>
              <a:rPr lang="en-GB" sz="2400" b="1" dirty="0"/>
              <a:t>County Development Plan 2022-28:</a:t>
            </a:r>
          </a:p>
          <a:p>
            <a:pPr marL="0" lvl="1"/>
            <a:r>
              <a:rPr lang="en-GB" sz="2400" dirty="0">
                <a:ea typeface="TT15Ct00"/>
              </a:rPr>
              <a:t>Housing Policy objectives for </a:t>
            </a:r>
            <a:r>
              <a:rPr lang="en-GB" sz="2400" dirty="0">
                <a:ea typeface="Times New Roman" panose="02020603050405020304" pitchFamily="18" charset="0"/>
              </a:rPr>
              <a:t>Traveller Accommodation (6.4)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IE" sz="2400" dirty="0"/>
              <a:t>highest standards, proximity to services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IE" sz="2400" dirty="0"/>
              <a:t>detailed consultation</a:t>
            </a:r>
            <a:endParaRPr lang="en-IE" sz="24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5A3C5B-A336-BF83-3589-22D6EB1E2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399" y="1772194"/>
            <a:ext cx="2819401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80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089"/>
    </mc:Choice>
    <mc:Fallback xmlns="">
      <p:transition spd="slow" advTm="5308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0" y="27294"/>
            <a:ext cx="9148763" cy="683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523695A-0E1C-403F-B203-6B04A62135ED}"/>
              </a:ext>
            </a:extLst>
          </p:cNvPr>
          <p:cNvSpPr/>
          <p:nvPr/>
        </p:nvSpPr>
        <p:spPr>
          <a:xfrm>
            <a:off x="152400" y="838200"/>
            <a:ext cx="571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3600" b="1" dirty="0">
                <a:solidFill>
                  <a:srgbClr val="D95E00"/>
                </a:solidFill>
              </a:rPr>
              <a:t>Consultation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2B74F9-210B-F525-079F-F11E009B2042}"/>
              </a:ext>
            </a:extLst>
          </p:cNvPr>
          <p:cNvSpPr txBox="1"/>
          <p:nvPr/>
        </p:nvSpPr>
        <p:spPr>
          <a:xfrm>
            <a:off x="134983" y="1484531"/>
            <a:ext cx="8839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2400" b="1" dirty="0"/>
              <a:t>Extensive consultation </a:t>
            </a:r>
            <a:r>
              <a:rPr lang="en-GB" sz="2400" dirty="0"/>
              <a:t>with residents, local Traveller support groups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2400" dirty="0"/>
              <a:t>Engagement of </a:t>
            </a:r>
            <a:r>
              <a:rPr lang="en-GB" sz="2400" b="1" dirty="0"/>
              <a:t>CENA</a:t>
            </a:r>
            <a:r>
              <a:rPr lang="en-GB" sz="2400" dirty="0"/>
              <a:t> for Oldcastle and </a:t>
            </a:r>
            <a:r>
              <a:rPr lang="en-GB" sz="2400" dirty="0" err="1"/>
              <a:t>Owendoher</a:t>
            </a:r>
            <a:r>
              <a:rPr lang="en-GB" sz="2400" dirty="0"/>
              <a:t> residents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2400" b="1" dirty="0"/>
              <a:t>Ongoing updates </a:t>
            </a:r>
            <a:r>
              <a:rPr lang="en-GB" sz="2400" dirty="0"/>
              <a:t>to LTACC and </a:t>
            </a:r>
            <a:r>
              <a:rPr lang="en-GB" sz="2400" b="1" dirty="0"/>
              <a:t>briefings</a:t>
            </a:r>
            <a:r>
              <a:rPr lang="en-GB" sz="2400" dirty="0"/>
              <a:t> for relevant ACMs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2400" dirty="0"/>
              <a:t>High-quality, </a:t>
            </a:r>
            <a:r>
              <a:rPr lang="en-GB" sz="2400" b="1" dirty="0"/>
              <a:t>culturally appropriate homes</a:t>
            </a:r>
            <a:r>
              <a:rPr lang="en-GB" sz="2400" dirty="0"/>
              <a:t>,</a:t>
            </a:r>
            <a:r>
              <a:rPr lang="en-GB" sz="2400" b="1" dirty="0"/>
              <a:t> </a:t>
            </a:r>
            <a:r>
              <a:rPr lang="en-GB" sz="2400" dirty="0"/>
              <a:t>including to meet specific </a:t>
            </a:r>
            <a:r>
              <a:rPr lang="en-GB" sz="2400" b="1" dirty="0"/>
              <a:t>medical and older person needs</a:t>
            </a:r>
            <a:r>
              <a:rPr lang="en-GB" sz="2400" dirty="0"/>
              <a:t>, &amp; specific design preferences accommodated</a:t>
            </a:r>
            <a:endParaRPr lang="en-GB" sz="2400" b="1" dirty="0"/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2400" b="1" dirty="0"/>
              <a:t>Integrated developments </a:t>
            </a:r>
            <a:r>
              <a:rPr lang="en-GB" sz="2400" dirty="0"/>
              <a:t>within wider mixed housing tenure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2400" dirty="0"/>
              <a:t>Provision of </a:t>
            </a:r>
            <a:r>
              <a:rPr lang="en-GB" sz="2400" b="1" dirty="0"/>
              <a:t>play spaces </a:t>
            </a:r>
            <a:r>
              <a:rPr lang="en-GB" sz="2400" dirty="0"/>
              <a:t>&amp; </a:t>
            </a:r>
            <a:r>
              <a:rPr lang="en-GB" sz="2400" b="1" dirty="0"/>
              <a:t>community facilities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2400" dirty="0"/>
              <a:t>Some </a:t>
            </a:r>
            <a:r>
              <a:rPr lang="en-GB" sz="2400" b="1" dirty="0"/>
              <a:t>previous residents of Kishogue </a:t>
            </a:r>
            <a:r>
              <a:rPr lang="en-GB" sz="2400" dirty="0"/>
              <a:t>have been </a:t>
            </a:r>
            <a:r>
              <a:rPr lang="en-GB" sz="2400" b="1" dirty="0"/>
              <a:t>allocated alternative accommodation </a:t>
            </a:r>
            <a:r>
              <a:rPr lang="en-GB" sz="2400" dirty="0"/>
              <a:t>to meet their housing preferences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2400" dirty="0"/>
              <a:t>Insufficient space to accommodate </a:t>
            </a:r>
            <a:r>
              <a:rPr lang="en-GB" sz="2400" b="1" dirty="0"/>
              <a:t>potential future family formations </a:t>
            </a:r>
            <a:r>
              <a:rPr lang="en-GB" sz="2400" dirty="0"/>
              <a:t>–some opportunities in adjacent developments to accommodate households with preferences for standard social housing</a:t>
            </a:r>
          </a:p>
        </p:txBody>
      </p:sp>
    </p:spTree>
    <p:extLst>
      <p:ext uri="{BB962C8B-B14F-4D97-AF65-F5344CB8AC3E}">
        <p14:creationId xmlns:p14="http://schemas.microsoft.com/office/powerpoint/2010/main" val="79000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089"/>
    </mc:Choice>
    <mc:Fallback xmlns="">
      <p:transition spd="slow" advTm="5308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0" y="27294"/>
            <a:ext cx="9148763" cy="683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523695A-0E1C-403F-B203-6B04A62135ED}"/>
              </a:ext>
            </a:extLst>
          </p:cNvPr>
          <p:cNvSpPr/>
          <p:nvPr/>
        </p:nvSpPr>
        <p:spPr>
          <a:xfrm>
            <a:off x="152400" y="838200"/>
            <a:ext cx="571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3600" b="1" dirty="0">
                <a:solidFill>
                  <a:srgbClr val="D95E00"/>
                </a:solidFill>
              </a:rPr>
              <a:t>Site Specific Issues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2B74F9-210B-F525-079F-F11E009B2042}"/>
              </a:ext>
            </a:extLst>
          </p:cNvPr>
          <p:cNvSpPr txBox="1"/>
          <p:nvPr/>
        </p:nvSpPr>
        <p:spPr>
          <a:xfrm>
            <a:off x="152400" y="1484531"/>
            <a:ext cx="8915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New family formations </a:t>
            </a:r>
            <a:r>
              <a:rPr lang="en-GB" sz="2400" dirty="0"/>
              <a:t>(all sites):</a:t>
            </a:r>
          </a:p>
          <a:p>
            <a:pPr marL="444500" indent="-182563">
              <a:buFont typeface="Arial" panose="020B0604020202020204" pitchFamily="34" charset="0"/>
              <a:buChar char="•"/>
            </a:pPr>
            <a:r>
              <a:rPr lang="en-GB" sz="2400" dirty="0"/>
              <a:t>Oldcastle will accommodate some additional households</a:t>
            </a:r>
          </a:p>
          <a:p>
            <a:pPr marL="444500" indent="-182563">
              <a:buFont typeface="Arial" panose="020B0604020202020204" pitchFamily="34" charset="0"/>
              <a:buChar char="•"/>
            </a:pPr>
            <a:r>
              <a:rPr lang="en-GB" sz="2400" dirty="0"/>
              <a:t>Reduced need in Kishogue with re-location of some prior residents</a:t>
            </a:r>
          </a:p>
          <a:p>
            <a:pPr marL="444500" indent="-182563">
              <a:buFont typeface="Arial" panose="020B0604020202020204" pitchFamily="34" charset="0"/>
              <a:buChar char="•"/>
            </a:pPr>
            <a:r>
              <a:rPr lang="en-GB" sz="2400" dirty="0"/>
              <a:t>Limited options for </a:t>
            </a:r>
            <a:r>
              <a:rPr lang="en-GB" sz="2400" dirty="0" err="1"/>
              <a:t>Owendoher</a:t>
            </a:r>
            <a:endParaRPr lang="en-GB" sz="2400" dirty="0"/>
          </a:p>
          <a:p>
            <a:r>
              <a:rPr lang="en-GB" sz="2400" b="1" dirty="0"/>
              <a:t>Appropriate opportunities </a:t>
            </a:r>
            <a:r>
              <a:rPr lang="en-GB" sz="2400" dirty="0"/>
              <a:t>will be explored developments to meet households’ needs/preferences (standard social housing in adjacent developments / CBL process for new TA in Adamstown)</a:t>
            </a:r>
          </a:p>
          <a:p>
            <a:r>
              <a:rPr lang="en-GB" sz="2400" b="1" dirty="0"/>
              <a:t>Drainage (</a:t>
            </a:r>
            <a:r>
              <a:rPr lang="en-GB" sz="2400" b="1" dirty="0" err="1"/>
              <a:t>Owendoher</a:t>
            </a:r>
            <a:r>
              <a:rPr lang="en-GB" sz="2400" b="1" dirty="0"/>
              <a:t>): </a:t>
            </a:r>
            <a:r>
              <a:rPr lang="en-GB" sz="2400" dirty="0"/>
              <a:t>telemetry installed &amp; alert system in place</a:t>
            </a:r>
          </a:p>
          <a:p>
            <a:r>
              <a:rPr lang="en-GB" sz="2400" b="1" dirty="0"/>
              <a:t>Road safety (Kishogue): </a:t>
            </a:r>
            <a:r>
              <a:rPr lang="en-GB" sz="2400" dirty="0"/>
              <a:t>revised design with new road layout</a:t>
            </a:r>
          </a:p>
          <a:p>
            <a:r>
              <a:rPr lang="en-GB" sz="2400" b="1" dirty="0"/>
              <a:t>Permeability (Oldcastle): </a:t>
            </a:r>
            <a:r>
              <a:rPr lang="en-GB" sz="2400" dirty="0"/>
              <a:t>permeability options to be finalised</a:t>
            </a:r>
          </a:p>
          <a:p>
            <a:r>
              <a:rPr lang="en-GB" sz="2400" b="1" dirty="0"/>
              <a:t>Estate management (Oldcastle)</a:t>
            </a:r>
            <a:r>
              <a:rPr lang="en-GB" sz="2400" dirty="0"/>
              <a:t>: Address ongoing dumping/burning</a:t>
            </a:r>
          </a:p>
          <a:p>
            <a:r>
              <a:rPr lang="en-GB" sz="2400" dirty="0"/>
              <a:t>---------------------------------------------------------------------------------------------</a:t>
            </a:r>
          </a:p>
          <a:p>
            <a:r>
              <a:rPr lang="en-GB" sz="24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r>
              <a:rPr lang="en-GB" sz="2400" b="1" dirty="0"/>
              <a:t>Design agreed </a:t>
            </a:r>
            <a:r>
              <a:rPr lang="en-GB" sz="2400" dirty="0"/>
              <a:t>with </a:t>
            </a:r>
            <a:r>
              <a:rPr lang="en-GB" sz="2400" b="1" dirty="0" err="1"/>
              <a:t>Owendoher</a:t>
            </a:r>
            <a:r>
              <a:rPr lang="en-GB" sz="2400" b="1" dirty="0"/>
              <a:t> </a:t>
            </a:r>
            <a:r>
              <a:rPr lang="en-GB" sz="2400" dirty="0"/>
              <a:t>residents</a:t>
            </a:r>
          </a:p>
          <a:p>
            <a:r>
              <a:rPr lang="en-GB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?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GB" sz="2400" b="1" dirty="0"/>
              <a:t>Lack of consensus</a:t>
            </a:r>
            <a:r>
              <a:rPr lang="en-GB" sz="2400" dirty="0"/>
              <a:t> with </a:t>
            </a:r>
            <a:r>
              <a:rPr lang="en-GB" sz="2400" b="1" dirty="0"/>
              <a:t>Oldcastle &amp; Kishogue </a:t>
            </a:r>
            <a:r>
              <a:rPr lang="en-GB" sz="2400" dirty="0"/>
              <a:t>residents</a:t>
            </a:r>
          </a:p>
        </p:txBody>
      </p:sp>
    </p:spTree>
    <p:extLst>
      <p:ext uri="{BB962C8B-B14F-4D97-AF65-F5344CB8AC3E}">
        <p14:creationId xmlns:p14="http://schemas.microsoft.com/office/powerpoint/2010/main" val="110718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089"/>
    </mc:Choice>
    <mc:Fallback xmlns="">
      <p:transition spd="slow" advTm="5308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-12197" y="18585"/>
            <a:ext cx="9148763" cy="6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B72A8F-9BFE-B9F2-75E2-1399B9AA61CC}"/>
              </a:ext>
            </a:extLst>
          </p:cNvPr>
          <p:cNvSpPr txBox="1"/>
          <p:nvPr/>
        </p:nvSpPr>
        <p:spPr>
          <a:xfrm>
            <a:off x="115389" y="989761"/>
            <a:ext cx="86388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err="1">
                <a:solidFill>
                  <a:schemeClr val="accent6">
                    <a:lumMod val="75000"/>
                  </a:schemeClr>
                </a:solidFill>
              </a:rPr>
              <a:t>Owendoher</a:t>
            </a:r>
            <a:r>
              <a:rPr lang="en-IE" sz="2800" b="1" dirty="0">
                <a:solidFill>
                  <a:schemeClr val="accent6">
                    <a:lumMod val="75000"/>
                  </a:schemeClr>
                </a:solidFill>
              </a:rPr>
              <a:t> Haven, </a:t>
            </a:r>
            <a:r>
              <a:rPr lang="en-IE" sz="2800" b="1" dirty="0" err="1">
                <a:solidFill>
                  <a:schemeClr val="accent6">
                    <a:lumMod val="75000"/>
                  </a:schemeClr>
                </a:solidFill>
              </a:rPr>
              <a:t>Ballyboden</a:t>
            </a:r>
            <a:endParaRPr lang="en-IE" sz="28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IE" sz="2800" dirty="0">
                <a:solidFill>
                  <a:schemeClr val="accent6">
                    <a:lumMod val="75000"/>
                  </a:schemeClr>
                </a:solidFill>
              </a:rPr>
              <a:t>Replace existing 8 bays and caretaker’s house with 9 x two-storey group homes &amp; adjacent play space</a:t>
            </a:r>
            <a:endParaRPr lang="en-IE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3D8292-1391-D320-3545-353F63F24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374756"/>
            <a:ext cx="8791284" cy="433084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E8004E6A-BCDB-C42B-1753-D6F9FAC27332}"/>
              </a:ext>
            </a:extLst>
          </p:cNvPr>
          <p:cNvSpPr/>
          <p:nvPr/>
        </p:nvSpPr>
        <p:spPr>
          <a:xfrm>
            <a:off x="4038600" y="2971800"/>
            <a:ext cx="2286000" cy="182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8742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089"/>
    </mc:Choice>
    <mc:Fallback xmlns="">
      <p:transition spd="slow" advTm="5308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-12197" y="18585"/>
            <a:ext cx="9148763" cy="6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B72A8F-9BFE-B9F2-75E2-1399B9AA61CC}"/>
              </a:ext>
            </a:extLst>
          </p:cNvPr>
          <p:cNvSpPr txBox="1"/>
          <p:nvPr/>
        </p:nvSpPr>
        <p:spPr>
          <a:xfrm>
            <a:off x="152399" y="582067"/>
            <a:ext cx="327660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>
                <a:solidFill>
                  <a:schemeClr val="accent6">
                    <a:lumMod val="75000"/>
                  </a:schemeClr>
                </a:solidFill>
              </a:rPr>
              <a:t>Oldcastle Park</a:t>
            </a:r>
          </a:p>
          <a:p>
            <a:endParaRPr lang="en-IE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chemeClr val="accent6">
                    <a:lumMod val="75000"/>
                  </a:schemeClr>
                </a:solidFill>
              </a:rPr>
              <a:t>Replacing existing 50-bay temporary site from 1990s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chemeClr val="accent6">
                    <a:lumMod val="75000"/>
                  </a:schemeClr>
                </a:solidFill>
              </a:rPr>
              <a:t>18 group houses and/or bays with day unit in three clusters of TA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chemeClr val="accent6">
                    <a:lumMod val="75000"/>
                  </a:schemeClr>
                </a:solidFill>
              </a:rPr>
              <a:t>Infill social &amp; affordable homes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chemeClr val="accent6">
                    <a:lumMod val="75000"/>
                  </a:schemeClr>
                </a:solidFill>
              </a:rPr>
              <a:t>Permeability issues</a:t>
            </a:r>
            <a:endParaRPr lang="en-IE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4CE153-F9C8-4EF6-7C15-EAF2EE37F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600200"/>
            <a:ext cx="5638799" cy="51054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E0FBB36-2901-96AF-C188-411067B1D424}"/>
              </a:ext>
            </a:extLst>
          </p:cNvPr>
          <p:cNvSpPr/>
          <p:nvPr/>
        </p:nvSpPr>
        <p:spPr>
          <a:xfrm>
            <a:off x="3352800" y="2762579"/>
            <a:ext cx="1371600" cy="10668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D2A4C97-A266-4341-C3D0-6C92FAACC842}"/>
              </a:ext>
            </a:extLst>
          </p:cNvPr>
          <p:cNvSpPr/>
          <p:nvPr/>
        </p:nvSpPr>
        <p:spPr>
          <a:xfrm>
            <a:off x="6096000" y="4229527"/>
            <a:ext cx="1371600" cy="10668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4ECF54-0EBB-95BC-DA6F-50CDCD922D9B}"/>
              </a:ext>
            </a:extLst>
          </p:cNvPr>
          <p:cNvSpPr/>
          <p:nvPr/>
        </p:nvSpPr>
        <p:spPr>
          <a:xfrm>
            <a:off x="4228011" y="4953000"/>
            <a:ext cx="1674410" cy="162037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526B6AE-D513-212F-B934-5C35A7137D0D}"/>
              </a:ext>
            </a:extLst>
          </p:cNvPr>
          <p:cNvSpPr/>
          <p:nvPr/>
        </p:nvSpPr>
        <p:spPr>
          <a:xfrm>
            <a:off x="3429001" y="4267200"/>
            <a:ext cx="914400" cy="5523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4396849-CFB8-1F78-B7A1-15AFC6D38436}"/>
              </a:ext>
            </a:extLst>
          </p:cNvPr>
          <p:cNvSpPr/>
          <p:nvPr/>
        </p:nvSpPr>
        <p:spPr>
          <a:xfrm>
            <a:off x="5695405" y="6078710"/>
            <a:ext cx="914400" cy="5523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1CA9F08-F4E4-68B7-1A6D-13E7EDA1284F}"/>
              </a:ext>
            </a:extLst>
          </p:cNvPr>
          <p:cNvSpPr/>
          <p:nvPr/>
        </p:nvSpPr>
        <p:spPr>
          <a:xfrm>
            <a:off x="6152605" y="5158215"/>
            <a:ext cx="914400" cy="552352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F998C63-5A8D-37AC-AA80-4F4194625F85}"/>
              </a:ext>
            </a:extLst>
          </p:cNvPr>
          <p:cNvSpPr/>
          <p:nvPr/>
        </p:nvSpPr>
        <p:spPr>
          <a:xfrm>
            <a:off x="7010400" y="1676400"/>
            <a:ext cx="914400" cy="552352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3330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089"/>
    </mc:Choice>
    <mc:Fallback xmlns="">
      <p:transition spd="slow" advTm="5308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-12197" y="18585"/>
            <a:ext cx="9148763" cy="6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B72A8F-9BFE-B9F2-75E2-1399B9AA61CC}"/>
              </a:ext>
            </a:extLst>
          </p:cNvPr>
          <p:cNvSpPr txBox="1"/>
          <p:nvPr/>
        </p:nvSpPr>
        <p:spPr>
          <a:xfrm>
            <a:off x="152399" y="990600"/>
            <a:ext cx="88953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>
                <a:solidFill>
                  <a:schemeClr val="accent6">
                    <a:lumMod val="75000"/>
                  </a:schemeClr>
                </a:solidFill>
              </a:rPr>
              <a:t>Kishogue Park</a:t>
            </a:r>
          </a:p>
          <a:p>
            <a:r>
              <a:rPr lang="en-IE" sz="2800" dirty="0">
                <a:solidFill>
                  <a:schemeClr val="accent6">
                    <a:lumMod val="75000"/>
                  </a:schemeClr>
                </a:solidFill>
              </a:rPr>
              <a:t>Existing 10 bay/10 group house development to be replaced by 15 group houses</a:t>
            </a:r>
            <a:endParaRPr lang="en-IE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61F8F2-8E7E-8377-A0E9-1523D9081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96" y="2375595"/>
            <a:ext cx="8951407" cy="439967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A0D41E1-472F-828A-4C72-43B774BA1C5E}"/>
              </a:ext>
            </a:extLst>
          </p:cNvPr>
          <p:cNvSpPr/>
          <p:nvPr/>
        </p:nvSpPr>
        <p:spPr>
          <a:xfrm>
            <a:off x="5207726" y="2514601"/>
            <a:ext cx="3479074" cy="1752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21FB25-2EC4-AF68-B854-392A53C536D4}"/>
              </a:ext>
            </a:extLst>
          </p:cNvPr>
          <p:cNvSpPr txBox="1"/>
          <p:nvPr/>
        </p:nvSpPr>
        <p:spPr>
          <a:xfrm>
            <a:off x="96296" y="4575432"/>
            <a:ext cx="4090737" cy="1029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0965">
              <a:lnSpc>
                <a:spcPct val="115000"/>
              </a:lnSpc>
            </a:pPr>
            <a:r>
              <a:rPr lang="en-US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Aerial View of Proposed Clonburris SDZ Phase 1 Development with existing Kishogue Park TA circled</a:t>
            </a:r>
            <a:endParaRPr lang="en-IE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88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089"/>
    </mc:Choice>
    <mc:Fallback xmlns="">
      <p:transition spd="slow" advTm="530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-12197" y="18585"/>
            <a:ext cx="9148763" cy="6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B72A8F-9BFE-B9F2-75E2-1399B9AA61CC}"/>
              </a:ext>
            </a:extLst>
          </p:cNvPr>
          <p:cNvSpPr txBox="1"/>
          <p:nvPr/>
        </p:nvSpPr>
        <p:spPr>
          <a:xfrm>
            <a:off x="152399" y="990600"/>
            <a:ext cx="88953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>
                <a:solidFill>
                  <a:schemeClr val="accent6">
                    <a:lumMod val="75000"/>
                  </a:schemeClr>
                </a:solidFill>
              </a:rPr>
              <a:t>Kishogue Park</a:t>
            </a:r>
          </a:p>
          <a:p>
            <a:r>
              <a:rPr lang="en-IE" sz="2800" dirty="0">
                <a:solidFill>
                  <a:schemeClr val="accent6">
                    <a:lumMod val="75000"/>
                  </a:schemeClr>
                </a:solidFill>
              </a:rPr>
              <a:t>To be replaced by 15 group houses comprising a mix of typologies and sizes</a:t>
            </a:r>
            <a:endParaRPr lang="en-IE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21FB25-2EC4-AF68-B854-392A53C536D4}"/>
              </a:ext>
            </a:extLst>
          </p:cNvPr>
          <p:cNvSpPr txBox="1"/>
          <p:nvPr/>
        </p:nvSpPr>
        <p:spPr>
          <a:xfrm>
            <a:off x="59285" y="2438400"/>
            <a:ext cx="4090737" cy="1029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0965">
              <a:lnSpc>
                <a:spcPct val="115000"/>
              </a:lnSpc>
            </a:pPr>
            <a:r>
              <a:rPr lang="en-US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Aerial View of Proposed Clonburris SDZ Phase 1 Development with existing Kishogue Park TA circled</a:t>
            </a:r>
            <a:endParaRPr lang="en-IE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D4D253-5C5A-61A3-F39D-63A545644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96" y="2375595"/>
            <a:ext cx="8895303" cy="433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90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089"/>
    </mc:Choice>
    <mc:Fallback xmlns="">
      <p:transition spd="slow" advTm="5308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-12197" y="18585"/>
            <a:ext cx="9148763" cy="6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523695A-0E1C-403F-B203-6B04A62135ED}"/>
              </a:ext>
            </a:extLst>
          </p:cNvPr>
          <p:cNvSpPr/>
          <p:nvPr/>
        </p:nvSpPr>
        <p:spPr>
          <a:xfrm>
            <a:off x="210596" y="916503"/>
            <a:ext cx="61140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3600" b="1" dirty="0">
                <a:solidFill>
                  <a:srgbClr val="D95E00"/>
                </a:solidFill>
              </a:rPr>
              <a:t>Next Steps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2B74F9-210B-F525-079F-F11E009B2042}"/>
              </a:ext>
            </a:extLst>
          </p:cNvPr>
          <p:cNvSpPr txBox="1"/>
          <p:nvPr/>
        </p:nvSpPr>
        <p:spPr>
          <a:xfrm>
            <a:off x="304800" y="1562834"/>
            <a:ext cx="8458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/>
              <a:t>Expenditure provided for in Council’s Three-Year Capital Programme 2023-25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/>
              <a:t>Ready* to develop detailed design &amp; proceed to tender to aim to be on site in Q1 2024 (</a:t>
            </a:r>
            <a:r>
              <a:rPr lang="en-IE" sz="2400" dirty="0" err="1"/>
              <a:t>Owendoher</a:t>
            </a:r>
            <a:r>
              <a:rPr lang="en-IE" sz="2400" dirty="0"/>
              <a:t> &amp; Oldcastle Park) &amp;  potentially later in 2024 for Kishogue Park (*subject to planning approval)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/>
              <a:t>Developments will involve phased re-location (temporary) of residents &amp; continued engagement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u="sng" dirty="0"/>
              <a:t>Given the time and level of consultation undertaken, it is now to progress proposals to planning stage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b="1" dirty="0"/>
              <a:t>Planning process to now commence (subject to derogation)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/>
              <a:t>Projects to be funded by DHLGH</a:t>
            </a:r>
            <a:r>
              <a:rPr lang="en-US" sz="2400" dirty="0">
                <a:cs typeface="Arial" panose="020B0604020202020204" pitchFamily="34" charset="0"/>
              </a:rPr>
              <a:t> under national Traveller accommodation capital funding programme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28241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089"/>
    </mc:Choice>
    <mc:Fallback xmlns="">
      <p:transition spd="slow" advTm="53089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392C9B76BB294FAFA6E89EEDFF1B97" ma:contentTypeVersion="7" ma:contentTypeDescription="Create a new document." ma:contentTypeScope="" ma:versionID="6b8b5c2ad18cee5059ce9cd4dbfd0a19">
  <xsd:schema xmlns:xsd="http://www.w3.org/2001/XMLSchema" xmlns:xs="http://www.w3.org/2001/XMLSchema" xmlns:p="http://schemas.microsoft.com/office/2006/metadata/properties" xmlns:ns3="f5753776-80ff-45ca-a4c1-002a1d968def" xmlns:ns4="81bc2e9c-c1ab-4318-9571-bd14d9aeccbd" targetNamespace="http://schemas.microsoft.com/office/2006/metadata/properties" ma:root="true" ma:fieldsID="a0a82baa2c376e7831bec9c052bfab77" ns3:_="" ns4:_="">
    <xsd:import namespace="f5753776-80ff-45ca-a4c1-002a1d968def"/>
    <xsd:import namespace="81bc2e9c-c1ab-4318-9571-bd14d9aeccb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753776-80ff-45ca-a4c1-002a1d968d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bc2e9c-c1ab-4318-9571-bd14d9aeccb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08A23E-7F31-4A87-841B-879AC566BA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753776-80ff-45ca-a4c1-002a1d968def"/>
    <ds:schemaRef ds:uri="81bc2e9c-c1ab-4318-9571-bd14d9aecc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552AC0-20E9-4483-A9E7-B5B42D3A9B66}">
  <ds:schemaRefs>
    <ds:schemaRef ds:uri="f5753776-80ff-45ca-a4c1-002a1d968def"/>
    <ds:schemaRef ds:uri="http://purl.org/dc/terms/"/>
    <ds:schemaRef ds:uri="81bc2e9c-c1ab-4318-9571-bd14d9aeccbd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6A4F4FF-BDAA-4353-878F-37F35017760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17331</TotalTime>
  <Words>533</Words>
  <Application>Microsoft Office PowerPoint</Application>
  <PresentationFormat>On-screen Show (4:3)</PresentationFormat>
  <Paragraphs>58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Public Adult</dc:creator>
  <cp:lastModifiedBy>Colm Ward</cp:lastModifiedBy>
  <cp:revision>443</cp:revision>
  <cp:lastPrinted>2018-09-27T14:42:52Z</cp:lastPrinted>
  <dcterms:created xsi:type="dcterms:W3CDTF">2006-08-16T00:00:00Z</dcterms:created>
  <dcterms:modified xsi:type="dcterms:W3CDTF">2023-03-10T10:04:00Z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0x01010040392C9B76BB294FAFA6E89EEDFF1B97</vt:lpwstr>
  </property>
</Properties>
</file>