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7"/>
  </p:notesMasterIdLst>
  <p:sldIdLst>
    <p:sldId id="356" r:id="rId6"/>
    <p:sldId id="316" r:id="rId7"/>
    <p:sldId id="403" r:id="rId8"/>
    <p:sldId id="405" r:id="rId9"/>
    <p:sldId id="406" r:id="rId10"/>
    <p:sldId id="407" r:id="rId11"/>
    <p:sldId id="357" r:id="rId12"/>
    <p:sldId id="256" r:id="rId13"/>
    <p:sldId id="269" r:id="rId14"/>
    <p:sldId id="363" r:id="rId15"/>
    <p:sldId id="3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3DD63C-EC01-47AE-A53F-1EF228FBD7C9}" v="2" dt="2023-02-21T17:04:32.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oin Burke" userId="4aafc82d-5189-4da3-bc5e-52a4f60cd126" providerId="ADAL" clId="{A03DD63C-EC01-47AE-A53F-1EF228FBD7C9}"/>
    <pc:docChg chg="undo custSel modSld">
      <pc:chgData name="Eoin Burke" userId="4aafc82d-5189-4da3-bc5e-52a4f60cd126" providerId="ADAL" clId="{A03DD63C-EC01-47AE-A53F-1EF228FBD7C9}" dt="2023-02-22T23:08:44.855" v="2374" actId="20577"/>
      <pc:docMkLst>
        <pc:docMk/>
      </pc:docMkLst>
      <pc:sldChg chg="delSp mod">
        <pc:chgData name="Eoin Burke" userId="4aafc82d-5189-4da3-bc5e-52a4f60cd126" providerId="ADAL" clId="{A03DD63C-EC01-47AE-A53F-1EF228FBD7C9}" dt="2023-02-21T17:04:33.009" v="2247" actId="478"/>
        <pc:sldMkLst>
          <pc:docMk/>
          <pc:sldMk cId="3843948698" sldId="256"/>
        </pc:sldMkLst>
        <pc:picChg chg="del">
          <ac:chgData name="Eoin Burke" userId="4aafc82d-5189-4da3-bc5e-52a4f60cd126" providerId="ADAL" clId="{A03DD63C-EC01-47AE-A53F-1EF228FBD7C9}" dt="2023-02-21T17:04:33.009" v="2247" actId="478"/>
          <ac:picMkLst>
            <pc:docMk/>
            <pc:sldMk cId="3843948698" sldId="256"/>
            <ac:picMk id="2" creationId="{B8580091-7C4B-2A87-5B74-3351B0C9F18A}"/>
          </ac:picMkLst>
        </pc:picChg>
        <pc:picChg chg="del">
          <ac:chgData name="Eoin Burke" userId="4aafc82d-5189-4da3-bc5e-52a4f60cd126" providerId="ADAL" clId="{A03DD63C-EC01-47AE-A53F-1EF228FBD7C9}" dt="2023-02-21T17:04:32.047" v="2246" actId="478"/>
          <ac:picMkLst>
            <pc:docMk/>
            <pc:sldMk cId="3843948698" sldId="256"/>
            <ac:picMk id="3" creationId="{BFFD079D-35A3-AD8E-81ED-099B86A6B9E1}"/>
          </ac:picMkLst>
        </pc:picChg>
      </pc:sldChg>
      <pc:sldChg chg="modSp mod">
        <pc:chgData name="Eoin Burke" userId="4aafc82d-5189-4da3-bc5e-52a4f60cd126" providerId="ADAL" clId="{A03DD63C-EC01-47AE-A53F-1EF228FBD7C9}" dt="2023-02-21T17:04:44.886" v="2248" actId="20577"/>
        <pc:sldMkLst>
          <pc:docMk/>
          <pc:sldMk cId="2285984959" sldId="269"/>
        </pc:sldMkLst>
        <pc:graphicFrameChg chg="modGraphic">
          <ac:chgData name="Eoin Burke" userId="4aafc82d-5189-4da3-bc5e-52a4f60cd126" providerId="ADAL" clId="{A03DD63C-EC01-47AE-A53F-1EF228FBD7C9}" dt="2023-02-21T17:04:44.886" v="2248" actId="20577"/>
          <ac:graphicFrameMkLst>
            <pc:docMk/>
            <pc:sldMk cId="2285984959" sldId="269"/>
            <ac:graphicFrameMk id="9" creationId="{8B3D8ECD-2436-457F-B376-A6E88B4E3316}"/>
          </ac:graphicFrameMkLst>
        </pc:graphicFrameChg>
      </pc:sldChg>
      <pc:sldChg chg="modSp mod">
        <pc:chgData name="Eoin Burke" userId="4aafc82d-5189-4da3-bc5e-52a4f60cd126" providerId="ADAL" clId="{A03DD63C-EC01-47AE-A53F-1EF228FBD7C9}" dt="2023-02-22T23:05:39.690" v="2331" actId="20577"/>
        <pc:sldMkLst>
          <pc:docMk/>
          <pc:sldMk cId="157648484" sldId="316"/>
        </pc:sldMkLst>
        <pc:spChg chg="mod">
          <ac:chgData name="Eoin Burke" userId="4aafc82d-5189-4da3-bc5e-52a4f60cd126" providerId="ADAL" clId="{A03DD63C-EC01-47AE-A53F-1EF228FBD7C9}" dt="2023-02-22T23:05:39.690" v="2331" actId="20577"/>
          <ac:spMkLst>
            <pc:docMk/>
            <pc:sldMk cId="157648484" sldId="316"/>
            <ac:spMk id="5" creationId="{6F9D323F-6D53-E120-3956-D201CC465BFE}"/>
          </ac:spMkLst>
        </pc:spChg>
      </pc:sldChg>
      <pc:sldChg chg="modSp mod">
        <pc:chgData name="Eoin Burke" userId="4aafc82d-5189-4da3-bc5e-52a4f60cd126" providerId="ADAL" clId="{A03DD63C-EC01-47AE-A53F-1EF228FBD7C9}" dt="2023-02-22T23:05:27.941" v="2322" actId="20577"/>
        <pc:sldMkLst>
          <pc:docMk/>
          <pc:sldMk cId="3419774898" sldId="356"/>
        </pc:sldMkLst>
        <pc:spChg chg="mod">
          <ac:chgData name="Eoin Burke" userId="4aafc82d-5189-4da3-bc5e-52a4f60cd126" providerId="ADAL" clId="{A03DD63C-EC01-47AE-A53F-1EF228FBD7C9}" dt="2023-02-22T10:12:13.889" v="2286" actId="1076"/>
          <ac:spMkLst>
            <pc:docMk/>
            <pc:sldMk cId="3419774898" sldId="356"/>
            <ac:spMk id="2" creationId="{B098E432-0304-43AD-8C16-2577AE35C2B2}"/>
          </ac:spMkLst>
        </pc:spChg>
        <pc:spChg chg="mod">
          <ac:chgData name="Eoin Burke" userId="4aafc82d-5189-4da3-bc5e-52a4f60cd126" providerId="ADAL" clId="{A03DD63C-EC01-47AE-A53F-1EF228FBD7C9}" dt="2023-02-22T23:05:27.941" v="2322" actId="20577"/>
          <ac:spMkLst>
            <pc:docMk/>
            <pc:sldMk cId="3419774898" sldId="356"/>
            <ac:spMk id="3" creationId="{D199247B-E81D-442B-B08E-F6AD770027AC}"/>
          </ac:spMkLst>
        </pc:spChg>
        <pc:spChg chg="mod">
          <ac:chgData name="Eoin Burke" userId="4aafc82d-5189-4da3-bc5e-52a4f60cd126" providerId="ADAL" clId="{A03DD63C-EC01-47AE-A53F-1EF228FBD7C9}" dt="2023-02-22T10:12:20.215" v="2287" actId="1076"/>
          <ac:spMkLst>
            <pc:docMk/>
            <pc:sldMk cId="3419774898" sldId="356"/>
            <ac:spMk id="7" creationId="{B232AA58-E93D-A364-A3B7-D8BB97956508}"/>
          </ac:spMkLst>
        </pc:spChg>
        <pc:picChg chg="mod">
          <ac:chgData name="Eoin Burke" userId="4aafc82d-5189-4da3-bc5e-52a4f60cd126" providerId="ADAL" clId="{A03DD63C-EC01-47AE-A53F-1EF228FBD7C9}" dt="2023-02-22T10:13:26.055" v="2292" actId="1076"/>
          <ac:picMkLst>
            <pc:docMk/>
            <pc:sldMk cId="3419774898" sldId="356"/>
            <ac:picMk id="20" creationId="{2B4CB947-653F-42EF-B7BF-90FB51F33D75}"/>
          </ac:picMkLst>
        </pc:picChg>
      </pc:sldChg>
      <pc:sldChg chg="delSp modSp mod">
        <pc:chgData name="Eoin Burke" userId="4aafc82d-5189-4da3-bc5e-52a4f60cd126" providerId="ADAL" clId="{A03DD63C-EC01-47AE-A53F-1EF228FBD7C9}" dt="2023-02-21T17:04:21.191" v="2245" actId="14100"/>
        <pc:sldMkLst>
          <pc:docMk/>
          <pc:sldMk cId="3163680878" sldId="357"/>
        </pc:sldMkLst>
        <pc:spChg chg="mod">
          <ac:chgData name="Eoin Burke" userId="4aafc82d-5189-4da3-bc5e-52a4f60cd126" providerId="ADAL" clId="{A03DD63C-EC01-47AE-A53F-1EF228FBD7C9}" dt="2023-02-21T17:04:13.217" v="2243" actId="14100"/>
          <ac:spMkLst>
            <pc:docMk/>
            <pc:sldMk cId="3163680878" sldId="357"/>
            <ac:spMk id="16" creationId="{F469FF91-DD75-4228-9839-FDBF47F0DBC5}"/>
          </ac:spMkLst>
        </pc:spChg>
        <pc:spChg chg="del mod">
          <ac:chgData name="Eoin Burke" userId="4aafc82d-5189-4da3-bc5e-52a4f60cd126" providerId="ADAL" clId="{A03DD63C-EC01-47AE-A53F-1EF228FBD7C9}" dt="2023-02-21T17:03:51.122" v="2218" actId="478"/>
          <ac:spMkLst>
            <pc:docMk/>
            <pc:sldMk cId="3163680878" sldId="357"/>
            <ac:spMk id="17" creationId="{A8ACA0A7-B11A-44B1-BFA9-1FF4B44B183E}"/>
          </ac:spMkLst>
        </pc:spChg>
        <pc:spChg chg="mod">
          <ac:chgData name="Eoin Burke" userId="4aafc82d-5189-4da3-bc5e-52a4f60cd126" providerId="ADAL" clId="{A03DD63C-EC01-47AE-A53F-1EF228FBD7C9}" dt="2023-02-21T17:00:40.340" v="1982" actId="313"/>
          <ac:spMkLst>
            <pc:docMk/>
            <pc:sldMk cId="3163680878" sldId="357"/>
            <ac:spMk id="20" creationId="{7EAD54F1-9C86-4A53-B9D4-F0B851FE8384}"/>
          </ac:spMkLst>
        </pc:spChg>
        <pc:spChg chg="mod">
          <ac:chgData name="Eoin Burke" userId="4aafc82d-5189-4da3-bc5e-52a4f60cd126" providerId="ADAL" clId="{A03DD63C-EC01-47AE-A53F-1EF228FBD7C9}" dt="2023-02-21T17:04:21.191" v="2245" actId="14100"/>
          <ac:spMkLst>
            <pc:docMk/>
            <pc:sldMk cId="3163680878" sldId="357"/>
            <ac:spMk id="22" creationId="{EFC4BFCC-6403-42DF-AD8A-2C7147EC9950}"/>
          </ac:spMkLst>
        </pc:spChg>
      </pc:sldChg>
      <pc:sldChg chg="modSp mod">
        <pc:chgData name="Eoin Burke" userId="4aafc82d-5189-4da3-bc5e-52a4f60cd126" providerId="ADAL" clId="{A03DD63C-EC01-47AE-A53F-1EF228FBD7C9}" dt="2023-02-22T23:08:44.855" v="2374" actId="20577"/>
        <pc:sldMkLst>
          <pc:docMk/>
          <pc:sldMk cId="3750943529" sldId="363"/>
        </pc:sldMkLst>
        <pc:graphicFrameChg chg="modGraphic">
          <ac:chgData name="Eoin Burke" userId="4aafc82d-5189-4da3-bc5e-52a4f60cd126" providerId="ADAL" clId="{A03DD63C-EC01-47AE-A53F-1EF228FBD7C9}" dt="2023-02-22T23:08:44.855" v="2374" actId="20577"/>
          <ac:graphicFrameMkLst>
            <pc:docMk/>
            <pc:sldMk cId="3750943529" sldId="363"/>
            <ac:graphicFrameMk id="3" creationId="{4E346F25-309B-3499-722C-26AA1816773B}"/>
          </ac:graphicFrameMkLst>
        </pc:graphicFrameChg>
      </pc:sldChg>
      <pc:sldChg chg="modSp mod">
        <pc:chgData name="Eoin Burke" userId="4aafc82d-5189-4da3-bc5e-52a4f60cd126" providerId="ADAL" clId="{A03DD63C-EC01-47AE-A53F-1EF228FBD7C9}" dt="2023-02-21T17:05:18.026" v="2261" actId="20577"/>
        <pc:sldMkLst>
          <pc:docMk/>
          <pc:sldMk cId="692875769" sldId="364"/>
        </pc:sldMkLst>
        <pc:graphicFrameChg chg="modGraphic">
          <ac:chgData name="Eoin Burke" userId="4aafc82d-5189-4da3-bc5e-52a4f60cd126" providerId="ADAL" clId="{A03DD63C-EC01-47AE-A53F-1EF228FBD7C9}" dt="2023-02-21T17:05:18.026" v="2261" actId="20577"/>
          <ac:graphicFrameMkLst>
            <pc:docMk/>
            <pc:sldMk cId="692875769" sldId="364"/>
            <ac:graphicFrameMk id="8" creationId="{562CDD54-CD15-3148-E45B-5FB3E503B991}"/>
          </ac:graphicFrameMkLst>
        </pc:graphicFrameChg>
      </pc:sldChg>
      <pc:sldChg chg="addSp delSp modSp mod">
        <pc:chgData name="Eoin Burke" userId="4aafc82d-5189-4da3-bc5e-52a4f60cd126" providerId="ADAL" clId="{A03DD63C-EC01-47AE-A53F-1EF228FBD7C9}" dt="2023-02-22T23:07:04.934" v="2356" actId="20577"/>
        <pc:sldMkLst>
          <pc:docMk/>
          <pc:sldMk cId="683962171" sldId="403"/>
        </pc:sldMkLst>
        <pc:spChg chg="add del mod">
          <ac:chgData name="Eoin Burke" userId="4aafc82d-5189-4da3-bc5e-52a4f60cd126" providerId="ADAL" clId="{A03DD63C-EC01-47AE-A53F-1EF228FBD7C9}" dt="2023-02-22T23:07:04.934" v="2356" actId="20577"/>
          <ac:spMkLst>
            <pc:docMk/>
            <pc:sldMk cId="683962171" sldId="403"/>
            <ac:spMk id="6" creationId="{D843EA7E-613C-06CF-5003-C38A78B4BF23}"/>
          </ac:spMkLst>
        </pc:spChg>
        <pc:spChg chg="mod">
          <ac:chgData name="Eoin Burke" userId="4aafc82d-5189-4da3-bc5e-52a4f60cd126" providerId="ADAL" clId="{A03DD63C-EC01-47AE-A53F-1EF228FBD7C9}" dt="2023-02-21T16:22:14.373" v="73" actId="20577"/>
          <ac:spMkLst>
            <pc:docMk/>
            <pc:sldMk cId="683962171" sldId="403"/>
            <ac:spMk id="20" creationId="{7EAD54F1-9C86-4A53-B9D4-F0B851FE8384}"/>
          </ac:spMkLst>
        </pc:spChg>
        <pc:picChg chg="del">
          <ac:chgData name="Eoin Burke" userId="4aafc82d-5189-4da3-bc5e-52a4f60cd126" providerId="ADAL" clId="{A03DD63C-EC01-47AE-A53F-1EF228FBD7C9}" dt="2023-02-21T16:45:20.715" v="1218" actId="478"/>
          <ac:picMkLst>
            <pc:docMk/>
            <pc:sldMk cId="683962171" sldId="403"/>
            <ac:picMk id="14" creationId="{D721BEE5-C318-4F95-B753-E04BD1735FFE}"/>
          </ac:picMkLst>
        </pc:picChg>
        <pc:picChg chg="del">
          <ac:chgData name="Eoin Burke" userId="4aafc82d-5189-4da3-bc5e-52a4f60cd126" providerId="ADAL" clId="{A03DD63C-EC01-47AE-A53F-1EF228FBD7C9}" dt="2023-02-21T16:43:14.435" v="1159" actId="478"/>
          <ac:picMkLst>
            <pc:docMk/>
            <pc:sldMk cId="683962171" sldId="403"/>
            <ac:picMk id="2050" creationId="{393B372C-5B73-491F-B762-F5167D49D67C}"/>
          </ac:picMkLst>
        </pc:picChg>
      </pc:sldChg>
      <pc:sldChg chg="modSp mod">
        <pc:chgData name="Eoin Burke" userId="4aafc82d-5189-4da3-bc5e-52a4f60cd126" providerId="ADAL" clId="{A03DD63C-EC01-47AE-A53F-1EF228FBD7C9}" dt="2023-02-22T15:47:55.098" v="2316" actId="20577"/>
        <pc:sldMkLst>
          <pc:docMk/>
          <pc:sldMk cId="904626807" sldId="405"/>
        </pc:sldMkLst>
        <pc:spChg chg="mod">
          <ac:chgData name="Eoin Burke" userId="4aafc82d-5189-4da3-bc5e-52a4f60cd126" providerId="ADAL" clId="{A03DD63C-EC01-47AE-A53F-1EF228FBD7C9}" dt="2023-02-22T15:47:55.098" v="2316" actId="20577"/>
          <ac:spMkLst>
            <pc:docMk/>
            <pc:sldMk cId="904626807" sldId="405"/>
            <ac:spMk id="6" creationId="{D843EA7E-613C-06CF-5003-C38A78B4BF23}"/>
          </ac:spMkLst>
        </pc:spChg>
        <pc:spChg chg="mod">
          <ac:chgData name="Eoin Burke" userId="4aafc82d-5189-4da3-bc5e-52a4f60cd126" providerId="ADAL" clId="{A03DD63C-EC01-47AE-A53F-1EF228FBD7C9}" dt="2023-02-21T16:52:01.483" v="1489" actId="20577"/>
          <ac:spMkLst>
            <pc:docMk/>
            <pc:sldMk cId="904626807" sldId="405"/>
            <ac:spMk id="20" creationId="{7EAD54F1-9C86-4A53-B9D4-F0B851FE8384}"/>
          </ac:spMkLst>
        </pc:spChg>
      </pc:sldChg>
      <pc:sldChg chg="modSp mod">
        <pc:chgData name="Eoin Burke" userId="4aafc82d-5189-4da3-bc5e-52a4f60cd126" providerId="ADAL" clId="{A03DD63C-EC01-47AE-A53F-1EF228FBD7C9}" dt="2023-02-21T16:58:12.672" v="1918" actId="20577"/>
        <pc:sldMkLst>
          <pc:docMk/>
          <pc:sldMk cId="3128925110" sldId="406"/>
        </pc:sldMkLst>
        <pc:spChg chg="mod">
          <ac:chgData name="Eoin Burke" userId="4aafc82d-5189-4da3-bc5e-52a4f60cd126" providerId="ADAL" clId="{A03DD63C-EC01-47AE-A53F-1EF228FBD7C9}" dt="2023-02-21T16:58:12.672" v="1918" actId="20577"/>
          <ac:spMkLst>
            <pc:docMk/>
            <pc:sldMk cId="3128925110" sldId="406"/>
            <ac:spMk id="3" creationId="{29B13DC7-1483-CA10-3486-6C5503FB2341}"/>
          </ac:spMkLst>
        </pc:spChg>
      </pc:sldChg>
      <pc:sldChg chg="modSp mod">
        <pc:chgData name="Eoin Burke" userId="4aafc82d-5189-4da3-bc5e-52a4f60cd126" providerId="ADAL" clId="{A03DD63C-EC01-47AE-A53F-1EF228FBD7C9}" dt="2023-02-21T17:00:12.761" v="1955" actId="5793"/>
        <pc:sldMkLst>
          <pc:docMk/>
          <pc:sldMk cId="106470317" sldId="407"/>
        </pc:sldMkLst>
        <pc:spChg chg="mod">
          <ac:chgData name="Eoin Burke" userId="4aafc82d-5189-4da3-bc5e-52a4f60cd126" providerId="ADAL" clId="{A03DD63C-EC01-47AE-A53F-1EF228FBD7C9}" dt="2023-02-21T17:00:12.761" v="1955" actId="5793"/>
          <ac:spMkLst>
            <pc:docMk/>
            <pc:sldMk cId="106470317" sldId="407"/>
            <ac:spMk id="3" creationId="{29B13DC7-1483-CA10-3486-6C5503FB234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74A10-6AD9-48EF-AA5B-3CB6BC02E624}" type="datetimeFigureOut">
              <a:rPr lang="en-IE" smtClean="0"/>
              <a:t>22/02/2023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BA086D-2843-40C8-BC6E-6E0117CE09C6}" type="slidenum">
              <a:rPr lang="en-IE" smtClean="0"/>
              <a:t>‹#›</a:t>
            </a:fld>
            <a:endParaRPr lang="en-IE"/>
          </a:p>
        </p:txBody>
      </p:sp>
    </p:spTree>
    <p:extLst>
      <p:ext uri="{BB962C8B-B14F-4D97-AF65-F5344CB8AC3E}">
        <p14:creationId xmlns:p14="http://schemas.microsoft.com/office/powerpoint/2010/main" val="3394536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17CE5-D801-4112-9E23-245F2108509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C500778-87A0-446E-B0B5-1F26912E0A8A}"/>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ABE0E9A8-C58A-49DD-8F15-05ECD41B8CB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EF4351AB-71F9-41BF-8D64-26A4B9972847}"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9</a:t>
            </a:fld>
            <a:endParaRPr kumimoji="0" lang="en-I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9440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35DF6-A71A-6570-D903-97AE34F23A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971398B7-6A1E-6ADA-CEE7-31F97BAEE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3EDFB0A-AB4C-C372-0A40-5CA71968B186}"/>
              </a:ext>
            </a:extLst>
          </p:cNvPr>
          <p:cNvSpPr>
            <a:spLocks noGrp="1"/>
          </p:cNvSpPr>
          <p:nvPr>
            <p:ph type="dt" sz="half" idx="10"/>
          </p:nvPr>
        </p:nvSpPr>
        <p:spPr/>
        <p:txBody>
          <a:bodyPr/>
          <a:lstStyle/>
          <a:p>
            <a:fld id="{891DA2DC-3DBD-40EE-9C6E-C8C5CE6FE033}" type="datetimeFigureOut">
              <a:rPr lang="en-IE" smtClean="0"/>
              <a:t>22/02/2023</a:t>
            </a:fld>
            <a:endParaRPr lang="en-IE"/>
          </a:p>
        </p:txBody>
      </p:sp>
      <p:sp>
        <p:nvSpPr>
          <p:cNvPr id="5" name="Footer Placeholder 4">
            <a:extLst>
              <a:ext uri="{FF2B5EF4-FFF2-40B4-BE49-F238E27FC236}">
                <a16:creationId xmlns:a16="http://schemas.microsoft.com/office/drawing/2014/main" id="{CBA2740C-E687-828C-3469-0D6FDAF8AD8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F30933B-49C7-1D08-E7E5-7EEF9092ABE1}"/>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2489903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EAD65-C24F-FA77-C3BC-72AC82511881}"/>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65E2783-FBD3-05F3-1F9A-7877B3162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52CAA15-FD97-5E2B-C7EF-C9A670538E58}"/>
              </a:ext>
            </a:extLst>
          </p:cNvPr>
          <p:cNvSpPr>
            <a:spLocks noGrp="1"/>
          </p:cNvSpPr>
          <p:nvPr>
            <p:ph type="dt" sz="half" idx="10"/>
          </p:nvPr>
        </p:nvSpPr>
        <p:spPr/>
        <p:txBody>
          <a:bodyPr/>
          <a:lstStyle/>
          <a:p>
            <a:fld id="{891DA2DC-3DBD-40EE-9C6E-C8C5CE6FE033}" type="datetimeFigureOut">
              <a:rPr lang="en-IE" smtClean="0"/>
              <a:t>22/02/2023</a:t>
            </a:fld>
            <a:endParaRPr lang="en-IE"/>
          </a:p>
        </p:txBody>
      </p:sp>
      <p:sp>
        <p:nvSpPr>
          <p:cNvPr id="5" name="Footer Placeholder 4">
            <a:extLst>
              <a:ext uri="{FF2B5EF4-FFF2-40B4-BE49-F238E27FC236}">
                <a16:creationId xmlns:a16="http://schemas.microsoft.com/office/drawing/2014/main" id="{05D15F60-99A3-B470-2B34-98F6484591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FCCB402-E1FF-092C-FD8C-6793126C2CB8}"/>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1826125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C096B2-DF75-F022-5460-99EF9840D4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8526C3C-6F1E-6DF8-49A3-E3868C49E2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07DE940-EAE8-B526-8737-E2628FEA0046}"/>
              </a:ext>
            </a:extLst>
          </p:cNvPr>
          <p:cNvSpPr>
            <a:spLocks noGrp="1"/>
          </p:cNvSpPr>
          <p:nvPr>
            <p:ph type="dt" sz="half" idx="10"/>
          </p:nvPr>
        </p:nvSpPr>
        <p:spPr/>
        <p:txBody>
          <a:bodyPr/>
          <a:lstStyle/>
          <a:p>
            <a:fld id="{891DA2DC-3DBD-40EE-9C6E-C8C5CE6FE033}" type="datetimeFigureOut">
              <a:rPr lang="en-IE" smtClean="0"/>
              <a:t>22/02/2023</a:t>
            </a:fld>
            <a:endParaRPr lang="en-IE"/>
          </a:p>
        </p:txBody>
      </p:sp>
      <p:sp>
        <p:nvSpPr>
          <p:cNvPr id="5" name="Footer Placeholder 4">
            <a:extLst>
              <a:ext uri="{FF2B5EF4-FFF2-40B4-BE49-F238E27FC236}">
                <a16:creationId xmlns:a16="http://schemas.microsoft.com/office/drawing/2014/main" id="{F19645ED-8C41-E6CE-0CDF-0D39B169836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9D36B09-0D97-8586-7D42-915059EB8BEC}"/>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971026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91B3-E7E7-DE21-8396-6C77963BB0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436A058F-03D9-42C2-F19D-990449E7DA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E704EA8A-E61F-A219-0AB3-824963ACC85A}"/>
              </a:ext>
            </a:extLst>
          </p:cNvPr>
          <p:cNvSpPr>
            <a:spLocks noGrp="1"/>
          </p:cNvSpPr>
          <p:nvPr>
            <p:ph type="dt" sz="half" idx="10"/>
          </p:nvPr>
        </p:nvSpPr>
        <p:spPr/>
        <p:txBody>
          <a:bodyPr/>
          <a:lstStyle/>
          <a:p>
            <a:fld id="{AD500470-9ABE-42E8-AABF-374441C141A8}" type="datetimeFigureOut">
              <a:rPr lang="en-IE" smtClean="0"/>
              <a:t>22/02/2023</a:t>
            </a:fld>
            <a:endParaRPr lang="en-IE"/>
          </a:p>
        </p:txBody>
      </p:sp>
      <p:sp>
        <p:nvSpPr>
          <p:cNvPr id="5" name="Footer Placeholder 4">
            <a:extLst>
              <a:ext uri="{FF2B5EF4-FFF2-40B4-BE49-F238E27FC236}">
                <a16:creationId xmlns:a16="http://schemas.microsoft.com/office/drawing/2014/main" id="{394DCDB5-99DF-C46A-6A9A-D804A8378C4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3F4D09C-DF1C-18BD-6712-8FDF5302C337}"/>
              </a:ext>
            </a:extLst>
          </p:cNvPr>
          <p:cNvSpPr>
            <a:spLocks noGrp="1"/>
          </p:cNvSpPr>
          <p:nvPr>
            <p:ph type="sldNum" sz="quarter" idx="12"/>
          </p:nvPr>
        </p:nvSpPr>
        <p:spPr/>
        <p:txBody>
          <a:bodyPr/>
          <a:lstStyle/>
          <a:p>
            <a:fld id="{6CAD53FA-A72B-4D3A-9FC3-CAFF33B9D81A}" type="slidenum">
              <a:rPr lang="en-IE" smtClean="0"/>
              <a:t>‹#›</a:t>
            </a:fld>
            <a:endParaRPr lang="en-IE"/>
          </a:p>
        </p:txBody>
      </p:sp>
    </p:spTree>
    <p:extLst>
      <p:ext uri="{BB962C8B-B14F-4D97-AF65-F5344CB8AC3E}">
        <p14:creationId xmlns:p14="http://schemas.microsoft.com/office/powerpoint/2010/main" val="2550834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E5FF-72CD-6A00-8EEB-8A73249CC8A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34E8E2C-9E8C-26C4-CC26-1FA4829023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54B9B60-2C77-94AB-75F9-D2D435C96C9F}"/>
              </a:ext>
            </a:extLst>
          </p:cNvPr>
          <p:cNvSpPr>
            <a:spLocks noGrp="1"/>
          </p:cNvSpPr>
          <p:nvPr>
            <p:ph type="dt" sz="half" idx="10"/>
          </p:nvPr>
        </p:nvSpPr>
        <p:spPr/>
        <p:txBody>
          <a:bodyPr/>
          <a:lstStyle/>
          <a:p>
            <a:fld id="{AD500470-9ABE-42E8-AABF-374441C141A8}" type="datetimeFigureOut">
              <a:rPr lang="en-IE" smtClean="0"/>
              <a:t>22/02/2023</a:t>
            </a:fld>
            <a:endParaRPr lang="en-IE"/>
          </a:p>
        </p:txBody>
      </p:sp>
      <p:sp>
        <p:nvSpPr>
          <p:cNvPr id="5" name="Footer Placeholder 4">
            <a:extLst>
              <a:ext uri="{FF2B5EF4-FFF2-40B4-BE49-F238E27FC236}">
                <a16:creationId xmlns:a16="http://schemas.microsoft.com/office/drawing/2014/main" id="{A3807B2F-5CB5-FD05-3545-50B37C3B907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ED44A19-C5E2-676F-1663-418F16EB80C9}"/>
              </a:ext>
            </a:extLst>
          </p:cNvPr>
          <p:cNvSpPr>
            <a:spLocks noGrp="1"/>
          </p:cNvSpPr>
          <p:nvPr>
            <p:ph type="sldNum" sz="quarter" idx="12"/>
          </p:nvPr>
        </p:nvSpPr>
        <p:spPr/>
        <p:txBody>
          <a:bodyPr/>
          <a:lstStyle/>
          <a:p>
            <a:fld id="{6CAD53FA-A72B-4D3A-9FC3-CAFF33B9D81A}" type="slidenum">
              <a:rPr lang="en-IE" smtClean="0"/>
              <a:t>‹#›</a:t>
            </a:fld>
            <a:endParaRPr lang="en-IE"/>
          </a:p>
        </p:txBody>
      </p:sp>
    </p:spTree>
    <p:extLst>
      <p:ext uri="{BB962C8B-B14F-4D97-AF65-F5344CB8AC3E}">
        <p14:creationId xmlns:p14="http://schemas.microsoft.com/office/powerpoint/2010/main" val="1810008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0E47-C43F-3B99-01A1-9DA4F01764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0D954C1B-2D6F-0E1B-2C90-98B10B122A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19FEF-75B2-1671-5759-92551334151C}"/>
              </a:ext>
            </a:extLst>
          </p:cNvPr>
          <p:cNvSpPr>
            <a:spLocks noGrp="1"/>
          </p:cNvSpPr>
          <p:nvPr>
            <p:ph type="dt" sz="half" idx="10"/>
          </p:nvPr>
        </p:nvSpPr>
        <p:spPr/>
        <p:txBody>
          <a:bodyPr/>
          <a:lstStyle/>
          <a:p>
            <a:fld id="{AD500470-9ABE-42E8-AABF-374441C141A8}" type="datetimeFigureOut">
              <a:rPr lang="en-IE" smtClean="0"/>
              <a:t>22/02/2023</a:t>
            </a:fld>
            <a:endParaRPr lang="en-IE"/>
          </a:p>
        </p:txBody>
      </p:sp>
      <p:sp>
        <p:nvSpPr>
          <p:cNvPr id="5" name="Footer Placeholder 4">
            <a:extLst>
              <a:ext uri="{FF2B5EF4-FFF2-40B4-BE49-F238E27FC236}">
                <a16:creationId xmlns:a16="http://schemas.microsoft.com/office/drawing/2014/main" id="{B5B26266-1F30-BD1F-1051-FB4CB796299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39AC5A8-CC98-8E5A-C1A4-92C112FA7E9C}"/>
              </a:ext>
            </a:extLst>
          </p:cNvPr>
          <p:cNvSpPr>
            <a:spLocks noGrp="1"/>
          </p:cNvSpPr>
          <p:nvPr>
            <p:ph type="sldNum" sz="quarter" idx="12"/>
          </p:nvPr>
        </p:nvSpPr>
        <p:spPr/>
        <p:txBody>
          <a:bodyPr/>
          <a:lstStyle/>
          <a:p>
            <a:fld id="{6CAD53FA-A72B-4D3A-9FC3-CAFF33B9D81A}" type="slidenum">
              <a:rPr lang="en-IE" smtClean="0"/>
              <a:t>‹#›</a:t>
            </a:fld>
            <a:endParaRPr lang="en-IE"/>
          </a:p>
        </p:txBody>
      </p:sp>
    </p:spTree>
    <p:extLst>
      <p:ext uri="{BB962C8B-B14F-4D97-AF65-F5344CB8AC3E}">
        <p14:creationId xmlns:p14="http://schemas.microsoft.com/office/powerpoint/2010/main" val="999850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1083-2478-17B0-FBB8-D6B489E5E90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1053D1E3-DB07-F448-FD43-212DE6B830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9724101-0A79-C4D2-AEB9-71D857A74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C119A78-D131-E445-B532-AB65D4A3ADBB}"/>
              </a:ext>
            </a:extLst>
          </p:cNvPr>
          <p:cNvSpPr>
            <a:spLocks noGrp="1"/>
          </p:cNvSpPr>
          <p:nvPr>
            <p:ph type="dt" sz="half" idx="10"/>
          </p:nvPr>
        </p:nvSpPr>
        <p:spPr/>
        <p:txBody>
          <a:bodyPr/>
          <a:lstStyle/>
          <a:p>
            <a:fld id="{AD500470-9ABE-42E8-AABF-374441C141A8}" type="datetimeFigureOut">
              <a:rPr lang="en-IE" smtClean="0"/>
              <a:t>22/02/2023</a:t>
            </a:fld>
            <a:endParaRPr lang="en-IE"/>
          </a:p>
        </p:txBody>
      </p:sp>
      <p:sp>
        <p:nvSpPr>
          <p:cNvPr id="6" name="Footer Placeholder 5">
            <a:extLst>
              <a:ext uri="{FF2B5EF4-FFF2-40B4-BE49-F238E27FC236}">
                <a16:creationId xmlns:a16="http://schemas.microsoft.com/office/drawing/2014/main" id="{58DFBBE0-072F-1CE9-2A15-905E3C72C93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301D126-7059-0EBB-7792-64314C9F528C}"/>
              </a:ext>
            </a:extLst>
          </p:cNvPr>
          <p:cNvSpPr>
            <a:spLocks noGrp="1"/>
          </p:cNvSpPr>
          <p:nvPr>
            <p:ph type="sldNum" sz="quarter" idx="12"/>
          </p:nvPr>
        </p:nvSpPr>
        <p:spPr/>
        <p:txBody>
          <a:bodyPr/>
          <a:lstStyle/>
          <a:p>
            <a:fld id="{6CAD53FA-A72B-4D3A-9FC3-CAFF33B9D81A}" type="slidenum">
              <a:rPr lang="en-IE" smtClean="0"/>
              <a:t>‹#›</a:t>
            </a:fld>
            <a:endParaRPr lang="en-IE"/>
          </a:p>
        </p:txBody>
      </p:sp>
    </p:spTree>
    <p:extLst>
      <p:ext uri="{BB962C8B-B14F-4D97-AF65-F5344CB8AC3E}">
        <p14:creationId xmlns:p14="http://schemas.microsoft.com/office/powerpoint/2010/main" val="198539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6612A-53CE-27C8-DCEA-E48C0B23021D}"/>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EA124CE-CC09-704E-DEFA-EBDD474AE0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CA0EA-2B38-C66C-5E18-057583B518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B9AD87DA-F0B4-DEC8-AC51-509FB54366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2DF2CF-14EC-E75C-0B28-E6003DEC8B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DD63D8E3-F489-8083-9E5C-5F51C43137CC}"/>
              </a:ext>
            </a:extLst>
          </p:cNvPr>
          <p:cNvSpPr>
            <a:spLocks noGrp="1"/>
          </p:cNvSpPr>
          <p:nvPr>
            <p:ph type="dt" sz="half" idx="10"/>
          </p:nvPr>
        </p:nvSpPr>
        <p:spPr/>
        <p:txBody>
          <a:bodyPr/>
          <a:lstStyle/>
          <a:p>
            <a:fld id="{AD500470-9ABE-42E8-AABF-374441C141A8}" type="datetimeFigureOut">
              <a:rPr lang="en-IE" smtClean="0"/>
              <a:t>22/02/2023</a:t>
            </a:fld>
            <a:endParaRPr lang="en-IE"/>
          </a:p>
        </p:txBody>
      </p:sp>
      <p:sp>
        <p:nvSpPr>
          <p:cNvPr id="8" name="Footer Placeholder 7">
            <a:extLst>
              <a:ext uri="{FF2B5EF4-FFF2-40B4-BE49-F238E27FC236}">
                <a16:creationId xmlns:a16="http://schemas.microsoft.com/office/drawing/2014/main" id="{C8922944-CDB0-3EA0-1F7B-CA318142EA6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02271705-C781-81B7-2D77-746DE3AB1311}"/>
              </a:ext>
            </a:extLst>
          </p:cNvPr>
          <p:cNvSpPr>
            <a:spLocks noGrp="1"/>
          </p:cNvSpPr>
          <p:nvPr>
            <p:ph type="sldNum" sz="quarter" idx="12"/>
          </p:nvPr>
        </p:nvSpPr>
        <p:spPr/>
        <p:txBody>
          <a:bodyPr/>
          <a:lstStyle/>
          <a:p>
            <a:fld id="{6CAD53FA-A72B-4D3A-9FC3-CAFF33B9D81A}" type="slidenum">
              <a:rPr lang="en-IE" smtClean="0"/>
              <a:t>‹#›</a:t>
            </a:fld>
            <a:endParaRPr lang="en-IE"/>
          </a:p>
        </p:txBody>
      </p:sp>
    </p:spTree>
    <p:extLst>
      <p:ext uri="{BB962C8B-B14F-4D97-AF65-F5344CB8AC3E}">
        <p14:creationId xmlns:p14="http://schemas.microsoft.com/office/powerpoint/2010/main" val="3860667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DF162-8793-1243-CAE0-1D728B8393F0}"/>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2716D5A2-2EAB-1C24-08E5-4355801F1398}"/>
              </a:ext>
            </a:extLst>
          </p:cNvPr>
          <p:cNvSpPr>
            <a:spLocks noGrp="1"/>
          </p:cNvSpPr>
          <p:nvPr>
            <p:ph type="dt" sz="half" idx="10"/>
          </p:nvPr>
        </p:nvSpPr>
        <p:spPr/>
        <p:txBody>
          <a:bodyPr/>
          <a:lstStyle/>
          <a:p>
            <a:fld id="{AD500470-9ABE-42E8-AABF-374441C141A8}" type="datetimeFigureOut">
              <a:rPr lang="en-IE" smtClean="0"/>
              <a:t>22/02/2023</a:t>
            </a:fld>
            <a:endParaRPr lang="en-IE"/>
          </a:p>
        </p:txBody>
      </p:sp>
      <p:sp>
        <p:nvSpPr>
          <p:cNvPr id="4" name="Footer Placeholder 3">
            <a:extLst>
              <a:ext uri="{FF2B5EF4-FFF2-40B4-BE49-F238E27FC236}">
                <a16:creationId xmlns:a16="http://schemas.microsoft.com/office/drawing/2014/main" id="{24811147-B822-BF8E-A4D7-8199643F2E4C}"/>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AA3E0C0-38DF-FFDE-0D66-7A656A26EE7A}"/>
              </a:ext>
            </a:extLst>
          </p:cNvPr>
          <p:cNvSpPr>
            <a:spLocks noGrp="1"/>
          </p:cNvSpPr>
          <p:nvPr>
            <p:ph type="sldNum" sz="quarter" idx="12"/>
          </p:nvPr>
        </p:nvSpPr>
        <p:spPr/>
        <p:txBody>
          <a:bodyPr/>
          <a:lstStyle/>
          <a:p>
            <a:fld id="{6CAD53FA-A72B-4D3A-9FC3-CAFF33B9D81A}" type="slidenum">
              <a:rPr lang="en-IE" smtClean="0"/>
              <a:t>‹#›</a:t>
            </a:fld>
            <a:endParaRPr lang="en-IE"/>
          </a:p>
        </p:txBody>
      </p:sp>
    </p:spTree>
    <p:extLst>
      <p:ext uri="{BB962C8B-B14F-4D97-AF65-F5344CB8AC3E}">
        <p14:creationId xmlns:p14="http://schemas.microsoft.com/office/powerpoint/2010/main" val="4155408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6BBA79-D757-BF8E-0B11-7DCDC3D78687}"/>
              </a:ext>
            </a:extLst>
          </p:cNvPr>
          <p:cNvSpPr>
            <a:spLocks noGrp="1"/>
          </p:cNvSpPr>
          <p:nvPr>
            <p:ph type="dt" sz="half" idx="10"/>
          </p:nvPr>
        </p:nvSpPr>
        <p:spPr/>
        <p:txBody>
          <a:bodyPr/>
          <a:lstStyle/>
          <a:p>
            <a:fld id="{AD500470-9ABE-42E8-AABF-374441C141A8}" type="datetimeFigureOut">
              <a:rPr lang="en-IE" smtClean="0"/>
              <a:t>22/02/2023</a:t>
            </a:fld>
            <a:endParaRPr lang="en-IE"/>
          </a:p>
        </p:txBody>
      </p:sp>
      <p:sp>
        <p:nvSpPr>
          <p:cNvPr id="3" name="Footer Placeholder 2">
            <a:extLst>
              <a:ext uri="{FF2B5EF4-FFF2-40B4-BE49-F238E27FC236}">
                <a16:creationId xmlns:a16="http://schemas.microsoft.com/office/drawing/2014/main" id="{E615AA17-988A-E5C7-C7CB-B47E8EA0EC8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166EA9D9-B139-EC05-E549-93A3964C71BE}"/>
              </a:ext>
            </a:extLst>
          </p:cNvPr>
          <p:cNvSpPr>
            <a:spLocks noGrp="1"/>
          </p:cNvSpPr>
          <p:nvPr>
            <p:ph type="sldNum" sz="quarter" idx="12"/>
          </p:nvPr>
        </p:nvSpPr>
        <p:spPr/>
        <p:txBody>
          <a:bodyPr/>
          <a:lstStyle/>
          <a:p>
            <a:fld id="{6CAD53FA-A72B-4D3A-9FC3-CAFF33B9D81A}" type="slidenum">
              <a:rPr lang="en-IE" smtClean="0"/>
              <a:t>‹#›</a:t>
            </a:fld>
            <a:endParaRPr lang="en-IE"/>
          </a:p>
        </p:txBody>
      </p:sp>
    </p:spTree>
    <p:extLst>
      <p:ext uri="{BB962C8B-B14F-4D97-AF65-F5344CB8AC3E}">
        <p14:creationId xmlns:p14="http://schemas.microsoft.com/office/powerpoint/2010/main" val="190096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0E94-2D0F-52C6-A750-195D5FFC89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405988B-C256-3072-19EB-546598D2DF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D9EA7A01-646E-81E5-E66B-4DF191EED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C6F66-32A0-7D34-67B1-98C07B3E739D}"/>
              </a:ext>
            </a:extLst>
          </p:cNvPr>
          <p:cNvSpPr>
            <a:spLocks noGrp="1"/>
          </p:cNvSpPr>
          <p:nvPr>
            <p:ph type="dt" sz="half" idx="10"/>
          </p:nvPr>
        </p:nvSpPr>
        <p:spPr/>
        <p:txBody>
          <a:bodyPr/>
          <a:lstStyle/>
          <a:p>
            <a:fld id="{AD500470-9ABE-42E8-AABF-374441C141A8}" type="datetimeFigureOut">
              <a:rPr lang="en-IE" smtClean="0"/>
              <a:t>22/02/2023</a:t>
            </a:fld>
            <a:endParaRPr lang="en-IE"/>
          </a:p>
        </p:txBody>
      </p:sp>
      <p:sp>
        <p:nvSpPr>
          <p:cNvPr id="6" name="Footer Placeholder 5">
            <a:extLst>
              <a:ext uri="{FF2B5EF4-FFF2-40B4-BE49-F238E27FC236}">
                <a16:creationId xmlns:a16="http://schemas.microsoft.com/office/drawing/2014/main" id="{C6B506C6-697B-003E-0C42-0C3DF525F54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5A35FE4-B829-75E9-8A4D-AAD16FF40E5C}"/>
              </a:ext>
            </a:extLst>
          </p:cNvPr>
          <p:cNvSpPr>
            <a:spLocks noGrp="1"/>
          </p:cNvSpPr>
          <p:nvPr>
            <p:ph type="sldNum" sz="quarter" idx="12"/>
          </p:nvPr>
        </p:nvSpPr>
        <p:spPr/>
        <p:txBody>
          <a:bodyPr/>
          <a:lstStyle/>
          <a:p>
            <a:fld id="{6CAD53FA-A72B-4D3A-9FC3-CAFF33B9D81A}" type="slidenum">
              <a:rPr lang="en-IE" smtClean="0"/>
              <a:t>‹#›</a:t>
            </a:fld>
            <a:endParaRPr lang="en-IE"/>
          </a:p>
        </p:txBody>
      </p:sp>
    </p:spTree>
    <p:extLst>
      <p:ext uri="{BB962C8B-B14F-4D97-AF65-F5344CB8AC3E}">
        <p14:creationId xmlns:p14="http://schemas.microsoft.com/office/powerpoint/2010/main" val="110453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ED2C-24D9-1A20-F24F-4492BEF73EB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585BAE8-6F6D-678F-22A4-937CD0CEE3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0C4DEB2-FFE1-0357-344A-6A8274652CBA}"/>
              </a:ext>
            </a:extLst>
          </p:cNvPr>
          <p:cNvSpPr>
            <a:spLocks noGrp="1"/>
          </p:cNvSpPr>
          <p:nvPr>
            <p:ph type="dt" sz="half" idx="10"/>
          </p:nvPr>
        </p:nvSpPr>
        <p:spPr/>
        <p:txBody>
          <a:bodyPr/>
          <a:lstStyle/>
          <a:p>
            <a:fld id="{891DA2DC-3DBD-40EE-9C6E-C8C5CE6FE033}" type="datetimeFigureOut">
              <a:rPr lang="en-IE" smtClean="0"/>
              <a:t>22/02/2023</a:t>
            </a:fld>
            <a:endParaRPr lang="en-IE"/>
          </a:p>
        </p:txBody>
      </p:sp>
      <p:sp>
        <p:nvSpPr>
          <p:cNvPr id="5" name="Footer Placeholder 4">
            <a:extLst>
              <a:ext uri="{FF2B5EF4-FFF2-40B4-BE49-F238E27FC236}">
                <a16:creationId xmlns:a16="http://schemas.microsoft.com/office/drawing/2014/main" id="{4B92E67F-EB79-2FCA-A4D8-75A2E9512EA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5DA2479-1AF0-80E2-8054-8DFB9D17C616}"/>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3289196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91D47-BD1C-1C42-807B-4D82683704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4AB79778-2DC6-AE55-0933-62F748F6F4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A7C3DAF6-898C-08DE-8260-87F758AEE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9711E1-FE54-09E6-F8B2-8CA0CD7109FC}"/>
              </a:ext>
            </a:extLst>
          </p:cNvPr>
          <p:cNvSpPr>
            <a:spLocks noGrp="1"/>
          </p:cNvSpPr>
          <p:nvPr>
            <p:ph type="dt" sz="half" idx="10"/>
          </p:nvPr>
        </p:nvSpPr>
        <p:spPr/>
        <p:txBody>
          <a:bodyPr/>
          <a:lstStyle/>
          <a:p>
            <a:fld id="{AD500470-9ABE-42E8-AABF-374441C141A8}" type="datetimeFigureOut">
              <a:rPr lang="en-IE" smtClean="0"/>
              <a:t>22/02/2023</a:t>
            </a:fld>
            <a:endParaRPr lang="en-IE"/>
          </a:p>
        </p:txBody>
      </p:sp>
      <p:sp>
        <p:nvSpPr>
          <p:cNvPr id="6" name="Footer Placeholder 5">
            <a:extLst>
              <a:ext uri="{FF2B5EF4-FFF2-40B4-BE49-F238E27FC236}">
                <a16:creationId xmlns:a16="http://schemas.microsoft.com/office/drawing/2014/main" id="{328F76C1-8089-E022-FB34-921296B9C5F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BB33EE5-A782-B536-9AAA-70BF2ED5403E}"/>
              </a:ext>
            </a:extLst>
          </p:cNvPr>
          <p:cNvSpPr>
            <a:spLocks noGrp="1"/>
          </p:cNvSpPr>
          <p:nvPr>
            <p:ph type="sldNum" sz="quarter" idx="12"/>
          </p:nvPr>
        </p:nvSpPr>
        <p:spPr/>
        <p:txBody>
          <a:bodyPr/>
          <a:lstStyle/>
          <a:p>
            <a:fld id="{6CAD53FA-A72B-4D3A-9FC3-CAFF33B9D81A}" type="slidenum">
              <a:rPr lang="en-IE" smtClean="0"/>
              <a:t>‹#›</a:t>
            </a:fld>
            <a:endParaRPr lang="en-IE"/>
          </a:p>
        </p:txBody>
      </p:sp>
    </p:spTree>
    <p:extLst>
      <p:ext uri="{BB962C8B-B14F-4D97-AF65-F5344CB8AC3E}">
        <p14:creationId xmlns:p14="http://schemas.microsoft.com/office/powerpoint/2010/main" val="647474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DE4A-907D-021A-B768-36CDA4090F39}"/>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175D9FD-D037-DB38-72E8-F007A5F85F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FE348D9-980C-2F45-EFED-1A42010B1491}"/>
              </a:ext>
            </a:extLst>
          </p:cNvPr>
          <p:cNvSpPr>
            <a:spLocks noGrp="1"/>
          </p:cNvSpPr>
          <p:nvPr>
            <p:ph type="dt" sz="half" idx="10"/>
          </p:nvPr>
        </p:nvSpPr>
        <p:spPr/>
        <p:txBody>
          <a:bodyPr/>
          <a:lstStyle/>
          <a:p>
            <a:fld id="{AD500470-9ABE-42E8-AABF-374441C141A8}" type="datetimeFigureOut">
              <a:rPr lang="en-IE" smtClean="0"/>
              <a:t>22/02/2023</a:t>
            </a:fld>
            <a:endParaRPr lang="en-IE"/>
          </a:p>
        </p:txBody>
      </p:sp>
      <p:sp>
        <p:nvSpPr>
          <p:cNvPr id="5" name="Footer Placeholder 4">
            <a:extLst>
              <a:ext uri="{FF2B5EF4-FFF2-40B4-BE49-F238E27FC236}">
                <a16:creationId xmlns:a16="http://schemas.microsoft.com/office/drawing/2014/main" id="{BAAF7D6F-CA1D-601E-E39F-CCEA3153938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FDBCFFF-DAB5-D48F-98F3-EC272267CCAA}"/>
              </a:ext>
            </a:extLst>
          </p:cNvPr>
          <p:cNvSpPr>
            <a:spLocks noGrp="1"/>
          </p:cNvSpPr>
          <p:nvPr>
            <p:ph type="sldNum" sz="quarter" idx="12"/>
          </p:nvPr>
        </p:nvSpPr>
        <p:spPr/>
        <p:txBody>
          <a:bodyPr/>
          <a:lstStyle/>
          <a:p>
            <a:fld id="{6CAD53FA-A72B-4D3A-9FC3-CAFF33B9D81A}" type="slidenum">
              <a:rPr lang="en-IE" smtClean="0"/>
              <a:t>‹#›</a:t>
            </a:fld>
            <a:endParaRPr lang="en-IE"/>
          </a:p>
        </p:txBody>
      </p:sp>
    </p:spTree>
    <p:extLst>
      <p:ext uri="{BB962C8B-B14F-4D97-AF65-F5344CB8AC3E}">
        <p14:creationId xmlns:p14="http://schemas.microsoft.com/office/powerpoint/2010/main" val="4019392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BDA9C-80DC-F6D0-C402-FE933E5EDF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4182D3E6-4CD3-0C6C-3C51-F03BA66480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D4E10F2-500C-DF9F-497E-18B429F2EBEF}"/>
              </a:ext>
            </a:extLst>
          </p:cNvPr>
          <p:cNvSpPr>
            <a:spLocks noGrp="1"/>
          </p:cNvSpPr>
          <p:nvPr>
            <p:ph type="dt" sz="half" idx="10"/>
          </p:nvPr>
        </p:nvSpPr>
        <p:spPr/>
        <p:txBody>
          <a:bodyPr/>
          <a:lstStyle/>
          <a:p>
            <a:fld id="{AD500470-9ABE-42E8-AABF-374441C141A8}" type="datetimeFigureOut">
              <a:rPr lang="en-IE" smtClean="0"/>
              <a:t>22/02/2023</a:t>
            </a:fld>
            <a:endParaRPr lang="en-IE"/>
          </a:p>
        </p:txBody>
      </p:sp>
      <p:sp>
        <p:nvSpPr>
          <p:cNvPr id="5" name="Footer Placeholder 4">
            <a:extLst>
              <a:ext uri="{FF2B5EF4-FFF2-40B4-BE49-F238E27FC236}">
                <a16:creationId xmlns:a16="http://schemas.microsoft.com/office/drawing/2014/main" id="{9B4DA8F3-777B-B12E-609B-23CE5D0641C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788E5AE-4A4E-6200-E2C9-4C7F923392BC}"/>
              </a:ext>
            </a:extLst>
          </p:cNvPr>
          <p:cNvSpPr>
            <a:spLocks noGrp="1"/>
          </p:cNvSpPr>
          <p:nvPr>
            <p:ph type="sldNum" sz="quarter" idx="12"/>
          </p:nvPr>
        </p:nvSpPr>
        <p:spPr/>
        <p:txBody>
          <a:bodyPr/>
          <a:lstStyle/>
          <a:p>
            <a:fld id="{6CAD53FA-A72B-4D3A-9FC3-CAFF33B9D81A}" type="slidenum">
              <a:rPr lang="en-IE" smtClean="0"/>
              <a:t>‹#›</a:t>
            </a:fld>
            <a:endParaRPr lang="en-IE"/>
          </a:p>
        </p:txBody>
      </p:sp>
    </p:spTree>
    <p:extLst>
      <p:ext uri="{BB962C8B-B14F-4D97-AF65-F5344CB8AC3E}">
        <p14:creationId xmlns:p14="http://schemas.microsoft.com/office/powerpoint/2010/main" val="81978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C72B-C7F8-77C3-1C34-05DFD1ABF0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28775AAD-394D-5363-C507-E925EB9CE5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22FE80-44AD-2B70-3485-CC0ECF7400A6}"/>
              </a:ext>
            </a:extLst>
          </p:cNvPr>
          <p:cNvSpPr>
            <a:spLocks noGrp="1"/>
          </p:cNvSpPr>
          <p:nvPr>
            <p:ph type="dt" sz="half" idx="10"/>
          </p:nvPr>
        </p:nvSpPr>
        <p:spPr/>
        <p:txBody>
          <a:bodyPr/>
          <a:lstStyle/>
          <a:p>
            <a:fld id="{891DA2DC-3DBD-40EE-9C6E-C8C5CE6FE033}" type="datetimeFigureOut">
              <a:rPr lang="en-IE" smtClean="0"/>
              <a:t>22/02/2023</a:t>
            </a:fld>
            <a:endParaRPr lang="en-IE"/>
          </a:p>
        </p:txBody>
      </p:sp>
      <p:sp>
        <p:nvSpPr>
          <p:cNvPr id="5" name="Footer Placeholder 4">
            <a:extLst>
              <a:ext uri="{FF2B5EF4-FFF2-40B4-BE49-F238E27FC236}">
                <a16:creationId xmlns:a16="http://schemas.microsoft.com/office/drawing/2014/main" id="{0B8A98C3-274E-1251-1420-2645F67B4F8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B979F88-4653-FE20-7B45-C39A6512A93E}"/>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1162770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6349-E5AD-DAA5-4EEF-218496FB33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5F5696C-4660-FE89-8A13-B48B28654D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846243F-27A8-CAD9-1981-CAED16BA1B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405E839D-11DC-5E00-F0C5-D9978EDC4867}"/>
              </a:ext>
            </a:extLst>
          </p:cNvPr>
          <p:cNvSpPr>
            <a:spLocks noGrp="1"/>
          </p:cNvSpPr>
          <p:nvPr>
            <p:ph type="dt" sz="half" idx="10"/>
          </p:nvPr>
        </p:nvSpPr>
        <p:spPr/>
        <p:txBody>
          <a:bodyPr/>
          <a:lstStyle/>
          <a:p>
            <a:fld id="{891DA2DC-3DBD-40EE-9C6E-C8C5CE6FE033}" type="datetimeFigureOut">
              <a:rPr lang="en-IE" smtClean="0"/>
              <a:t>22/02/2023</a:t>
            </a:fld>
            <a:endParaRPr lang="en-IE"/>
          </a:p>
        </p:txBody>
      </p:sp>
      <p:sp>
        <p:nvSpPr>
          <p:cNvPr id="6" name="Footer Placeholder 5">
            <a:extLst>
              <a:ext uri="{FF2B5EF4-FFF2-40B4-BE49-F238E27FC236}">
                <a16:creationId xmlns:a16="http://schemas.microsoft.com/office/drawing/2014/main" id="{C354C6DD-159F-45B1-DC61-840AA3819E0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D80B9CC-2477-E975-7C54-6FC8C204F9FF}"/>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177926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9D80-0ED3-5B4C-5468-23D7576AC7E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C4546FA-34B0-1657-940E-2BFA10DABA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A1617-A6E1-7572-3C99-1BBC7BB38E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48DA9FAA-7DBD-36D2-2E6F-68C5BA8DC0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F24426-DD51-F50A-4F15-E563C43F7A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C6068DF-9D66-2BB3-6D13-87E9431358D0}"/>
              </a:ext>
            </a:extLst>
          </p:cNvPr>
          <p:cNvSpPr>
            <a:spLocks noGrp="1"/>
          </p:cNvSpPr>
          <p:nvPr>
            <p:ph type="dt" sz="half" idx="10"/>
          </p:nvPr>
        </p:nvSpPr>
        <p:spPr/>
        <p:txBody>
          <a:bodyPr/>
          <a:lstStyle/>
          <a:p>
            <a:fld id="{891DA2DC-3DBD-40EE-9C6E-C8C5CE6FE033}" type="datetimeFigureOut">
              <a:rPr lang="en-IE" smtClean="0"/>
              <a:t>22/02/2023</a:t>
            </a:fld>
            <a:endParaRPr lang="en-IE"/>
          </a:p>
        </p:txBody>
      </p:sp>
      <p:sp>
        <p:nvSpPr>
          <p:cNvPr id="8" name="Footer Placeholder 7">
            <a:extLst>
              <a:ext uri="{FF2B5EF4-FFF2-40B4-BE49-F238E27FC236}">
                <a16:creationId xmlns:a16="http://schemas.microsoft.com/office/drawing/2014/main" id="{F8B4A793-0AD3-624D-32FD-F49285A781F0}"/>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57790870-55B8-2ADC-1325-8B3853AEB532}"/>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213758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BE1C4-0D13-CD6C-940D-B8F2F1C86DC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316DDD43-C266-835F-0E60-EDC47B2D3167}"/>
              </a:ext>
            </a:extLst>
          </p:cNvPr>
          <p:cNvSpPr>
            <a:spLocks noGrp="1"/>
          </p:cNvSpPr>
          <p:nvPr>
            <p:ph type="dt" sz="half" idx="10"/>
          </p:nvPr>
        </p:nvSpPr>
        <p:spPr/>
        <p:txBody>
          <a:bodyPr/>
          <a:lstStyle/>
          <a:p>
            <a:fld id="{891DA2DC-3DBD-40EE-9C6E-C8C5CE6FE033}" type="datetimeFigureOut">
              <a:rPr lang="en-IE" smtClean="0"/>
              <a:t>22/02/2023</a:t>
            </a:fld>
            <a:endParaRPr lang="en-IE"/>
          </a:p>
        </p:txBody>
      </p:sp>
      <p:sp>
        <p:nvSpPr>
          <p:cNvPr id="4" name="Footer Placeholder 3">
            <a:extLst>
              <a:ext uri="{FF2B5EF4-FFF2-40B4-BE49-F238E27FC236}">
                <a16:creationId xmlns:a16="http://schemas.microsoft.com/office/drawing/2014/main" id="{4F6A8E82-2CE7-F42B-7036-947B6960F104}"/>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DD5A4377-C232-FC40-2246-82EA9C6391F0}"/>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128012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CAEE34-220D-21EA-97A6-1C0875203064}"/>
              </a:ext>
            </a:extLst>
          </p:cNvPr>
          <p:cNvSpPr>
            <a:spLocks noGrp="1"/>
          </p:cNvSpPr>
          <p:nvPr>
            <p:ph type="dt" sz="half" idx="10"/>
          </p:nvPr>
        </p:nvSpPr>
        <p:spPr/>
        <p:txBody>
          <a:bodyPr/>
          <a:lstStyle/>
          <a:p>
            <a:fld id="{891DA2DC-3DBD-40EE-9C6E-C8C5CE6FE033}" type="datetimeFigureOut">
              <a:rPr lang="en-IE" smtClean="0"/>
              <a:t>22/02/2023</a:t>
            </a:fld>
            <a:endParaRPr lang="en-IE"/>
          </a:p>
        </p:txBody>
      </p:sp>
      <p:sp>
        <p:nvSpPr>
          <p:cNvPr id="3" name="Footer Placeholder 2">
            <a:extLst>
              <a:ext uri="{FF2B5EF4-FFF2-40B4-BE49-F238E27FC236}">
                <a16:creationId xmlns:a16="http://schemas.microsoft.com/office/drawing/2014/main" id="{19467B13-4897-7F88-DD86-9A54C7AE1E7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4C4BCBF-FE03-CB43-8DEB-982D61501C90}"/>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39667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B262C-1E6B-6E42-CCCC-6C43FFFDEF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18C7969-7075-A700-9471-1DC97F37B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1C48FD6-FC8D-4BCD-A49A-5D8494284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A2114D-ED1B-CFB5-007A-4B90164526CA}"/>
              </a:ext>
            </a:extLst>
          </p:cNvPr>
          <p:cNvSpPr>
            <a:spLocks noGrp="1"/>
          </p:cNvSpPr>
          <p:nvPr>
            <p:ph type="dt" sz="half" idx="10"/>
          </p:nvPr>
        </p:nvSpPr>
        <p:spPr/>
        <p:txBody>
          <a:bodyPr/>
          <a:lstStyle/>
          <a:p>
            <a:fld id="{891DA2DC-3DBD-40EE-9C6E-C8C5CE6FE033}" type="datetimeFigureOut">
              <a:rPr lang="en-IE" smtClean="0"/>
              <a:t>22/02/2023</a:t>
            </a:fld>
            <a:endParaRPr lang="en-IE"/>
          </a:p>
        </p:txBody>
      </p:sp>
      <p:sp>
        <p:nvSpPr>
          <p:cNvPr id="6" name="Footer Placeholder 5">
            <a:extLst>
              <a:ext uri="{FF2B5EF4-FFF2-40B4-BE49-F238E27FC236}">
                <a16:creationId xmlns:a16="http://schemas.microsoft.com/office/drawing/2014/main" id="{53C50C13-6DBB-ECC0-67BF-671271E9A48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64B3BD6-9957-EEF7-7A05-F1D6A2DC3308}"/>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2459837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4349-0640-A16A-5CC0-CB1498DC60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CA6113E-69A8-FADD-CBEE-C56B1B83AC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66B6B2A5-3157-0013-4147-E0641557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1218B-3FC7-2C2A-E5FE-36D973173724}"/>
              </a:ext>
            </a:extLst>
          </p:cNvPr>
          <p:cNvSpPr>
            <a:spLocks noGrp="1"/>
          </p:cNvSpPr>
          <p:nvPr>
            <p:ph type="dt" sz="half" idx="10"/>
          </p:nvPr>
        </p:nvSpPr>
        <p:spPr/>
        <p:txBody>
          <a:bodyPr/>
          <a:lstStyle/>
          <a:p>
            <a:fld id="{891DA2DC-3DBD-40EE-9C6E-C8C5CE6FE033}" type="datetimeFigureOut">
              <a:rPr lang="en-IE" smtClean="0"/>
              <a:t>22/02/2023</a:t>
            </a:fld>
            <a:endParaRPr lang="en-IE"/>
          </a:p>
        </p:txBody>
      </p:sp>
      <p:sp>
        <p:nvSpPr>
          <p:cNvPr id="6" name="Footer Placeholder 5">
            <a:extLst>
              <a:ext uri="{FF2B5EF4-FFF2-40B4-BE49-F238E27FC236}">
                <a16:creationId xmlns:a16="http://schemas.microsoft.com/office/drawing/2014/main" id="{BA6DEE01-1D9C-6D7F-0C40-21C849E87FE4}"/>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AA5DC57-25E8-6396-7D3E-7C174A332FE0}"/>
              </a:ext>
            </a:extLst>
          </p:cNvPr>
          <p:cNvSpPr>
            <a:spLocks noGrp="1"/>
          </p:cNvSpPr>
          <p:nvPr>
            <p:ph type="sldNum" sz="quarter" idx="12"/>
          </p:nvPr>
        </p:nvSpPr>
        <p:spPr/>
        <p:txBody>
          <a:bodyPr/>
          <a:lstStyle/>
          <a:p>
            <a:fld id="{29C0610B-53DF-4D13-9468-63822AA7CF3F}" type="slidenum">
              <a:rPr lang="en-IE" smtClean="0"/>
              <a:t>‹#›</a:t>
            </a:fld>
            <a:endParaRPr lang="en-IE"/>
          </a:p>
        </p:txBody>
      </p:sp>
    </p:spTree>
    <p:extLst>
      <p:ext uri="{BB962C8B-B14F-4D97-AF65-F5344CB8AC3E}">
        <p14:creationId xmlns:p14="http://schemas.microsoft.com/office/powerpoint/2010/main" val="2905030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DF0B4-8499-F9CE-9D1C-7C6506D832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C401F81-F333-BD37-BE97-7DCE13C28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A21D76E-61AD-0500-81ED-8FA206837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DA2DC-3DBD-40EE-9C6E-C8C5CE6FE033}" type="datetimeFigureOut">
              <a:rPr lang="en-IE" smtClean="0"/>
              <a:t>22/02/2023</a:t>
            </a:fld>
            <a:endParaRPr lang="en-IE"/>
          </a:p>
        </p:txBody>
      </p:sp>
      <p:sp>
        <p:nvSpPr>
          <p:cNvPr id="5" name="Footer Placeholder 4">
            <a:extLst>
              <a:ext uri="{FF2B5EF4-FFF2-40B4-BE49-F238E27FC236}">
                <a16:creationId xmlns:a16="http://schemas.microsoft.com/office/drawing/2014/main" id="{D007F9FC-3CED-EDDE-6140-5FF791AB41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37587B6A-267F-EA38-38B9-80E52822E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0610B-53DF-4D13-9468-63822AA7CF3F}" type="slidenum">
              <a:rPr lang="en-IE" smtClean="0"/>
              <a:t>‹#›</a:t>
            </a:fld>
            <a:endParaRPr lang="en-IE"/>
          </a:p>
        </p:txBody>
      </p:sp>
    </p:spTree>
    <p:extLst>
      <p:ext uri="{BB962C8B-B14F-4D97-AF65-F5344CB8AC3E}">
        <p14:creationId xmlns:p14="http://schemas.microsoft.com/office/powerpoint/2010/main" val="29291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5AB3FD-4BA3-762B-1E54-DAA4AD5BA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A92D413-73B0-AED5-B414-E5EBDC6C47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0DA19CA-7BF2-2789-EAED-91B7D27C42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500470-9ABE-42E8-AABF-374441C141A8}" type="datetimeFigureOut">
              <a:rPr lang="en-IE" smtClean="0"/>
              <a:t>22/02/2023</a:t>
            </a:fld>
            <a:endParaRPr lang="en-IE"/>
          </a:p>
        </p:txBody>
      </p:sp>
      <p:sp>
        <p:nvSpPr>
          <p:cNvPr id="5" name="Footer Placeholder 4">
            <a:extLst>
              <a:ext uri="{FF2B5EF4-FFF2-40B4-BE49-F238E27FC236}">
                <a16:creationId xmlns:a16="http://schemas.microsoft.com/office/drawing/2014/main" id="{409977A6-D24E-3AA2-B989-ADA6D8BFE1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C1323587-4746-29CE-1B5D-59497A5CC2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AD53FA-A72B-4D3A-9FC3-CAFF33B9D81A}" type="slidenum">
              <a:rPr lang="en-IE" smtClean="0"/>
              <a:t>‹#›</a:t>
            </a:fld>
            <a:endParaRPr lang="en-IE"/>
          </a:p>
        </p:txBody>
      </p:sp>
    </p:spTree>
    <p:extLst>
      <p:ext uri="{BB962C8B-B14F-4D97-AF65-F5344CB8AC3E}">
        <p14:creationId xmlns:p14="http://schemas.microsoft.com/office/powerpoint/2010/main" val="2075459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damstown - SDCC">
            <a:extLst>
              <a:ext uri="{FF2B5EF4-FFF2-40B4-BE49-F238E27FC236}">
                <a16:creationId xmlns:a16="http://schemas.microsoft.com/office/drawing/2014/main" id="{43EB5570-083A-47DC-9C98-3D70E271CA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23" r="9209"/>
          <a:stretch/>
        </p:blipFill>
        <p:spPr bwMode="auto">
          <a:xfrm>
            <a:off x="7095746" y="917499"/>
            <a:ext cx="4324849" cy="25520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Quintain to invest €500m to create the heart of Adamstown | Irish Building  Magazine.ie | Ireland&amp;#39;s Leading Construction News &amp;amp; Information Portal">
            <a:extLst>
              <a:ext uri="{FF2B5EF4-FFF2-40B4-BE49-F238E27FC236}">
                <a16:creationId xmlns:a16="http://schemas.microsoft.com/office/drawing/2014/main" id="{E039D725-D071-4092-9BF8-7D432FC75F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74" r="-2" b="-2"/>
          <a:stretch/>
        </p:blipFill>
        <p:spPr bwMode="auto">
          <a:xfrm>
            <a:off x="6096000" y="3311144"/>
            <a:ext cx="5256325" cy="31016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B4CB947-653F-42EF-B7BF-90FB51F33D75}"/>
              </a:ext>
            </a:extLst>
          </p:cNvPr>
          <p:cNvPicPr>
            <a:picLocks noChangeAspect="1"/>
          </p:cNvPicPr>
          <p:nvPr/>
        </p:nvPicPr>
        <p:blipFill rotWithShape="1">
          <a:blip r:embed="rId4">
            <a:extLst>
              <a:ext uri="{28A0092B-C50C-407E-A947-70E740481C1C}">
                <a14:useLocalDpi xmlns:a14="http://schemas.microsoft.com/office/drawing/2010/main" val="0"/>
              </a:ext>
            </a:extLst>
          </a:blip>
          <a:srcRect b="8338"/>
          <a:stretch/>
        </p:blipFill>
        <p:spPr>
          <a:xfrm>
            <a:off x="92217" y="5264872"/>
            <a:ext cx="3117707" cy="1593128"/>
          </a:xfrm>
          <a:prstGeom prst="rect">
            <a:avLst/>
          </a:prstGeom>
        </p:spPr>
      </p:pic>
      <p:sp>
        <p:nvSpPr>
          <p:cNvPr id="7" name="Chord 6">
            <a:extLst>
              <a:ext uri="{FF2B5EF4-FFF2-40B4-BE49-F238E27FC236}">
                <a16:creationId xmlns:a16="http://schemas.microsoft.com/office/drawing/2014/main" id="{B232AA58-E93D-A364-A3B7-D8BB97956508}"/>
              </a:ext>
            </a:extLst>
          </p:cNvPr>
          <p:cNvSpPr/>
          <p:nvPr/>
        </p:nvSpPr>
        <p:spPr>
          <a:xfrm rot="13971349">
            <a:off x="-1075409" y="1151100"/>
            <a:ext cx="4956920" cy="3582576"/>
          </a:xfrm>
          <a:prstGeom prst="chord">
            <a:avLst>
              <a:gd name="adj1" fmla="val 161961"/>
              <a:gd name="adj2" fmla="val 162000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B098E432-0304-43AD-8C16-2577AE35C2B2}"/>
              </a:ext>
            </a:extLst>
          </p:cNvPr>
          <p:cNvSpPr>
            <a:spLocks noGrp="1"/>
          </p:cNvSpPr>
          <p:nvPr>
            <p:ph type="title"/>
          </p:nvPr>
        </p:nvSpPr>
        <p:spPr>
          <a:xfrm>
            <a:off x="550589" y="2184779"/>
            <a:ext cx="4900144" cy="977795"/>
          </a:xfrm>
        </p:spPr>
        <p:txBody>
          <a:bodyPr vert="horz" lIns="91440" tIns="45720" rIns="91440" bIns="45720" rtlCol="0" anchor="t">
            <a:normAutofit/>
          </a:bodyPr>
          <a:lstStyle/>
          <a:p>
            <a:r>
              <a:rPr lang="en-US" sz="5400" kern="1200" dirty="0">
                <a:solidFill>
                  <a:schemeClr val="tx1"/>
                </a:solidFill>
                <a:latin typeface="+mj-lt"/>
                <a:ea typeface="+mj-ea"/>
                <a:cs typeface="+mj-cs"/>
              </a:rPr>
              <a:t>Adamstown SDZ</a:t>
            </a:r>
          </a:p>
        </p:txBody>
      </p:sp>
      <p:sp>
        <p:nvSpPr>
          <p:cNvPr id="3" name="TextBox 2">
            <a:extLst>
              <a:ext uri="{FF2B5EF4-FFF2-40B4-BE49-F238E27FC236}">
                <a16:creationId xmlns:a16="http://schemas.microsoft.com/office/drawing/2014/main" id="{D199247B-E81D-442B-B08E-F6AD770027AC}"/>
              </a:ext>
            </a:extLst>
          </p:cNvPr>
          <p:cNvSpPr txBox="1"/>
          <p:nvPr/>
        </p:nvSpPr>
        <p:spPr>
          <a:xfrm>
            <a:off x="550589" y="2942388"/>
            <a:ext cx="5109373" cy="1723549"/>
          </a:xfrm>
          <a:prstGeom prst="rect">
            <a:avLst/>
          </a:prstGeom>
          <a:noFill/>
        </p:spPr>
        <p:txBody>
          <a:bodyPr wrap="square" rtlCol="0">
            <a:spAutoFit/>
          </a:bodyPr>
          <a:lstStyle/>
          <a:p>
            <a:endParaRPr lang="en-GB" sz="1600" i="1" dirty="0"/>
          </a:p>
          <a:p>
            <a:r>
              <a:rPr lang="en-GB" b="1" dirty="0"/>
              <a:t>Proposed Non Material Amendment to Planning Scheme  </a:t>
            </a:r>
          </a:p>
          <a:p>
            <a:endParaRPr lang="en-GB" b="1" dirty="0"/>
          </a:p>
          <a:p>
            <a:endParaRPr lang="en-GB" b="1" dirty="0"/>
          </a:p>
          <a:p>
            <a:r>
              <a:rPr lang="en-GB" b="1" dirty="0"/>
              <a:t>LUPT SPC </a:t>
            </a:r>
            <a:r>
              <a:rPr lang="en-GB" b="1" dirty="0" err="1"/>
              <a:t>Februrary</a:t>
            </a:r>
            <a:r>
              <a:rPr lang="en-GB" b="1" dirty="0"/>
              <a:t> 2023</a:t>
            </a:r>
          </a:p>
        </p:txBody>
      </p:sp>
    </p:spTree>
    <p:extLst>
      <p:ext uri="{BB962C8B-B14F-4D97-AF65-F5344CB8AC3E}">
        <p14:creationId xmlns:p14="http://schemas.microsoft.com/office/powerpoint/2010/main" val="3419774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C83AB-0645-1DEF-3FE4-6A28C45AE7B3}"/>
              </a:ext>
            </a:extLst>
          </p:cNvPr>
          <p:cNvPicPr>
            <a:picLocks noChangeAspect="1"/>
          </p:cNvPicPr>
          <p:nvPr/>
        </p:nvPicPr>
        <p:blipFill>
          <a:blip r:embed="rId2"/>
          <a:stretch>
            <a:fillRect/>
          </a:stretch>
        </p:blipFill>
        <p:spPr>
          <a:xfrm>
            <a:off x="0" y="0"/>
            <a:ext cx="12192001" cy="6858000"/>
          </a:xfrm>
          <a:prstGeom prst="rect">
            <a:avLst/>
          </a:prstGeom>
        </p:spPr>
      </p:pic>
      <p:graphicFrame>
        <p:nvGraphicFramePr>
          <p:cNvPr id="3" name="Table 12">
            <a:extLst>
              <a:ext uri="{FF2B5EF4-FFF2-40B4-BE49-F238E27FC236}">
                <a16:creationId xmlns:a16="http://schemas.microsoft.com/office/drawing/2014/main" id="{4E346F25-309B-3499-722C-26AA1816773B}"/>
              </a:ext>
            </a:extLst>
          </p:cNvPr>
          <p:cNvGraphicFramePr>
            <a:graphicFrameLocks noGrp="1"/>
          </p:cNvGraphicFramePr>
          <p:nvPr>
            <p:extLst>
              <p:ext uri="{D42A27DB-BD31-4B8C-83A1-F6EECF244321}">
                <p14:modId xmlns:p14="http://schemas.microsoft.com/office/powerpoint/2010/main" val="813184189"/>
              </p:ext>
            </p:extLst>
          </p:nvPr>
        </p:nvGraphicFramePr>
        <p:xfrm>
          <a:off x="0" y="36870"/>
          <a:ext cx="12196919" cy="701040"/>
        </p:xfrm>
        <a:graphic>
          <a:graphicData uri="http://schemas.openxmlformats.org/drawingml/2006/table">
            <a:tbl>
              <a:tblPr firstRow="1" bandRow="1">
                <a:effectLst/>
                <a:tableStyleId>{5C22544A-7EE6-4342-B048-85BDC9FD1C3A}</a:tableStyleId>
              </a:tblPr>
              <a:tblGrid>
                <a:gridCol w="2151462">
                  <a:extLst>
                    <a:ext uri="{9D8B030D-6E8A-4147-A177-3AD203B41FA5}">
                      <a16:colId xmlns:a16="http://schemas.microsoft.com/office/drawing/2014/main" val="3160293096"/>
                    </a:ext>
                  </a:extLst>
                </a:gridCol>
                <a:gridCol w="10045457">
                  <a:extLst>
                    <a:ext uri="{9D8B030D-6E8A-4147-A177-3AD203B41FA5}">
                      <a16:colId xmlns:a16="http://schemas.microsoft.com/office/drawing/2014/main" val="2602124168"/>
                    </a:ext>
                  </a:extLst>
                </a:gridCol>
              </a:tblGrid>
              <a:tr h="0">
                <a:tc>
                  <a:txBody>
                    <a:bodyPr/>
                    <a:lstStyle/>
                    <a:p>
                      <a:pPr lvl="0"/>
                      <a:r>
                        <a:rPr lang="en-IE" sz="1700">
                          <a:solidFill>
                            <a:srgbClr val="000000"/>
                          </a:solidFill>
                        </a:rPr>
                        <a:t>LIHAF Projects </a:t>
                      </a: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D6DCE5"/>
                    </a:solidFill>
                  </a:tcPr>
                </a:tc>
                <a:tc>
                  <a:txBody>
                    <a:bodyPr/>
                    <a:lstStyle/>
                    <a:p>
                      <a:pPr lvl="0"/>
                      <a:r>
                        <a:rPr lang="en-GB" sz="1700">
                          <a:solidFill>
                            <a:srgbClr val="000000"/>
                          </a:solidFill>
                        </a:rPr>
                        <a:t>Timelines </a:t>
                      </a:r>
                      <a:endParaRPr lang="en-IE" sz="1700">
                        <a:solidFill>
                          <a:srgbClr val="000000"/>
                        </a:solidFill>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D6DCE5"/>
                    </a:solidFill>
                  </a:tcPr>
                </a:tc>
                <a:extLst>
                  <a:ext uri="{0D108BD9-81ED-4DB2-BD59-A6C34878D82A}">
                    <a16:rowId xmlns:a16="http://schemas.microsoft.com/office/drawing/2014/main" val="2871348679"/>
                  </a:ext>
                </a:extLst>
              </a:tr>
              <a:tr h="297955">
                <a:tc>
                  <a:txBody>
                    <a:bodyPr/>
                    <a:lstStyle/>
                    <a:p>
                      <a:pPr marL="0" marR="0" lvl="0" indent="0" algn="l" rtl="0" fontAlgn="auto" hangingPunct="1">
                        <a:lnSpc>
                          <a:spcPct val="100000"/>
                        </a:lnSpc>
                        <a:spcBef>
                          <a:spcPts val="0"/>
                        </a:spcBef>
                        <a:spcAft>
                          <a:spcPts val="0"/>
                        </a:spcAft>
                        <a:buNone/>
                      </a:pPr>
                      <a:r>
                        <a:rPr lang="en-GB" sz="1700"/>
                        <a:t>Celbridge Link Road </a:t>
                      </a:r>
                      <a:endParaRPr lang="en-IE" sz="1700"/>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FF"/>
                    </a:solidFill>
                  </a:tcPr>
                </a:tc>
                <a:tc>
                  <a:txBody>
                    <a:bodyPr/>
                    <a:lstStyle/>
                    <a:p>
                      <a:pPr lvl="0"/>
                      <a:r>
                        <a:rPr lang="en-GB" sz="1700" dirty="0">
                          <a:solidFill>
                            <a:srgbClr val="000000"/>
                          </a:solidFill>
                        </a:rPr>
                        <a:t>Road Opened on Friday 17th February 2023</a:t>
                      </a: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6679894"/>
                  </a:ext>
                </a:extLst>
              </a:tr>
            </a:tbl>
          </a:graphicData>
        </a:graphic>
      </p:graphicFrame>
    </p:spTree>
    <p:extLst>
      <p:ext uri="{BB962C8B-B14F-4D97-AF65-F5344CB8AC3E}">
        <p14:creationId xmlns:p14="http://schemas.microsoft.com/office/powerpoint/2010/main" val="3750943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12">
            <a:extLst>
              <a:ext uri="{FF2B5EF4-FFF2-40B4-BE49-F238E27FC236}">
                <a16:creationId xmlns:a16="http://schemas.microsoft.com/office/drawing/2014/main" id="{562CDD54-CD15-3148-E45B-5FB3E503B991}"/>
              </a:ext>
            </a:extLst>
          </p:cNvPr>
          <p:cNvGraphicFramePr>
            <a:graphicFrameLocks noGrp="1"/>
          </p:cNvGraphicFramePr>
          <p:nvPr>
            <p:extLst>
              <p:ext uri="{D42A27DB-BD31-4B8C-83A1-F6EECF244321}">
                <p14:modId xmlns:p14="http://schemas.microsoft.com/office/powerpoint/2010/main" val="329601510"/>
              </p:ext>
            </p:extLst>
          </p:nvPr>
        </p:nvGraphicFramePr>
        <p:xfrm>
          <a:off x="24580" y="24580"/>
          <a:ext cx="12136919" cy="1225856"/>
        </p:xfrm>
        <a:graphic>
          <a:graphicData uri="http://schemas.openxmlformats.org/drawingml/2006/table">
            <a:tbl>
              <a:tblPr firstRow="1" bandRow="1">
                <a:effectLst/>
                <a:tableStyleId>{5C22544A-7EE6-4342-B048-85BDC9FD1C3A}</a:tableStyleId>
              </a:tblPr>
              <a:tblGrid>
                <a:gridCol w="1912810">
                  <a:extLst>
                    <a:ext uri="{9D8B030D-6E8A-4147-A177-3AD203B41FA5}">
                      <a16:colId xmlns:a16="http://schemas.microsoft.com/office/drawing/2014/main" val="3160293096"/>
                    </a:ext>
                  </a:extLst>
                </a:gridCol>
                <a:gridCol w="10224109">
                  <a:extLst>
                    <a:ext uri="{9D8B030D-6E8A-4147-A177-3AD203B41FA5}">
                      <a16:colId xmlns:a16="http://schemas.microsoft.com/office/drawing/2014/main" val="2602124168"/>
                    </a:ext>
                  </a:extLst>
                </a:gridCol>
              </a:tblGrid>
              <a:tr h="445766">
                <a:tc>
                  <a:txBody>
                    <a:bodyPr/>
                    <a:lstStyle/>
                    <a:p>
                      <a:pPr lvl="0"/>
                      <a:r>
                        <a:rPr lang="en-IE" sz="1700">
                          <a:solidFill>
                            <a:srgbClr val="000000"/>
                          </a:solidFill>
                        </a:rPr>
                        <a:t>LIHAF Projects </a:t>
                      </a: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D6DCE5"/>
                    </a:solidFill>
                  </a:tcPr>
                </a:tc>
                <a:tc>
                  <a:txBody>
                    <a:bodyPr/>
                    <a:lstStyle/>
                    <a:p>
                      <a:pPr lvl="0"/>
                      <a:r>
                        <a:rPr lang="en-GB" sz="1700">
                          <a:solidFill>
                            <a:srgbClr val="000000"/>
                          </a:solidFill>
                        </a:rPr>
                        <a:t>Timelines </a:t>
                      </a:r>
                      <a:endParaRPr lang="en-IE" sz="1700">
                        <a:solidFill>
                          <a:srgbClr val="000000"/>
                        </a:solidFill>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D6DCE5"/>
                    </a:solidFill>
                  </a:tcPr>
                </a:tc>
                <a:extLst>
                  <a:ext uri="{0D108BD9-81ED-4DB2-BD59-A6C34878D82A}">
                    <a16:rowId xmlns:a16="http://schemas.microsoft.com/office/drawing/2014/main" val="2871348679"/>
                  </a:ext>
                </a:extLst>
              </a:tr>
              <a:tr h="780090">
                <a:tc>
                  <a:txBody>
                    <a:bodyPr/>
                    <a:lstStyle/>
                    <a:p>
                      <a:pPr marL="0" marR="0" lvl="0" indent="0" algn="l" rtl="0" fontAlgn="auto" hangingPunct="1">
                        <a:lnSpc>
                          <a:spcPct val="100000"/>
                        </a:lnSpc>
                        <a:spcBef>
                          <a:spcPts val="0"/>
                        </a:spcBef>
                        <a:spcAft>
                          <a:spcPts val="0"/>
                        </a:spcAft>
                        <a:buNone/>
                      </a:pPr>
                      <a:r>
                        <a:rPr lang="en-GB" sz="1700"/>
                        <a:t>Airlie Park </a:t>
                      </a:r>
                      <a:endParaRPr lang="en-IE" sz="1700"/>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FF"/>
                    </a:solidFill>
                  </a:tcPr>
                </a:tc>
                <a:tc>
                  <a:txBody>
                    <a:bodyPr/>
                    <a:lstStyle/>
                    <a:p>
                      <a:pPr lvl="0"/>
                      <a:r>
                        <a:rPr lang="en-GB" sz="1700" dirty="0">
                          <a:solidFill>
                            <a:srgbClr val="000000"/>
                          </a:solidFill>
                        </a:rPr>
                        <a:t>Anticipated Substantial Completion Q2/Q3 2023</a:t>
                      </a: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6679894"/>
                  </a:ext>
                </a:extLst>
              </a:tr>
            </a:tbl>
          </a:graphicData>
        </a:graphic>
      </p:graphicFrame>
      <p:pic>
        <p:nvPicPr>
          <p:cNvPr id="2" name="Picture 3">
            <a:extLst>
              <a:ext uri="{FF2B5EF4-FFF2-40B4-BE49-F238E27FC236}">
                <a16:creationId xmlns:a16="http://schemas.microsoft.com/office/drawing/2014/main" id="{0386B518-4DB2-08F4-C9C5-8FF4D0330C5D}"/>
              </a:ext>
            </a:extLst>
          </p:cNvPr>
          <p:cNvPicPr>
            <a:picLocks noChangeAspect="1"/>
          </p:cNvPicPr>
          <p:nvPr/>
        </p:nvPicPr>
        <p:blipFill rotWithShape="1">
          <a:blip r:embed="rId2"/>
          <a:srcRect l="-40" r="1898" b="120"/>
          <a:stretch/>
        </p:blipFill>
        <p:spPr>
          <a:xfrm>
            <a:off x="0" y="1235770"/>
            <a:ext cx="12187041" cy="5621054"/>
          </a:xfrm>
          <a:prstGeom prst="rect">
            <a:avLst/>
          </a:prstGeom>
        </p:spPr>
      </p:pic>
    </p:spTree>
    <p:extLst>
      <p:ext uri="{BB962C8B-B14F-4D97-AF65-F5344CB8AC3E}">
        <p14:creationId xmlns:p14="http://schemas.microsoft.com/office/powerpoint/2010/main" val="692875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damstown - SDCC">
            <a:extLst>
              <a:ext uri="{FF2B5EF4-FFF2-40B4-BE49-F238E27FC236}">
                <a16:creationId xmlns:a16="http://schemas.microsoft.com/office/drawing/2014/main" id="{E573C09A-4B96-2989-B9A4-58F5E9EAA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23" r="9209"/>
          <a:stretch/>
        </p:blipFill>
        <p:spPr bwMode="auto">
          <a:xfrm>
            <a:off x="0" y="5930548"/>
            <a:ext cx="1394691" cy="8229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4C66A18-8445-DDF3-E72E-FEB4D226C0E8}"/>
              </a:ext>
            </a:extLst>
          </p:cNvPr>
          <p:cNvPicPr>
            <a:picLocks noChangeAspect="1"/>
          </p:cNvPicPr>
          <p:nvPr/>
        </p:nvPicPr>
        <p:blipFill rotWithShape="1">
          <a:blip r:embed="rId3">
            <a:extLst>
              <a:ext uri="{28A0092B-C50C-407E-A947-70E740481C1C}">
                <a14:useLocalDpi xmlns:a14="http://schemas.microsoft.com/office/drawing/2010/main" val="0"/>
              </a:ext>
            </a:extLst>
          </a:blip>
          <a:srcRect b="8338"/>
          <a:stretch/>
        </p:blipFill>
        <p:spPr>
          <a:xfrm>
            <a:off x="1314237" y="5930548"/>
            <a:ext cx="1530563" cy="782108"/>
          </a:xfrm>
          <a:prstGeom prst="rect">
            <a:avLst/>
          </a:prstGeom>
        </p:spPr>
      </p:pic>
      <p:sp>
        <p:nvSpPr>
          <p:cNvPr id="5" name="Title 1">
            <a:extLst>
              <a:ext uri="{FF2B5EF4-FFF2-40B4-BE49-F238E27FC236}">
                <a16:creationId xmlns:a16="http://schemas.microsoft.com/office/drawing/2014/main" id="{6F9D323F-6D53-E120-3956-D201CC465BFE}"/>
              </a:ext>
            </a:extLst>
          </p:cNvPr>
          <p:cNvSpPr>
            <a:spLocks noGrp="1"/>
          </p:cNvSpPr>
          <p:nvPr>
            <p:ph type="title"/>
          </p:nvPr>
        </p:nvSpPr>
        <p:spPr>
          <a:xfrm>
            <a:off x="92279" y="4271427"/>
            <a:ext cx="2616649" cy="2346820"/>
          </a:xfrm>
        </p:spPr>
        <p:txBody>
          <a:bodyPr vert="horz" lIns="91440" tIns="45720" rIns="91440" bIns="45720" rtlCol="0" anchor="b">
            <a:normAutofit fontScale="90000"/>
          </a:bodyPr>
          <a:lstStyle/>
          <a:p>
            <a:r>
              <a:rPr lang="en-US" sz="1800" b="1" u="sng" dirty="0">
                <a:latin typeface="+mn-lt"/>
              </a:rPr>
              <a:t>A</a:t>
            </a:r>
            <a:r>
              <a:rPr lang="en-US" sz="1800" b="1" u="sng" kern="1200" dirty="0">
                <a:solidFill>
                  <a:schemeClr val="tx1"/>
                </a:solidFill>
                <a:latin typeface="+mn-lt"/>
                <a:ea typeface="+mj-ea"/>
                <a:cs typeface="+mj-cs"/>
              </a:rPr>
              <a:t>damstown SDZ – Context of Proposed Amendment  </a:t>
            </a:r>
            <a:br>
              <a:rPr lang="en-US" sz="1800" b="1" u="sng" kern="1200" dirty="0">
                <a:solidFill>
                  <a:schemeClr val="tx1"/>
                </a:solidFill>
                <a:latin typeface="+mn-lt"/>
                <a:ea typeface="+mj-ea"/>
                <a:cs typeface="+mj-cs"/>
              </a:rPr>
            </a:br>
            <a:br>
              <a:rPr lang="en-US" sz="1800" b="1" u="sng" kern="1200" dirty="0">
                <a:solidFill>
                  <a:schemeClr val="tx1"/>
                </a:solidFill>
                <a:latin typeface="+mn-lt"/>
                <a:ea typeface="+mj-ea"/>
                <a:cs typeface="+mj-cs"/>
              </a:rPr>
            </a:br>
            <a:r>
              <a:rPr lang="en-US" sz="1300" b="1" u="sng" kern="1200" dirty="0">
                <a:solidFill>
                  <a:schemeClr val="tx1"/>
                </a:solidFill>
                <a:latin typeface="+mn-lt"/>
                <a:ea typeface="+mj-ea"/>
                <a:cs typeface="+mj-cs"/>
              </a:rPr>
              <a:t>Q4 2022</a:t>
            </a:r>
            <a:br>
              <a:rPr lang="en-US" sz="1300" u="sng" kern="1200" dirty="0">
                <a:solidFill>
                  <a:schemeClr val="tx1"/>
                </a:solidFill>
                <a:latin typeface="+mn-lt"/>
                <a:ea typeface="+mj-ea"/>
                <a:cs typeface="+mj-cs"/>
              </a:rPr>
            </a:br>
            <a:r>
              <a:rPr lang="en-US" sz="1300" kern="1200" dirty="0">
                <a:solidFill>
                  <a:schemeClr val="tx1"/>
                </a:solidFill>
                <a:latin typeface="+mn-lt"/>
                <a:ea typeface="+mj-ea"/>
                <a:cs typeface="+mj-cs"/>
              </a:rPr>
              <a:t>- </a:t>
            </a:r>
            <a:r>
              <a:rPr lang="en-US" sz="1300" dirty="0">
                <a:latin typeface="+mn-lt"/>
              </a:rPr>
              <a:t>7,200</a:t>
            </a:r>
            <a:r>
              <a:rPr lang="en-US" sz="1300" kern="1200" dirty="0">
                <a:solidFill>
                  <a:schemeClr val="tx1"/>
                </a:solidFill>
                <a:latin typeface="+mn-lt"/>
                <a:ea typeface="+mj-ea"/>
                <a:cs typeface="+mj-cs"/>
              </a:rPr>
              <a:t> units with Permission </a:t>
            </a:r>
            <a:br>
              <a:rPr lang="en-US" sz="1300" kern="1200" dirty="0">
                <a:solidFill>
                  <a:schemeClr val="tx1"/>
                </a:solidFill>
                <a:latin typeface="+mn-lt"/>
                <a:ea typeface="+mj-ea"/>
                <a:cs typeface="+mj-cs"/>
              </a:rPr>
            </a:br>
            <a:r>
              <a:rPr lang="en-US" sz="1300" kern="1200" dirty="0">
                <a:solidFill>
                  <a:schemeClr val="tx1"/>
                </a:solidFill>
                <a:latin typeface="+mn-lt"/>
                <a:ea typeface="+mj-ea"/>
                <a:cs typeface="+mj-cs"/>
              </a:rPr>
              <a:t>- 3,656 completed</a:t>
            </a:r>
            <a:br>
              <a:rPr lang="en-US" sz="1300" kern="1200" dirty="0">
                <a:solidFill>
                  <a:schemeClr val="tx1"/>
                </a:solidFill>
                <a:latin typeface="+mn-lt"/>
                <a:ea typeface="+mj-ea"/>
                <a:cs typeface="+mj-cs"/>
              </a:rPr>
            </a:br>
            <a:r>
              <a:rPr lang="en-US" sz="1300" kern="1200" dirty="0">
                <a:solidFill>
                  <a:schemeClr val="tx1"/>
                </a:solidFill>
                <a:latin typeface="+mn-lt"/>
                <a:ea typeface="+mj-ea"/>
                <a:cs typeface="+mj-cs"/>
              </a:rPr>
              <a:t>- 976 under construction </a:t>
            </a:r>
            <a:br>
              <a:rPr lang="en-US" sz="1300" kern="1200" dirty="0">
                <a:solidFill>
                  <a:schemeClr val="tx1"/>
                </a:solidFill>
                <a:latin typeface="+mn-lt"/>
                <a:ea typeface="+mj-ea"/>
                <a:cs typeface="+mj-cs"/>
              </a:rPr>
            </a:br>
            <a:br>
              <a:rPr lang="en-US" sz="1300" kern="1200" dirty="0">
                <a:solidFill>
                  <a:schemeClr val="tx1"/>
                </a:solidFill>
                <a:latin typeface="+mn-lt"/>
                <a:ea typeface="+mj-ea"/>
                <a:cs typeface="+mj-cs"/>
              </a:rPr>
            </a:br>
            <a:r>
              <a:rPr lang="en-US" sz="1300" b="1" u="sng" kern="1200" dirty="0">
                <a:solidFill>
                  <a:schemeClr val="tx1"/>
                </a:solidFill>
                <a:latin typeface="+mn-lt"/>
                <a:ea typeface="+mj-ea"/>
                <a:cs typeface="+mj-cs"/>
              </a:rPr>
              <a:t>Phasing:</a:t>
            </a:r>
            <a:br>
              <a:rPr lang="en-US" sz="1300" kern="1200" dirty="0">
                <a:solidFill>
                  <a:schemeClr val="tx1"/>
                </a:solidFill>
                <a:latin typeface="+mn-lt"/>
                <a:ea typeface="+mj-ea"/>
                <a:cs typeface="+mj-cs"/>
              </a:rPr>
            </a:br>
            <a:r>
              <a:rPr lang="en-US" sz="1300" kern="1200" dirty="0">
                <a:solidFill>
                  <a:schemeClr val="tx1"/>
                </a:solidFill>
                <a:latin typeface="+mn-lt"/>
                <a:ea typeface="+mj-ea"/>
                <a:cs typeface="+mj-cs"/>
              </a:rPr>
              <a:t>Phase 4 - Completed</a:t>
            </a:r>
            <a:br>
              <a:rPr lang="en-US" sz="1300" kern="1200" dirty="0">
                <a:solidFill>
                  <a:schemeClr val="tx1"/>
                </a:solidFill>
                <a:latin typeface="+mn-lt"/>
                <a:ea typeface="+mj-ea"/>
                <a:cs typeface="+mj-cs"/>
              </a:rPr>
            </a:br>
            <a:r>
              <a:rPr lang="en-US" sz="1300" kern="1200" dirty="0">
                <a:solidFill>
                  <a:schemeClr val="tx1"/>
                </a:solidFill>
                <a:latin typeface="+mn-lt"/>
                <a:ea typeface="+mj-ea"/>
                <a:cs typeface="+mj-cs"/>
              </a:rPr>
              <a:t>Phase 5 – Ongoing</a:t>
            </a:r>
            <a:br>
              <a:rPr lang="en-US" sz="1300" kern="1200" dirty="0">
                <a:solidFill>
                  <a:schemeClr val="tx1"/>
                </a:solidFill>
                <a:latin typeface="+mn-lt"/>
                <a:ea typeface="+mj-ea"/>
                <a:cs typeface="+mj-cs"/>
              </a:rPr>
            </a:br>
            <a:br>
              <a:rPr lang="en-US" sz="1300" b="1" u="sng" kern="1200" dirty="0">
                <a:solidFill>
                  <a:schemeClr val="tx1"/>
                </a:solidFill>
                <a:latin typeface="+mn-lt"/>
                <a:ea typeface="+mj-ea"/>
                <a:cs typeface="+mj-cs"/>
              </a:rPr>
            </a:br>
            <a:r>
              <a:rPr lang="en-US" sz="1300" b="1" u="sng" kern="1200" dirty="0">
                <a:solidFill>
                  <a:schemeClr val="tx1"/>
                </a:solidFill>
                <a:latin typeface="+mn-lt"/>
                <a:ea typeface="+mj-ea"/>
                <a:cs typeface="+mj-cs"/>
              </a:rPr>
              <a:t>URDF:</a:t>
            </a:r>
            <a:br>
              <a:rPr lang="en-US" sz="1300" b="1" u="sng" kern="1200" dirty="0">
                <a:solidFill>
                  <a:schemeClr val="tx1"/>
                </a:solidFill>
                <a:latin typeface="+mn-lt"/>
                <a:ea typeface="+mj-ea"/>
                <a:cs typeface="+mj-cs"/>
              </a:rPr>
            </a:br>
            <a:r>
              <a:rPr lang="en-US" sz="1300" kern="1200" dirty="0">
                <a:solidFill>
                  <a:schemeClr val="tx1"/>
                </a:solidFill>
                <a:latin typeface="+mn-lt"/>
                <a:ea typeface="+mj-ea"/>
                <a:cs typeface="+mj-cs"/>
              </a:rPr>
              <a:t>€9.997m from DHLGH</a:t>
            </a:r>
            <a:br>
              <a:rPr lang="en-US" sz="1300" kern="1200" dirty="0">
                <a:solidFill>
                  <a:schemeClr val="tx1"/>
                </a:solidFill>
                <a:latin typeface="+mn-lt"/>
                <a:ea typeface="+mj-ea"/>
                <a:cs typeface="+mj-cs"/>
              </a:rPr>
            </a:br>
            <a:r>
              <a:rPr lang="en-US" sz="1300" kern="1200" dirty="0">
                <a:solidFill>
                  <a:schemeClr val="tx1"/>
                </a:solidFill>
                <a:latin typeface="+mn-lt"/>
                <a:ea typeface="+mj-ea"/>
                <a:cs typeface="+mj-cs"/>
              </a:rPr>
              <a:t>3 Key Projects:</a:t>
            </a:r>
            <a:br>
              <a:rPr lang="en-US" sz="1300" kern="1200" dirty="0">
                <a:solidFill>
                  <a:schemeClr val="tx1"/>
                </a:solidFill>
                <a:latin typeface="+mn-lt"/>
                <a:ea typeface="+mj-ea"/>
                <a:cs typeface="+mj-cs"/>
              </a:rPr>
            </a:br>
            <a:r>
              <a:rPr lang="en-US" sz="1300" dirty="0">
                <a:latin typeface="+mn-lt"/>
              </a:rPr>
              <a:t>Adamstown Plaza </a:t>
            </a:r>
            <a:br>
              <a:rPr lang="en-US" sz="1300" dirty="0">
                <a:latin typeface="+mn-lt"/>
              </a:rPr>
            </a:br>
            <a:r>
              <a:rPr lang="en-US" sz="1300" dirty="0">
                <a:latin typeface="+mn-lt"/>
              </a:rPr>
              <a:t>Central Boulevard Park</a:t>
            </a:r>
            <a:br>
              <a:rPr lang="en-US" sz="1300" dirty="0">
                <a:latin typeface="+mn-lt"/>
              </a:rPr>
            </a:br>
            <a:r>
              <a:rPr lang="en-US" sz="1300" dirty="0">
                <a:latin typeface="+mn-lt"/>
              </a:rPr>
              <a:t>Adamstown Civic Library</a:t>
            </a:r>
            <a:br>
              <a:rPr lang="en-US" sz="1300" kern="1200" dirty="0">
                <a:solidFill>
                  <a:schemeClr val="tx1"/>
                </a:solidFill>
                <a:latin typeface="+mn-lt"/>
                <a:ea typeface="+mj-ea"/>
                <a:cs typeface="+mj-cs"/>
              </a:rPr>
            </a:br>
            <a:br>
              <a:rPr lang="en-US" sz="1300" kern="1200" dirty="0">
                <a:solidFill>
                  <a:schemeClr val="tx1"/>
                </a:solidFill>
                <a:latin typeface="+mn-lt"/>
                <a:ea typeface="+mj-ea"/>
                <a:cs typeface="+mj-cs"/>
              </a:rPr>
            </a:br>
            <a:r>
              <a:rPr lang="en-US" sz="1300" b="1" u="sng" kern="1200" dirty="0">
                <a:solidFill>
                  <a:schemeClr val="tx1"/>
                </a:solidFill>
                <a:latin typeface="+mn-lt"/>
                <a:ea typeface="+mj-ea"/>
                <a:cs typeface="+mj-cs"/>
              </a:rPr>
              <a:t>LIHAF:</a:t>
            </a:r>
            <a:br>
              <a:rPr lang="en-US" sz="1300" kern="1200" dirty="0">
                <a:solidFill>
                  <a:schemeClr val="tx1"/>
                </a:solidFill>
                <a:latin typeface="+mn-lt"/>
                <a:ea typeface="+mj-ea"/>
                <a:cs typeface="+mj-cs"/>
              </a:rPr>
            </a:br>
            <a:r>
              <a:rPr lang="en-US" sz="1300" kern="1200" dirty="0">
                <a:solidFill>
                  <a:schemeClr val="tx1"/>
                </a:solidFill>
                <a:latin typeface="+mn-lt"/>
                <a:ea typeface="+mj-ea"/>
                <a:cs typeface="+mj-cs"/>
              </a:rPr>
              <a:t>Tandy’s Lane - Completed</a:t>
            </a:r>
            <a:br>
              <a:rPr lang="en-US" sz="1300" kern="1200" dirty="0">
                <a:solidFill>
                  <a:schemeClr val="tx1"/>
                </a:solidFill>
                <a:latin typeface="+mn-lt"/>
                <a:ea typeface="+mj-ea"/>
                <a:cs typeface="+mj-cs"/>
              </a:rPr>
            </a:br>
            <a:r>
              <a:rPr lang="en-US" sz="1300" kern="1200" dirty="0">
                <a:solidFill>
                  <a:schemeClr val="tx1"/>
                </a:solidFill>
                <a:latin typeface="+mn-lt"/>
                <a:ea typeface="+mj-ea"/>
                <a:cs typeface="+mj-cs"/>
              </a:rPr>
              <a:t>Airlie Park – Near Completion</a:t>
            </a:r>
            <a:br>
              <a:rPr lang="en-US" sz="1300" kern="1200" dirty="0">
                <a:solidFill>
                  <a:schemeClr val="tx1"/>
                </a:solidFill>
                <a:latin typeface="+mn-lt"/>
                <a:ea typeface="+mj-ea"/>
                <a:cs typeface="+mj-cs"/>
              </a:rPr>
            </a:br>
            <a:r>
              <a:rPr lang="en-US" sz="1300" kern="1200" dirty="0">
                <a:solidFill>
                  <a:schemeClr val="tx1"/>
                </a:solidFill>
                <a:latin typeface="+mn-lt"/>
                <a:ea typeface="+mj-ea"/>
                <a:cs typeface="+mj-cs"/>
              </a:rPr>
              <a:t>CLR – Opened Feb 2023</a:t>
            </a:r>
            <a:br>
              <a:rPr lang="en-US" sz="1300" kern="1200" dirty="0">
                <a:solidFill>
                  <a:schemeClr val="tx1"/>
                </a:solidFill>
                <a:latin typeface="+mn-lt"/>
                <a:ea typeface="+mj-ea"/>
                <a:cs typeface="+mj-cs"/>
              </a:rPr>
            </a:br>
            <a:br>
              <a:rPr lang="en-US" sz="1300" kern="1200" dirty="0">
                <a:solidFill>
                  <a:schemeClr val="tx1"/>
                </a:solidFill>
                <a:latin typeface="+mn-lt"/>
                <a:ea typeface="+mj-ea"/>
                <a:cs typeface="+mj-cs"/>
              </a:rPr>
            </a:br>
            <a:r>
              <a:rPr lang="en-US" sz="1300" kern="1200" dirty="0">
                <a:solidFill>
                  <a:schemeClr val="tx1"/>
                </a:solidFill>
                <a:latin typeface="+mn-lt"/>
                <a:ea typeface="+mj-ea"/>
                <a:cs typeface="+mj-cs"/>
              </a:rPr>
              <a:t>A new Health Centre</a:t>
            </a:r>
            <a:r>
              <a:rPr lang="en-US" sz="1300" dirty="0">
                <a:latin typeface="+mn-lt"/>
              </a:rPr>
              <a:t> and</a:t>
            </a:r>
            <a:r>
              <a:rPr lang="en-US" sz="1300" kern="1200" dirty="0">
                <a:solidFill>
                  <a:schemeClr val="tx1"/>
                </a:solidFill>
                <a:latin typeface="+mn-lt"/>
                <a:ea typeface="+mj-ea"/>
                <a:cs typeface="+mj-cs"/>
              </a:rPr>
              <a:t> School have planning permission</a:t>
            </a:r>
            <a:br>
              <a:rPr lang="en-US" sz="1300" kern="1200" dirty="0">
                <a:solidFill>
                  <a:schemeClr val="tx1"/>
                </a:solidFill>
                <a:latin typeface="+mn-lt"/>
                <a:ea typeface="+mj-ea"/>
                <a:cs typeface="+mj-cs"/>
              </a:rPr>
            </a:br>
            <a:br>
              <a:rPr lang="en-US" sz="1300" kern="1200" dirty="0">
                <a:solidFill>
                  <a:schemeClr val="tx1"/>
                </a:solidFill>
                <a:latin typeface="+mn-lt"/>
                <a:ea typeface="+mj-ea"/>
                <a:cs typeface="+mj-cs"/>
              </a:rPr>
            </a:br>
            <a:br>
              <a:rPr lang="en-US" sz="1300" kern="1200" dirty="0">
                <a:solidFill>
                  <a:schemeClr val="tx1"/>
                </a:solidFill>
                <a:latin typeface="+mn-lt"/>
                <a:ea typeface="+mj-ea"/>
                <a:cs typeface="+mj-cs"/>
              </a:rPr>
            </a:br>
            <a:br>
              <a:rPr lang="en-US" sz="1800" kern="1200" dirty="0">
                <a:solidFill>
                  <a:schemeClr val="tx1"/>
                </a:solidFill>
                <a:latin typeface="+mn-lt"/>
                <a:ea typeface="+mj-ea"/>
                <a:cs typeface="+mj-cs"/>
              </a:rPr>
            </a:br>
            <a:br>
              <a:rPr lang="en-GB" sz="2400" b="1" dirty="0">
                <a:latin typeface="Calibri" panose="020F0502020204030204" pitchFamily="34" charset="0"/>
                <a:ea typeface="Calibri" panose="020F0502020204030204" pitchFamily="34" charset="0"/>
                <a:cs typeface="Times New Roman" panose="02020603050405020304" pitchFamily="18" charset="0"/>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endParaRPr lang="en-US" sz="2000" u="sng" kern="1200" dirty="0">
              <a:solidFill>
                <a:schemeClr val="tx1"/>
              </a:solidFill>
              <a:latin typeface="+mj-lt"/>
              <a:ea typeface="+mj-ea"/>
              <a:cs typeface="+mj-cs"/>
            </a:endParaRPr>
          </a:p>
        </p:txBody>
      </p:sp>
      <p:pic>
        <p:nvPicPr>
          <p:cNvPr id="7" name="Picture 6" descr="Map&#10;&#10;Description automatically generated">
            <a:extLst>
              <a:ext uri="{FF2B5EF4-FFF2-40B4-BE49-F238E27FC236}">
                <a16:creationId xmlns:a16="http://schemas.microsoft.com/office/drawing/2014/main" id="{2F818870-31E6-7977-EC44-79738697E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928" y="145344"/>
            <a:ext cx="9144792" cy="6378493"/>
          </a:xfrm>
          <a:prstGeom prst="rect">
            <a:avLst/>
          </a:prstGeom>
        </p:spPr>
      </p:pic>
    </p:spTree>
    <p:extLst>
      <p:ext uri="{BB962C8B-B14F-4D97-AF65-F5344CB8AC3E}">
        <p14:creationId xmlns:p14="http://schemas.microsoft.com/office/powerpoint/2010/main" val="157648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EAD54F1-9C86-4A53-B9D4-F0B851FE8384}"/>
              </a:ext>
            </a:extLst>
          </p:cNvPr>
          <p:cNvSpPr txBox="1"/>
          <p:nvPr/>
        </p:nvSpPr>
        <p:spPr>
          <a:xfrm>
            <a:off x="-3423" y="270014"/>
            <a:ext cx="11736768" cy="369332"/>
          </a:xfrm>
          <a:prstGeom prst="rect">
            <a:avLst/>
          </a:prstGeom>
          <a:noFill/>
        </p:spPr>
        <p:txBody>
          <a:bodyPr wrap="square" rtlCol="0">
            <a:spAutoFit/>
          </a:bodyPr>
          <a:lstStyle/>
          <a:p>
            <a:r>
              <a:rPr lang="en-IE" b="1" dirty="0"/>
              <a:t>Adamstown SDZ – SDZ Amendment Process   </a:t>
            </a:r>
            <a:endParaRPr lang="en-IE" b="1" u="sng" dirty="0"/>
          </a:p>
        </p:txBody>
      </p:sp>
      <p:cxnSp>
        <p:nvCxnSpPr>
          <p:cNvPr id="13" name="Straight Connector 12">
            <a:extLst>
              <a:ext uri="{FF2B5EF4-FFF2-40B4-BE49-F238E27FC236}">
                <a16:creationId xmlns:a16="http://schemas.microsoft.com/office/drawing/2014/main" id="{B043AD7E-9147-47DB-A7DC-5E93708B90AA}"/>
              </a:ext>
            </a:extLst>
          </p:cNvPr>
          <p:cNvCxnSpPr>
            <a:cxnSpLocks/>
          </p:cNvCxnSpPr>
          <p:nvPr/>
        </p:nvCxnSpPr>
        <p:spPr>
          <a:xfrm>
            <a:off x="24336" y="619614"/>
            <a:ext cx="4447822" cy="1973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843EA7E-613C-06CF-5003-C38A78B4BF23}"/>
              </a:ext>
            </a:extLst>
          </p:cNvPr>
          <p:cNvSpPr txBox="1"/>
          <p:nvPr/>
        </p:nvSpPr>
        <p:spPr>
          <a:xfrm>
            <a:off x="120622" y="724930"/>
            <a:ext cx="12071378" cy="6156750"/>
          </a:xfrm>
          <a:prstGeom prst="rect">
            <a:avLst/>
          </a:prstGeom>
          <a:noFill/>
        </p:spPr>
        <p:txBody>
          <a:bodyPr wrap="square">
            <a:spAutoFit/>
          </a:bodyPr>
          <a:lstStyle/>
          <a:p>
            <a:pPr marL="285750" indent="-285750" algn="just">
              <a:lnSpc>
                <a:spcPct val="107000"/>
              </a:lnSpc>
              <a:spcAft>
                <a:spcPts val="800"/>
              </a:spcAft>
              <a:buFontTx/>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Under Section 170A of the Planning and Development Act (as amended), a Planning Authority may make an application to An Bord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Pleanala</a:t>
            </a:r>
            <a:r>
              <a:rPr lang="en-GB" sz="1600" dirty="0">
                <a:effectLst/>
                <a:latin typeface="Calibri" panose="020F0502020204030204" pitchFamily="34" charset="0"/>
                <a:ea typeface="Calibri" panose="020F0502020204030204" pitchFamily="34" charset="0"/>
                <a:cs typeface="Times New Roman" panose="02020603050405020304" pitchFamily="18" charset="0"/>
              </a:rPr>
              <a:t> to request an amendment to a Planning Scheme</a:t>
            </a:r>
          </a:p>
          <a:p>
            <a:pPr marL="285750" indent="-285750" algn="just">
              <a:lnSpc>
                <a:spcPct val="107000"/>
              </a:lnSpc>
              <a:spcAft>
                <a:spcPts val="800"/>
              </a:spcAft>
              <a:buFontTx/>
              <a:buChar char="-"/>
            </a:pPr>
            <a:r>
              <a:rPr lang="en-GB" sz="1600" dirty="0">
                <a:latin typeface="Calibri" panose="020F0502020204030204" pitchFamily="34" charset="0"/>
                <a:ea typeface="Calibri" panose="020F0502020204030204" pitchFamily="34" charset="0"/>
                <a:cs typeface="Times New Roman" panose="02020603050405020304" pitchFamily="18" charset="0"/>
              </a:rPr>
              <a:t>An Bord </a:t>
            </a:r>
            <a:r>
              <a:rPr lang="en-GB" sz="1600" dirty="0" err="1">
                <a:latin typeface="Calibri" panose="020F0502020204030204" pitchFamily="34" charset="0"/>
                <a:ea typeface="Calibri" panose="020F0502020204030204" pitchFamily="34" charset="0"/>
                <a:cs typeface="Times New Roman" panose="02020603050405020304" pitchFamily="18" charset="0"/>
              </a:rPr>
              <a:t>Pleanala</a:t>
            </a:r>
            <a:r>
              <a:rPr lang="en-GB" sz="1600" dirty="0">
                <a:latin typeface="Calibri" panose="020F0502020204030204" pitchFamily="34" charset="0"/>
                <a:ea typeface="Calibri" panose="020F0502020204030204" pitchFamily="34" charset="0"/>
                <a:cs typeface="Times New Roman" panose="02020603050405020304" pitchFamily="18" charset="0"/>
              </a:rPr>
              <a:t> decides if amendment is in accordance with criteria in Section 170A and if material </a:t>
            </a:r>
          </a:p>
          <a:p>
            <a:pPr marL="285750" indent="-285750" algn="just">
              <a:lnSpc>
                <a:spcPct val="107000"/>
              </a:lnSpc>
              <a:spcAft>
                <a:spcPts val="800"/>
              </a:spcAft>
              <a:buFontTx/>
              <a:buChar char="-"/>
            </a:pPr>
            <a:r>
              <a:rPr lang="en-GB" sz="1600" dirty="0">
                <a:latin typeface="Calibri" panose="020F0502020204030204" pitchFamily="34" charset="0"/>
                <a:ea typeface="Calibri" panose="020F0502020204030204" pitchFamily="34" charset="0"/>
                <a:cs typeface="Times New Roman" panose="02020603050405020304" pitchFamily="18" charset="0"/>
              </a:rPr>
              <a:t>If the amendments proposed are deemed by An Bord </a:t>
            </a:r>
            <a:r>
              <a:rPr lang="en-GB" sz="1600" dirty="0" err="1">
                <a:latin typeface="Calibri" panose="020F0502020204030204" pitchFamily="34" charset="0"/>
                <a:ea typeface="Calibri" panose="020F0502020204030204" pitchFamily="34" charset="0"/>
                <a:cs typeface="Times New Roman" panose="02020603050405020304" pitchFamily="18" charset="0"/>
              </a:rPr>
              <a:t>Pleanala</a:t>
            </a:r>
            <a:r>
              <a:rPr lang="en-GB" sz="1600" dirty="0">
                <a:latin typeface="Calibri" panose="020F0502020204030204" pitchFamily="34" charset="0"/>
                <a:ea typeface="Calibri" panose="020F0502020204030204" pitchFamily="34" charset="0"/>
                <a:cs typeface="Times New Roman" panose="02020603050405020304" pitchFamily="18" charset="0"/>
              </a:rPr>
              <a:t> to be in accordance with the criteria below, minor in nature and not likely to have a significant effect on the environment, the Board may approve the making of the amendment (non material amendment). </a:t>
            </a:r>
          </a:p>
          <a:p>
            <a:pPr marL="285750" indent="-285750" algn="just">
              <a:lnSpc>
                <a:spcPct val="107000"/>
              </a:lnSpc>
              <a:spcAft>
                <a:spcPts val="800"/>
              </a:spcAft>
              <a:buFontTx/>
              <a:buChar char="-"/>
            </a:pPr>
            <a:r>
              <a:rPr lang="en-GB" sz="1600" dirty="0">
                <a:latin typeface="Calibri" panose="020F0502020204030204" pitchFamily="34" charset="0"/>
                <a:ea typeface="Calibri" panose="020F0502020204030204" pitchFamily="34" charset="0"/>
                <a:cs typeface="Times New Roman" panose="02020603050405020304" pitchFamily="18" charset="0"/>
              </a:rPr>
              <a:t>If deemed to be a material change and in accordance with criteria, the Board, subject to consideration of impact on the environment, may make the amendment (or may make an alternative amendment) following public consultation.   </a:t>
            </a:r>
          </a:p>
          <a:p>
            <a:pPr algn="just">
              <a:lnSpc>
                <a:spcPct val="107000"/>
              </a:lnSpc>
              <a:spcAft>
                <a:spcPts val="800"/>
              </a:spcAft>
            </a:pPr>
            <a:endParaRPr lang="en-GB"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600" b="1" dirty="0">
                <a:latin typeface="Calibri" panose="020F0502020204030204" pitchFamily="34" charset="0"/>
                <a:ea typeface="Calibri" panose="020F0502020204030204" pitchFamily="34" charset="0"/>
                <a:cs typeface="Times New Roman" panose="02020603050405020304" pitchFamily="18" charset="0"/>
              </a:rPr>
              <a:t>Section 170A criteria</a:t>
            </a:r>
          </a:p>
          <a:p>
            <a:pPr algn="just">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The criteria referred to above are that the amendment to the planning scheme concerned—</a:t>
            </a:r>
          </a:p>
          <a:p>
            <a:pPr marL="400050" indent="-400050" algn="just">
              <a:lnSpc>
                <a:spcPct val="107000"/>
              </a:lnSpc>
              <a:spcAft>
                <a:spcPts val="800"/>
              </a:spcAft>
              <a:buAutoNum type="romanLcParenBoth"/>
            </a:pPr>
            <a:r>
              <a:rPr lang="en-GB" sz="1600" dirty="0">
                <a:latin typeface="Calibri" panose="020F0502020204030204" pitchFamily="34" charset="0"/>
                <a:ea typeface="Calibri" panose="020F0502020204030204" pitchFamily="34" charset="0"/>
                <a:cs typeface="Times New Roman" panose="02020603050405020304" pitchFamily="18" charset="0"/>
              </a:rPr>
              <a:t>would not constitute a change in the overall objectives of the planning scheme concerned, </a:t>
            </a:r>
          </a:p>
          <a:p>
            <a:pPr algn="just">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(ii) would not relate to already developed land in the planning scheme, </a:t>
            </a:r>
          </a:p>
          <a:p>
            <a:pPr algn="just">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(iii) would not significantly increase or decrease the overall floor area or density of proposed development,</a:t>
            </a:r>
          </a:p>
          <a:p>
            <a:pPr algn="just">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(iv) would not adversely affect or diminish the amenity of the area that is the subject of the proposed amendment</a:t>
            </a:r>
          </a:p>
          <a:p>
            <a:pPr algn="just">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For the proposed Adamstown Planning Scheme Amendment 2023, the Planning Authority have submitted to the Board that the proposed amendments are not a material change, are in accordance with the criteria and are not likely to have significant effects on the environment </a:t>
            </a:r>
          </a:p>
          <a:p>
            <a:pPr algn="just">
              <a:lnSpc>
                <a:spcPct val="107000"/>
              </a:lnSpc>
              <a:spcAft>
                <a:spcPts val="800"/>
              </a:spcAft>
            </a:pPr>
            <a:endParaRPr lang="en-IE" sz="16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396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EAD54F1-9C86-4A53-B9D4-F0B851FE8384}"/>
              </a:ext>
            </a:extLst>
          </p:cNvPr>
          <p:cNvSpPr txBox="1"/>
          <p:nvPr/>
        </p:nvSpPr>
        <p:spPr>
          <a:xfrm>
            <a:off x="-3423" y="270014"/>
            <a:ext cx="11736768" cy="369332"/>
          </a:xfrm>
          <a:prstGeom prst="rect">
            <a:avLst/>
          </a:prstGeom>
          <a:noFill/>
        </p:spPr>
        <p:txBody>
          <a:bodyPr wrap="square" rtlCol="0">
            <a:spAutoFit/>
          </a:bodyPr>
          <a:lstStyle/>
          <a:p>
            <a:r>
              <a:rPr lang="en-IE" b="1" dirty="0"/>
              <a:t>Adamstown SDZ – Amendment Process   </a:t>
            </a:r>
            <a:endParaRPr lang="en-IE" b="1" u="sng" dirty="0"/>
          </a:p>
        </p:txBody>
      </p:sp>
      <p:cxnSp>
        <p:nvCxnSpPr>
          <p:cNvPr id="13" name="Straight Connector 12">
            <a:extLst>
              <a:ext uri="{FF2B5EF4-FFF2-40B4-BE49-F238E27FC236}">
                <a16:creationId xmlns:a16="http://schemas.microsoft.com/office/drawing/2014/main" id="{B043AD7E-9147-47DB-A7DC-5E93708B90AA}"/>
              </a:ext>
            </a:extLst>
          </p:cNvPr>
          <p:cNvCxnSpPr>
            <a:cxnSpLocks/>
          </p:cNvCxnSpPr>
          <p:nvPr/>
        </p:nvCxnSpPr>
        <p:spPr>
          <a:xfrm>
            <a:off x="24336" y="619614"/>
            <a:ext cx="4447822" cy="1973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721BEE5-C318-4F95-B753-E04BD1735FFE}"/>
              </a:ext>
            </a:extLst>
          </p:cNvPr>
          <p:cNvPicPr>
            <a:picLocks noChangeAspect="1"/>
          </p:cNvPicPr>
          <p:nvPr/>
        </p:nvPicPr>
        <p:blipFill rotWithShape="1">
          <a:blip r:embed="rId2">
            <a:extLst>
              <a:ext uri="{28A0092B-C50C-407E-A947-70E740481C1C}">
                <a14:useLocalDpi xmlns:a14="http://schemas.microsoft.com/office/drawing/2010/main" val="0"/>
              </a:ext>
            </a:extLst>
          </a:blip>
          <a:srcRect b="8338"/>
          <a:stretch/>
        </p:blipFill>
        <p:spPr>
          <a:xfrm>
            <a:off x="373843" y="5829186"/>
            <a:ext cx="1916909" cy="979528"/>
          </a:xfrm>
          <a:prstGeom prst="rect">
            <a:avLst/>
          </a:prstGeom>
        </p:spPr>
      </p:pic>
      <p:pic>
        <p:nvPicPr>
          <p:cNvPr id="2050" name="Picture 2" descr="Adamstown - SDCC">
            <a:extLst>
              <a:ext uri="{FF2B5EF4-FFF2-40B4-BE49-F238E27FC236}">
                <a16:creationId xmlns:a16="http://schemas.microsoft.com/office/drawing/2014/main" id="{393B372C-5B73-491F-B762-F5167D49D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672" y="5914770"/>
            <a:ext cx="1711806" cy="8420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43EA7E-613C-06CF-5003-C38A78B4BF23}"/>
              </a:ext>
            </a:extLst>
          </p:cNvPr>
          <p:cNvSpPr txBox="1"/>
          <p:nvPr/>
        </p:nvSpPr>
        <p:spPr>
          <a:xfrm>
            <a:off x="120622" y="724930"/>
            <a:ext cx="11736768" cy="3799502"/>
          </a:xfrm>
          <a:prstGeom prst="rect">
            <a:avLst/>
          </a:prstGeom>
          <a:noFill/>
        </p:spPr>
        <p:txBody>
          <a:bodyPr wrap="square">
            <a:spAutoFit/>
          </a:bodyPr>
          <a:lstStyle/>
          <a:p>
            <a:pPr algn="just">
              <a:lnSpc>
                <a:spcPct val="107000"/>
              </a:lnSpc>
              <a:spcAft>
                <a:spcPts val="800"/>
              </a:spcAft>
            </a:pPr>
            <a:r>
              <a:rPr lang="en-IE" sz="1600" b="1" u="sng" dirty="0">
                <a:latin typeface="Calibri" panose="020F0502020204030204" pitchFamily="34" charset="0"/>
                <a:ea typeface="Calibri" panose="020F0502020204030204" pitchFamily="34" charset="0"/>
                <a:cs typeface="Times New Roman" panose="02020603050405020304" pitchFamily="18" charset="0"/>
              </a:rPr>
              <a:t>Timeframe of Decision: </a:t>
            </a:r>
            <a:r>
              <a:rPr lang="en-IE" sz="1600" dirty="0">
                <a:latin typeface="Calibri" panose="020F0502020204030204" pitchFamily="34" charset="0"/>
                <a:ea typeface="Calibri" panose="020F0502020204030204" pitchFamily="34" charset="0"/>
                <a:cs typeface="Times New Roman" panose="02020603050405020304" pitchFamily="18" charset="0"/>
              </a:rPr>
              <a:t>Dependant on work load and resources in An Bord Pleanála</a:t>
            </a:r>
          </a:p>
          <a:p>
            <a:pPr algn="just">
              <a:lnSpc>
                <a:spcPct val="107000"/>
              </a:lnSpc>
              <a:spcAft>
                <a:spcPts val="800"/>
              </a:spcAft>
            </a:pPr>
            <a:endParaRPr lang="en-IE" sz="1600" b="1" u="sng"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sz="1600" b="1" u="sng" dirty="0">
                <a:latin typeface="Calibri" panose="020F0502020204030204" pitchFamily="34" charset="0"/>
                <a:ea typeface="Calibri" panose="020F0502020204030204" pitchFamily="34" charset="0"/>
                <a:cs typeface="Times New Roman" panose="02020603050405020304" pitchFamily="18" charset="0"/>
              </a:rPr>
              <a:t>Consultation: </a:t>
            </a:r>
            <a:r>
              <a:rPr lang="en-IE" sz="1600" dirty="0">
                <a:latin typeface="Calibri" panose="020F0502020204030204" pitchFamily="34" charset="0"/>
                <a:ea typeface="Calibri" panose="020F0502020204030204" pitchFamily="34" charset="0"/>
                <a:cs typeface="Times New Roman" panose="02020603050405020304" pitchFamily="18" charset="0"/>
              </a:rPr>
              <a:t>The Board will assess the proposed changes to the scheme and will consider if the changes are material or non-material. If the Board consider the proposed changes as material, then an additional process of consultation is required to be undertake by SDCC. </a:t>
            </a:r>
          </a:p>
          <a:p>
            <a:pPr algn="just">
              <a:lnSpc>
                <a:spcPct val="107000"/>
              </a:lnSpc>
              <a:spcAft>
                <a:spcPts val="800"/>
              </a:spcAft>
            </a:pPr>
            <a:endParaRPr lang="en-IE" sz="1600" b="1" u="sng"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sz="1600" b="1" u="sng" dirty="0">
                <a:latin typeface="Calibri" panose="020F0502020204030204" pitchFamily="34" charset="0"/>
                <a:ea typeface="Calibri" panose="020F0502020204030204" pitchFamily="34" charset="0"/>
                <a:cs typeface="Times New Roman" panose="02020603050405020304" pitchFamily="18" charset="0"/>
              </a:rPr>
              <a:t>Council Decision (Only if new scheme): </a:t>
            </a:r>
            <a:r>
              <a:rPr lang="en-IE" sz="1600" dirty="0">
                <a:latin typeface="Calibri" panose="020F0502020204030204" pitchFamily="34" charset="0"/>
                <a:ea typeface="Calibri" panose="020F0502020204030204" pitchFamily="34" charset="0"/>
                <a:cs typeface="Times New Roman" panose="02020603050405020304" pitchFamily="18" charset="0"/>
              </a:rPr>
              <a:t>In the event that the proposed changes are deemed to not be in accordance with Section 170A, the changes would need to be made as part of a new Planning Scheme with public consultation and decisions by Elected Members. </a:t>
            </a:r>
          </a:p>
          <a:p>
            <a:pPr algn="just">
              <a:lnSpc>
                <a:spcPct val="107000"/>
              </a:lnSpc>
              <a:spcAft>
                <a:spcPts val="800"/>
              </a:spcAft>
            </a:pPr>
            <a:endParaRPr lang="en-IE" sz="1600" b="1" u="sng"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sz="1600" b="1" u="sng" dirty="0">
                <a:latin typeface="Calibri" panose="020F0502020204030204" pitchFamily="34" charset="0"/>
                <a:ea typeface="Calibri" panose="020F0502020204030204" pitchFamily="34" charset="0"/>
                <a:cs typeface="Times New Roman" panose="02020603050405020304" pitchFamily="18" charset="0"/>
              </a:rPr>
              <a:t>Next Steps:</a:t>
            </a:r>
          </a:p>
          <a:p>
            <a:pPr algn="just">
              <a:lnSpc>
                <a:spcPct val="107000"/>
              </a:lnSpc>
              <a:spcAft>
                <a:spcPts val="800"/>
              </a:spcAft>
            </a:pPr>
            <a:r>
              <a:rPr lang="en-IE" sz="1600" dirty="0">
                <a:latin typeface="Calibri" panose="020F0502020204030204" pitchFamily="34" charset="0"/>
                <a:ea typeface="Calibri" panose="020F0502020204030204" pitchFamily="34" charset="0"/>
                <a:cs typeface="Times New Roman" panose="02020603050405020304" pitchFamily="18" charset="0"/>
              </a:rPr>
              <a:t>	- Await the Board assessment and response on materiality</a:t>
            </a:r>
          </a:p>
          <a:p>
            <a:pPr algn="just">
              <a:lnSpc>
                <a:spcPct val="107000"/>
              </a:lnSpc>
              <a:spcAft>
                <a:spcPts val="800"/>
              </a:spcAft>
            </a:pPr>
            <a:r>
              <a:rPr lang="en-IE" sz="16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04626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EAD54F1-9C86-4A53-B9D4-F0B851FE8384}"/>
              </a:ext>
            </a:extLst>
          </p:cNvPr>
          <p:cNvSpPr txBox="1"/>
          <p:nvPr/>
        </p:nvSpPr>
        <p:spPr>
          <a:xfrm>
            <a:off x="-3423" y="270014"/>
            <a:ext cx="11736768" cy="369332"/>
          </a:xfrm>
          <a:prstGeom prst="rect">
            <a:avLst/>
          </a:prstGeom>
          <a:noFill/>
        </p:spPr>
        <p:txBody>
          <a:bodyPr wrap="square" rtlCol="0">
            <a:spAutoFit/>
          </a:bodyPr>
          <a:lstStyle/>
          <a:p>
            <a:r>
              <a:rPr lang="en-IE" b="1" dirty="0"/>
              <a:t>Adamstown SDZ – Proposed Non Material Amendment Summary of Changes   </a:t>
            </a:r>
            <a:endParaRPr lang="en-IE" b="1" u="sng" dirty="0"/>
          </a:p>
        </p:txBody>
      </p:sp>
      <p:cxnSp>
        <p:nvCxnSpPr>
          <p:cNvPr id="13" name="Straight Connector 12">
            <a:extLst>
              <a:ext uri="{FF2B5EF4-FFF2-40B4-BE49-F238E27FC236}">
                <a16:creationId xmlns:a16="http://schemas.microsoft.com/office/drawing/2014/main" id="{B043AD7E-9147-47DB-A7DC-5E93708B90AA}"/>
              </a:ext>
            </a:extLst>
          </p:cNvPr>
          <p:cNvCxnSpPr>
            <a:cxnSpLocks/>
          </p:cNvCxnSpPr>
          <p:nvPr/>
        </p:nvCxnSpPr>
        <p:spPr>
          <a:xfrm>
            <a:off x="24336" y="619614"/>
            <a:ext cx="4447822" cy="1973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721BEE5-C318-4F95-B753-E04BD1735FFE}"/>
              </a:ext>
            </a:extLst>
          </p:cNvPr>
          <p:cNvPicPr>
            <a:picLocks noChangeAspect="1"/>
          </p:cNvPicPr>
          <p:nvPr/>
        </p:nvPicPr>
        <p:blipFill rotWithShape="1">
          <a:blip r:embed="rId2">
            <a:extLst>
              <a:ext uri="{28A0092B-C50C-407E-A947-70E740481C1C}">
                <a14:useLocalDpi xmlns:a14="http://schemas.microsoft.com/office/drawing/2010/main" val="0"/>
              </a:ext>
            </a:extLst>
          </a:blip>
          <a:srcRect b="8338"/>
          <a:stretch/>
        </p:blipFill>
        <p:spPr>
          <a:xfrm>
            <a:off x="373843" y="5829186"/>
            <a:ext cx="1916909" cy="979528"/>
          </a:xfrm>
          <a:prstGeom prst="rect">
            <a:avLst/>
          </a:prstGeom>
        </p:spPr>
      </p:pic>
      <p:pic>
        <p:nvPicPr>
          <p:cNvPr id="2050" name="Picture 2" descr="Adamstown - SDCC">
            <a:extLst>
              <a:ext uri="{FF2B5EF4-FFF2-40B4-BE49-F238E27FC236}">
                <a16:creationId xmlns:a16="http://schemas.microsoft.com/office/drawing/2014/main" id="{393B372C-5B73-491F-B762-F5167D49D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672" y="5914770"/>
            <a:ext cx="1711806" cy="842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B13DC7-1483-CA10-3486-6C5503FB2341}"/>
              </a:ext>
            </a:extLst>
          </p:cNvPr>
          <p:cNvSpPr txBox="1"/>
          <p:nvPr/>
        </p:nvSpPr>
        <p:spPr>
          <a:xfrm>
            <a:off x="247057" y="988946"/>
            <a:ext cx="11359502" cy="4031873"/>
          </a:xfrm>
          <a:prstGeom prst="rect">
            <a:avLst/>
          </a:prstGeom>
          <a:noFill/>
        </p:spPr>
        <p:txBody>
          <a:bodyPr wrap="square">
            <a:spAutoFit/>
          </a:bodyPr>
          <a:lstStyle/>
          <a:p>
            <a:pPr marL="342900" lvl="0" indent="-342900">
              <a:buFont typeface="Calibri" panose="020F0502020204030204" pitchFamily="34" charset="0"/>
              <a:buChar char="-"/>
            </a:pPr>
            <a:r>
              <a:rPr lang="en-IE" sz="1800" dirty="0">
                <a:effectLst/>
                <a:latin typeface="Calibri" panose="020F0502020204030204" pitchFamily="34" charset="0"/>
                <a:ea typeface="Times New Roman" panose="02020603050405020304" pitchFamily="18" charset="0"/>
              </a:rPr>
              <a:t>Minor amendment to the phasing requirement in relation to schools. The amendment provides flexibility to allow School Site 4 in the Planning Scheme to be either a primary </a:t>
            </a:r>
            <a:r>
              <a:rPr lang="en-IE" sz="1800" b="1" dirty="0">
                <a:effectLst/>
                <a:latin typeface="Calibri" panose="020F0502020204030204" pitchFamily="34" charset="0"/>
                <a:ea typeface="Times New Roman" panose="02020603050405020304" pitchFamily="18" charset="0"/>
              </a:rPr>
              <a:t>or</a:t>
            </a:r>
            <a:r>
              <a:rPr lang="en-IE" sz="1800" dirty="0">
                <a:effectLst/>
                <a:latin typeface="Calibri" panose="020F0502020204030204" pitchFamily="34" charset="0"/>
                <a:ea typeface="Times New Roman" panose="02020603050405020304" pitchFamily="18" charset="0"/>
              </a:rPr>
              <a:t> a secondary school. Currently this is only permitted to be a primary school. </a:t>
            </a:r>
          </a:p>
          <a:p>
            <a:pPr lvl="0"/>
            <a:endParaRPr lang="en-IE"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IE" sz="1800" dirty="0">
                <a:solidFill>
                  <a:srgbClr val="000000"/>
                </a:solidFill>
                <a:effectLst/>
                <a:latin typeface="Calibri" panose="020F0502020204030204" pitchFamily="34" charset="0"/>
                <a:ea typeface="Times New Roman" panose="02020603050405020304" pitchFamily="18" charset="0"/>
              </a:rPr>
              <a:t>Minor text amendment to current Phase 7 phasing requirement for construction of a leisure centre with a swimming pool. In the context of the delivery of the Lucan pool in the area, the Planning Authority has proposed an amendment to this phasing requirement to broaden the scope of opportunities for community floorspace and/or community gain.</a:t>
            </a:r>
          </a:p>
          <a:p>
            <a:pPr lvl="0"/>
            <a:endParaRPr lang="en-IE" sz="2000" dirty="0">
              <a:solidFill>
                <a:srgbClr val="000000"/>
              </a:solidFill>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IE" sz="1800" dirty="0">
                <a:solidFill>
                  <a:srgbClr val="000000"/>
                </a:solidFill>
                <a:effectLst/>
                <a:latin typeface="Calibri" panose="020F0502020204030204" pitchFamily="34" charset="0"/>
                <a:ea typeface="Times New Roman" panose="02020603050405020304" pitchFamily="18" charset="0"/>
              </a:rPr>
              <a:t>Minor text amendment to Quality Bus Corridors wording to reflect current status of National Transport Authority (NTA) guidance (National Cycle Manual) and Bus Connects; </a:t>
            </a:r>
          </a:p>
          <a:p>
            <a:pPr lvl="0"/>
            <a:endParaRPr lang="en-IE" sz="2000" dirty="0">
              <a:solidFill>
                <a:srgbClr val="000000"/>
              </a:solidFill>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IE" sz="1800" dirty="0">
                <a:solidFill>
                  <a:srgbClr val="000000"/>
                </a:solidFill>
                <a:effectLst/>
                <a:latin typeface="Calibri" panose="020F0502020204030204" pitchFamily="34" charset="0"/>
                <a:ea typeface="Times New Roman" panose="02020603050405020304" pitchFamily="18" charset="0"/>
              </a:rPr>
              <a:t>Minor text amendment to wording related to the existing option in the Planning Scheme to provide residential units on the potential Fire Station site (in the event that Fire Station Is progressed in Clonburris); </a:t>
            </a:r>
          </a:p>
        </p:txBody>
      </p:sp>
    </p:spTree>
    <p:extLst>
      <p:ext uri="{BB962C8B-B14F-4D97-AF65-F5344CB8AC3E}">
        <p14:creationId xmlns:p14="http://schemas.microsoft.com/office/powerpoint/2010/main" val="3128925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EAD54F1-9C86-4A53-B9D4-F0B851FE8384}"/>
              </a:ext>
            </a:extLst>
          </p:cNvPr>
          <p:cNvSpPr txBox="1"/>
          <p:nvPr/>
        </p:nvSpPr>
        <p:spPr>
          <a:xfrm>
            <a:off x="-3423" y="270014"/>
            <a:ext cx="11736768" cy="369332"/>
          </a:xfrm>
          <a:prstGeom prst="rect">
            <a:avLst/>
          </a:prstGeom>
          <a:noFill/>
        </p:spPr>
        <p:txBody>
          <a:bodyPr wrap="square" rtlCol="0">
            <a:spAutoFit/>
          </a:bodyPr>
          <a:lstStyle/>
          <a:p>
            <a:r>
              <a:rPr lang="en-IE" b="1" dirty="0"/>
              <a:t>Adamstown SDZ – Proposed Non Material Amendment Summary of Changes   </a:t>
            </a:r>
            <a:endParaRPr lang="en-IE" b="1" u="sng" dirty="0"/>
          </a:p>
        </p:txBody>
      </p:sp>
      <p:cxnSp>
        <p:nvCxnSpPr>
          <p:cNvPr id="13" name="Straight Connector 12">
            <a:extLst>
              <a:ext uri="{FF2B5EF4-FFF2-40B4-BE49-F238E27FC236}">
                <a16:creationId xmlns:a16="http://schemas.microsoft.com/office/drawing/2014/main" id="{B043AD7E-9147-47DB-A7DC-5E93708B90AA}"/>
              </a:ext>
            </a:extLst>
          </p:cNvPr>
          <p:cNvCxnSpPr>
            <a:cxnSpLocks/>
          </p:cNvCxnSpPr>
          <p:nvPr/>
        </p:nvCxnSpPr>
        <p:spPr>
          <a:xfrm>
            <a:off x="24336" y="619614"/>
            <a:ext cx="4447822" cy="1973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721BEE5-C318-4F95-B753-E04BD1735FFE}"/>
              </a:ext>
            </a:extLst>
          </p:cNvPr>
          <p:cNvPicPr>
            <a:picLocks noChangeAspect="1"/>
          </p:cNvPicPr>
          <p:nvPr/>
        </p:nvPicPr>
        <p:blipFill rotWithShape="1">
          <a:blip r:embed="rId2">
            <a:extLst>
              <a:ext uri="{28A0092B-C50C-407E-A947-70E740481C1C}">
                <a14:useLocalDpi xmlns:a14="http://schemas.microsoft.com/office/drawing/2010/main" val="0"/>
              </a:ext>
            </a:extLst>
          </a:blip>
          <a:srcRect b="8338"/>
          <a:stretch/>
        </p:blipFill>
        <p:spPr>
          <a:xfrm>
            <a:off x="373843" y="5829186"/>
            <a:ext cx="1916909" cy="979528"/>
          </a:xfrm>
          <a:prstGeom prst="rect">
            <a:avLst/>
          </a:prstGeom>
        </p:spPr>
      </p:pic>
      <p:pic>
        <p:nvPicPr>
          <p:cNvPr id="2050" name="Picture 2" descr="Adamstown - SDCC">
            <a:extLst>
              <a:ext uri="{FF2B5EF4-FFF2-40B4-BE49-F238E27FC236}">
                <a16:creationId xmlns:a16="http://schemas.microsoft.com/office/drawing/2014/main" id="{393B372C-5B73-491F-B762-F5167D49D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672" y="5914770"/>
            <a:ext cx="1711806" cy="842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B13DC7-1483-CA10-3486-6C5503FB2341}"/>
              </a:ext>
            </a:extLst>
          </p:cNvPr>
          <p:cNvSpPr txBox="1"/>
          <p:nvPr/>
        </p:nvSpPr>
        <p:spPr>
          <a:xfrm>
            <a:off x="272224" y="1221032"/>
            <a:ext cx="11359502" cy="2954655"/>
          </a:xfrm>
          <a:prstGeom prst="rect">
            <a:avLst/>
          </a:prstGeom>
          <a:noFill/>
        </p:spPr>
        <p:txBody>
          <a:bodyPr wrap="square">
            <a:spAutoFit/>
          </a:bodyPr>
          <a:lstStyle/>
          <a:p>
            <a:pPr marL="342900" lvl="0" indent="-342900">
              <a:buFont typeface="Calibri" panose="020F0502020204030204" pitchFamily="34" charset="0"/>
              <a:buChar char="-"/>
            </a:pPr>
            <a:r>
              <a:rPr lang="en-IE" sz="1800" dirty="0">
                <a:solidFill>
                  <a:srgbClr val="000000"/>
                </a:solidFill>
                <a:effectLst/>
                <a:latin typeface="Calibri" panose="020F0502020204030204" pitchFamily="34" charset="0"/>
                <a:ea typeface="Times New Roman" panose="02020603050405020304" pitchFamily="18" charset="0"/>
              </a:rPr>
              <a:t>Minor amendment to allow, provided sufficient justification and evidence is supplied, the consideration of timing of phasing requirements by the Planning Authority</a:t>
            </a:r>
          </a:p>
          <a:p>
            <a:pPr lvl="0"/>
            <a:endParaRPr lang="en-IE" sz="2000" dirty="0">
              <a:solidFill>
                <a:srgbClr val="000000"/>
              </a:solidFill>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IE" sz="1800" dirty="0">
                <a:solidFill>
                  <a:srgbClr val="000000"/>
                </a:solidFill>
                <a:effectLst/>
                <a:latin typeface="Calibri" panose="020F0502020204030204" pitchFamily="34" charset="0"/>
                <a:ea typeface="Times New Roman" panose="02020603050405020304" pitchFamily="18" charset="0"/>
              </a:rPr>
              <a:t>Minor amendment to enable transferring of residential units between neighbouring Development Areas; </a:t>
            </a:r>
          </a:p>
          <a:p>
            <a:pPr lvl="0"/>
            <a:endParaRPr lang="en-IE" sz="2000" dirty="0">
              <a:solidFill>
                <a:srgbClr val="000000"/>
              </a:solidFill>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IE" sz="1800" dirty="0">
                <a:solidFill>
                  <a:srgbClr val="000000"/>
                </a:solidFill>
                <a:effectLst/>
                <a:latin typeface="Calibri" panose="020F0502020204030204" pitchFamily="34" charset="0"/>
                <a:ea typeface="Times New Roman" panose="02020603050405020304" pitchFamily="18" charset="0"/>
              </a:rPr>
              <a:t>Minor amendment to increase non-residential floorspace requirement in Adamstown Castle Development Area to cater for the phase 7 requirement as mentioned previously;</a:t>
            </a:r>
          </a:p>
          <a:p>
            <a:pPr lvl="0"/>
            <a:endParaRPr lang="en-IE" sz="2000" dirty="0">
              <a:solidFill>
                <a:srgbClr val="000000"/>
              </a:solidFill>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IE" sz="1800" dirty="0">
                <a:solidFill>
                  <a:srgbClr val="000000"/>
                </a:solidFill>
                <a:effectLst/>
                <a:latin typeface="Calibri" panose="020F0502020204030204" pitchFamily="34" charset="0"/>
                <a:ea typeface="Times New Roman" panose="02020603050405020304" pitchFamily="18" charset="0"/>
              </a:rPr>
              <a:t>Other minor amendments including updating references, summaries of policy and guidance, updating of typographical errors and other clarifications (e.g. Development Plan 2022 – 2028)</a:t>
            </a:r>
            <a:endParaRPr lang="en-IE" sz="20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6470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EAD54F1-9C86-4A53-B9D4-F0B851FE8384}"/>
              </a:ext>
            </a:extLst>
          </p:cNvPr>
          <p:cNvSpPr txBox="1"/>
          <p:nvPr/>
        </p:nvSpPr>
        <p:spPr>
          <a:xfrm>
            <a:off x="-3423" y="270014"/>
            <a:ext cx="11736768" cy="369332"/>
          </a:xfrm>
          <a:prstGeom prst="rect">
            <a:avLst/>
          </a:prstGeom>
          <a:noFill/>
        </p:spPr>
        <p:txBody>
          <a:bodyPr wrap="square" rtlCol="0">
            <a:spAutoFit/>
          </a:bodyPr>
          <a:lstStyle/>
          <a:p>
            <a:r>
              <a:rPr lang="en-IE" b="1" dirty="0"/>
              <a:t>Adamstown SDZ – Infrastructure Projects </a:t>
            </a:r>
            <a:endParaRPr lang="en-IE" b="1" u="sng" dirty="0"/>
          </a:p>
        </p:txBody>
      </p:sp>
      <p:sp>
        <p:nvSpPr>
          <p:cNvPr id="16" name="TextBox 15">
            <a:extLst>
              <a:ext uri="{FF2B5EF4-FFF2-40B4-BE49-F238E27FC236}">
                <a16:creationId xmlns:a16="http://schemas.microsoft.com/office/drawing/2014/main" id="{F469FF91-DD75-4228-9839-FDBF47F0DBC5}"/>
              </a:ext>
            </a:extLst>
          </p:cNvPr>
          <p:cNvSpPr txBox="1"/>
          <p:nvPr/>
        </p:nvSpPr>
        <p:spPr>
          <a:xfrm>
            <a:off x="314292" y="887574"/>
            <a:ext cx="3301363" cy="1246495"/>
          </a:xfrm>
          <a:prstGeom prst="rect">
            <a:avLst/>
          </a:prstGeom>
          <a:solidFill>
            <a:schemeClr val="tx1"/>
          </a:solidFill>
        </p:spPr>
        <p:txBody>
          <a:bodyPr wrap="square" rtlCol="0">
            <a:spAutoFit/>
          </a:bodyPr>
          <a:lstStyle/>
          <a:p>
            <a:r>
              <a:rPr lang="en-GB" sz="1500" b="1" dirty="0">
                <a:solidFill>
                  <a:schemeClr val="accent4"/>
                </a:solidFill>
              </a:rPr>
              <a:t> URDF </a:t>
            </a:r>
          </a:p>
          <a:p>
            <a:r>
              <a:rPr lang="en-GB" sz="1500" b="1" dirty="0">
                <a:solidFill>
                  <a:schemeClr val="bg1"/>
                </a:solidFill>
              </a:rPr>
              <a:t>1. Plaza (ongoing)</a:t>
            </a:r>
          </a:p>
          <a:p>
            <a:r>
              <a:rPr lang="en-GB" sz="1500" b="1" dirty="0">
                <a:solidFill>
                  <a:schemeClr val="bg1"/>
                </a:solidFill>
              </a:rPr>
              <a:t>2. Central Boulevard Park (Design)	</a:t>
            </a:r>
          </a:p>
          <a:p>
            <a:r>
              <a:rPr lang="en-GB" sz="1500" b="1" dirty="0">
                <a:solidFill>
                  <a:schemeClr val="bg1"/>
                </a:solidFill>
              </a:rPr>
              <a:t>3. Library/Civic building with integrated Enterprise Centre (Scoping) </a:t>
            </a:r>
          </a:p>
        </p:txBody>
      </p:sp>
      <p:pic>
        <p:nvPicPr>
          <p:cNvPr id="9" name="Picture 8" descr="Diagram, engineering drawing&#10;&#10;Description automatically generated">
            <a:extLst>
              <a:ext uri="{FF2B5EF4-FFF2-40B4-BE49-F238E27FC236}">
                <a16:creationId xmlns:a16="http://schemas.microsoft.com/office/drawing/2014/main" id="{0201FA91-480E-4E32-8CC8-BD62B1E19D09}"/>
              </a:ext>
            </a:extLst>
          </p:cNvPr>
          <p:cNvPicPr>
            <a:picLocks noChangeAspect="1"/>
          </p:cNvPicPr>
          <p:nvPr/>
        </p:nvPicPr>
        <p:blipFill rotWithShape="1">
          <a:blip r:embed="rId2">
            <a:extLst>
              <a:ext uri="{28A0092B-C50C-407E-A947-70E740481C1C}">
                <a14:useLocalDpi xmlns:a14="http://schemas.microsoft.com/office/drawing/2010/main" val="0"/>
              </a:ext>
            </a:extLst>
          </a:blip>
          <a:srcRect l="14683" r="20259" b="-1"/>
          <a:stretch/>
        </p:blipFill>
        <p:spPr>
          <a:xfrm>
            <a:off x="7060240" y="891124"/>
            <a:ext cx="3607760" cy="5143493"/>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7" name="Picture 6" descr="Several tall buildings in a city&#10;&#10;Description automatically generated">
            <a:extLst>
              <a:ext uri="{FF2B5EF4-FFF2-40B4-BE49-F238E27FC236}">
                <a16:creationId xmlns:a16="http://schemas.microsoft.com/office/drawing/2014/main" id="{613669A5-370E-40EB-8695-4AFBAC71E57F}"/>
              </a:ext>
            </a:extLst>
          </p:cNvPr>
          <p:cNvPicPr>
            <a:picLocks noChangeAspect="1"/>
          </p:cNvPicPr>
          <p:nvPr/>
        </p:nvPicPr>
        <p:blipFill rotWithShape="1">
          <a:blip r:embed="rId3">
            <a:extLst>
              <a:ext uri="{28A0092B-C50C-407E-A947-70E740481C1C}">
                <a14:useLocalDpi xmlns:a14="http://schemas.microsoft.com/office/drawing/2010/main" val="0"/>
              </a:ext>
            </a:extLst>
          </a:blip>
          <a:srcRect l="4950" r="13078" b="3"/>
          <a:stretch/>
        </p:blipFill>
        <p:spPr>
          <a:xfrm>
            <a:off x="3876292" y="857258"/>
            <a:ext cx="3734478" cy="255116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Content Placeholder 4" descr="A group of people walking down a street&#10;&#10;Description automatically generated">
            <a:extLst>
              <a:ext uri="{FF2B5EF4-FFF2-40B4-BE49-F238E27FC236}">
                <a16:creationId xmlns:a16="http://schemas.microsoft.com/office/drawing/2014/main" id="{C1F5204E-B8E4-4C3F-93CA-9987556D09AF}"/>
              </a:ext>
            </a:extLst>
          </p:cNvPr>
          <p:cNvPicPr>
            <a:picLocks noChangeAspect="1"/>
          </p:cNvPicPr>
          <p:nvPr/>
        </p:nvPicPr>
        <p:blipFill rotWithShape="1">
          <a:blip r:embed="rId4">
            <a:extLst>
              <a:ext uri="{28A0092B-C50C-407E-A947-70E740481C1C}">
                <a14:useLocalDpi xmlns:a14="http://schemas.microsoft.com/office/drawing/2010/main" val="0"/>
              </a:ext>
            </a:extLst>
          </a:blip>
          <a:srcRect l="18188" r="-1" b="-1"/>
          <a:stretch/>
        </p:blipFill>
        <p:spPr>
          <a:xfrm>
            <a:off x="3916073" y="344957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cxnSp>
        <p:nvCxnSpPr>
          <p:cNvPr id="13" name="Straight Connector 12">
            <a:extLst>
              <a:ext uri="{FF2B5EF4-FFF2-40B4-BE49-F238E27FC236}">
                <a16:creationId xmlns:a16="http://schemas.microsoft.com/office/drawing/2014/main" id="{B043AD7E-9147-47DB-A7DC-5E93708B90AA}"/>
              </a:ext>
            </a:extLst>
          </p:cNvPr>
          <p:cNvCxnSpPr>
            <a:cxnSpLocks/>
          </p:cNvCxnSpPr>
          <p:nvPr/>
        </p:nvCxnSpPr>
        <p:spPr>
          <a:xfrm>
            <a:off x="24336" y="619614"/>
            <a:ext cx="4447822" cy="1973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721BEE5-C318-4F95-B753-E04BD1735FFE}"/>
              </a:ext>
            </a:extLst>
          </p:cNvPr>
          <p:cNvPicPr>
            <a:picLocks noChangeAspect="1"/>
          </p:cNvPicPr>
          <p:nvPr/>
        </p:nvPicPr>
        <p:blipFill rotWithShape="1">
          <a:blip r:embed="rId5">
            <a:extLst>
              <a:ext uri="{28A0092B-C50C-407E-A947-70E740481C1C}">
                <a14:useLocalDpi xmlns:a14="http://schemas.microsoft.com/office/drawing/2010/main" val="0"/>
              </a:ext>
            </a:extLst>
          </a:blip>
          <a:srcRect b="8338"/>
          <a:stretch/>
        </p:blipFill>
        <p:spPr>
          <a:xfrm>
            <a:off x="373843" y="5829186"/>
            <a:ext cx="1916909" cy="979528"/>
          </a:xfrm>
          <a:prstGeom prst="rect">
            <a:avLst/>
          </a:prstGeom>
        </p:spPr>
      </p:pic>
      <p:sp>
        <p:nvSpPr>
          <p:cNvPr id="18" name="TextBox 17">
            <a:extLst>
              <a:ext uri="{FF2B5EF4-FFF2-40B4-BE49-F238E27FC236}">
                <a16:creationId xmlns:a16="http://schemas.microsoft.com/office/drawing/2014/main" id="{87217D8A-B906-45F3-B253-2EA72D3F7ABF}"/>
              </a:ext>
            </a:extLst>
          </p:cNvPr>
          <p:cNvSpPr txBox="1"/>
          <p:nvPr/>
        </p:nvSpPr>
        <p:spPr>
          <a:xfrm>
            <a:off x="9652979" y="3754669"/>
            <a:ext cx="1015021" cy="646331"/>
          </a:xfrm>
          <a:prstGeom prst="rect">
            <a:avLst/>
          </a:prstGeom>
          <a:noFill/>
        </p:spPr>
        <p:txBody>
          <a:bodyPr wrap="none" rtlCol="0">
            <a:spAutoFit/>
          </a:bodyPr>
          <a:lstStyle/>
          <a:p>
            <a:r>
              <a:rPr lang="en-IE" b="1" dirty="0"/>
              <a:t>Civic </a:t>
            </a:r>
          </a:p>
          <a:p>
            <a:r>
              <a:rPr lang="en-IE" b="1" dirty="0"/>
              <a:t>Building </a:t>
            </a:r>
          </a:p>
        </p:txBody>
      </p:sp>
      <p:sp>
        <p:nvSpPr>
          <p:cNvPr id="19" name="TextBox 18">
            <a:extLst>
              <a:ext uri="{FF2B5EF4-FFF2-40B4-BE49-F238E27FC236}">
                <a16:creationId xmlns:a16="http://schemas.microsoft.com/office/drawing/2014/main" id="{BBD75540-3C8F-4683-B87C-5F5C24A82FB6}"/>
              </a:ext>
            </a:extLst>
          </p:cNvPr>
          <p:cNvSpPr txBox="1"/>
          <p:nvPr/>
        </p:nvSpPr>
        <p:spPr>
          <a:xfrm>
            <a:off x="8104685" y="4124521"/>
            <a:ext cx="733149" cy="369332"/>
          </a:xfrm>
          <a:prstGeom prst="rect">
            <a:avLst/>
          </a:prstGeom>
          <a:noFill/>
        </p:spPr>
        <p:txBody>
          <a:bodyPr wrap="none" rtlCol="0">
            <a:spAutoFit/>
          </a:bodyPr>
          <a:lstStyle/>
          <a:p>
            <a:r>
              <a:rPr lang="en-IE" b="1" dirty="0"/>
              <a:t>Plaza </a:t>
            </a:r>
          </a:p>
        </p:txBody>
      </p:sp>
      <p:sp>
        <p:nvSpPr>
          <p:cNvPr id="21" name="TextBox 20">
            <a:extLst>
              <a:ext uri="{FF2B5EF4-FFF2-40B4-BE49-F238E27FC236}">
                <a16:creationId xmlns:a16="http://schemas.microsoft.com/office/drawing/2014/main" id="{0DD680F7-561E-45CB-9519-B5F690DA4000}"/>
              </a:ext>
            </a:extLst>
          </p:cNvPr>
          <p:cNvSpPr txBox="1"/>
          <p:nvPr/>
        </p:nvSpPr>
        <p:spPr>
          <a:xfrm>
            <a:off x="8104685" y="1528371"/>
            <a:ext cx="1153521" cy="923330"/>
          </a:xfrm>
          <a:prstGeom prst="rect">
            <a:avLst/>
          </a:prstGeom>
          <a:noFill/>
        </p:spPr>
        <p:txBody>
          <a:bodyPr wrap="none" rtlCol="0">
            <a:spAutoFit/>
          </a:bodyPr>
          <a:lstStyle/>
          <a:p>
            <a:r>
              <a:rPr lang="en-IE" b="1" dirty="0"/>
              <a:t>Central </a:t>
            </a:r>
          </a:p>
          <a:p>
            <a:r>
              <a:rPr lang="en-IE" b="1" dirty="0"/>
              <a:t>Boulevard</a:t>
            </a:r>
          </a:p>
          <a:p>
            <a:r>
              <a:rPr lang="en-IE" b="1" dirty="0"/>
              <a:t>Park</a:t>
            </a:r>
          </a:p>
        </p:txBody>
      </p:sp>
      <p:sp>
        <p:nvSpPr>
          <p:cNvPr id="23" name="TextBox 22">
            <a:extLst>
              <a:ext uri="{FF2B5EF4-FFF2-40B4-BE49-F238E27FC236}">
                <a16:creationId xmlns:a16="http://schemas.microsoft.com/office/drawing/2014/main" id="{53B77C20-C982-456B-8E65-CA328138237B}"/>
              </a:ext>
            </a:extLst>
          </p:cNvPr>
          <p:cNvSpPr txBox="1"/>
          <p:nvPr/>
        </p:nvSpPr>
        <p:spPr>
          <a:xfrm>
            <a:off x="8133261" y="5871295"/>
            <a:ext cx="1840440" cy="446276"/>
          </a:xfrm>
          <a:prstGeom prst="rect">
            <a:avLst/>
          </a:prstGeom>
          <a:noFill/>
        </p:spPr>
        <p:txBody>
          <a:bodyPr wrap="none" rtlCol="0">
            <a:spAutoFit/>
          </a:bodyPr>
          <a:lstStyle/>
          <a:p>
            <a:r>
              <a:rPr lang="en-IE" sz="2300" b="1" dirty="0">
                <a:solidFill>
                  <a:srgbClr val="3EBAC3"/>
                </a:solidFill>
              </a:rPr>
              <a:t>Train station  </a:t>
            </a:r>
          </a:p>
        </p:txBody>
      </p:sp>
      <p:pic>
        <p:nvPicPr>
          <p:cNvPr id="2050" name="Picture 2" descr="Adamstown - SDCC">
            <a:extLst>
              <a:ext uri="{FF2B5EF4-FFF2-40B4-BE49-F238E27FC236}">
                <a16:creationId xmlns:a16="http://schemas.microsoft.com/office/drawing/2014/main" id="{393B372C-5B73-491F-B762-F5167D49D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6672" y="5914770"/>
            <a:ext cx="1711806" cy="84209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FC4BFCC-6403-42DF-AD8A-2C7147EC9950}"/>
              </a:ext>
            </a:extLst>
          </p:cNvPr>
          <p:cNvSpPr txBox="1"/>
          <p:nvPr/>
        </p:nvSpPr>
        <p:spPr>
          <a:xfrm>
            <a:off x="314292" y="2413337"/>
            <a:ext cx="3301363" cy="1015663"/>
          </a:xfrm>
          <a:prstGeom prst="rect">
            <a:avLst/>
          </a:prstGeom>
          <a:solidFill>
            <a:schemeClr val="tx1"/>
          </a:solidFill>
        </p:spPr>
        <p:txBody>
          <a:bodyPr wrap="square" rtlCol="0">
            <a:spAutoFit/>
          </a:bodyPr>
          <a:lstStyle/>
          <a:p>
            <a:r>
              <a:rPr lang="en-GB" sz="1500" b="1" dirty="0">
                <a:solidFill>
                  <a:schemeClr val="accent4"/>
                </a:solidFill>
              </a:rPr>
              <a:t>Phasing Requirements:</a:t>
            </a:r>
          </a:p>
          <a:p>
            <a:pPr marL="207935" indent="-207935">
              <a:buFontTx/>
              <a:buChar char="-"/>
            </a:pPr>
            <a:r>
              <a:rPr lang="en-GB" sz="1500" b="1" dirty="0">
                <a:solidFill>
                  <a:schemeClr val="accent4"/>
                </a:solidFill>
              </a:rPr>
              <a:t>Phase 6 –  Civic / Library</a:t>
            </a:r>
          </a:p>
          <a:p>
            <a:pPr marL="207935" indent="-207935">
              <a:buFontTx/>
              <a:buChar char="-"/>
            </a:pPr>
            <a:r>
              <a:rPr lang="en-GB" sz="1500" b="1" dirty="0">
                <a:solidFill>
                  <a:schemeClr val="accent4"/>
                </a:solidFill>
              </a:rPr>
              <a:t>Phase 7 – Central Boulevard</a:t>
            </a:r>
          </a:p>
          <a:p>
            <a:pPr marL="207935" indent="-207935">
              <a:buFontTx/>
              <a:buChar char="-"/>
            </a:pPr>
            <a:r>
              <a:rPr lang="en-GB" sz="1500" b="1" dirty="0">
                <a:solidFill>
                  <a:schemeClr val="accent4"/>
                </a:solidFill>
              </a:rPr>
              <a:t>Phase 8 – Enterprise Centre</a:t>
            </a:r>
            <a:endParaRPr lang="en-GB" sz="1500" dirty="0">
              <a:solidFill>
                <a:schemeClr val="accent4"/>
              </a:solidFill>
            </a:endParaRPr>
          </a:p>
        </p:txBody>
      </p:sp>
    </p:spTree>
    <p:extLst>
      <p:ext uri="{BB962C8B-B14F-4D97-AF65-F5344CB8AC3E}">
        <p14:creationId xmlns:p14="http://schemas.microsoft.com/office/powerpoint/2010/main" val="3163680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A00DA3B-8E7C-062E-5E23-E4753B9F95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12" b="1870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0AA4252-3A20-57B2-DA1A-4F052F2BECEF}"/>
              </a:ext>
            </a:extLst>
          </p:cNvPr>
          <p:cNvSpPr txBox="1"/>
          <p:nvPr/>
        </p:nvSpPr>
        <p:spPr>
          <a:xfrm>
            <a:off x="559293" y="186431"/>
            <a:ext cx="3238772" cy="646331"/>
          </a:xfrm>
          <a:prstGeom prst="rect">
            <a:avLst/>
          </a:prstGeom>
          <a:solidFill>
            <a:schemeClr val="bg1"/>
          </a:solidFill>
        </p:spPr>
        <p:txBody>
          <a:bodyPr wrap="none" rtlCol="0">
            <a:spAutoFit/>
          </a:bodyPr>
          <a:lstStyle/>
          <a:p>
            <a:r>
              <a:rPr lang="en-GB" dirty="0"/>
              <a:t>Adamstown District Centre Plaza</a:t>
            </a:r>
          </a:p>
          <a:p>
            <a:r>
              <a:rPr lang="en-GB" dirty="0"/>
              <a:t>URDF Project 1 (Feb 2023)</a:t>
            </a:r>
            <a:endParaRPr lang="en-IE" dirty="0"/>
          </a:p>
        </p:txBody>
      </p:sp>
    </p:spTree>
    <p:extLst>
      <p:ext uri="{BB962C8B-B14F-4D97-AF65-F5344CB8AC3E}">
        <p14:creationId xmlns:p14="http://schemas.microsoft.com/office/powerpoint/2010/main" val="384394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ree, outdoor, sky, nature&#10;&#10;Description automatically generated">
            <a:extLst>
              <a:ext uri="{FF2B5EF4-FFF2-40B4-BE49-F238E27FC236}">
                <a16:creationId xmlns:a16="http://schemas.microsoft.com/office/drawing/2014/main" id="{045A47A3-298C-473C-A47D-3F2384C62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graphicFrame>
        <p:nvGraphicFramePr>
          <p:cNvPr id="9" name="Table 12">
            <a:extLst>
              <a:ext uri="{FF2B5EF4-FFF2-40B4-BE49-F238E27FC236}">
                <a16:creationId xmlns:a16="http://schemas.microsoft.com/office/drawing/2014/main" id="{8B3D8ECD-2436-457F-B376-A6E88B4E3316}"/>
              </a:ext>
            </a:extLst>
          </p:cNvPr>
          <p:cNvGraphicFramePr>
            <a:graphicFrameLocks noGrp="1"/>
          </p:cNvGraphicFramePr>
          <p:nvPr>
            <p:extLst>
              <p:ext uri="{D42A27DB-BD31-4B8C-83A1-F6EECF244321}">
                <p14:modId xmlns:p14="http://schemas.microsoft.com/office/powerpoint/2010/main" val="808055307"/>
              </p:ext>
            </p:extLst>
          </p:nvPr>
        </p:nvGraphicFramePr>
        <p:xfrm>
          <a:off x="0" y="29018"/>
          <a:ext cx="12136939" cy="1062923"/>
        </p:xfrm>
        <a:graphic>
          <a:graphicData uri="http://schemas.openxmlformats.org/drawingml/2006/table">
            <a:tbl>
              <a:tblPr firstRow="1" bandRow="1">
                <a:effectLst/>
                <a:tableStyleId>{5C22544A-7EE6-4342-B048-85BDC9FD1C3A}</a:tableStyleId>
              </a:tblPr>
              <a:tblGrid>
                <a:gridCol w="1975555">
                  <a:extLst>
                    <a:ext uri="{9D8B030D-6E8A-4147-A177-3AD203B41FA5}">
                      <a16:colId xmlns:a16="http://schemas.microsoft.com/office/drawing/2014/main" val="3160293096"/>
                    </a:ext>
                  </a:extLst>
                </a:gridCol>
                <a:gridCol w="10161384">
                  <a:extLst>
                    <a:ext uri="{9D8B030D-6E8A-4147-A177-3AD203B41FA5}">
                      <a16:colId xmlns:a16="http://schemas.microsoft.com/office/drawing/2014/main" val="2602124168"/>
                    </a:ext>
                  </a:extLst>
                </a:gridCol>
              </a:tblGrid>
              <a:tr h="284960">
                <a:tc>
                  <a:txBody>
                    <a:bodyPr/>
                    <a:lstStyle/>
                    <a:p>
                      <a:pPr lvl="0"/>
                      <a:r>
                        <a:rPr lang="en-IE" sz="1700">
                          <a:solidFill>
                            <a:srgbClr val="000000"/>
                          </a:solidFill>
                        </a:rPr>
                        <a:t>LIHAF Projects </a:t>
                      </a: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D6DCE5"/>
                    </a:solidFill>
                  </a:tcPr>
                </a:tc>
                <a:tc>
                  <a:txBody>
                    <a:bodyPr/>
                    <a:lstStyle/>
                    <a:p>
                      <a:pPr lvl="0"/>
                      <a:r>
                        <a:rPr lang="en-GB" sz="1700">
                          <a:solidFill>
                            <a:srgbClr val="000000"/>
                          </a:solidFill>
                        </a:rPr>
                        <a:t>Timelines </a:t>
                      </a:r>
                      <a:endParaRPr lang="en-IE" sz="1700">
                        <a:solidFill>
                          <a:srgbClr val="000000"/>
                        </a:solidFill>
                      </a:endParaRP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D6DCE5"/>
                    </a:solidFill>
                  </a:tcPr>
                </a:tc>
                <a:extLst>
                  <a:ext uri="{0D108BD9-81ED-4DB2-BD59-A6C34878D82A}">
                    <a16:rowId xmlns:a16="http://schemas.microsoft.com/office/drawing/2014/main" val="2871348679"/>
                  </a:ext>
                </a:extLst>
              </a:tr>
              <a:tr h="712403">
                <a:tc>
                  <a:txBody>
                    <a:bodyPr/>
                    <a:lstStyle/>
                    <a:p>
                      <a:pPr marL="0" marR="0" lvl="0" indent="0" algn="l" rtl="0" fontAlgn="auto" hangingPunct="1">
                        <a:lnSpc>
                          <a:spcPct val="100000"/>
                        </a:lnSpc>
                        <a:spcBef>
                          <a:spcPts val="0"/>
                        </a:spcBef>
                        <a:spcAft>
                          <a:spcPts val="0"/>
                        </a:spcAft>
                        <a:buNone/>
                      </a:pPr>
                      <a:r>
                        <a:rPr lang="en-GB" sz="1700"/>
                        <a:t>Tandy’s Lane Park </a:t>
                      </a:r>
                      <a:endParaRPr lang="en-IE" sz="1700"/>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FF"/>
                    </a:solidFill>
                  </a:tcPr>
                </a:tc>
                <a:tc>
                  <a:txBody>
                    <a:bodyPr/>
                    <a:lstStyle/>
                    <a:p>
                      <a:pPr lvl="0"/>
                      <a:r>
                        <a:rPr lang="en-GB" sz="1700" dirty="0">
                          <a:solidFill>
                            <a:srgbClr val="000000"/>
                          </a:solidFill>
                        </a:rPr>
                        <a:t>Substantial completion achieved June 2021. </a:t>
                      </a: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6679894"/>
                  </a:ext>
                </a:extLst>
              </a:tr>
            </a:tbl>
          </a:graphicData>
        </a:graphic>
      </p:graphicFrame>
    </p:spTree>
    <p:extLst>
      <p:ext uri="{BB962C8B-B14F-4D97-AF65-F5344CB8AC3E}">
        <p14:creationId xmlns:p14="http://schemas.microsoft.com/office/powerpoint/2010/main" val="2285984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3AA970A1A28E4796C8386B841F2B8A" ma:contentTypeVersion="15" ma:contentTypeDescription="Create a new document." ma:contentTypeScope="" ma:versionID="d43f141e90ed466a8c1c46c6967e4b4c">
  <xsd:schema xmlns:xsd="http://www.w3.org/2001/XMLSchema" xmlns:xs="http://www.w3.org/2001/XMLSchema" xmlns:p="http://schemas.microsoft.com/office/2006/metadata/properties" xmlns:ns3="b3ffb44c-c0fc-4d22-b78d-44f1474ae6ee" xmlns:ns4="288f7c0f-67d7-423a-8f13-e38d58c8cf66" targetNamespace="http://schemas.microsoft.com/office/2006/metadata/properties" ma:root="true" ma:fieldsID="cccf194593e09df5507051cc83e05e9b" ns3:_="" ns4:_="">
    <xsd:import namespace="b3ffb44c-c0fc-4d22-b78d-44f1474ae6ee"/>
    <xsd:import namespace="288f7c0f-67d7-423a-8f13-e38d58c8cf6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ffb44c-c0fc-4d22-b78d-44f1474ae6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8f7c0f-67d7-423a-8f13-e38d58c8cf6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3ffb44c-c0fc-4d22-b78d-44f1474ae6ee" xsi:nil="true"/>
  </documentManagement>
</p:properties>
</file>

<file path=customXml/itemProps1.xml><?xml version="1.0" encoding="utf-8"?>
<ds:datastoreItem xmlns:ds="http://schemas.openxmlformats.org/officeDocument/2006/customXml" ds:itemID="{BEC3EBEB-BDA0-40C2-912F-C05D167027E9}">
  <ds:schemaRefs>
    <ds:schemaRef ds:uri="http://schemas.microsoft.com/sharepoint/v3/contenttype/forms"/>
  </ds:schemaRefs>
</ds:datastoreItem>
</file>

<file path=customXml/itemProps2.xml><?xml version="1.0" encoding="utf-8"?>
<ds:datastoreItem xmlns:ds="http://schemas.openxmlformats.org/officeDocument/2006/customXml" ds:itemID="{5F9D4BEE-36A3-448D-84C2-02C7D523D4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ffb44c-c0fc-4d22-b78d-44f1474ae6ee"/>
    <ds:schemaRef ds:uri="288f7c0f-67d7-423a-8f13-e38d58c8cf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35055B-28A4-4160-AC59-8942AF7B2D91}">
  <ds:schemaRefs>
    <ds:schemaRef ds:uri="http://purl.org/dc/elements/1.1/"/>
    <ds:schemaRef ds:uri="288f7c0f-67d7-423a-8f13-e38d58c8cf66"/>
    <ds:schemaRef ds:uri="http://purl.org/dc/terms/"/>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b3ffb44c-c0fc-4d22-b78d-44f1474ae6ee"/>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19343</TotalTime>
  <Words>915</Words>
  <Application>Microsoft Office PowerPoint</Application>
  <PresentationFormat>Widescreen</PresentationFormat>
  <Paragraphs>78</Paragraphs>
  <Slides>11</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Arial</vt:lpstr>
      <vt:lpstr>Calibri</vt:lpstr>
      <vt:lpstr>Calibri Light</vt:lpstr>
      <vt:lpstr>Office Theme</vt:lpstr>
      <vt:lpstr>2_Office Theme</vt:lpstr>
      <vt:lpstr>Adamstown SDZ</vt:lpstr>
      <vt:lpstr>Adamstown SDZ – Context of Proposed Amendment    Q4 2022 - 7,200 units with Permission  - 3,656 completed - 976 under construction   Phasing: Phase 4 - Completed Phase 5 – Ongoing  URDF: €9.997m from DHLGH 3 Key Projects: Adamstown Plaza  Central Boulevard Park Adamstown Civic Library  LIHAF: Tandy’s Lane - Completed Airlie Park – Near Completion CLR – Opened Feb 2023  A new Health Centre and School have planning permission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Adamstown SDZ</dc:title>
  <dc:creator>Padraig Collins</dc:creator>
  <cp:lastModifiedBy>Eoin Burke</cp:lastModifiedBy>
  <cp:revision>7</cp:revision>
  <dcterms:created xsi:type="dcterms:W3CDTF">2023-01-04T11:20:03Z</dcterms:created>
  <dcterms:modified xsi:type="dcterms:W3CDTF">2023-02-22T23:08:54Z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0x010100673AA970A1A28E4796C8386B841F2B8A</vt:lpwstr>
  </property>
</Properties>
</file>