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3"/>
  </p:notesMasterIdLst>
  <p:sldIdLst>
    <p:sldId id="256" r:id="rId2"/>
    <p:sldId id="262" r:id="rId3"/>
    <p:sldId id="278" r:id="rId4"/>
    <p:sldId id="280" r:id="rId5"/>
    <p:sldId id="258" r:id="rId6"/>
    <p:sldId id="277" r:id="rId7"/>
    <p:sldId id="281" r:id="rId8"/>
    <p:sldId id="286" r:id="rId9"/>
    <p:sldId id="264" r:id="rId10"/>
    <p:sldId id="265"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48013123687733E-2"/>
          <c:y val="9.1796239794412524E-2"/>
          <c:w val="0.88238413196420451"/>
          <c:h val="0.84021226493083001"/>
        </c:manualLayout>
      </c:layout>
      <c:barChart>
        <c:barDir val="bar"/>
        <c:grouping val="clustered"/>
        <c:varyColors val="0"/>
        <c:ser>
          <c:idx val="0"/>
          <c:order val="0"/>
          <c:tx>
            <c:strRef>
              <c:f>'Clondalkin LAP Final Stats'!$AM$3</c:f>
              <c:strCache>
                <c:ptCount val="1"/>
                <c:pt idx="0">
                  <c:v>Male %</c:v>
                </c:pt>
              </c:strCache>
            </c:strRef>
          </c:tx>
          <c:spPr>
            <a:solidFill>
              <a:srgbClr val="1C5F89"/>
            </a:solidFill>
            <a:ln>
              <a:noFill/>
            </a:ln>
            <a:effectLst/>
          </c:spPr>
          <c:invertIfNegative val="0"/>
          <c:cat>
            <c:strRef>
              <c:f>'Clondalkin LAP Final Stats'!$K$4:$K$21</c:f>
              <c:strCache>
                <c:ptCount val="18"/>
                <c:pt idx="0">
                  <c:v>0 - 4</c:v>
                </c:pt>
                <c:pt idx="1">
                  <c:v> 5- 9</c:v>
                </c:pt>
                <c:pt idx="2">
                  <c:v> 10-14</c:v>
                </c:pt>
                <c:pt idx="3">
                  <c:v> 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'Clondalkin LAP Final Stats'!$AM$4:$AM$21</c:f>
              <c:numCache>
                <c:formatCode>0.0%</c:formatCode>
                <c:ptCount val="18"/>
                <c:pt idx="0">
                  <c:v>8.3815480844409693E-2</c:v>
                </c:pt>
                <c:pt idx="1">
                  <c:v>7.2400312744331508E-2</c:v>
                </c:pt>
                <c:pt idx="2">
                  <c:v>6.0046911649726351E-2</c:v>
                </c:pt>
                <c:pt idx="3">
                  <c:v>5.4104769351055515E-2</c:v>
                </c:pt>
                <c:pt idx="4">
                  <c:v>5.394839718530102E-2</c:v>
                </c:pt>
                <c:pt idx="5">
                  <c:v>7.130570758405004E-2</c:v>
                </c:pt>
                <c:pt idx="6">
                  <c:v>9.616888193901485E-2</c:v>
                </c:pt>
                <c:pt idx="7">
                  <c:v>0.10273651290070368</c:v>
                </c:pt>
                <c:pt idx="8">
                  <c:v>7.1774824081313526E-2</c:v>
                </c:pt>
                <c:pt idx="9">
                  <c:v>6.8334636434714616E-2</c:v>
                </c:pt>
                <c:pt idx="10">
                  <c:v>5.7232212666145428E-2</c:v>
                </c:pt>
                <c:pt idx="11">
                  <c:v>6.6927286942924158E-2</c:v>
                </c:pt>
                <c:pt idx="12">
                  <c:v>5.08209538702111E-2</c:v>
                </c:pt>
                <c:pt idx="13">
                  <c:v>3.565285379202502E-2</c:v>
                </c:pt>
                <c:pt idx="14">
                  <c:v>2.5488663017982797E-2</c:v>
                </c:pt>
                <c:pt idx="15">
                  <c:v>1.5168100078186083E-2</c:v>
                </c:pt>
                <c:pt idx="16">
                  <c:v>7.1931196247068023E-3</c:v>
                </c:pt>
                <c:pt idx="17">
                  <c:v>6.8803752931978109E-3</c:v>
                </c:pt>
              </c:numCache>
            </c:numRef>
          </c:val>
          <c:extLst>
            <c:ext xmlns:c16="http://schemas.microsoft.com/office/drawing/2014/chart" uri="{C3380CC4-5D6E-409C-BE32-E72D297353CC}">
              <c16:uniqueId val="{00000000-F623-422A-A20B-B69C82CA8312}"/>
            </c:ext>
          </c:extLst>
        </c:ser>
        <c:ser>
          <c:idx val="1"/>
          <c:order val="1"/>
          <c:tx>
            <c:strRef>
              <c:f>'Clondalkin LAP Final Stats'!$AN$3</c:f>
              <c:strCache>
                <c:ptCount val="1"/>
                <c:pt idx="0">
                  <c:v>Female %</c:v>
                </c:pt>
              </c:strCache>
            </c:strRef>
          </c:tx>
          <c:spPr>
            <a:solidFill>
              <a:srgbClr val="FF99CC"/>
            </a:solidFill>
            <a:ln>
              <a:noFill/>
            </a:ln>
            <a:effectLst/>
          </c:spPr>
          <c:invertIfNegative val="0"/>
          <c:cat>
            <c:strRef>
              <c:f>'Clondalkin LAP Final Stats'!$K$4:$K$21</c:f>
              <c:strCache>
                <c:ptCount val="18"/>
                <c:pt idx="0">
                  <c:v>0 - 4</c:v>
                </c:pt>
                <c:pt idx="1">
                  <c:v> 5- 9</c:v>
                </c:pt>
                <c:pt idx="2">
                  <c:v> 10-14</c:v>
                </c:pt>
                <c:pt idx="3">
                  <c:v> 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'Clondalkin LAP Final Stats'!$AN$4:$AN$21</c:f>
              <c:numCache>
                <c:formatCode>0.0%</c:formatCode>
                <c:ptCount val="18"/>
                <c:pt idx="0">
                  <c:v>-7.1959921056626686E-2</c:v>
                </c:pt>
                <c:pt idx="1">
                  <c:v>-7.4388947927736454E-2</c:v>
                </c:pt>
                <c:pt idx="2">
                  <c:v>-5.1313192652193716E-2</c:v>
                </c:pt>
                <c:pt idx="3">
                  <c:v>-5.5715803856080159E-2</c:v>
                </c:pt>
                <c:pt idx="4">
                  <c:v>-6.224381357218764E-2</c:v>
                </c:pt>
                <c:pt idx="5">
                  <c:v>-7.970244420828905E-2</c:v>
                </c:pt>
                <c:pt idx="6">
                  <c:v>-0.10050098679216639</c:v>
                </c:pt>
                <c:pt idx="7">
                  <c:v>-9.1240321846060415E-2</c:v>
                </c:pt>
                <c:pt idx="8">
                  <c:v>-6.7557309852740249E-2</c:v>
                </c:pt>
                <c:pt idx="9">
                  <c:v>-6.0725671777744045E-2</c:v>
                </c:pt>
                <c:pt idx="10">
                  <c:v>-6.3761955366631248E-2</c:v>
                </c:pt>
                <c:pt idx="11">
                  <c:v>-6.69500531349628E-2</c:v>
                </c:pt>
                <c:pt idx="12">
                  <c:v>-4.8428723242750875E-2</c:v>
                </c:pt>
                <c:pt idx="13">
                  <c:v>-3.7498102322756945E-2</c:v>
                </c:pt>
                <c:pt idx="14">
                  <c:v>-2.9148322453317138E-2</c:v>
                </c:pt>
                <c:pt idx="15">
                  <c:v>-1.9128586609989374E-2</c:v>
                </c:pt>
                <c:pt idx="16">
                  <c:v>-9.8679216638834066E-3</c:v>
                </c:pt>
                <c:pt idx="17">
                  <c:v>-9.8679216638834066E-3</c:v>
                </c:pt>
              </c:numCache>
            </c:numRef>
          </c:val>
          <c:extLst>
            <c:ext xmlns:c16="http://schemas.microsoft.com/office/drawing/2014/chart" uri="{C3380CC4-5D6E-409C-BE32-E72D297353CC}">
              <c16:uniqueId val="{00000001-F623-422A-A20B-B69C82CA8312}"/>
            </c:ext>
          </c:extLst>
        </c:ser>
        <c:dLbls>
          <c:showLegendKey val="0"/>
          <c:showVal val="0"/>
          <c:showCatName val="0"/>
          <c:showSerName val="0"/>
          <c:showPercent val="0"/>
          <c:showBubbleSize val="0"/>
        </c:dLbls>
        <c:gapWidth val="3"/>
        <c:overlap val="97"/>
        <c:axId val="1497349232"/>
        <c:axId val="1497342672"/>
      </c:barChart>
      <c:catAx>
        <c:axId val="14973492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 Group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7342672"/>
        <c:crossesAt val="0"/>
        <c:auto val="1"/>
        <c:lblAlgn val="ctr"/>
        <c:lblOffset val="100"/>
        <c:noMultiLvlLbl val="0"/>
      </c:catAx>
      <c:valAx>
        <c:axId val="1497342672"/>
        <c:scaling>
          <c:orientation val="minMax"/>
        </c:scaling>
        <c:delete val="0"/>
        <c:axPos val="b"/>
        <c:majorGridlines>
          <c:spPr>
            <a:ln w="9525" cap="flat" cmpd="sng" algn="ctr">
              <a:solidFill>
                <a:schemeClr val="bg2"/>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9734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0A7A1-C2ED-44BE-AE70-CB7B584ACA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234ADB5-3280-46AD-B7CE-0E01EBDDAC4E}">
      <dgm:prSet/>
      <dgm:spPr/>
      <dgm:t>
        <a:bodyPr/>
        <a:lstStyle/>
        <a:p>
          <a:r>
            <a:rPr lang="en-IE"/>
            <a:t>Clondalkin is an important and growing settlement within South Dublin</a:t>
          </a:r>
          <a:endParaRPr lang="en-US"/>
        </a:p>
      </dgm:t>
    </dgm:pt>
    <dgm:pt modelId="{9333C5EE-7A65-4ED8-A93C-E85E42AA42DE}" type="parTrans" cxnId="{0BADB990-BDF4-4DD1-BDB5-FA03E15422CB}">
      <dgm:prSet/>
      <dgm:spPr/>
      <dgm:t>
        <a:bodyPr/>
        <a:lstStyle/>
        <a:p>
          <a:endParaRPr lang="en-US"/>
        </a:p>
      </dgm:t>
    </dgm:pt>
    <dgm:pt modelId="{5CF96B64-FA89-4F8C-A5B4-C8882481A30C}" type="sibTrans" cxnId="{0BADB990-BDF4-4DD1-BDB5-FA03E15422CB}">
      <dgm:prSet/>
      <dgm:spPr/>
      <dgm:t>
        <a:bodyPr/>
        <a:lstStyle/>
        <a:p>
          <a:endParaRPr lang="en-US"/>
        </a:p>
      </dgm:t>
    </dgm:pt>
    <dgm:pt modelId="{760C0D04-2000-4E5A-8FE8-907D53E78C7C}">
      <dgm:prSet/>
      <dgm:spPr/>
      <dgm:t>
        <a:bodyPr/>
        <a:lstStyle/>
        <a:p>
          <a:r>
            <a:rPr lang="en-IE"/>
            <a:t>It sits within the Dublin City and Suburbs area within the Regional Spatial and Economic Strategy</a:t>
          </a:r>
          <a:endParaRPr lang="en-US"/>
        </a:p>
      </dgm:t>
    </dgm:pt>
    <dgm:pt modelId="{3C48BCB7-35CA-486B-8090-9771F7482B8B}" type="parTrans" cxnId="{88EB17CC-C05D-4B34-9328-F49DFE250F09}">
      <dgm:prSet/>
      <dgm:spPr/>
      <dgm:t>
        <a:bodyPr/>
        <a:lstStyle/>
        <a:p>
          <a:endParaRPr lang="en-US"/>
        </a:p>
      </dgm:t>
    </dgm:pt>
    <dgm:pt modelId="{BC7BE617-5891-4123-8060-278D503DB5CE}" type="sibTrans" cxnId="{88EB17CC-C05D-4B34-9328-F49DFE250F09}">
      <dgm:prSet/>
      <dgm:spPr/>
      <dgm:t>
        <a:bodyPr/>
        <a:lstStyle/>
        <a:p>
          <a:endParaRPr lang="en-US"/>
        </a:p>
      </dgm:t>
    </dgm:pt>
    <dgm:pt modelId="{58BDA4AD-CAE0-43EF-A55C-F9CBA07B105F}">
      <dgm:prSet/>
      <dgm:spPr/>
      <dgm:t>
        <a:bodyPr/>
        <a:lstStyle/>
        <a:p>
          <a:r>
            <a:rPr lang="en-IE" dirty="0"/>
            <a:t>There are sites which have potential for further integrated development which would help meet SDCC housing targets up to 2028 and beyond</a:t>
          </a:r>
          <a:endParaRPr lang="en-US" dirty="0"/>
        </a:p>
      </dgm:t>
    </dgm:pt>
    <dgm:pt modelId="{6174C7B1-029A-44E1-B4C9-CBA7A74ACD06}" type="parTrans" cxnId="{6EAA8FA2-F92A-4FF8-8BDC-7F79BB8CAC58}">
      <dgm:prSet/>
      <dgm:spPr/>
      <dgm:t>
        <a:bodyPr/>
        <a:lstStyle/>
        <a:p>
          <a:endParaRPr lang="en-US"/>
        </a:p>
      </dgm:t>
    </dgm:pt>
    <dgm:pt modelId="{96504A06-5E74-4EA9-A19A-AC16C162B724}" type="sibTrans" cxnId="{6EAA8FA2-F92A-4FF8-8BDC-7F79BB8CAC58}">
      <dgm:prSet/>
      <dgm:spPr/>
      <dgm:t>
        <a:bodyPr/>
        <a:lstStyle/>
        <a:p>
          <a:endParaRPr lang="en-US"/>
        </a:p>
      </dgm:t>
    </dgm:pt>
    <dgm:pt modelId="{F25554DD-4286-4CA3-AE91-50FBA967E381}">
      <dgm:prSet/>
      <dgm:spPr/>
      <dgm:t>
        <a:bodyPr/>
        <a:lstStyle/>
        <a:p>
          <a:r>
            <a:rPr lang="en-IE" dirty="0"/>
            <a:t>Clondalkin is situated in close proximity to l</a:t>
          </a:r>
          <a:r>
            <a:rPr lang="en-GB" dirty="0"/>
            <a:t>ands at </a:t>
          </a:r>
          <a:r>
            <a:rPr lang="en-GB" dirty="0" err="1"/>
            <a:t>Clonburris</a:t>
          </a:r>
          <a:r>
            <a:rPr lang="en-GB" dirty="0"/>
            <a:t> and City Edge providing opportunities for increased connectivity and linkages along the Dublin-Cork rail corridor.</a:t>
          </a:r>
          <a:endParaRPr lang="en-US" dirty="0"/>
        </a:p>
      </dgm:t>
    </dgm:pt>
    <dgm:pt modelId="{1D1F59CD-2CAD-4A0C-AD11-40D4E8C2D16E}" type="parTrans" cxnId="{6FD879F8-016E-403E-97CD-7904A3C80746}">
      <dgm:prSet/>
      <dgm:spPr/>
      <dgm:t>
        <a:bodyPr/>
        <a:lstStyle/>
        <a:p>
          <a:endParaRPr lang="en-US"/>
        </a:p>
      </dgm:t>
    </dgm:pt>
    <dgm:pt modelId="{AA5418D6-D44B-4469-A10E-1EE65C0B32C3}" type="sibTrans" cxnId="{6FD879F8-016E-403E-97CD-7904A3C80746}">
      <dgm:prSet/>
      <dgm:spPr/>
      <dgm:t>
        <a:bodyPr/>
        <a:lstStyle/>
        <a:p>
          <a:endParaRPr lang="en-US"/>
        </a:p>
      </dgm:t>
    </dgm:pt>
    <dgm:pt modelId="{BEC2E8FE-D282-40E1-9F5A-8D6995A1E30F}">
      <dgm:prSet/>
      <dgm:spPr/>
      <dgm:t>
        <a:bodyPr/>
        <a:lstStyle/>
        <a:p>
          <a:r>
            <a:rPr lang="en-IE" dirty="0"/>
            <a:t>There are opportunities to improve movement and linkages within and around the centre and wider area, including active travel schemes</a:t>
          </a:r>
          <a:endParaRPr lang="en-US" dirty="0"/>
        </a:p>
      </dgm:t>
    </dgm:pt>
    <dgm:pt modelId="{56AA28EB-6992-4A54-9D5D-7A6B963DE637}" type="parTrans" cxnId="{7D6B1849-8C10-4BD0-A79F-35708D4BB9CB}">
      <dgm:prSet/>
      <dgm:spPr/>
      <dgm:t>
        <a:bodyPr/>
        <a:lstStyle/>
        <a:p>
          <a:endParaRPr lang="en-US"/>
        </a:p>
      </dgm:t>
    </dgm:pt>
    <dgm:pt modelId="{10CCAB3E-D33C-44B2-AEF0-8ABA5DBE2714}" type="sibTrans" cxnId="{7D6B1849-8C10-4BD0-A79F-35708D4BB9CB}">
      <dgm:prSet/>
      <dgm:spPr/>
      <dgm:t>
        <a:bodyPr/>
        <a:lstStyle/>
        <a:p>
          <a:endParaRPr lang="en-US"/>
        </a:p>
      </dgm:t>
    </dgm:pt>
    <dgm:pt modelId="{7FD11F26-4388-4A08-8683-3E41461F5F7D}">
      <dgm:prSet/>
      <dgm:spPr/>
      <dgm:t>
        <a:bodyPr/>
        <a:lstStyle/>
        <a:p>
          <a:r>
            <a:rPr lang="en-IE" dirty="0"/>
            <a:t>It has an historic context through its medieval urban form which will inform placemaking and urban design opportunities. </a:t>
          </a:r>
          <a:endParaRPr lang="en-US" dirty="0"/>
        </a:p>
      </dgm:t>
    </dgm:pt>
    <dgm:pt modelId="{05329703-69F7-40AD-90E2-46406ADF4482}" type="parTrans" cxnId="{EF16E9ED-8444-4053-AED9-2D7964DCA857}">
      <dgm:prSet/>
      <dgm:spPr/>
      <dgm:t>
        <a:bodyPr/>
        <a:lstStyle/>
        <a:p>
          <a:endParaRPr lang="en-US"/>
        </a:p>
      </dgm:t>
    </dgm:pt>
    <dgm:pt modelId="{7AB6CD23-4C09-4BDB-A064-E7A019EA0061}" type="sibTrans" cxnId="{EF16E9ED-8444-4053-AED9-2D7964DCA857}">
      <dgm:prSet/>
      <dgm:spPr/>
      <dgm:t>
        <a:bodyPr/>
        <a:lstStyle/>
        <a:p>
          <a:endParaRPr lang="en-US"/>
        </a:p>
      </dgm:t>
    </dgm:pt>
    <dgm:pt modelId="{10843D32-9299-4306-82D8-F38BBB6D39AB}">
      <dgm:prSet/>
      <dgm:spPr/>
      <dgm:t>
        <a:bodyPr/>
        <a:lstStyle/>
        <a:p>
          <a:r>
            <a:rPr lang="en-US" dirty="0"/>
            <a:t>There are opportunities to identify village improvement schemes and to provide frameworks for infill sites</a:t>
          </a:r>
        </a:p>
      </dgm:t>
    </dgm:pt>
    <dgm:pt modelId="{1001E7AB-8698-4004-A4FC-C27490B464CD}" type="parTrans" cxnId="{A720C527-F2E3-4D00-B362-9BF68F159307}">
      <dgm:prSet/>
      <dgm:spPr/>
      <dgm:t>
        <a:bodyPr/>
        <a:lstStyle/>
        <a:p>
          <a:endParaRPr lang="en-US"/>
        </a:p>
      </dgm:t>
    </dgm:pt>
    <dgm:pt modelId="{EF994C2A-AF5A-446D-8005-27FB3E7059CF}" type="sibTrans" cxnId="{A720C527-F2E3-4D00-B362-9BF68F159307}">
      <dgm:prSet/>
      <dgm:spPr/>
      <dgm:t>
        <a:bodyPr/>
        <a:lstStyle/>
        <a:p>
          <a:endParaRPr lang="en-US"/>
        </a:p>
      </dgm:t>
    </dgm:pt>
    <dgm:pt modelId="{CE4F4408-163F-43F5-B84E-4E30350A4E4B}">
      <dgm:prSet/>
      <dgm:spPr/>
      <dgm:t>
        <a:bodyPr/>
        <a:lstStyle/>
        <a:p>
          <a:r>
            <a:rPr lang="en-IE" dirty="0"/>
            <a:t>There are opportunities to implement policies and objectives for social infrastructure, green infrastructure, </a:t>
          </a:r>
          <a:r>
            <a:rPr lang="en-GB" b="0" i="0" dirty="0"/>
            <a:t>preserving, improving and extending amenities </a:t>
          </a:r>
          <a:r>
            <a:rPr lang="en-IE" dirty="0"/>
            <a:t>and to combat climate change</a:t>
          </a:r>
          <a:endParaRPr lang="en-US" dirty="0"/>
        </a:p>
      </dgm:t>
    </dgm:pt>
    <dgm:pt modelId="{02B71323-1014-4642-823D-D6B97445CE45}" type="parTrans" cxnId="{2350FD3D-7B26-46BD-9156-586B65595318}">
      <dgm:prSet/>
      <dgm:spPr/>
      <dgm:t>
        <a:bodyPr/>
        <a:lstStyle/>
        <a:p>
          <a:endParaRPr lang="en-US"/>
        </a:p>
      </dgm:t>
    </dgm:pt>
    <dgm:pt modelId="{C591C86F-9C4A-44E5-ACB3-E9727B4BB910}" type="sibTrans" cxnId="{2350FD3D-7B26-46BD-9156-586B65595318}">
      <dgm:prSet/>
      <dgm:spPr/>
      <dgm:t>
        <a:bodyPr/>
        <a:lstStyle/>
        <a:p>
          <a:endParaRPr lang="en-US"/>
        </a:p>
      </dgm:t>
    </dgm:pt>
    <dgm:pt modelId="{FB5F07AD-FBD8-4AB4-AC6A-056B0ED31BEE}" type="pres">
      <dgm:prSet presAssocID="{5220A7A1-C2ED-44BE-AE70-CB7B584ACAD8}" presName="linear" presStyleCnt="0">
        <dgm:presLayoutVars>
          <dgm:animLvl val="lvl"/>
          <dgm:resizeHandles val="exact"/>
        </dgm:presLayoutVars>
      </dgm:prSet>
      <dgm:spPr/>
    </dgm:pt>
    <dgm:pt modelId="{24CFEDEB-11DC-48D1-A2AA-ACB62E9DF08A}" type="pres">
      <dgm:prSet presAssocID="{0234ADB5-3280-46AD-B7CE-0E01EBDDAC4E}" presName="parentText" presStyleLbl="node1" presStyleIdx="0" presStyleCnt="8">
        <dgm:presLayoutVars>
          <dgm:chMax val="0"/>
          <dgm:bulletEnabled val="1"/>
        </dgm:presLayoutVars>
      </dgm:prSet>
      <dgm:spPr/>
    </dgm:pt>
    <dgm:pt modelId="{EFFE1379-2C4B-402D-8C2B-82E5DCE872A9}" type="pres">
      <dgm:prSet presAssocID="{5CF96B64-FA89-4F8C-A5B4-C8882481A30C}" presName="spacer" presStyleCnt="0"/>
      <dgm:spPr/>
    </dgm:pt>
    <dgm:pt modelId="{A507D57B-8FE3-4676-ADB8-CEB8C31F1113}" type="pres">
      <dgm:prSet presAssocID="{760C0D04-2000-4E5A-8FE8-907D53E78C7C}" presName="parentText" presStyleLbl="node1" presStyleIdx="1" presStyleCnt="8">
        <dgm:presLayoutVars>
          <dgm:chMax val="0"/>
          <dgm:bulletEnabled val="1"/>
        </dgm:presLayoutVars>
      </dgm:prSet>
      <dgm:spPr/>
    </dgm:pt>
    <dgm:pt modelId="{F08039A2-9B97-40C9-965B-39D73CC9CB64}" type="pres">
      <dgm:prSet presAssocID="{BC7BE617-5891-4123-8060-278D503DB5CE}" presName="spacer" presStyleCnt="0"/>
      <dgm:spPr/>
    </dgm:pt>
    <dgm:pt modelId="{722E028C-5AB4-4BF2-BA0F-9546D64B811D}" type="pres">
      <dgm:prSet presAssocID="{58BDA4AD-CAE0-43EF-A55C-F9CBA07B105F}" presName="parentText" presStyleLbl="node1" presStyleIdx="2" presStyleCnt="8">
        <dgm:presLayoutVars>
          <dgm:chMax val="0"/>
          <dgm:bulletEnabled val="1"/>
        </dgm:presLayoutVars>
      </dgm:prSet>
      <dgm:spPr/>
    </dgm:pt>
    <dgm:pt modelId="{F65983B0-7A90-4263-B949-02648F630776}" type="pres">
      <dgm:prSet presAssocID="{96504A06-5E74-4EA9-A19A-AC16C162B724}" presName="spacer" presStyleCnt="0"/>
      <dgm:spPr/>
    </dgm:pt>
    <dgm:pt modelId="{8DD6A555-168B-429A-B22C-A41CF57CC8E2}" type="pres">
      <dgm:prSet presAssocID="{F25554DD-4286-4CA3-AE91-50FBA967E381}" presName="parentText" presStyleLbl="node1" presStyleIdx="3" presStyleCnt="8">
        <dgm:presLayoutVars>
          <dgm:chMax val="0"/>
          <dgm:bulletEnabled val="1"/>
        </dgm:presLayoutVars>
      </dgm:prSet>
      <dgm:spPr/>
    </dgm:pt>
    <dgm:pt modelId="{F1878A7F-99E3-4CF6-942E-877C3EE5FD59}" type="pres">
      <dgm:prSet presAssocID="{AA5418D6-D44B-4469-A10E-1EE65C0B32C3}" presName="spacer" presStyleCnt="0"/>
      <dgm:spPr/>
    </dgm:pt>
    <dgm:pt modelId="{49D28CDC-D2A1-48F1-9C96-49DF6C282BC3}" type="pres">
      <dgm:prSet presAssocID="{BEC2E8FE-D282-40E1-9F5A-8D6995A1E30F}" presName="parentText" presStyleLbl="node1" presStyleIdx="4" presStyleCnt="8" custLinFactY="200000" custLinFactNeighborX="123" custLinFactNeighborY="200295">
        <dgm:presLayoutVars>
          <dgm:chMax val="0"/>
          <dgm:bulletEnabled val="1"/>
        </dgm:presLayoutVars>
      </dgm:prSet>
      <dgm:spPr/>
    </dgm:pt>
    <dgm:pt modelId="{C32F944F-DFC8-4954-9225-2E2CA3ACAE7E}" type="pres">
      <dgm:prSet presAssocID="{10CCAB3E-D33C-44B2-AEF0-8ABA5DBE2714}" presName="spacer" presStyleCnt="0"/>
      <dgm:spPr/>
    </dgm:pt>
    <dgm:pt modelId="{FCFB7A78-9EF3-42BA-8AD2-E737081DF816}" type="pres">
      <dgm:prSet presAssocID="{7FD11F26-4388-4A08-8683-3E41461F5F7D}" presName="parentText" presStyleLbl="node1" presStyleIdx="5" presStyleCnt="8" custLinFactY="-100000" custLinFactNeighborX="123" custLinFactNeighborY="-106363">
        <dgm:presLayoutVars>
          <dgm:chMax val="0"/>
          <dgm:bulletEnabled val="1"/>
        </dgm:presLayoutVars>
      </dgm:prSet>
      <dgm:spPr/>
    </dgm:pt>
    <dgm:pt modelId="{641C88B1-5A0A-458B-BC34-3DA534F21C29}" type="pres">
      <dgm:prSet presAssocID="{7AB6CD23-4C09-4BDB-A064-E7A019EA0061}" presName="spacer" presStyleCnt="0"/>
      <dgm:spPr/>
    </dgm:pt>
    <dgm:pt modelId="{6B894AC7-6DD6-4DCC-81A7-F8566FD6E0A6}" type="pres">
      <dgm:prSet presAssocID="{10843D32-9299-4306-82D8-F38BBB6D39AB}" presName="parentText" presStyleLbl="node1" presStyleIdx="6" presStyleCnt="8" custLinFactY="-100000" custLinFactNeighborX="123" custLinFactNeighborY="-126263">
        <dgm:presLayoutVars>
          <dgm:chMax val="0"/>
          <dgm:bulletEnabled val="1"/>
        </dgm:presLayoutVars>
      </dgm:prSet>
      <dgm:spPr/>
    </dgm:pt>
    <dgm:pt modelId="{F072F450-E35D-418F-8CE7-6ED3B50C03DC}" type="pres">
      <dgm:prSet presAssocID="{EF994C2A-AF5A-446D-8005-27FB3E7059CF}" presName="spacer" presStyleCnt="0"/>
      <dgm:spPr/>
    </dgm:pt>
    <dgm:pt modelId="{C56673EB-9B92-4F75-A720-4AF82E966260}" type="pres">
      <dgm:prSet presAssocID="{CE4F4408-163F-43F5-B84E-4E30350A4E4B}" presName="parentText" presStyleLbl="node1" presStyleIdx="7" presStyleCnt="8">
        <dgm:presLayoutVars>
          <dgm:chMax val="0"/>
          <dgm:bulletEnabled val="1"/>
        </dgm:presLayoutVars>
      </dgm:prSet>
      <dgm:spPr/>
    </dgm:pt>
  </dgm:ptLst>
  <dgm:cxnLst>
    <dgm:cxn modelId="{A720C527-F2E3-4D00-B362-9BF68F159307}" srcId="{5220A7A1-C2ED-44BE-AE70-CB7B584ACAD8}" destId="{10843D32-9299-4306-82D8-F38BBB6D39AB}" srcOrd="6" destOrd="0" parTransId="{1001E7AB-8698-4004-A4FC-C27490B464CD}" sibTransId="{EF994C2A-AF5A-446D-8005-27FB3E7059CF}"/>
    <dgm:cxn modelId="{E8435B3D-1691-4296-BFCF-046CAA178F5F}" type="presOf" srcId="{5220A7A1-C2ED-44BE-AE70-CB7B584ACAD8}" destId="{FB5F07AD-FBD8-4AB4-AC6A-056B0ED31BEE}" srcOrd="0" destOrd="0" presId="urn:microsoft.com/office/officeart/2005/8/layout/vList2"/>
    <dgm:cxn modelId="{2350FD3D-7B26-46BD-9156-586B65595318}" srcId="{5220A7A1-C2ED-44BE-AE70-CB7B584ACAD8}" destId="{CE4F4408-163F-43F5-B84E-4E30350A4E4B}" srcOrd="7" destOrd="0" parTransId="{02B71323-1014-4642-823D-D6B97445CE45}" sibTransId="{C591C86F-9C4A-44E5-ACB3-E9727B4BB910}"/>
    <dgm:cxn modelId="{7D6B1849-8C10-4BD0-A79F-35708D4BB9CB}" srcId="{5220A7A1-C2ED-44BE-AE70-CB7B584ACAD8}" destId="{BEC2E8FE-D282-40E1-9F5A-8D6995A1E30F}" srcOrd="4" destOrd="0" parTransId="{56AA28EB-6992-4A54-9D5D-7A6B963DE637}" sibTransId="{10CCAB3E-D33C-44B2-AEF0-8ABA5DBE2714}"/>
    <dgm:cxn modelId="{E329A778-504F-45E8-A6AB-F0D6F08DAA65}" type="presOf" srcId="{760C0D04-2000-4E5A-8FE8-907D53E78C7C}" destId="{A507D57B-8FE3-4676-ADB8-CEB8C31F1113}" srcOrd="0" destOrd="0" presId="urn:microsoft.com/office/officeart/2005/8/layout/vList2"/>
    <dgm:cxn modelId="{FC940759-48B9-4473-86E0-672D8E1CA8BB}" type="presOf" srcId="{7FD11F26-4388-4A08-8683-3E41461F5F7D}" destId="{FCFB7A78-9EF3-42BA-8AD2-E737081DF816}" srcOrd="0" destOrd="0" presId="urn:microsoft.com/office/officeart/2005/8/layout/vList2"/>
    <dgm:cxn modelId="{168FA079-74D5-4720-8F5D-AA71B88F74A9}" type="presOf" srcId="{58BDA4AD-CAE0-43EF-A55C-F9CBA07B105F}" destId="{722E028C-5AB4-4BF2-BA0F-9546D64B811D}" srcOrd="0" destOrd="0" presId="urn:microsoft.com/office/officeart/2005/8/layout/vList2"/>
    <dgm:cxn modelId="{0BADB990-BDF4-4DD1-BDB5-FA03E15422CB}" srcId="{5220A7A1-C2ED-44BE-AE70-CB7B584ACAD8}" destId="{0234ADB5-3280-46AD-B7CE-0E01EBDDAC4E}" srcOrd="0" destOrd="0" parTransId="{9333C5EE-7A65-4ED8-A93C-E85E42AA42DE}" sibTransId="{5CF96B64-FA89-4F8C-A5B4-C8882481A30C}"/>
    <dgm:cxn modelId="{24B864A0-EA42-44D2-AA3B-7F251D78775C}" type="presOf" srcId="{0234ADB5-3280-46AD-B7CE-0E01EBDDAC4E}" destId="{24CFEDEB-11DC-48D1-A2AA-ACB62E9DF08A}" srcOrd="0" destOrd="0" presId="urn:microsoft.com/office/officeart/2005/8/layout/vList2"/>
    <dgm:cxn modelId="{6EAA8FA2-F92A-4FF8-8BDC-7F79BB8CAC58}" srcId="{5220A7A1-C2ED-44BE-AE70-CB7B584ACAD8}" destId="{58BDA4AD-CAE0-43EF-A55C-F9CBA07B105F}" srcOrd="2" destOrd="0" parTransId="{6174C7B1-029A-44E1-B4C9-CBA7A74ACD06}" sibTransId="{96504A06-5E74-4EA9-A19A-AC16C162B724}"/>
    <dgm:cxn modelId="{F72110A7-D667-4029-A433-6E0384DD3A32}" type="presOf" srcId="{F25554DD-4286-4CA3-AE91-50FBA967E381}" destId="{8DD6A555-168B-429A-B22C-A41CF57CC8E2}" srcOrd="0" destOrd="0" presId="urn:microsoft.com/office/officeart/2005/8/layout/vList2"/>
    <dgm:cxn modelId="{51A40FAB-E8AB-465E-B89E-A791753ACC44}" type="presOf" srcId="{10843D32-9299-4306-82D8-F38BBB6D39AB}" destId="{6B894AC7-6DD6-4DCC-81A7-F8566FD6E0A6}" srcOrd="0" destOrd="0" presId="urn:microsoft.com/office/officeart/2005/8/layout/vList2"/>
    <dgm:cxn modelId="{007128AF-FE4B-473A-882D-6423F18268E4}" type="presOf" srcId="{CE4F4408-163F-43F5-B84E-4E30350A4E4B}" destId="{C56673EB-9B92-4F75-A720-4AF82E966260}" srcOrd="0" destOrd="0" presId="urn:microsoft.com/office/officeart/2005/8/layout/vList2"/>
    <dgm:cxn modelId="{88EB17CC-C05D-4B34-9328-F49DFE250F09}" srcId="{5220A7A1-C2ED-44BE-AE70-CB7B584ACAD8}" destId="{760C0D04-2000-4E5A-8FE8-907D53E78C7C}" srcOrd="1" destOrd="0" parTransId="{3C48BCB7-35CA-486B-8090-9771F7482B8B}" sibTransId="{BC7BE617-5891-4123-8060-278D503DB5CE}"/>
    <dgm:cxn modelId="{EF16E9ED-8444-4053-AED9-2D7964DCA857}" srcId="{5220A7A1-C2ED-44BE-AE70-CB7B584ACAD8}" destId="{7FD11F26-4388-4A08-8683-3E41461F5F7D}" srcOrd="5" destOrd="0" parTransId="{05329703-69F7-40AD-90E2-46406ADF4482}" sibTransId="{7AB6CD23-4C09-4BDB-A064-E7A019EA0061}"/>
    <dgm:cxn modelId="{6FD879F8-016E-403E-97CD-7904A3C80746}" srcId="{5220A7A1-C2ED-44BE-AE70-CB7B584ACAD8}" destId="{F25554DD-4286-4CA3-AE91-50FBA967E381}" srcOrd="3" destOrd="0" parTransId="{1D1F59CD-2CAD-4A0C-AD11-40D4E8C2D16E}" sibTransId="{AA5418D6-D44B-4469-A10E-1EE65C0B32C3}"/>
    <dgm:cxn modelId="{BC6825F9-96EA-431C-BD8A-3BE165BD139F}" type="presOf" srcId="{BEC2E8FE-D282-40E1-9F5A-8D6995A1E30F}" destId="{49D28CDC-D2A1-48F1-9C96-49DF6C282BC3}" srcOrd="0" destOrd="0" presId="urn:microsoft.com/office/officeart/2005/8/layout/vList2"/>
    <dgm:cxn modelId="{73A871BF-1394-4F5A-BC83-36C37C35E841}" type="presParOf" srcId="{FB5F07AD-FBD8-4AB4-AC6A-056B0ED31BEE}" destId="{24CFEDEB-11DC-48D1-A2AA-ACB62E9DF08A}" srcOrd="0" destOrd="0" presId="urn:microsoft.com/office/officeart/2005/8/layout/vList2"/>
    <dgm:cxn modelId="{11A4B702-DC39-4B62-9523-932348D517FA}" type="presParOf" srcId="{FB5F07AD-FBD8-4AB4-AC6A-056B0ED31BEE}" destId="{EFFE1379-2C4B-402D-8C2B-82E5DCE872A9}" srcOrd="1" destOrd="0" presId="urn:microsoft.com/office/officeart/2005/8/layout/vList2"/>
    <dgm:cxn modelId="{7E4715BE-4053-4D30-9C42-5E0A91F855A8}" type="presParOf" srcId="{FB5F07AD-FBD8-4AB4-AC6A-056B0ED31BEE}" destId="{A507D57B-8FE3-4676-ADB8-CEB8C31F1113}" srcOrd="2" destOrd="0" presId="urn:microsoft.com/office/officeart/2005/8/layout/vList2"/>
    <dgm:cxn modelId="{A1A98EC2-E95A-4F1D-B5A8-6A37DAE65EFA}" type="presParOf" srcId="{FB5F07AD-FBD8-4AB4-AC6A-056B0ED31BEE}" destId="{F08039A2-9B97-40C9-965B-39D73CC9CB64}" srcOrd="3" destOrd="0" presId="urn:microsoft.com/office/officeart/2005/8/layout/vList2"/>
    <dgm:cxn modelId="{AA5937CF-E574-4DC2-A0A3-F211D5C8A6F9}" type="presParOf" srcId="{FB5F07AD-FBD8-4AB4-AC6A-056B0ED31BEE}" destId="{722E028C-5AB4-4BF2-BA0F-9546D64B811D}" srcOrd="4" destOrd="0" presId="urn:microsoft.com/office/officeart/2005/8/layout/vList2"/>
    <dgm:cxn modelId="{76079A51-B0EC-402F-9208-7405EC569B63}" type="presParOf" srcId="{FB5F07AD-FBD8-4AB4-AC6A-056B0ED31BEE}" destId="{F65983B0-7A90-4263-B949-02648F630776}" srcOrd="5" destOrd="0" presId="urn:microsoft.com/office/officeart/2005/8/layout/vList2"/>
    <dgm:cxn modelId="{53A21529-6936-4ACB-B067-432567EE625D}" type="presParOf" srcId="{FB5F07AD-FBD8-4AB4-AC6A-056B0ED31BEE}" destId="{8DD6A555-168B-429A-B22C-A41CF57CC8E2}" srcOrd="6" destOrd="0" presId="urn:microsoft.com/office/officeart/2005/8/layout/vList2"/>
    <dgm:cxn modelId="{118E7A45-B2D9-488D-AA57-5F0661ADA5B0}" type="presParOf" srcId="{FB5F07AD-FBD8-4AB4-AC6A-056B0ED31BEE}" destId="{F1878A7F-99E3-4CF6-942E-877C3EE5FD59}" srcOrd="7" destOrd="0" presId="urn:microsoft.com/office/officeart/2005/8/layout/vList2"/>
    <dgm:cxn modelId="{CD604C64-BBAF-487C-A1AC-A77129174F61}" type="presParOf" srcId="{FB5F07AD-FBD8-4AB4-AC6A-056B0ED31BEE}" destId="{49D28CDC-D2A1-48F1-9C96-49DF6C282BC3}" srcOrd="8" destOrd="0" presId="urn:microsoft.com/office/officeart/2005/8/layout/vList2"/>
    <dgm:cxn modelId="{4E1AB32C-6108-4FF0-B41E-E146BF020C40}" type="presParOf" srcId="{FB5F07AD-FBD8-4AB4-AC6A-056B0ED31BEE}" destId="{C32F944F-DFC8-4954-9225-2E2CA3ACAE7E}" srcOrd="9" destOrd="0" presId="urn:microsoft.com/office/officeart/2005/8/layout/vList2"/>
    <dgm:cxn modelId="{8ED20259-339F-4E4E-9A4B-1597BEBA538D}" type="presParOf" srcId="{FB5F07AD-FBD8-4AB4-AC6A-056B0ED31BEE}" destId="{FCFB7A78-9EF3-42BA-8AD2-E737081DF816}" srcOrd="10" destOrd="0" presId="urn:microsoft.com/office/officeart/2005/8/layout/vList2"/>
    <dgm:cxn modelId="{4FCBAF0A-8D20-4275-BF4C-32144A18114D}" type="presParOf" srcId="{FB5F07AD-FBD8-4AB4-AC6A-056B0ED31BEE}" destId="{641C88B1-5A0A-458B-BC34-3DA534F21C29}" srcOrd="11" destOrd="0" presId="urn:microsoft.com/office/officeart/2005/8/layout/vList2"/>
    <dgm:cxn modelId="{95CBCDD8-19C9-408A-8578-91CAF27E718D}" type="presParOf" srcId="{FB5F07AD-FBD8-4AB4-AC6A-056B0ED31BEE}" destId="{6B894AC7-6DD6-4DCC-81A7-F8566FD6E0A6}" srcOrd="12" destOrd="0" presId="urn:microsoft.com/office/officeart/2005/8/layout/vList2"/>
    <dgm:cxn modelId="{1AFDACA6-4A08-4C66-AE5D-752A0635325E}" type="presParOf" srcId="{FB5F07AD-FBD8-4AB4-AC6A-056B0ED31BEE}" destId="{F072F450-E35D-418F-8CE7-6ED3B50C03DC}" srcOrd="13" destOrd="0" presId="urn:microsoft.com/office/officeart/2005/8/layout/vList2"/>
    <dgm:cxn modelId="{35270048-7DED-49C9-A671-1A88980EB23A}" type="presParOf" srcId="{FB5F07AD-FBD8-4AB4-AC6A-056B0ED31BEE}" destId="{C56673EB-9B92-4F75-A720-4AF82E96626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FEDEB-11DC-48D1-A2AA-ACB62E9DF08A}">
      <dsp:nvSpPr>
        <dsp:cNvPr id="0" name=""/>
        <dsp:cNvSpPr/>
      </dsp:nvSpPr>
      <dsp:spPr>
        <a:xfrm>
          <a:off x="0" y="402341"/>
          <a:ext cx="6900512" cy="5561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Clondalkin is an important and growing settlement within South Dublin</a:t>
          </a:r>
          <a:endParaRPr lang="en-US" sz="1400" kern="1200"/>
        </a:p>
      </dsp:txBody>
      <dsp:txXfrm>
        <a:off x="27149" y="429490"/>
        <a:ext cx="6846214" cy="501854"/>
      </dsp:txXfrm>
    </dsp:sp>
    <dsp:sp modelId="{A507D57B-8FE3-4676-ADB8-CEB8C31F1113}">
      <dsp:nvSpPr>
        <dsp:cNvPr id="0" name=""/>
        <dsp:cNvSpPr/>
      </dsp:nvSpPr>
      <dsp:spPr>
        <a:xfrm>
          <a:off x="0" y="998813"/>
          <a:ext cx="6900512" cy="556152"/>
        </a:xfrm>
        <a:prstGeom prst="roundRect">
          <a:avLst/>
        </a:prstGeom>
        <a:solidFill>
          <a:schemeClr val="accent2">
            <a:hueOff val="-349936"/>
            <a:satOff val="-1616"/>
            <a:lumOff val="-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It sits within the Dublin City and Suburbs area within the Regional Spatial and Economic Strategy</a:t>
          </a:r>
          <a:endParaRPr lang="en-US" sz="1400" kern="1200"/>
        </a:p>
      </dsp:txBody>
      <dsp:txXfrm>
        <a:off x="27149" y="1025962"/>
        <a:ext cx="6846214" cy="501854"/>
      </dsp:txXfrm>
    </dsp:sp>
    <dsp:sp modelId="{722E028C-5AB4-4BF2-BA0F-9546D64B811D}">
      <dsp:nvSpPr>
        <dsp:cNvPr id="0" name=""/>
        <dsp:cNvSpPr/>
      </dsp:nvSpPr>
      <dsp:spPr>
        <a:xfrm>
          <a:off x="0" y="1595286"/>
          <a:ext cx="6900512" cy="556152"/>
        </a:xfrm>
        <a:prstGeom prst="roundRect">
          <a:avLst/>
        </a:prstGeom>
        <a:solidFill>
          <a:schemeClr val="accent2">
            <a:hueOff val="-699872"/>
            <a:satOff val="-3233"/>
            <a:lumOff val="-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dirty="0"/>
            <a:t>There are sites which have potential for further integrated development which would help meet SDCC housing targets up to 2028 and beyond</a:t>
          </a:r>
          <a:endParaRPr lang="en-US" sz="1400" kern="1200" dirty="0"/>
        </a:p>
      </dsp:txBody>
      <dsp:txXfrm>
        <a:off x="27149" y="1622435"/>
        <a:ext cx="6846214" cy="501854"/>
      </dsp:txXfrm>
    </dsp:sp>
    <dsp:sp modelId="{8DD6A555-168B-429A-B22C-A41CF57CC8E2}">
      <dsp:nvSpPr>
        <dsp:cNvPr id="0" name=""/>
        <dsp:cNvSpPr/>
      </dsp:nvSpPr>
      <dsp:spPr>
        <a:xfrm>
          <a:off x="0" y="2191758"/>
          <a:ext cx="6900512" cy="556152"/>
        </a:xfrm>
        <a:prstGeom prst="roundRect">
          <a:avLst/>
        </a:prstGeom>
        <a:solidFill>
          <a:schemeClr val="accent2">
            <a:hueOff val="-1049807"/>
            <a:satOff val="-4849"/>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dirty="0"/>
            <a:t>Clondalkin is situated in close proximity to l</a:t>
          </a:r>
          <a:r>
            <a:rPr lang="en-GB" sz="1400" kern="1200" dirty="0"/>
            <a:t>ands at </a:t>
          </a:r>
          <a:r>
            <a:rPr lang="en-GB" sz="1400" kern="1200" dirty="0" err="1"/>
            <a:t>Clonburris</a:t>
          </a:r>
          <a:r>
            <a:rPr lang="en-GB" sz="1400" kern="1200" dirty="0"/>
            <a:t> and City Edge providing opportunities for increased connectivity and linkages along the Dublin-Cork rail corridor.</a:t>
          </a:r>
          <a:endParaRPr lang="en-US" sz="1400" kern="1200" dirty="0"/>
        </a:p>
      </dsp:txBody>
      <dsp:txXfrm>
        <a:off x="27149" y="2218907"/>
        <a:ext cx="6846214" cy="501854"/>
      </dsp:txXfrm>
    </dsp:sp>
    <dsp:sp modelId="{49D28CDC-D2A1-48F1-9C96-49DF6C282BC3}">
      <dsp:nvSpPr>
        <dsp:cNvPr id="0" name=""/>
        <dsp:cNvSpPr/>
      </dsp:nvSpPr>
      <dsp:spPr>
        <a:xfrm>
          <a:off x="0" y="3981293"/>
          <a:ext cx="6900512" cy="556152"/>
        </a:xfrm>
        <a:prstGeom prst="roundRect">
          <a:avLst/>
        </a:prstGeom>
        <a:solidFill>
          <a:schemeClr val="accent2">
            <a:hueOff val="-1399743"/>
            <a:satOff val="-6465"/>
            <a:lumOff val="-1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dirty="0"/>
            <a:t>There are opportunities to improve movement and linkages within and around the centre and wider area, including active travel schemes</a:t>
          </a:r>
          <a:endParaRPr lang="en-US" sz="1400" kern="1200" dirty="0"/>
        </a:p>
      </dsp:txBody>
      <dsp:txXfrm>
        <a:off x="27149" y="4008442"/>
        <a:ext cx="6846214" cy="501854"/>
      </dsp:txXfrm>
    </dsp:sp>
    <dsp:sp modelId="{FCFB7A78-9EF3-42BA-8AD2-E737081DF816}">
      <dsp:nvSpPr>
        <dsp:cNvPr id="0" name=""/>
        <dsp:cNvSpPr/>
      </dsp:nvSpPr>
      <dsp:spPr>
        <a:xfrm>
          <a:off x="0" y="2785664"/>
          <a:ext cx="6900512" cy="556152"/>
        </a:xfrm>
        <a:prstGeom prst="roundRect">
          <a:avLst/>
        </a:prstGeom>
        <a:solidFill>
          <a:schemeClr val="accent2">
            <a:hueOff val="-1749679"/>
            <a:satOff val="-8081"/>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dirty="0"/>
            <a:t>It has an historic context through its medieval urban form which will inform placemaking and urban design opportunities. </a:t>
          </a:r>
          <a:endParaRPr lang="en-US" sz="1400" kern="1200" dirty="0"/>
        </a:p>
      </dsp:txBody>
      <dsp:txXfrm>
        <a:off x="27149" y="2812813"/>
        <a:ext cx="6846214" cy="501854"/>
      </dsp:txXfrm>
    </dsp:sp>
    <dsp:sp modelId="{6B894AC7-6DD6-4DCC-81A7-F8566FD6E0A6}">
      <dsp:nvSpPr>
        <dsp:cNvPr id="0" name=""/>
        <dsp:cNvSpPr/>
      </dsp:nvSpPr>
      <dsp:spPr>
        <a:xfrm>
          <a:off x="0" y="3374113"/>
          <a:ext cx="6900512" cy="556152"/>
        </a:xfrm>
        <a:prstGeom prst="roundRect">
          <a:avLst/>
        </a:prstGeom>
        <a:solidFill>
          <a:schemeClr val="accent2">
            <a:hueOff val="-2099615"/>
            <a:satOff val="-9698"/>
            <a:lumOff val="-2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There are opportunities to identify village improvement schemes and to provide frameworks for infill sites</a:t>
          </a:r>
        </a:p>
      </dsp:txBody>
      <dsp:txXfrm>
        <a:off x="27149" y="3401262"/>
        <a:ext cx="6846214" cy="501854"/>
      </dsp:txXfrm>
    </dsp:sp>
    <dsp:sp modelId="{C56673EB-9B92-4F75-A720-4AF82E966260}">
      <dsp:nvSpPr>
        <dsp:cNvPr id="0" name=""/>
        <dsp:cNvSpPr/>
      </dsp:nvSpPr>
      <dsp:spPr>
        <a:xfrm>
          <a:off x="0" y="4577647"/>
          <a:ext cx="6900512" cy="556152"/>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dirty="0"/>
            <a:t>There are opportunities to implement policies and objectives for social infrastructure, green infrastructure, </a:t>
          </a:r>
          <a:r>
            <a:rPr lang="en-GB" sz="1400" b="0" i="0" kern="1200" dirty="0"/>
            <a:t>preserving, improving and extending amenities </a:t>
          </a:r>
          <a:r>
            <a:rPr lang="en-IE" sz="1400" kern="1200" dirty="0"/>
            <a:t>and to combat climate change</a:t>
          </a:r>
          <a:endParaRPr lang="en-US" sz="1400" kern="1200" dirty="0"/>
        </a:p>
      </dsp:txBody>
      <dsp:txXfrm>
        <a:off x="27149" y="4604796"/>
        <a:ext cx="6846214" cy="5018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E84C-1882-4526-A61D-0507D6E4B907}" type="datetimeFigureOut">
              <a:rPr lang="en-IE" smtClean="0"/>
              <a:t>22/02/2023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DE89D-5B72-405C-B394-632D2725CB38}" type="slidenum">
              <a:rPr lang="en-IE" smtClean="0"/>
              <a:t>‹#›</a:t>
            </a:fld>
            <a:endParaRPr lang="en-IE"/>
          </a:p>
        </p:txBody>
      </p:sp>
    </p:spTree>
    <p:extLst>
      <p:ext uri="{BB962C8B-B14F-4D97-AF65-F5344CB8AC3E}">
        <p14:creationId xmlns:p14="http://schemas.microsoft.com/office/powerpoint/2010/main" val="203711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98DE89D-5B72-405C-B394-632D2725CB38}" type="slidenum">
              <a:rPr lang="en-IE" smtClean="0"/>
              <a:t>3</a:t>
            </a:fld>
            <a:endParaRPr lang="en-IE"/>
          </a:p>
        </p:txBody>
      </p:sp>
    </p:spTree>
    <p:extLst>
      <p:ext uri="{BB962C8B-B14F-4D97-AF65-F5344CB8AC3E}">
        <p14:creationId xmlns:p14="http://schemas.microsoft.com/office/powerpoint/2010/main" val="80757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GB" sz="1200" dirty="0"/>
              <a:t>Clondalkin is a secondary administrative centre for South Dublin County and a Level 3 Retail Centre in the Regional Spatial and Economic Strategy. </a:t>
            </a:r>
          </a:p>
          <a:p>
            <a:pPr marL="285750" indent="-285750">
              <a:spcAft>
                <a:spcPts val="1200"/>
              </a:spcAft>
              <a:buFont typeface="Arial" panose="020B0604020202020204" pitchFamily="34" charset="0"/>
              <a:buChar char="•"/>
            </a:pPr>
            <a:r>
              <a:rPr lang="en-GB" sz="1200" dirty="0"/>
              <a:t>Outside of the centre, the area is characterised by low density suburban neighbourhoods that are based around a network of local retail centres. </a:t>
            </a:r>
          </a:p>
          <a:p>
            <a:pPr marL="285750" indent="-285750">
              <a:spcAft>
                <a:spcPts val="1200"/>
              </a:spcAft>
              <a:buFont typeface="Arial" panose="020B0604020202020204" pitchFamily="34" charset="0"/>
              <a:buChar char="•"/>
            </a:pPr>
            <a:r>
              <a:rPr lang="en-GB" sz="1200" dirty="0"/>
              <a:t>Lands at Clonburris have an approved SDZ Planning Scheme (2019) and represent a major expansion of the footprint of Clondalkin along the Dublin-Cork rail corridor. </a:t>
            </a:r>
          </a:p>
          <a:p>
            <a:pPr marL="342900" indent="-342900">
              <a:spcAft>
                <a:spcPts val="1200"/>
              </a:spcAft>
              <a:buFont typeface="Arial" panose="020B0604020202020204" pitchFamily="34" charset="0"/>
              <a:buChar char="•"/>
            </a:pPr>
            <a:r>
              <a:rPr lang="en-GB" sz="1200" dirty="0"/>
              <a:t>City Edge regeneration lands at Naas Road / Ballymount lie immediately to the east with potential for improved connectivity</a:t>
            </a:r>
          </a:p>
          <a:p>
            <a:pPr marL="342900" indent="-342900">
              <a:spcAft>
                <a:spcPts val="1200"/>
              </a:spcAft>
              <a:buFont typeface="Arial" panose="020B0604020202020204" pitchFamily="34" charset="0"/>
              <a:buChar char="•"/>
            </a:pPr>
            <a:r>
              <a:rPr lang="en-GB" sz="1200" dirty="0"/>
              <a:t>Adamstown represents a major expansion of the footprint of Lucan to further west along the Dublin - Cork rail corridor</a:t>
            </a:r>
          </a:p>
          <a:p>
            <a:endParaRPr lang="en-IE" dirty="0"/>
          </a:p>
        </p:txBody>
      </p:sp>
      <p:sp>
        <p:nvSpPr>
          <p:cNvPr id="4" name="Slide Number Placeholder 3"/>
          <p:cNvSpPr>
            <a:spLocks noGrp="1"/>
          </p:cNvSpPr>
          <p:nvPr>
            <p:ph type="sldNum" sz="quarter" idx="5"/>
          </p:nvPr>
        </p:nvSpPr>
        <p:spPr/>
        <p:txBody>
          <a:bodyPr/>
          <a:lstStyle/>
          <a:p>
            <a:fld id="{C98DE89D-5B72-405C-B394-632D2725CB38}" type="slidenum">
              <a:rPr lang="en-IE" smtClean="0"/>
              <a:t>4</a:t>
            </a:fld>
            <a:endParaRPr lang="en-IE"/>
          </a:p>
        </p:txBody>
      </p:sp>
    </p:spTree>
    <p:extLst>
      <p:ext uri="{BB962C8B-B14F-4D97-AF65-F5344CB8AC3E}">
        <p14:creationId xmlns:p14="http://schemas.microsoft.com/office/powerpoint/2010/main" val="66123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Fiona, I would start with new slide: Title: </a:t>
            </a:r>
            <a:r>
              <a:rPr lang="en-IE" b="1" dirty="0"/>
              <a:t>Expert input to the LAP Process</a:t>
            </a:r>
          </a:p>
        </p:txBody>
      </p:sp>
      <p:sp>
        <p:nvSpPr>
          <p:cNvPr id="4" name="Slide Number Placeholder 3"/>
          <p:cNvSpPr>
            <a:spLocks noGrp="1"/>
          </p:cNvSpPr>
          <p:nvPr>
            <p:ph type="sldNum" sz="quarter" idx="5"/>
          </p:nvPr>
        </p:nvSpPr>
        <p:spPr/>
        <p:txBody>
          <a:bodyPr/>
          <a:lstStyle/>
          <a:p>
            <a:fld id="{C98DE89D-5B72-405C-B394-632D2725CB38}" type="slidenum">
              <a:rPr lang="en-IE" smtClean="0"/>
              <a:t>5</a:t>
            </a:fld>
            <a:endParaRPr lang="en-IE"/>
          </a:p>
        </p:txBody>
      </p:sp>
    </p:spTree>
    <p:extLst>
      <p:ext uri="{BB962C8B-B14F-4D97-AF65-F5344CB8AC3E}">
        <p14:creationId xmlns:p14="http://schemas.microsoft.com/office/powerpoint/2010/main" val="252039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Almost 13,000 in the study area total. </a:t>
            </a:r>
          </a:p>
        </p:txBody>
      </p:sp>
      <p:sp>
        <p:nvSpPr>
          <p:cNvPr id="4" name="Slide Number Placeholder 3"/>
          <p:cNvSpPr>
            <a:spLocks noGrp="1"/>
          </p:cNvSpPr>
          <p:nvPr>
            <p:ph type="sldNum" sz="quarter" idx="5"/>
          </p:nvPr>
        </p:nvSpPr>
        <p:spPr/>
        <p:txBody>
          <a:bodyPr/>
          <a:lstStyle/>
          <a:p>
            <a:fld id="{C98DE89D-5B72-405C-B394-632D2725CB38}" type="slidenum">
              <a:rPr lang="en-IE" smtClean="0"/>
              <a:t>6</a:t>
            </a:fld>
            <a:endParaRPr lang="en-IE"/>
          </a:p>
        </p:txBody>
      </p:sp>
    </p:spTree>
    <p:extLst>
      <p:ext uri="{BB962C8B-B14F-4D97-AF65-F5344CB8AC3E}">
        <p14:creationId xmlns:p14="http://schemas.microsoft.com/office/powerpoint/2010/main" val="250456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Scope for redevelopment of vacant and derelict properties, especially focusing on reducing underusage of ground and upper floors.</a:t>
            </a:r>
          </a:p>
          <a:p>
            <a:endParaRPr lang="en-IE" dirty="0"/>
          </a:p>
        </p:txBody>
      </p:sp>
      <p:sp>
        <p:nvSpPr>
          <p:cNvPr id="4" name="Slide Number Placeholder 3"/>
          <p:cNvSpPr>
            <a:spLocks noGrp="1"/>
          </p:cNvSpPr>
          <p:nvPr>
            <p:ph type="sldNum" sz="quarter" idx="5"/>
          </p:nvPr>
        </p:nvSpPr>
        <p:spPr/>
        <p:txBody>
          <a:bodyPr/>
          <a:lstStyle/>
          <a:p>
            <a:fld id="{C98DE89D-5B72-405C-B394-632D2725CB38}" type="slidenum">
              <a:rPr lang="en-IE" smtClean="0"/>
              <a:t>8</a:t>
            </a:fld>
            <a:endParaRPr lang="en-IE"/>
          </a:p>
        </p:txBody>
      </p:sp>
    </p:spTree>
    <p:extLst>
      <p:ext uri="{BB962C8B-B14F-4D97-AF65-F5344CB8AC3E}">
        <p14:creationId xmlns:p14="http://schemas.microsoft.com/office/powerpoint/2010/main" val="220211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Ask Tracy to inform this slide</a:t>
            </a:r>
          </a:p>
        </p:txBody>
      </p:sp>
      <p:sp>
        <p:nvSpPr>
          <p:cNvPr id="4" name="Slide Number Placeholder 3"/>
          <p:cNvSpPr>
            <a:spLocks noGrp="1"/>
          </p:cNvSpPr>
          <p:nvPr>
            <p:ph type="sldNum" sz="quarter" idx="5"/>
          </p:nvPr>
        </p:nvSpPr>
        <p:spPr/>
        <p:txBody>
          <a:bodyPr/>
          <a:lstStyle/>
          <a:p>
            <a:fld id="{C98DE89D-5B72-405C-B394-632D2725CB38}" type="slidenum">
              <a:rPr lang="en-IE" smtClean="0"/>
              <a:t>9</a:t>
            </a:fld>
            <a:endParaRPr lang="en-IE"/>
          </a:p>
        </p:txBody>
      </p:sp>
    </p:spTree>
    <p:extLst>
      <p:ext uri="{BB962C8B-B14F-4D97-AF65-F5344CB8AC3E}">
        <p14:creationId xmlns:p14="http://schemas.microsoft.com/office/powerpoint/2010/main" val="265608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98DE89D-5B72-405C-B394-632D2725CB38}" type="slidenum">
              <a:rPr lang="en-IE" smtClean="0"/>
              <a:t>11</a:t>
            </a:fld>
            <a:endParaRPr lang="en-IE"/>
          </a:p>
        </p:txBody>
      </p:sp>
    </p:spTree>
    <p:extLst>
      <p:ext uri="{BB962C8B-B14F-4D97-AF65-F5344CB8AC3E}">
        <p14:creationId xmlns:p14="http://schemas.microsoft.com/office/powerpoint/2010/main" val="294040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2/22/2023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2/22/2023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2/22/2023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EC3A518-038D-FAEF-9A44-4EC515C6021F}"/>
              </a:ext>
            </a:extLst>
          </p:cNvPr>
          <p:cNvSpPr>
            <a:spLocks noGrp="1"/>
          </p:cNvSpPr>
          <p:nvPr>
            <p:ph type="subTitle" idx="1"/>
          </p:nvPr>
        </p:nvSpPr>
        <p:spPr>
          <a:xfrm>
            <a:off x="638881" y="5660607"/>
            <a:ext cx="10909643" cy="552659"/>
          </a:xfrm>
        </p:spPr>
        <p:txBody>
          <a:bodyPr anchor="t">
            <a:normAutofit/>
          </a:bodyPr>
          <a:lstStyle/>
          <a:p>
            <a:pPr algn="ctr"/>
            <a:r>
              <a:rPr lang="en-GB" sz="2400" dirty="0"/>
              <a:t>SPC Meeting 23</a:t>
            </a:r>
            <a:r>
              <a:rPr lang="en-GB" sz="2400" baseline="30000" dirty="0"/>
              <a:t>rd</a:t>
            </a:r>
            <a:r>
              <a:rPr lang="en-GB" sz="2400" dirty="0"/>
              <a:t> February 2023</a:t>
            </a:r>
          </a:p>
        </p:txBody>
      </p:sp>
      <p:pic>
        <p:nvPicPr>
          <p:cNvPr id="4" name="Picture 3">
            <a:extLst>
              <a:ext uri="{FF2B5EF4-FFF2-40B4-BE49-F238E27FC236}">
                <a16:creationId xmlns:a16="http://schemas.microsoft.com/office/drawing/2014/main" id="{534E2D76-A449-BDA6-A7D4-BD83FAF1AF7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601881" y="5660607"/>
            <a:ext cx="1946643" cy="85053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p:spPr>
      </p:pic>
      <p:sp>
        <p:nvSpPr>
          <p:cNvPr id="11"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F55524"/>
          </a:solidFill>
          <a:ln w="38100" cap="rnd">
            <a:solidFill>
              <a:srgbClr val="F5552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7"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graphicFrame>
        <p:nvGraphicFramePr>
          <p:cNvPr id="5" name="Object 4">
            <a:extLst>
              <a:ext uri="{FF2B5EF4-FFF2-40B4-BE49-F238E27FC236}">
                <a16:creationId xmlns:a16="http://schemas.microsoft.com/office/drawing/2014/main" id="{1A125190-9AB8-3451-9F74-13029987071E}"/>
              </a:ext>
            </a:extLst>
          </p:cNvPr>
          <p:cNvGraphicFramePr>
            <a:graphicFrameLocks noChangeAspect="1"/>
          </p:cNvGraphicFramePr>
          <p:nvPr>
            <p:extLst>
              <p:ext uri="{D42A27DB-BD31-4B8C-83A1-F6EECF244321}">
                <p14:modId xmlns:p14="http://schemas.microsoft.com/office/powerpoint/2010/main" val="1864773918"/>
              </p:ext>
            </p:extLst>
          </p:nvPr>
        </p:nvGraphicFramePr>
        <p:xfrm>
          <a:off x="1296954" y="790949"/>
          <a:ext cx="8882744" cy="4371248"/>
        </p:xfrm>
        <a:graphic>
          <a:graphicData uri="http://schemas.openxmlformats.org/presentationml/2006/ole">
            <mc:AlternateContent xmlns:mc="http://schemas.openxmlformats.org/markup-compatibility/2006">
              <mc:Choice xmlns:v="urn:schemas-microsoft-com:vml" Requires="v">
                <p:oleObj name="Acrobat Document" r:id="rId3" imgW="7867555" imgH="3086100" progId="AcroExch.Document.DC">
                  <p:embed/>
                </p:oleObj>
              </mc:Choice>
              <mc:Fallback>
                <p:oleObj name="Acrobat Document" r:id="rId3" imgW="7867555" imgH="3086100" progId="AcroExch.Document.DC">
                  <p:embed/>
                  <p:pic>
                    <p:nvPicPr>
                      <p:cNvPr id="0" name=""/>
                      <p:cNvPicPr/>
                      <p:nvPr/>
                    </p:nvPicPr>
                    <p:blipFill>
                      <a:blip r:embed="rId4"/>
                      <a:stretch>
                        <a:fillRect/>
                      </a:stretch>
                    </p:blipFill>
                    <p:spPr>
                      <a:xfrm>
                        <a:off x="1296954" y="790949"/>
                        <a:ext cx="8882744" cy="437124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8D05A4F4-420C-34DA-DDED-70DA27DC9622}"/>
              </a:ext>
            </a:extLst>
          </p:cNvPr>
          <p:cNvPicPr>
            <a:picLocks noChangeAspect="1"/>
          </p:cNvPicPr>
          <p:nvPr/>
        </p:nvPicPr>
        <p:blipFill>
          <a:blip r:embed="rId5"/>
          <a:stretch>
            <a:fillRect/>
          </a:stretch>
        </p:blipFill>
        <p:spPr>
          <a:xfrm>
            <a:off x="194724" y="5732119"/>
            <a:ext cx="1811358" cy="913694"/>
          </a:xfrm>
          <a:prstGeom prst="rect">
            <a:avLst/>
          </a:prstGeom>
        </p:spPr>
      </p:pic>
    </p:spTree>
    <p:extLst>
      <p:ext uri="{BB962C8B-B14F-4D97-AF65-F5344CB8AC3E}">
        <p14:creationId xmlns:p14="http://schemas.microsoft.com/office/powerpoint/2010/main" val="5176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D7324-C494-32CF-E73D-E7FB4738AB5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6600" dirty="0"/>
              <a:t>Delivery</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14A678"/>
          </a:solidFill>
          <a:ln w="38100" cap="rnd">
            <a:solidFill>
              <a:srgbClr val="14A6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7E12F22-95A2-CD6E-4890-D0181D09F642}"/>
              </a:ext>
            </a:extLst>
          </p:cNvPr>
          <p:cNvSpPr>
            <a:spLocks noGrp="1"/>
          </p:cNvSpPr>
          <p:nvPr>
            <p:ph type="body" sz="half" idx="2"/>
          </p:nvPr>
        </p:nvSpPr>
        <p:spPr>
          <a:xfrm>
            <a:off x="640080" y="2872899"/>
            <a:ext cx="4243589" cy="3320668"/>
          </a:xfrm>
        </p:spPr>
        <p:txBody>
          <a:bodyPr vert="horz" lIns="91440" tIns="45720" rIns="91440" bIns="45720" rtlCol="0">
            <a:normAutofit fontScale="77500" lnSpcReduction="20000"/>
          </a:bodyPr>
          <a:lstStyle/>
          <a:p>
            <a:pPr lvl="0" indent="-228600">
              <a:lnSpc>
                <a:spcPct val="100000"/>
              </a:lnSpc>
              <a:spcAft>
                <a:spcPts val="800"/>
              </a:spcAft>
              <a:buFont typeface="Arial" panose="020B0604020202020204" pitchFamily="34" charset="0"/>
              <a:buChar char="•"/>
            </a:pPr>
            <a:r>
              <a:rPr lang="en-US" sz="1500"/>
              <a:t>The Local Area Plan will:</a:t>
            </a:r>
          </a:p>
          <a:p>
            <a:pPr marL="457200" lvl="0" indent="-228600">
              <a:lnSpc>
                <a:spcPct val="100000"/>
              </a:lnSpc>
              <a:spcAft>
                <a:spcPts val="800"/>
              </a:spcAft>
              <a:buFont typeface="Arial" panose="020B0604020202020204" pitchFamily="34" charset="0"/>
              <a:buChar char="•"/>
            </a:pPr>
            <a:r>
              <a:rPr lang="en-US" sz="1500"/>
              <a:t>Provide an Urban Design and Building Conservation Strategy for the LAP  area</a:t>
            </a:r>
          </a:p>
          <a:p>
            <a:pPr marL="457200" lvl="0" indent="-228600">
              <a:lnSpc>
                <a:spcPct val="100000"/>
              </a:lnSpc>
              <a:spcAft>
                <a:spcPts val="800"/>
              </a:spcAft>
              <a:buFont typeface="Arial" panose="020B0604020202020204" pitchFamily="34" charset="0"/>
              <a:buChar char="•"/>
            </a:pPr>
            <a:r>
              <a:rPr lang="en-US" sz="1500"/>
              <a:t>Deliver a movement strategy providing proposals for interventions which will maximise sustainable movement within and around the village</a:t>
            </a:r>
          </a:p>
          <a:p>
            <a:pPr marL="457200" lvl="0" indent="-228600">
              <a:lnSpc>
                <a:spcPct val="100000"/>
              </a:lnSpc>
              <a:spcAft>
                <a:spcPts val="800"/>
              </a:spcAft>
              <a:buFont typeface="Arial" panose="020B0604020202020204" pitchFamily="34" charset="0"/>
              <a:buChar char="•"/>
            </a:pPr>
            <a:r>
              <a:rPr lang="en-US" sz="1500"/>
              <a:t>Identify Active Travel / Cycle South Dublin and Village Enhancement Projects</a:t>
            </a:r>
          </a:p>
          <a:p>
            <a:pPr marL="457200" lvl="0" indent="-228600">
              <a:lnSpc>
                <a:spcPct val="100000"/>
              </a:lnSpc>
              <a:spcAft>
                <a:spcPts val="800"/>
              </a:spcAft>
              <a:buFont typeface="Arial" panose="020B0604020202020204" pitchFamily="34" charset="0"/>
              <a:buChar char="•"/>
            </a:pPr>
            <a:r>
              <a:rPr lang="en-US" sz="1500"/>
              <a:t>Include proposals for </a:t>
            </a:r>
            <a:r>
              <a:rPr lang="en-US" sz="1500">
                <a:effectLst/>
              </a:rPr>
              <a:t>Parks/public realm and green infrastructure</a:t>
            </a:r>
            <a:endParaRPr lang="en-US" sz="1500"/>
          </a:p>
          <a:p>
            <a:pPr marL="457200" lvl="0" indent="-228600">
              <a:lnSpc>
                <a:spcPct val="100000"/>
              </a:lnSpc>
              <a:spcAft>
                <a:spcPts val="800"/>
              </a:spcAft>
              <a:buFont typeface="Arial" panose="020B0604020202020204" pitchFamily="34" charset="0"/>
              <a:buChar char="•"/>
            </a:pPr>
            <a:r>
              <a:rPr lang="en-US" sz="1500">
                <a:effectLst/>
              </a:rPr>
              <a:t>Include policy and </a:t>
            </a:r>
            <a:r>
              <a:rPr lang="en-US" sz="1500"/>
              <a:t>objectives in relation to </a:t>
            </a:r>
            <a:r>
              <a:rPr lang="en-US" sz="1500">
                <a:effectLst/>
              </a:rPr>
              <a:t>Climate Change/Renewable Energy and De –carbonization Zone  projects</a:t>
            </a:r>
          </a:p>
          <a:p>
            <a:pPr indent="-228600">
              <a:lnSpc>
                <a:spcPct val="100000"/>
              </a:lnSpc>
              <a:buFont typeface="Arial" panose="020B0604020202020204" pitchFamily="34" charset="0"/>
              <a:buChar char="•"/>
            </a:pPr>
            <a:endParaRPr lang="en-US" sz="1500"/>
          </a:p>
        </p:txBody>
      </p:sp>
      <p:pic>
        <p:nvPicPr>
          <p:cNvPr id="6" name="Content Placeholder 5" descr="A white building with trees in front&#10;&#10;Description automatically generated with low confidence">
            <a:extLst>
              <a:ext uri="{FF2B5EF4-FFF2-40B4-BE49-F238E27FC236}">
                <a16:creationId xmlns:a16="http://schemas.microsoft.com/office/drawing/2014/main" id="{E85A48F8-A589-183C-3CE9-0172E26337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018" r="200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0978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55080-65B9-D356-98B1-6022CEC37662}"/>
              </a:ext>
            </a:extLst>
          </p:cNvPr>
          <p:cNvSpPr txBox="1"/>
          <p:nvPr/>
        </p:nvSpPr>
        <p:spPr>
          <a:xfrm>
            <a:off x="638882" y="639193"/>
            <a:ext cx="3571810" cy="3573516"/>
          </a:xfrm>
          <a:prstGeom prst="rect">
            <a:avLst/>
          </a:prstGeom>
        </p:spPr>
        <p:txBody>
          <a:bodyPr vert="horz" lIns="91440" tIns="45720" rIns="91440" bIns="45720" rtlCol="0" anchor="b">
            <a:normAutofit/>
          </a:bodyPr>
          <a:lstStyle/>
          <a:p>
            <a:pPr>
              <a:spcBef>
                <a:spcPct val="0"/>
              </a:spcBef>
              <a:spcAft>
                <a:spcPts val="600"/>
              </a:spcAft>
            </a:pPr>
            <a:r>
              <a:rPr lang="en-US" sz="5800" dirty="0">
                <a:latin typeface="+mj-lt"/>
                <a:ea typeface="+mj-ea"/>
                <a:cs typeface="+mj-cs"/>
              </a:rPr>
              <a:t>Provisional Timeframe </a:t>
            </a:r>
          </a:p>
        </p:txBody>
      </p:sp>
      <p:graphicFrame>
        <p:nvGraphicFramePr>
          <p:cNvPr id="4" name="Table 4">
            <a:extLst>
              <a:ext uri="{FF2B5EF4-FFF2-40B4-BE49-F238E27FC236}">
                <a16:creationId xmlns:a16="http://schemas.microsoft.com/office/drawing/2014/main" id="{4ED7D806-0443-4C06-33E5-F4B8757B8E1D}"/>
              </a:ext>
            </a:extLst>
          </p:cNvPr>
          <p:cNvGraphicFramePr>
            <a:graphicFrameLocks noGrp="1"/>
          </p:cNvGraphicFramePr>
          <p:nvPr>
            <p:extLst>
              <p:ext uri="{D42A27DB-BD31-4B8C-83A1-F6EECF244321}">
                <p14:modId xmlns:p14="http://schemas.microsoft.com/office/powerpoint/2010/main" val="2376922292"/>
              </p:ext>
            </p:extLst>
          </p:nvPr>
        </p:nvGraphicFramePr>
        <p:xfrm>
          <a:off x="3767454" y="237454"/>
          <a:ext cx="7555833" cy="6126680"/>
        </p:xfrm>
        <a:graphic>
          <a:graphicData uri="http://schemas.openxmlformats.org/drawingml/2006/table">
            <a:tbl>
              <a:tblPr firstRow="1" bandRow="1">
                <a:tableStyleId>{5C22544A-7EE6-4342-B048-85BDC9FD1C3A}</a:tableStyleId>
              </a:tblPr>
              <a:tblGrid>
                <a:gridCol w="1123463">
                  <a:extLst>
                    <a:ext uri="{9D8B030D-6E8A-4147-A177-3AD203B41FA5}">
                      <a16:colId xmlns:a16="http://schemas.microsoft.com/office/drawing/2014/main" val="1385612781"/>
                    </a:ext>
                  </a:extLst>
                </a:gridCol>
                <a:gridCol w="2750275">
                  <a:extLst>
                    <a:ext uri="{9D8B030D-6E8A-4147-A177-3AD203B41FA5}">
                      <a16:colId xmlns:a16="http://schemas.microsoft.com/office/drawing/2014/main" val="458646015"/>
                    </a:ext>
                  </a:extLst>
                </a:gridCol>
                <a:gridCol w="1811894">
                  <a:extLst>
                    <a:ext uri="{9D8B030D-6E8A-4147-A177-3AD203B41FA5}">
                      <a16:colId xmlns:a16="http://schemas.microsoft.com/office/drawing/2014/main" val="1664877886"/>
                    </a:ext>
                  </a:extLst>
                </a:gridCol>
                <a:gridCol w="1870201">
                  <a:extLst>
                    <a:ext uri="{9D8B030D-6E8A-4147-A177-3AD203B41FA5}">
                      <a16:colId xmlns:a16="http://schemas.microsoft.com/office/drawing/2014/main" val="2425623236"/>
                    </a:ext>
                  </a:extLst>
                </a:gridCol>
              </a:tblGrid>
              <a:tr h="658035">
                <a:tc>
                  <a:txBody>
                    <a:bodyPr/>
                    <a:lstStyle/>
                    <a:p>
                      <a:r>
                        <a:rPr lang="en-IE" sz="1900" dirty="0">
                          <a:latin typeface="Calibri" panose="020F0502020204030204" pitchFamily="34" charset="0"/>
                          <a:cs typeface="Calibri" panose="020F0502020204030204" pitchFamily="34" charset="0"/>
                        </a:rPr>
                        <a:t>Stages</a:t>
                      </a:r>
                    </a:p>
                  </a:txBody>
                  <a:tcPr marL="98064" marR="98064" marT="49032" marB="49032"/>
                </a:tc>
                <a:tc>
                  <a:txBody>
                    <a:bodyPr/>
                    <a:lstStyle/>
                    <a:p>
                      <a:r>
                        <a:rPr lang="en-IE" sz="1900">
                          <a:latin typeface="Calibri" panose="020F0502020204030204" pitchFamily="34" charset="0"/>
                          <a:cs typeface="Calibri" panose="020F0502020204030204" pitchFamily="34" charset="0"/>
                        </a:rPr>
                        <a:t>Description</a:t>
                      </a:r>
                    </a:p>
                  </a:txBody>
                  <a:tcPr marL="98064" marR="98064" marT="49032" marB="49032"/>
                </a:tc>
                <a:tc>
                  <a:txBody>
                    <a:bodyPr/>
                    <a:lstStyle/>
                    <a:p>
                      <a:r>
                        <a:rPr lang="en-IE" sz="1900">
                          <a:latin typeface="Calibri" panose="020F0502020204030204" pitchFamily="34" charset="0"/>
                          <a:cs typeface="Calibri" panose="020F0502020204030204" pitchFamily="34" charset="0"/>
                        </a:rPr>
                        <a:t>Provisional Timeframe</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Statutory Status</a:t>
                      </a:r>
                    </a:p>
                  </a:txBody>
                  <a:tcPr marL="98064" marR="98064" marT="49032" marB="49032"/>
                </a:tc>
                <a:extLst>
                  <a:ext uri="{0D108BD9-81ED-4DB2-BD59-A6C34878D82A}">
                    <a16:rowId xmlns:a16="http://schemas.microsoft.com/office/drawing/2014/main" val="3632317552"/>
                  </a:ext>
                </a:extLst>
              </a:tr>
              <a:tr h="2346266">
                <a:tc>
                  <a:txBody>
                    <a:bodyPr/>
                    <a:lstStyle/>
                    <a:p>
                      <a:r>
                        <a:rPr lang="en-IE" sz="1900" dirty="0">
                          <a:latin typeface="Calibri" panose="020F0502020204030204" pitchFamily="34" charset="0"/>
                          <a:cs typeface="Calibri" panose="020F0502020204030204" pitchFamily="34" charset="0"/>
                        </a:rPr>
                        <a:t>1-3</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Preparing the Draft Plan - Background research and information gathering including informal public and stakeholder consultation and procurement of necessary consultants </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Q3 2022 – Q3 2023</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Non-Statutory</a:t>
                      </a:r>
                    </a:p>
                    <a:p>
                      <a:r>
                        <a:rPr lang="en-IE" sz="1900" dirty="0">
                          <a:latin typeface="Calibri" panose="020F0502020204030204" pitchFamily="34" charset="0"/>
                          <a:cs typeface="Calibri" panose="020F0502020204030204" pitchFamily="34" charset="0"/>
                        </a:rPr>
                        <a:t>(60 + 4 weeks)</a:t>
                      </a:r>
                    </a:p>
                  </a:txBody>
                  <a:tcPr marL="98064" marR="98064" marT="49032" marB="49032"/>
                </a:tc>
                <a:extLst>
                  <a:ext uri="{0D108BD9-81ED-4DB2-BD59-A6C34878D82A}">
                    <a16:rowId xmlns:a16="http://schemas.microsoft.com/office/drawing/2014/main" val="1535336623"/>
                  </a:ext>
                </a:extLst>
              </a:tr>
              <a:tr h="1220778">
                <a:tc>
                  <a:txBody>
                    <a:bodyPr/>
                    <a:lstStyle/>
                    <a:p>
                      <a:r>
                        <a:rPr lang="en-IE" sz="1900" dirty="0">
                          <a:latin typeface="Calibri" panose="020F0502020204030204" pitchFamily="34" charset="0"/>
                          <a:cs typeface="Calibri" panose="020F0502020204030204" pitchFamily="34" charset="0"/>
                        </a:rPr>
                        <a:t>4-6</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Publication of Draft Plan, summarise submissions, Prepare CE Report, further consultation and consideration by Council</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Q4 2023 – Q2 2024</a:t>
                      </a:r>
                    </a:p>
                  </a:txBody>
                  <a:tcPr marL="98064" marR="98064" marT="49032" marB="49032"/>
                </a:tc>
                <a:tc>
                  <a:txBody>
                    <a:bodyPr/>
                    <a:lstStyle/>
                    <a:p>
                      <a:r>
                        <a:rPr lang="en-IE" sz="1900" dirty="0">
                          <a:latin typeface="Calibri" panose="020F0502020204030204" pitchFamily="34" charset="0"/>
                          <a:cs typeface="Calibri" panose="020F0502020204030204" pitchFamily="34" charset="0"/>
                        </a:rPr>
                        <a:t>Statutory </a:t>
                      </a:r>
                    </a:p>
                    <a:p>
                      <a:r>
                        <a:rPr lang="en-IE" sz="1900" dirty="0">
                          <a:latin typeface="Calibri" panose="020F0502020204030204" pitchFamily="34" charset="0"/>
                          <a:cs typeface="Calibri" panose="020F0502020204030204" pitchFamily="34" charset="0"/>
                        </a:rPr>
                        <a:t>(35 weeks)</a:t>
                      </a:r>
                    </a:p>
                  </a:txBody>
                  <a:tcPr marL="98064" marR="98064" marT="49032" marB="49032"/>
                </a:tc>
                <a:extLst>
                  <a:ext uri="{0D108BD9-81ED-4DB2-BD59-A6C34878D82A}">
                    <a16:rowId xmlns:a16="http://schemas.microsoft.com/office/drawing/2014/main" val="669417566"/>
                  </a:ext>
                </a:extLst>
              </a:tr>
              <a:tr h="744544">
                <a:tc>
                  <a:txBody>
                    <a:bodyPr/>
                    <a:lstStyle/>
                    <a:p>
                      <a:r>
                        <a:rPr lang="en-GB" sz="1900" dirty="0">
                          <a:latin typeface="Calibri" panose="020F0502020204030204" pitchFamily="34" charset="0"/>
                          <a:cs typeface="Calibri" panose="020F0502020204030204" pitchFamily="34" charset="0"/>
                        </a:rPr>
                        <a:t>7</a:t>
                      </a:r>
                      <a:endParaRPr lang="en-IE" sz="1900" dirty="0">
                        <a:latin typeface="Calibri" panose="020F0502020204030204" pitchFamily="34" charset="0"/>
                        <a:cs typeface="Calibri" panose="020F0502020204030204" pitchFamily="34" charset="0"/>
                      </a:endParaRPr>
                    </a:p>
                  </a:txBody>
                  <a:tcPr marL="98064" marR="98064" marT="49032" marB="49032"/>
                </a:tc>
                <a:tc>
                  <a:txBody>
                    <a:bodyPr/>
                    <a:lstStyle/>
                    <a:p>
                      <a:r>
                        <a:rPr lang="en-IE" sz="1900" dirty="0">
                          <a:latin typeface="Calibri" panose="020F0502020204030204" pitchFamily="34" charset="0"/>
                          <a:cs typeface="Calibri" panose="020F0502020204030204" pitchFamily="34" charset="0"/>
                        </a:rPr>
                        <a:t>Adoption of LAP</a:t>
                      </a:r>
                    </a:p>
                  </a:txBody>
                  <a:tcPr marL="98064" marR="98064" marT="49032" marB="49032"/>
                </a:tc>
                <a:tc>
                  <a:txBody>
                    <a:bodyPr/>
                    <a:lstStyle/>
                    <a:p>
                      <a:r>
                        <a:rPr lang="en-GB" sz="1900" dirty="0">
                          <a:latin typeface="Calibri" panose="020F0502020204030204" pitchFamily="34" charset="0"/>
                          <a:cs typeface="Calibri" panose="020F0502020204030204" pitchFamily="34" charset="0"/>
                        </a:rPr>
                        <a:t>Q2 2024</a:t>
                      </a:r>
                      <a:endParaRPr lang="en-IE" sz="1900" dirty="0">
                        <a:latin typeface="Calibri" panose="020F0502020204030204" pitchFamily="34" charset="0"/>
                        <a:cs typeface="Calibri" panose="020F0502020204030204" pitchFamily="34" charset="0"/>
                      </a:endParaRPr>
                    </a:p>
                  </a:txBody>
                  <a:tcPr marL="98064" marR="98064" marT="49032" marB="49032"/>
                </a:tc>
                <a:tc>
                  <a:txBody>
                    <a:bodyPr/>
                    <a:lstStyle/>
                    <a:p>
                      <a:r>
                        <a:rPr lang="en-IE" sz="1900" dirty="0">
                          <a:latin typeface="Calibri" panose="020F0502020204030204" pitchFamily="34" charset="0"/>
                          <a:cs typeface="Calibri" panose="020F0502020204030204" pitchFamily="34" charset="0"/>
                        </a:rPr>
                        <a:t>Statutory </a:t>
                      </a:r>
                    </a:p>
                    <a:p>
                      <a:r>
                        <a:rPr lang="en-IE" sz="1900" dirty="0">
                          <a:latin typeface="Calibri" panose="020F0502020204030204" pitchFamily="34" charset="0"/>
                          <a:cs typeface="Calibri" panose="020F0502020204030204" pitchFamily="34" charset="0"/>
                        </a:rPr>
                        <a:t>(4 weeks)</a:t>
                      </a:r>
                      <a:endParaRPr lang="en-IE" sz="1900" dirty="0"/>
                    </a:p>
                  </a:txBody>
                  <a:tcPr marL="98064" marR="98064" marT="49032" marB="49032"/>
                </a:tc>
                <a:extLst>
                  <a:ext uri="{0D108BD9-81ED-4DB2-BD59-A6C34878D82A}">
                    <a16:rowId xmlns:a16="http://schemas.microsoft.com/office/drawing/2014/main" val="277948800"/>
                  </a:ext>
                </a:extLst>
              </a:tr>
              <a:tr h="744544">
                <a:tc>
                  <a:txBody>
                    <a:bodyPr/>
                    <a:lstStyle/>
                    <a:p>
                      <a:r>
                        <a:rPr lang="en-IE" sz="1900" dirty="0">
                          <a:latin typeface="Calibri" panose="020F0502020204030204" pitchFamily="34" charset="0"/>
                          <a:cs typeface="Calibri" panose="020F0502020204030204" pitchFamily="34" charset="0"/>
                        </a:rPr>
                        <a:t>Total </a:t>
                      </a:r>
                    </a:p>
                  </a:txBody>
                  <a:tcPr marL="98064" marR="98064" marT="49032" marB="49032"/>
                </a:tc>
                <a:tc>
                  <a:txBody>
                    <a:bodyPr/>
                    <a:lstStyle/>
                    <a:p>
                      <a:endParaRPr lang="en-IE" sz="1900" dirty="0">
                        <a:latin typeface="Calibri" panose="020F0502020204030204" pitchFamily="34" charset="0"/>
                        <a:cs typeface="Calibri" panose="020F0502020204030204" pitchFamily="34" charset="0"/>
                      </a:endParaRPr>
                    </a:p>
                  </a:txBody>
                  <a:tcPr marL="98064" marR="98064" marT="49032" marB="49032"/>
                </a:tc>
                <a:tc>
                  <a:txBody>
                    <a:bodyPr/>
                    <a:lstStyle/>
                    <a:p>
                      <a:endParaRPr lang="en-IE" sz="1900" dirty="0">
                        <a:latin typeface="Calibri" panose="020F0502020204030204" pitchFamily="34" charset="0"/>
                        <a:cs typeface="Calibri" panose="020F0502020204030204" pitchFamily="34" charset="0"/>
                      </a:endParaRPr>
                    </a:p>
                  </a:txBody>
                  <a:tcPr marL="98064" marR="98064" marT="49032" marB="490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900" dirty="0">
                          <a:latin typeface="Calibri" panose="020F0502020204030204" pitchFamily="34" charset="0"/>
                          <a:cs typeface="Calibri" panose="020F0502020204030204" pitchFamily="34" charset="0"/>
                        </a:rPr>
                        <a:t>Approx 99+4  weeks</a:t>
                      </a:r>
                    </a:p>
                  </a:txBody>
                  <a:tcPr marL="98064" marR="98064" marT="49032" marB="49032"/>
                </a:tc>
                <a:extLst>
                  <a:ext uri="{0D108BD9-81ED-4DB2-BD59-A6C34878D82A}">
                    <a16:rowId xmlns:a16="http://schemas.microsoft.com/office/drawing/2014/main" val="263044089"/>
                  </a:ext>
                </a:extLst>
              </a:tr>
            </a:tbl>
          </a:graphicData>
        </a:graphic>
      </p:graphicFrame>
    </p:spTree>
    <p:extLst>
      <p:ext uri="{BB962C8B-B14F-4D97-AF65-F5344CB8AC3E}">
        <p14:creationId xmlns:p14="http://schemas.microsoft.com/office/powerpoint/2010/main" val="191604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E392D-9E73-564E-BB9A-299B50D169F2}"/>
              </a:ext>
            </a:extLst>
          </p:cNvPr>
          <p:cNvSpPr>
            <a:spLocks noGrp="1"/>
          </p:cNvSpPr>
          <p:nvPr>
            <p:ph type="title"/>
          </p:nvPr>
        </p:nvSpPr>
        <p:spPr>
          <a:xfrm>
            <a:off x="640080" y="325370"/>
            <a:ext cx="6894576" cy="1784538"/>
          </a:xfrm>
        </p:spPr>
        <p:txBody>
          <a:bodyPr vert="horz" lIns="91440" tIns="45720" rIns="91440" bIns="45720" rtlCol="0" anchor="b">
            <a:normAutofit/>
          </a:bodyPr>
          <a:lstStyle/>
          <a:p>
            <a:pPr>
              <a:lnSpc>
                <a:spcPct val="90000"/>
              </a:lnSpc>
            </a:pPr>
            <a:r>
              <a:rPr lang="en-US" sz="6100"/>
              <a:t>County Development Plan context</a:t>
            </a:r>
          </a:p>
        </p:txBody>
      </p:sp>
      <p:sp>
        <p:nvSpPr>
          <p:cNvPr id="3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98FE0E3-7391-4D6C-1686-6E68B338E5CE}"/>
              </a:ext>
            </a:extLst>
          </p:cNvPr>
          <p:cNvSpPr>
            <a:spLocks noGrp="1"/>
          </p:cNvSpPr>
          <p:nvPr>
            <p:ph type="body" sz="half" idx="2"/>
          </p:nvPr>
        </p:nvSpPr>
        <p:spPr>
          <a:xfrm>
            <a:off x="640080" y="2708307"/>
            <a:ext cx="6894576" cy="3485260"/>
          </a:xfrm>
        </p:spPr>
        <p:txBody>
          <a:bodyPr vert="horz" lIns="91440" tIns="45720" rIns="91440" bIns="45720" rtlCol="0">
            <a:normAutofit fontScale="92500" lnSpcReduction="10000"/>
          </a:bodyPr>
          <a:lstStyle/>
          <a:p>
            <a:pPr indent="-228600">
              <a:lnSpc>
                <a:spcPct val="100000"/>
              </a:lnSpc>
              <a:spcBef>
                <a:spcPts val="300"/>
              </a:spcBef>
              <a:spcAft>
                <a:spcPts val="800"/>
              </a:spcAft>
              <a:buFont typeface="Arial" panose="020B0604020202020204" pitchFamily="34" charset="0"/>
              <a:buChar char="•"/>
            </a:pPr>
            <a:r>
              <a:rPr lang="en-US" sz="1800" b="1" dirty="0">
                <a:effectLst/>
              </a:rPr>
              <a:t>Objectives: QDP14 -  3  and EDE4 - 14</a:t>
            </a:r>
          </a:p>
          <a:p>
            <a:pPr indent="-228600">
              <a:lnSpc>
                <a:spcPct val="100000"/>
              </a:lnSpc>
              <a:spcBef>
                <a:spcPts val="300"/>
              </a:spcBef>
              <a:spcAft>
                <a:spcPts val="800"/>
              </a:spcAft>
              <a:buFont typeface="Arial" panose="020B0604020202020204" pitchFamily="34" charset="0"/>
              <a:buChar char="•"/>
            </a:pPr>
            <a:r>
              <a:rPr lang="en-US" sz="1800" b="1" i="1" dirty="0">
                <a:effectLst/>
              </a:rPr>
              <a:t>“</a:t>
            </a:r>
            <a:r>
              <a:rPr lang="en-US" sz="1800" dirty="0">
                <a:effectLst/>
              </a:rPr>
              <a:t>To prepare a LAP for Clondalkin, the extent of the boundary to be defined, which will be guided by the Local Area Plans Guidelines for Planning Authorities, 2013 (Department of the Environment, Community and Local Government) or any superseding guidelines and which will incorporate:</a:t>
            </a:r>
          </a:p>
          <a:p>
            <a:pPr marL="342900" lvl="0" indent="-228600">
              <a:lnSpc>
                <a:spcPct val="100000"/>
              </a:lnSpc>
              <a:spcBef>
                <a:spcPts val="300"/>
              </a:spcBef>
              <a:buFont typeface="Arial" panose="020B0604020202020204" pitchFamily="34" charset="0"/>
              <a:buChar char="•"/>
            </a:pPr>
            <a:r>
              <a:rPr lang="en-US" sz="1800" dirty="0">
                <a:effectLst/>
              </a:rPr>
              <a:t>A vision for the development of Clondalkin</a:t>
            </a:r>
          </a:p>
          <a:p>
            <a:pPr marL="342900" lvl="0" indent="-228600">
              <a:lnSpc>
                <a:spcPct val="100000"/>
              </a:lnSpc>
              <a:spcBef>
                <a:spcPts val="300"/>
              </a:spcBef>
              <a:buFont typeface="Arial" panose="020B0604020202020204" pitchFamily="34" charset="0"/>
              <a:buChar char="•"/>
            </a:pPr>
            <a:r>
              <a:rPr lang="en-US" sz="1800" dirty="0">
                <a:effectLst/>
              </a:rPr>
              <a:t>Wider urban design principles</a:t>
            </a:r>
          </a:p>
          <a:p>
            <a:pPr marL="342900" lvl="0" indent="-228600">
              <a:lnSpc>
                <a:spcPct val="100000"/>
              </a:lnSpc>
              <a:spcBef>
                <a:spcPts val="300"/>
              </a:spcBef>
              <a:buFont typeface="Arial" panose="020B0604020202020204" pitchFamily="34" charset="0"/>
              <a:buChar char="•"/>
            </a:pPr>
            <a:r>
              <a:rPr lang="en-US" sz="1800" dirty="0">
                <a:effectLst/>
              </a:rPr>
              <a:t>Framework plans for larger infill sites</a:t>
            </a:r>
          </a:p>
          <a:p>
            <a:pPr marL="342900" lvl="0" indent="-228600">
              <a:lnSpc>
                <a:spcPct val="100000"/>
              </a:lnSpc>
              <a:spcBef>
                <a:spcPts val="300"/>
              </a:spcBef>
              <a:buFont typeface="Arial" panose="020B0604020202020204" pitchFamily="34" charset="0"/>
              <a:buChar char="•"/>
            </a:pPr>
            <a:r>
              <a:rPr lang="en-US" sz="1800" dirty="0">
                <a:effectLst/>
              </a:rPr>
              <a:t>A Conservation Plan </a:t>
            </a:r>
          </a:p>
          <a:p>
            <a:pPr marL="342900" lvl="0" indent="-228600">
              <a:lnSpc>
                <a:spcPct val="100000"/>
              </a:lnSpc>
              <a:spcBef>
                <a:spcPts val="300"/>
              </a:spcBef>
              <a:buFont typeface="Arial" panose="020B0604020202020204" pitchFamily="34" charset="0"/>
              <a:buChar char="•"/>
            </a:pPr>
            <a:r>
              <a:rPr lang="en-US" sz="1800" dirty="0">
                <a:effectLst/>
              </a:rPr>
              <a:t>A local Green Infrastructure strategy derived from the County GI Strategy </a:t>
            </a:r>
          </a:p>
          <a:p>
            <a:pPr marL="342900" lvl="0" indent="-228600">
              <a:lnSpc>
                <a:spcPct val="100000"/>
              </a:lnSpc>
              <a:spcBef>
                <a:spcPts val="300"/>
              </a:spcBef>
              <a:spcAft>
                <a:spcPts val="800"/>
              </a:spcAft>
              <a:buFont typeface="Arial" panose="020B0604020202020204" pitchFamily="34" charset="0"/>
              <a:buChar char="•"/>
            </a:pPr>
            <a:r>
              <a:rPr lang="en-US" sz="1800" dirty="0">
                <a:effectLst/>
              </a:rPr>
              <a:t>Transport movement study.”</a:t>
            </a:r>
            <a:endParaRPr lang="en-US" sz="1800" dirty="0"/>
          </a:p>
        </p:txBody>
      </p:sp>
      <p:pic>
        <p:nvPicPr>
          <p:cNvPr id="5" name="Content Placeholder 5">
            <a:extLst>
              <a:ext uri="{FF2B5EF4-FFF2-40B4-BE49-F238E27FC236}">
                <a16:creationId xmlns:a16="http://schemas.microsoft.com/office/drawing/2014/main" id="{D73B61EF-72C7-4ABC-6161-45BCA5AD6047}"/>
              </a:ext>
            </a:extLst>
          </p:cNvPr>
          <p:cNvPicPr>
            <a:picLocks noGrp="1" noChangeAspect="1"/>
          </p:cNvPicPr>
          <p:nvPr>
            <p:ph idx="1"/>
          </p:nvPr>
        </p:nvPicPr>
        <p:blipFill rotWithShape="1">
          <a:blip r:embed="rId2"/>
          <a:srcRect l="5666" r="9043"/>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36147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BBD92-C736-2AD7-5005-987EB326C6CF}"/>
              </a:ext>
            </a:extLst>
          </p:cNvPr>
          <p:cNvSpPr txBox="1"/>
          <p:nvPr/>
        </p:nvSpPr>
        <p:spPr>
          <a:xfrm>
            <a:off x="635000" y="640823"/>
            <a:ext cx="3418659" cy="5583148"/>
          </a:xfrm>
          <a:prstGeom prst="rect">
            <a:avLst/>
          </a:prstGeom>
        </p:spPr>
        <p:txBody>
          <a:bodyPr vert="horz" lIns="91440" tIns="45720" rIns="91440" bIns="45720" rtlCol="0" anchor="ctr">
            <a:normAutofit/>
          </a:bodyPr>
          <a:lstStyle/>
          <a:p>
            <a:pPr>
              <a:spcBef>
                <a:spcPct val="0"/>
              </a:spcBef>
              <a:spcAft>
                <a:spcPts val="600"/>
              </a:spcAft>
            </a:pPr>
            <a:r>
              <a:rPr lang="en-US" sz="6000" dirty="0">
                <a:latin typeface="+mj-lt"/>
                <a:ea typeface="+mj-ea"/>
                <a:cs typeface="+mj-cs"/>
              </a:rPr>
              <a:t>Why Prepare a Local Area Plan for Clondalkin?</a:t>
            </a:r>
          </a:p>
        </p:txBody>
      </p:sp>
      <p:graphicFrame>
        <p:nvGraphicFramePr>
          <p:cNvPr id="5" name="TextBox 2">
            <a:extLst>
              <a:ext uri="{FF2B5EF4-FFF2-40B4-BE49-F238E27FC236}">
                <a16:creationId xmlns:a16="http://schemas.microsoft.com/office/drawing/2014/main" id="{2E1287F2-54F8-7606-9118-363B13D2F64F}"/>
              </a:ext>
            </a:extLst>
          </p:cNvPr>
          <p:cNvGraphicFramePr/>
          <p:nvPr>
            <p:extLst>
              <p:ext uri="{D42A27DB-BD31-4B8C-83A1-F6EECF244321}">
                <p14:modId xmlns:p14="http://schemas.microsoft.com/office/powerpoint/2010/main" val="13458865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1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10;&#10;Description automatically generated">
            <a:extLst>
              <a:ext uri="{FF2B5EF4-FFF2-40B4-BE49-F238E27FC236}">
                <a16:creationId xmlns:a16="http://schemas.microsoft.com/office/drawing/2014/main" id="{01369FA1-19C2-A6D5-0C3D-304ECA8F77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94" r="1" b="1"/>
          <a:stretch/>
        </p:blipFill>
        <p:spPr bwMode="auto">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E54C45-26A0-FE5C-4ED7-CEF59563B968}"/>
              </a:ext>
            </a:extLst>
          </p:cNvPr>
          <p:cNvSpPr txBox="1"/>
          <p:nvPr/>
        </p:nvSpPr>
        <p:spPr>
          <a:xfrm>
            <a:off x="1885950" y="371475"/>
            <a:ext cx="1017270" cy="276999"/>
          </a:xfrm>
          <a:prstGeom prst="rect">
            <a:avLst/>
          </a:prstGeom>
          <a:solidFill>
            <a:schemeClr val="bg1"/>
          </a:solidFill>
          <a:ln w="12700">
            <a:solidFill>
              <a:srgbClr val="FF0000"/>
            </a:solidFill>
          </a:ln>
        </p:spPr>
        <p:txBody>
          <a:bodyPr wrap="square" rtlCol="0">
            <a:spAutoFit/>
          </a:bodyPr>
          <a:lstStyle/>
          <a:p>
            <a:r>
              <a:rPr lang="en-IE" sz="1200" b="1" dirty="0"/>
              <a:t>CLONBURRIS</a:t>
            </a:r>
          </a:p>
        </p:txBody>
      </p:sp>
    </p:spTree>
    <p:extLst>
      <p:ext uri="{BB962C8B-B14F-4D97-AF65-F5344CB8AC3E}">
        <p14:creationId xmlns:p14="http://schemas.microsoft.com/office/powerpoint/2010/main" val="385203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7131-7DEA-FB99-D178-45134441B4CE}"/>
              </a:ext>
            </a:extLst>
          </p:cNvPr>
          <p:cNvSpPr>
            <a:spLocks noGrp="1"/>
          </p:cNvSpPr>
          <p:nvPr>
            <p:ph type="title"/>
          </p:nvPr>
        </p:nvSpPr>
        <p:spPr>
          <a:xfrm>
            <a:off x="838200" y="810125"/>
            <a:ext cx="3429000" cy="786063"/>
          </a:xfrm>
        </p:spPr>
        <p:txBody>
          <a:bodyPr anchor="b">
            <a:normAutofit/>
          </a:bodyPr>
          <a:lstStyle/>
          <a:p>
            <a:pPr>
              <a:lnSpc>
                <a:spcPct val="90000"/>
              </a:lnSpc>
            </a:pPr>
            <a:r>
              <a:rPr lang="en-IE" sz="3200" dirty="0"/>
              <a:t>input to the LAP Process</a:t>
            </a:r>
            <a:endParaRPr lang="en-GB" sz="8000" dirty="0"/>
          </a:p>
        </p:txBody>
      </p:sp>
      <p:pic>
        <p:nvPicPr>
          <p:cNvPr id="2049" name="Picture 1">
            <a:extLst>
              <a:ext uri="{FF2B5EF4-FFF2-40B4-BE49-F238E27FC236}">
                <a16:creationId xmlns:a16="http://schemas.microsoft.com/office/drawing/2014/main" id="{F9502682-A53F-9BA0-D3CA-99C29C814C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3108" y="280736"/>
            <a:ext cx="7318171" cy="61289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18F28EA-DB2D-AEE6-DC41-72C7F545B0C9}"/>
              </a:ext>
            </a:extLst>
          </p:cNvPr>
          <p:cNvSpPr>
            <a:spLocks noGrp="1"/>
          </p:cNvSpPr>
          <p:nvPr>
            <p:ph idx="1"/>
          </p:nvPr>
        </p:nvSpPr>
        <p:spPr>
          <a:xfrm>
            <a:off x="838200" y="2005263"/>
            <a:ext cx="3429000" cy="4291263"/>
          </a:xfrm>
        </p:spPr>
        <p:txBody>
          <a:bodyPr>
            <a:normAutofit fontScale="62500" lnSpcReduction="20000"/>
          </a:bodyPr>
          <a:lstStyle/>
          <a:p>
            <a:pPr marL="0" indent="0">
              <a:buNone/>
            </a:pPr>
            <a:r>
              <a:rPr lang="en-GB" dirty="0"/>
              <a:t>Stage 1: Data Collection</a:t>
            </a:r>
          </a:p>
          <a:p>
            <a:r>
              <a:rPr lang="en-GB" dirty="0"/>
              <a:t>Internal, External and Local expertise assisting with the process</a:t>
            </a:r>
          </a:p>
          <a:p>
            <a:pPr marL="0" indent="0">
              <a:buNone/>
            </a:pPr>
            <a:r>
              <a:rPr lang="en-GB" dirty="0"/>
              <a:t>Stage 2: Data Analysis</a:t>
            </a:r>
          </a:p>
          <a:p>
            <a:r>
              <a:rPr lang="en-GB" sz="2900" dirty="0"/>
              <a:t>The process of collecting, modeling, and analysing data to extract insights that support decision-making of the Draft Plan</a:t>
            </a:r>
            <a:endParaRPr lang="en-GB" dirty="0"/>
          </a:p>
          <a:p>
            <a:pPr marL="0" indent="0">
              <a:buNone/>
            </a:pPr>
            <a:r>
              <a:rPr lang="en-GB" dirty="0"/>
              <a:t>Stage 3: Draft Plan</a:t>
            </a:r>
          </a:p>
          <a:p>
            <a:r>
              <a:rPr lang="en-GB" dirty="0"/>
              <a:t>Publication of Draft Plan informed by Stages 1 &amp; 2</a:t>
            </a:r>
          </a:p>
          <a:p>
            <a:endParaRPr lang="en-GB" dirty="0"/>
          </a:p>
          <a:p>
            <a:pPr marL="0" indent="0">
              <a:buNone/>
            </a:pPr>
            <a:endParaRPr lang="en-IE" dirty="0"/>
          </a:p>
        </p:txBody>
      </p:sp>
    </p:spTree>
    <p:extLst>
      <p:ext uri="{BB962C8B-B14F-4D97-AF65-F5344CB8AC3E}">
        <p14:creationId xmlns:p14="http://schemas.microsoft.com/office/powerpoint/2010/main" val="67850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EFA87-5780-BFFB-1B21-2F3774F0157E}"/>
              </a:ext>
            </a:extLst>
          </p:cNvPr>
          <p:cNvSpPr>
            <a:spLocks noGrp="1"/>
          </p:cNvSpPr>
          <p:nvPr>
            <p:ph type="title"/>
          </p:nvPr>
        </p:nvSpPr>
        <p:spPr>
          <a:xfrm>
            <a:off x="576072" y="238539"/>
            <a:ext cx="11018520" cy="1434415"/>
          </a:xfrm>
        </p:spPr>
        <p:txBody>
          <a:bodyPr vert="horz" lIns="91440" tIns="45720" rIns="91440" bIns="45720" rtlCol="0" anchor="b">
            <a:normAutofit/>
          </a:bodyPr>
          <a:lstStyle/>
          <a:p>
            <a:r>
              <a:rPr lang="en-US" sz="7200" dirty="0"/>
              <a:t>Clondalkin LAP preparation</a:t>
            </a:r>
          </a:p>
        </p:txBody>
      </p:sp>
      <p:sp>
        <p:nvSpPr>
          <p:cNvPr id="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81AFCD1-865D-BA74-B062-3C453197FDA0}"/>
              </a:ext>
            </a:extLst>
          </p:cNvPr>
          <p:cNvSpPr>
            <a:spLocks noGrp="1"/>
          </p:cNvSpPr>
          <p:nvPr>
            <p:ph type="body" sz="half" idx="2"/>
          </p:nvPr>
        </p:nvSpPr>
        <p:spPr>
          <a:xfrm>
            <a:off x="572493" y="2071316"/>
            <a:ext cx="5566370" cy="4706556"/>
          </a:xfrm>
        </p:spPr>
        <p:txBody>
          <a:bodyPr vert="horz" lIns="91440" tIns="45720" rIns="91440" bIns="45720" rtlCol="0" anchor="t">
            <a:normAutofit fontScale="92500"/>
          </a:bodyPr>
          <a:lstStyle/>
          <a:p>
            <a:pPr marL="228600" indent="-228600">
              <a:lnSpc>
                <a:spcPct val="100000"/>
              </a:lnSpc>
              <a:spcBef>
                <a:spcPts val="300"/>
              </a:spcBef>
              <a:spcAft>
                <a:spcPts val="1200"/>
              </a:spcAft>
              <a:buFont typeface="Arial" panose="020B0604020202020204" pitchFamily="34" charset="0"/>
              <a:buChar char="•"/>
            </a:pPr>
            <a:r>
              <a:rPr lang="en-US" sz="1900" dirty="0">
                <a:latin typeface="Calibri" panose="020F0502020204030204" pitchFamily="34" charset="0"/>
                <a:cs typeface="Calibri" panose="020F0502020204030204" pitchFamily="34" charset="0"/>
              </a:rPr>
              <a:t>Background Data, Health Check, CSO Data April 2023</a:t>
            </a:r>
          </a:p>
          <a:p>
            <a:pPr marL="228600" indent="-228600">
              <a:lnSpc>
                <a:spcPct val="100000"/>
              </a:lnSpc>
              <a:spcAft>
                <a:spcPts val="1200"/>
              </a:spcAft>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In the process of procuring </a:t>
            </a:r>
            <a:r>
              <a:rPr lang="en-US" sz="1900" b="1" dirty="0">
                <a:effectLst/>
                <a:latin typeface="Calibri" panose="020F0502020204030204" pitchFamily="34" charset="0"/>
                <a:cs typeface="Calibri" panose="020F0502020204030204" pitchFamily="34" charset="0"/>
              </a:rPr>
              <a:t>Transport Strategy and Urban Design &amp; Building  Conservation Consultants </a:t>
            </a:r>
            <a:r>
              <a:rPr lang="en-US" sz="1900" dirty="0">
                <a:effectLst/>
                <a:latin typeface="Calibri" panose="020F0502020204030204" pitchFamily="34" charset="0"/>
                <a:cs typeface="Calibri" panose="020F0502020204030204" pitchFamily="34" charset="0"/>
              </a:rPr>
              <a:t>– Request for Tender to be issued by early March</a:t>
            </a:r>
          </a:p>
          <a:p>
            <a:pPr indent="-228600">
              <a:lnSpc>
                <a:spcPct val="100000"/>
              </a:lnSpc>
              <a:spcAft>
                <a:spcPts val="1200"/>
              </a:spcAft>
              <a:buFont typeface="Arial" panose="020B0604020202020204" pitchFamily="34" charset="0"/>
              <a:buChar char="•"/>
            </a:pPr>
            <a:r>
              <a:rPr lang="en-US" sz="1900" dirty="0">
                <a:latin typeface="Calibri" panose="020F0502020204030204" pitchFamily="34" charset="0"/>
                <a:cs typeface="Calibri" panose="020F0502020204030204" pitchFamily="34" charset="0"/>
              </a:rPr>
              <a:t> SEA/AA and SFRA consultants also in the process of being procured</a:t>
            </a:r>
          </a:p>
          <a:p>
            <a:pPr marL="228600" indent="-228600">
              <a:lnSpc>
                <a:spcPct val="100000"/>
              </a:lnSpc>
              <a:spcBef>
                <a:spcPts val="300"/>
              </a:spcBef>
              <a:spcAft>
                <a:spcPts val="1200"/>
              </a:spcAft>
              <a:buFont typeface="Arial" panose="020B0604020202020204" pitchFamily="34" charset="0"/>
              <a:buChar char="•"/>
            </a:pPr>
            <a:r>
              <a:rPr lang="en-US" sz="1900" dirty="0">
                <a:latin typeface="Calibri" panose="020F0502020204030204" pitchFamily="34" charset="0"/>
                <a:cs typeface="Calibri" panose="020F0502020204030204" pitchFamily="34" charset="0"/>
              </a:rPr>
              <a:t>Public Consultation consultants and facilitators  ‘</a:t>
            </a:r>
            <a:r>
              <a:rPr lang="en-US" sz="1900" dirty="0">
                <a:effectLst/>
                <a:latin typeface="Calibri" panose="020F0502020204030204" pitchFamily="34" charset="0"/>
                <a:cs typeface="Calibri" panose="020F0502020204030204" pitchFamily="34" charset="0"/>
              </a:rPr>
              <a:t>Connect the Dots’ have been employed to prepare and implement a Public Consultation Strategy. </a:t>
            </a:r>
          </a:p>
          <a:p>
            <a:pPr marL="228600" indent="-228600">
              <a:lnSpc>
                <a:spcPct val="100000"/>
              </a:lnSpc>
              <a:spcBef>
                <a:spcPts val="300"/>
              </a:spcBef>
              <a:spcAft>
                <a:spcPts val="1200"/>
              </a:spcAft>
              <a:buFont typeface="Arial" panose="020B0604020202020204" pitchFamily="34" charset="0"/>
              <a:buChar char="•"/>
            </a:pPr>
            <a:r>
              <a:rPr lang="en-US" sz="1900" dirty="0">
                <a:latin typeface="Calibri" panose="020F0502020204030204" pitchFamily="34" charset="0"/>
                <a:cs typeface="Calibri" panose="020F0502020204030204" pitchFamily="34" charset="0"/>
              </a:rPr>
              <a:t>The </a:t>
            </a:r>
            <a:r>
              <a:rPr lang="en-US" sz="1900" dirty="0">
                <a:effectLst/>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Pre-Plan consultation to commence in the coming</a:t>
            </a:r>
          </a:p>
          <a:p>
            <a:pPr marL="228600" indent="-228600">
              <a:lnSpc>
                <a:spcPct val="100000"/>
              </a:lnSpc>
              <a:spcBef>
                <a:spcPts val="300"/>
              </a:spcBef>
              <a:spcAft>
                <a:spcPts val="1200"/>
              </a:spcAft>
              <a:buFont typeface="Arial" panose="020B0604020202020204" pitchFamily="34" charset="0"/>
              <a:buChar char="•"/>
            </a:pPr>
            <a:r>
              <a:rPr lang="en-US" sz="1900" dirty="0">
                <a:latin typeface="Calibri" panose="020F0502020204030204" pitchFamily="34" charset="0"/>
                <a:cs typeface="Calibri" panose="020F0502020204030204" pitchFamily="34" charset="0"/>
              </a:rPr>
              <a:t> ACM Members will be briefed in the coming weeks on the consultation strategy prior to its commencement</a:t>
            </a:r>
          </a:p>
          <a:p>
            <a:pPr indent="-228600">
              <a:lnSpc>
                <a:spcPct val="100000"/>
              </a:lnSpc>
              <a:buFont typeface="Arial" panose="020B0604020202020204" pitchFamily="34" charset="0"/>
              <a:buChar char="•"/>
            </a:pPr>
            <a:endParaRPr lang="en-US" sz="1500" dirty="0"/>
          </a:p>
        </p:txBody>
      </p:sp>
      <p:graphicFrame>
        <p:nvGraphicFramePr>
          <p:cNvPr id="10" name="Content Placeholder 9">
            <a:extLst>
              <a:ext uri="{FF2B5EF4-FFF2-40B4-BE49-F238E27FC236}">
                <a16:creationId xmlns:a16="http://schemas.microsoft.com/office/drawing/2014/main" id="{166EE793-F03F-4B86-8B80-CE8277CEB106}"/>
              </a:ext>
            </a:extLst>
          </p:cNvPr>
          <p:cNvGraphicFramePr>
            <a:graphicFrameLocks noGrp="1"/>
          </p:cNvGraphicFramePr>
          <p:nvPr>
            <p:ph idx="1"/>
            <p:extLst>
              <p:ext uri="{D42A27DB-BD31-4B8C-83A1-F6EECF244321}">
                <p14:modId xmlns:p14="http://schemas.microsoft.com/office/powerpoint/2010/main" val="1181347895"/>
              </p:ext>
            </p:extLst>
          </p:nvPr>
        </p:nvGraphicFramePr>
        <p:xfrm>
          <a:off x="7137918" y="2156485"/>
          <a:ext cx="4638940" cy="425551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5851F0D-A6B1-6EB0-2356-66B861BC5B39}"/>
              </a:ext>
            </a:extLst>
          </p:cNvPr>
          <p:cNvSpPr txBox="1"/>
          <p:nvPr/>
        </p:nvSpPr>
        <p:spPr>
          <a:xfrm>
            <a:off x="7852029" y="2061905"/>
            <a:ext cx="4036796" cy="369332"/>
          </a:xfrm>
          <a:prstGeom prst="rect">
            <a:avLst/>
          </a:prstGeom>
          <a:noFill/>
        </p:spPr>
        <p:txBody>
          <a:bodyPr wrap="square" rtlCol="0">
            <a:spAutoFit/>
          </a:bodyPr>
          <a:lstStyle/>
          <a:p>
            <a:r>
              <a:rPr lang="en-IE" dirty="0"/>
              <a:t>Clondalkin Population by Age</a:t>
            </a:r>
          </a:p>
        </p:txBody>
      </p:sp>
    </p:spTree>
    <p:extLst>
      <p:ext uri="{BB962C8B-B14F-4D97-AF65-F5344CB8AC3E}">
        <p14:creationId xmlns:p14="http://schemas.microsoft.com/office/powerpoint/2010/main" val="10708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FA59A6-2121-E165-E8B8-225EF204E123}"/>
              </a:ext>
            </a:extLst>
          </p:cNvPr>
          <p:cNvPicPr>
            <a:picLocks noChangeAspect="1"/>
          </p:cNvPicPr>
          <p:nvPr/>
        </p:nvPicPr>
        <p:blipFill>
          <a:blip r:embed="rId2"/>
          <a:stretch>
            <a:fillRect/>
          </a:stretch>
        </p:blipFill>
        <p:spPr>
          <a:xfrm>
            <a:off x="90479" y="124691"/>
            <a:ext cx="4630429" cy="6608618"/>
          </a:xfrm>
          <a:prstGeom prst="rect">
            <a:avLst/>
          </a:prstGeom>
        </p:spPr>
      </p:pic>
      <p:pic>
        <p:nvPicPr>
          <p:cNvPr id="6" name="Picture 5">
            <a:extLst>
              <a:ext uri="{FF2B5EF4-FFF2-40B4-BE49-F238E27FC236}">
                <a16:creationId xmlns:a16="http://schemas.microsoft.com/office/drawing/2014/main" id="{32C14779-8412-8535-6709-744C8F76BA5B}"/>
              </a:ext>
            </a:extLst>
          </p:cNvPr>
          <p:cNvPicPr>
            <a:picLocks noChangeAspect="1"/>
          </p:cNvPicPr>
          <p:nvPr/>
        </p:nvPicPr>
        <p:blipFill>
          <a:blip r:embed="rId3"/>
          <a:stretch>
            <a:fillRect/>
          </a:stretch>
        </p:blipFill>
        <p:spPr>
          <a:xfrm>
            <a:off x="7578436" y="124690"/>
            <a:ext cx="4613564" cy="6608619"/>
          </a:xfrm>
          <a:prstGeom prst="rect">
            <a:avLst/>
          </a:prstGeom>
        </p:spPr>
      </p:pic>
      <p:sp>
        <p:nvSpPr>
          <p:cNvPr id="7" name="TextBox 6">
            <a:extLst>
              <a:ext uri="{FF2B5EF4-FFF2-40B4-BE49-F238E27FC236}">
                <a16:creationId xmlns:a16="http://schemas.microsoft.com/office/drawing/2014/main" id="{30D28F7B-406E-1534-8074-CD6D506651C2}"/>
              </a:ext>
            </a:extLst>
          </p:cNvPr>
          <p:cNvSpPr txBox="1"/>
          <p:nvPr/>
        </p:nvSpPr>
        <p:spPr>
          <a:xfrm>
            <a:off x="4887427" y="1757076"/>
            <a:ext cx="2417146" cy="4278094"/>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Land use survey was completed for Clondalkin for ground, first, second and third floor. </a:t>
            </a:r>
          </a:p>
          <a:p>
            <a:pPr marL="285750" indent="-285750" algn="just">
              <a:buFont typeface="Arial" panose="020B0604020202020204" pitchFamily="34" charset="0"/>
              <a:buChar char="•"/>
            </a:pPr>
            <a:r>
              <a:rPr lang="en-GB" sz="1600" dirty="0"/>
              <a:t>In total, 490 buildings were surveyed. </a:t>
            </a:r>
          </a:p>
          <a:p>
            <a:pPr marL="285750" indent="-285750" algn="just">
              <a:buFont typeface="Arial" panose="020B0604020202020204" pitchFamily="34" charset="0"/>
              <a:buChar char="•"/>
            </a:pPr>
            <a:r>
              <a:rPr lang="en-GB" sz="1600" dirty="0"/>
              <a:t>Resulted in an overall </a:t>
            </a:r>
            <a:r>
              <a:rPr lang="en-GB" sz="1600" b="1" dirty="0"/>
              <a:t>low vacancy </a:t>
            </a:r>
            <a:r>
              <a:rPr lang="en-GB" sz="1600" dirty="0"/>
              <a:t>of 3.2% (16 buildings) within the study area of ground floor units. </a:t>
            </a:r>
          </a:p>
          <a:p>
            <a:pPr marL="285750" indent="-285750" algn="just">
              <a:buFont typeface="Arial" panose="020B0604020202020204" pitchFamily="34" charset="0"/>
              <a:buChar char="•"/>
            </a:pPr>
            <a:r>
              <a:rPr lang="en-GB" sz="1600" dirty="0"/>
              <a:t>Pockets of vacancy identified are predominantly located on Main Street and Orchard Lane. </a:t>
            </a:r>
          </a:p>
        </p:txBody>
      </p:sp>
      <p:sp>
        <p:nvSpPr>
          <p:cNvPr id="9" name="Title 1">
            <a:extLst>
              <a:ext uri="{FF2B5EF4-FFF2-40B4-BE49-F238E27FC236}">
                <a16:creationId xmlns:a16="http://schemas.microsoft.com/office/drawing/2014/main" id="{318E2BF0-A6AB-5C7B-9195-9967398E523D}"/>
              </a:ext>
            </a:extLst>
          </p:cNvPr>
          <p:cNvSpPr txBox="1">
            <a:spLocks/>
          </p:cNvSpPr>
          <p:nvPr/>
        </p:nvSpPr>
        <p:spPr>
          <a:xfrm>
            <a:off x="4720908" y="0"/>
            <a:ext cx="3419856" cy="160020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r>
              <a:rPr lang="en-US" sz="3600" dirty="0"/>
              <a:t>Clondalkin Town </a:t>
            </a:r>
          </a:p>
          <a:p>
            <a:r>
              <a:rPr lang="en-US" sz="3600" dirty="0"/>
              <a:t>Centre Health Check</a:t>
            </a:r>
          </a:p>
        </p:txBody>
      </p:sp>
    </p:spTree>
    <p:extLst>
      <p:ext uri="{BB962C8B-B14F-4D97-AF65-F5344CB8AC3E}">
        <p14:creationId xmlns:p14="http://schemas.microsoft.com/office/powerpoint/2010/main" val="91763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052BEA-150C-C8C4-8F44-985F05D2D0B8}"/>
              </a:ext>
            </a:extLst>
          </p:cNvPr>
          <p:cNvPicPr>
            <a:picLocks noChangeAspect="1"/>
          </p:cNvPicPr>
          <p:nvPr/>
        </p:nvPicPr>
        <p:blipFill>
          <a:blip r:embed="rId3"/>
          <a:stretch>
            <a:fillRect/>
          </a:stretch>
        </p:blipFill>
        <p:spPr>
          <a:xfrm>
            <a:off x="83127" y="70942"/>
            <a:ext cx="4575236" cy="6574622"/>
          </a:xfrm>
          <a:prstGeom prst="rect">
            <a:avLst/>
          </a:prstGeom>
        </p:spPr>
      </p:pic>
      <p:pic>
        <p:nvPicPr>
          <p:cNvPr id="5" name="Picture 4">
            <a:extLst>
              <a:ext uri="{FF2B5EF4-FFF2-40B4-BE49-F238E27FC236}">
                <a16:creationId xmlns:a16="http://schemas.microsoft.com/office/drawing/2014/main" id="{5CB64242-29E0-8F51-E37C-048FB7DEF4EA}"/>
              </a:ext>
            </a:extLst>
          </p:cNvPr>
          <p:cNvPicPr>
            <a:picLocks noChangeAspect="1"/>
          </p:cNvPicPr>
          <p:nvPr/>
        </p:nvPicPr>
        <p:blipFill>
          <a:blip r:embed="rId4"/>
          <a:stretch>
            <a:fillRect/>
          </a:stretch>
        </p:blipFill>
        <p:spPr>
          <a:xfrm>
            <a:off x="7524131" y="70942"/>
            <a:ext cx="4584742" cy="6574622"/>
          </a:xfrm>
          <a:prstGeom prst="rect">
            <a:avLst/>
          </a:prstGeom>
        </p:spPr>
      </p:pic>
      <p:sp>
        <p:nvSpPr>
          <p:cNvPr id="6" name="Title 1">
            <a:extLst>
              <a:ext uri="{FF2B5EF4-FFF2-40B4-BE49-F238E27FC236}">
                <a16:creationId xmlns:a16="http://schemas.microsoft.com/office/drawing/2014/main" id="{ABC4CFC9-2C01-424C-F166-ADFC4751288F}"/>
              </a:ext>
            </a:extLst>
          </p:cNvPr>
          <p:cNvSpPr txBox="1">
            <a:spLocks/>
          </p:cNvSpPr>
          <p:nvPr/>
        </p:nvSpPr>
        <p:spPr>
          <a:xfrm>
            <a:off x="4685817" y="70942"/>
            <a:ext cx="2810860" cy="160020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r>
              <a:rPr lang="en-US" sz="3600" dirty="0"/>
              <a:t>Clondalkin Town </a:t>
            </a:r>
          </a:p>
          <a:p>
            <a:r>
              <a:rPr lang="en-US" sz="3600" dirty="0"/>
              <a:t>Centre Health Check</a:t>
            </a:r>
          </a:p>
        </p:txBody>
      </p:sp>
      <p:sp>
        <p:nvSpPr>
          <p:cNvPr id="7" name="TextBox 6">
            <a:extLst>
              <a:ext uri="{FF2B5EF4-FFF2-40B4-BE49-F238E27FC236}">
                <a16:creationId xmlns:a16="http://schemas.microsoft.com/office/drawing/2014/main" id="{FC972E93-66A9-0B86-6CB2-B64173D893DF}"/>
              </a:ext>
            </a:extLst>
          </p:cNvPr>
          <p:cNvSpPr txBox="1"/>
          <p:nvPr/>
        </p:nvSpPr>
        <p:spPr>
          <a:xfrm>
            <a:off x="4865287" y="1635778"/>
            <a:ext cx="2417146" cy="2308324"/>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These maps indicate second and third floor land uses.</a:t>
            </a:r>
          </a:p>
          <a:p>
            <a:pPr marL="285750" indent="-285750" algn="just">
              <a:buFont typeface="Arial" panose="020B0604020202020204" pitchFamily="34" charset="0"/>
              <a:buChar char="•"/>
            </a:pPr>
            <a:r>
              <a:rPr lang="en-GB" sz="1600" dirty="0"/>
              <a:t>Predominantly residential use.</a:t>
            </a:r>
          </a:p>
          <a:p>
            <a:pPr marL="285750" indent="-285750" algn="just">
              <a:buFont typeface="Arial" panose="020B0604020202020204" pitchFamily="34" charset="0"/>
              <a:buChar char="•"/>
            </a:pPr>
            <a:r>
              <a:rPr lang="en-GB" sz="1600" dirty="0"/>
              <a:t>No vacancy recorded for these floors.</a:t>
            </a:r>
          </a:p>
          <a:p>
            <a:pPr algn="just"/>
            <a:endParaRPr lang="en-GB" sz="1600" dirty="0"/>
          </a:p>
          <a:p>
            <a:pPr algn="just"/>
            <a:endParaRPr lang="en-GB" sz="1600" dirty="0"/>
          </a:p>
        </p:txBody>
      </p:sp>
    </p:spTree>
    <p:extLst>
      <p:ext uri="{BB962C8B-B14F-4D97-AF65-F5344CB8AC3E}">
        <p14:creationId xmlns:p14="http://schemas.microsoft.com/office/powerpoint/2010/main" val="275435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3905B-75B3-3094-3EA5-E9368AF035F8}"/>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lnSpc>
                <a:spcPct val="90000"/>
              </a:lnSpc>
            </a:pPr>
            <a:r>
              <a:rPr lang="en-US" sz="6100"/>
              <a:t>Public Consultation – Pre-Draft   (Q1-Q3 2023)</a:t>
            </a:r>
            <a:endParaRPr lang="en-US" sz="6100">
              <a:highlight>
                <a:srgbClr val="FFFF00"/>
              </a:highlight>
            </a:endParaRPr>
          </a:p>
        </p:txBody>
      </p:sp>
      <p:sp>
        <p:nvSpPr>
          <p:cNvPr id="2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6CA61"/>
          </a:solidFill>
          <a:ln w="38100" cap="rnd">
            <a:solidFill>
              <a:srgbClr val="C6CA6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A809E95-4A09-DFA9-1090-7710C2CB85CA}"/>
              </a:ext>
            </a:extLst>
          </p:cNvPr>
          <p:cNvSpPr>
            <a:spLocks noGrp="1"/>
          </p:cNvSpPr>
          <p:nvPr>
            <p:ph type="body" sz="half" idx="2"/>
          </p:nvPr>
        </p:nvSpPr>
        <p:spPr>
          <a:xfrm>
            <a:off x="5297762" y="2706624"/>
            <a:ext cx="6251110" cy="3483864"/>
          </a:xfrm>
        </p:spPr>
        <p:txBody>
          <a:bodyPr vert="horz" lIns="91440" tIns="45720" rIns="91440" bIns="45720" rtlCol="0">
            <a:normAutofit fontScale="92500" lnSpcReduction="20000"/>
          </a:bodyPr>
          <a:lstStyle/>
          <a:p>
            <a:pPr marL="285750" indent="-228600">
              <a:lnSpc>
                <a:spcPct val="100000"/>
              </a:lnSpc>
              <a:spcAft>
                <a:spcPts val="600"/>
              </a:spcAft>
              <a:buFont typeface="Arial" panose="020B0604020202020204" pitchFamily="34" charset="0"/>
              <a:buChar char="•"/>
            </a:pPr>
            <a:r>
              <a:rPr lang="en-US" sz="1500" dirty="0"/>
              <a:t>Connect the Dots have been procured to facilitate public consultation to inform the early preparation of the plan</a:t>
            </a:r>
          </a:p>
          <a:p>
            <a:pPr marL="285750" indent="-228600">
              <a:lnSpc>
                <a:spcPct val="100000"/>
              </a:lnSpc>
              <a:spcAft>
                <a:spcPts val="600"/>
              </a:spcAft>
              <a:buFont typeface="Arial" panose="020B0604020202020204" pitchFamily="34" charset="0"/>
              <a:buChar char="•"/>
            </a:pPr>
            <a:r>
              <a:rPr lang="en-US" sz="1500" dirty="0"/>
              <a:t>Consultation Plan / Strategy is in the process of being developed</a:t>
            </a:r>
          </a:p>
          <a:p>
            <a:pPr marL="285750" indent="-228600">
              <a:lnSpc>
                <a:spcPct val="100000"/>
              </a:lnSpc>
              <a:spcAft>
                <a:spcPts val="600"/>
              </a:spcAft>
              <a:buFont typeface="Arial" panose="020B0604020202020204" pitchFamily="34" charset="0"/>
              <a:buChar char="•"/>
            </a:pPr>
            <a:r>
              <a:rPr lang="en-US" sz="1500" dirty="0"/>
              <a:t>A </a:t>
            </a:r>
            <a:r>
              <a:rPr lang="en-US" sz="1500" b="1" dirty="0"/>
              <a:t>briefing</a:t>
            </a:r>
            <a:r>
              <a:rPr lang="en-US" sz="1500" dirty="0"/>
              <a:t> will be held with ACM Members to review the consultation strategy</a:t>
            </a:r>
          </a:p>
          <a:p>
            <a:pPr marL="285750" indent="-228600">
              <a:lnSpc>
                <a:spcPct val="100000"/>
              </a:lnSpc>
              <a:spcAft>
                <a:spcPts val="600"/>
              </a:spcAft>
              <a:buFont typeface="Arial" panose="020B0604020202020204" pitchFamily="34" charset="0"/>
              <a:buChar char="•"/>
            </a:pPr>
            <a:r>
              <a:rPr lang="en-US" sz="1500" dirty="0"/>
              <a:t>A cross-departmental internal workshop will inform early work</a:t>
            </a:r>
          </a:p>
          <a:p>
            <a:pPr marL="285750" indent="-228600">
              <a:lnSpc>
                <a:spcPct val="100000"/>
              </a:lnSpc>
              <a:spcAft>
                <a:spcPts val="600"/>
              </a:spcAft>
              <a:buFont typeface="Arial" panose="020B0604020202020204" pitchFamily="34" charset="0"/>
              <a:buChar char="•"/>
            </a:pPr>
            <a:r>
              <a:rPr lang="en-US" sz="1500" dirty="0"/>
              <a:t>A survey will be issued to the public in March to get initial feedback</a:t>
            </a:r>
          </a:p>
          <a:p>
            <a:pPr marL="285750" indent="-228600">
              <a:lnSpc>
                <a:spcPct val="100000"/>
              </a:lnSpc>
              <a:spcAft>
                <a:spcPts val="600"/>
              </a:spcAft>
              <a:buFont typeface="Arial" panose="020B0604020202020204" pitchFamily="34" charset="0"/>
              <a:buChar char="•"/>
            </a:pPr>
            <a:r>
              <a:rPr lang="en-US" sz="1500" dirty="0"/>
              <a:t>This will be followed by workshops for the public both online and in person</a:t>
            </a:r>
          </a:p>
          <a:p>
            <a:pPr marL="285750" indent="-228600">
              <a:lnSpc>
                <a:spcPct val="100000"/>
              </a:lnSpc>
              <a:spcAft>
                <a:spcPts val="600"/>
              </a:spcAft>
              <a:buFont typeface="Arial" panose="020B0604020202020204" pitchFamily="34" charset="0"/>
              <a:buChar char="•"/>
            </a:pPr>
            <a:r>
              <a:rPr lang="en-US" sz="1500" dirty="0"/>
              <a:t>Further non-statutory feedback will be sought from public on early drafts of the Plan</a:t>
            </a:r>
          </a:p>
          <a:p>
            <a:pPr marL="285750" indent="-228600">
              <a:lnSpc>
                <a:spcPct val="100000"/>
              </a:lnSpc>
              <a:spcAft>
                <a:spcPts val="600"/>
              </a:spcAft>
              <a:buFont typeface="Arial" panose="020B0604020202020204" pitchFamily="34" charset="0"/>
              <a:buChar char="•"/>
            </a:pPr>
            <a:r>
              <a:rPr lang="en-US" sz="1500" dirty="0"/>
              <a:t>There will be statutory formal public consultation on the Draft Plan when published</a:t>
            </a:r>
          </a:p>
        </p:txBody>
      </p:sp>
      <p:pic>
        <p:nvPicPr>
          <p:cNvPr id="8" name="Content Placeholder 7">
            <a:extLst>
              <a:ext uri="{FF2B5EF4-FFF2-40B4-BE49-F238E27FC236}">
                <a16:creationId xmlns:a16="http://schemas.microsoft.com/office/drawing/2014/main" id="{7F33B60C-0A05-F90B-51A6-16D0064F0ABC}"/>
              </a:ext>
            </a:extLst>
          </p:cNvPr>
          <p:cNvPicPr>
            <a:picLocks noGrp="1" noChangeAspect="1"/>
          </p:cNvPicPr>
          <p:nvPr>
            <p:ph idx="1"/>
          </p:nvPr>
        </p:nvPicPr>
        <p:blipFill rotWithShape="1">
          <a:blip r:embed="rId3"/>
          <a:srcRect l="21296" r="3150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48106461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Sketchy</Template>
  <TotalTime>2113</TotalTime>
  <Words>977</Words>
  <Application>Microsoft Office PowerPoint</Application>
  <PresentationFormat>Widescreen</PresentationFormat>
  <Paragraphs>101</Paragraphs>
  <Slides>11</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The Hand Bold</vt:lpstr>
      <vt:lpstr>The Serif Hand Black</vt:lpstr>
      <vt:lpstr>SketchyVTI</vt:lpstr>
      <vt:lpstr>Acrobat Document</vt:lpstr>
      <vt:lpstr>PowerPoint Presentation</vt:lpstr>
      <vt:lpstr>County Development Plan context</vt:lpstr>
      <vt:lpstr>PowerPoint Presentation</vt:lpstr>
      <vt:lpstr>PowerPoint Presentation</vt:lpstr>
      <vt:lpstr>input to the LAP Process</vt:lpstr>
      <vt:lpstr>Clondalkin LAP preparation</vt:lpstr>
      <vt:lpstr>PowerPoint Presentation</vt:lpstr>
      <vt:lpstr>PowerPoint Presentation</vt:lpstr>
      <vt:lpstr>Public Consultation – Pre-Draft   (Q1-Q3 2023)</vt:lpstr>
      <vt:lpstr>Delivery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Clondalkin – Local Area Plan</dc:title>
  <dc:creator>Tracy McGibbon</dc:creator>
  <cp:lastModifiedBy>Marian Dunne</cp:lastModifiedBy>
  <cp:revision>51</cp:revision>
  <dcterms:created xsi:type="dcterms:W3CDTF">2022-09-12T13:38:42Z</dcterms:created>
  <dcterms:modified xsi:type="dcterms:W3CDTF">2023-02-22T14:37:39Z</dcterms:modified>
</cp:coreProperties>
</file>