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61" r:id="rId5"/>
    <p:sldId id="284" r:id="rId6"/>
    <p:sldId id="333" r:id="rId7"/>
    <p:sldId id="334" r:id="rId8"/>
    <p:sldId id="335" r:id="rId9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5E00"/>
    <a:srgbClr val="5162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1361E7-4568-4758-96CB-EE69107A8C69}" v="4" dt="2023-02-10T09:57:35.4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33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36121A73-F264-4B11-BC65-82F3B60BF728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F6D2F664-2B28-4E95-B850-8C1285D625C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7519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940202D5-F79F-48B0-89C1-F9237F675FD1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6125"/>
            <a:ext cx="49736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77B4A99-232C-45C9-97BD-2CC7D5CC8AC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0219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32385" algn="just">
              <a:lnSpc>
                <a:spcPct val="102000"/>
              </a:lnSpc>
            </a:pPr>
            <a:endParaRPr lang="en-IE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4A99-232C-45C9-97BD-2CC7D5CC8ACE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32447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EFFC-60A3-48F9-AE30-E5229BE85CF8}" type="datetime1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1A7E-C809-43DF-9412-48E4C2ED7D33}" type="datetime1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B33B-B059-4D93-BAF1-BDA88AA1148A}" type="datetime1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7200-BE5C-4768-B75D-20CBF7E3D015}" type="datetime1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AF50-8477-40ED-8C3D-95941BBB6356}" type="datetime1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A152-68A7-4735-AD1A-798877CA3C88}" type="datetime1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5AE4-872E-4CBD-B3BD-DDFC60489AC3}" type="datetime1">
              <a:rPr lang="en-US" smtClean="0"/>
              <a:t>2/21/2023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B31E-4A5E-41EC-B12E-BF1709B8CC7F}" type="datetime1">
              <a:rPr lang="en-US" smtClean="0"/>
              <a:t>2/21/2023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96FF-CE21-4CD0-B4D6-B7A5D82E0447}" type="datetime1">
              <a:rPr lang="en-US" smtClean="0"/>
              <a:t>2/21/2023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8204-086B-4419-BE78-C97B62A04D1F}" type="datetime1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2ABA3-17C4-4AE6-97A9-27B05E53DF0B}" type="datetime1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39BDC-F521-4D7B-A1F2-4B9F6AA788EC}" type="datetime1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431116"/>
            <a:ext cx="381000" cy="349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0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76200" y="1772697"/>
            <a:ext cx="8915400" cy="3810000"/>
          </a:xfrm>
          <a:noFill/>
          <a:ln/>
        </p:spPr>
        <p:txBody>
          <a:bodyPr vert="horz" lIns="91440" tIns="45720" rIns="91440" bIns="45720" rtlCol="0" anchor="t">
            <a:noAutofit/>
          </a:bodyPr>
          <a:lstStyle/>
          <a:p>
            <a:endParaRPr lang="en-IE" sz="3600" b="1" dirty="0">
              <a:solidFill>
                <a:schemeClr val="bg1"/>
              </a:solidFill>
            </a:endParaRPr>
          </a:p>
          <a:p>
            <a:r>
              <a:rPr lang="en-IE" sz="3600" b="1" dirty="0">
                <a:solidFill>
                  <a:schemeClr val="bg1"/>
                </a:solidFill>
              </a:rPr>
              <a:t>Community Recognition Fund 2023</a:t>
            </a:r>
          </a:p>
          <a:p>
            <a:endParaRPr lang="en-IE" sz="3600" b="1" dirty="0">
              <a:solidFill>
                <a:schemeClr val="bg1"/>
              </a:solidFill>
            </a:endParaRPr>
          </a:p>
          <a:p>
            <a:endParaRPr lang="en-IE" sz="3600" b="1" dirty="0">
              <a:solidFill>
                <a:schemeClr val="bg1"/>
              </a:solidFill>
            </a:endParaRPr>
          </a:p>
          <a:p>
            <a:endParaRPr lang="en-IE" sz="3600" b="1" dirty="0">
              <a:solidFill>
                <a:schemeClr val="bg1"/>
              </a:solidFill>
              <a:cs typeface="Calibri"/>
            </a:endParaRPr>
          </a:p>
          <a:p>
            <a:endParaRPr lang="en-IE" sz="2400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381000" y="5029200"/>
            <a:ext cx="830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endParaRPr lang="en-IE" sz="2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22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71"/>
    </mc:Choice>
    <mc:Fallback xmlns="">
      <p:transition spd="slow" advTm="1367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2382" y="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01174" y="723351"/>
            <a:ext cx="8687955" cy="6002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R="5080">
              <a:lnSpc>
                <a:spcPct val="103299"/>
              </a:lnSpc>
              <a:buNone/>
            </a:pPr>
            <a:r>
              <a:rPr lang="en-GB" dirty="0">
                <a:solidFill>
                  <a:srgbClr val="D95E00"/>
                </a:solidFill>
              </a:rPr>
              <a:t>Overview</a:t>
            </a:r>
            <a:endParaRPr lang="en-GB" sz="2400" dirty="0">
              <a:latin typeface="Times New Roman"/>
              <a:cs typeface="Times New Roman"/>
            </a:endParaRPr>
          </a:p>
          <a:p>
            <a:pPr marL="12700" marR="5080" indent="0" algn="just">
              <a:lnSpc>
                <a:spcPct val="103299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DRCD fund:</a:t>
            </a:r>
          </a:p>
          <a:p>
            <a:pPr marL="895350" marR="5080" algn="just">
              <a:spcBef>
                <a:spcPts val="0"/>
              </a:spcBef>
            </a:pPr>
            <a:r>
              <a:rPr lang="en-GB" sz="2400" dirty="0">
                <a:cs typeface="Arial" panose="020B0604020202020204" pitchFamily="34" charset="0"/>
              </a:rPr>
              <a:t>	recognise communities</a:t>
            </a:r>
            <a:r>
              <a:rPr lang="en-GB" sz="2400" spc="8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welcoming</a:t>
            </a:r>
            <a:r>
              <a:rPr lang="en-GB" sz="2400" spc="75" dirty="0">
                <a:cs typeface="Arial" panose="020B0604020202020204" pitchFamily="34" charset="0"/>
              </a:rPr>
              <a:t> &amp; </a:t>
            </a:r>
            <a:r>
              <a:rPr lang="en-GB" sz="2400" dirty="0">
                <a:cs typeface="Arial" panose="020B0604020202020204" pitchFamily="34" charset="0"/>
              </a:rPr>
              <a:t>hosting</a:t>
            </a:r>
            <a:r>
              <a:rPr lang="en-GB" sz="2400" spc="7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significant</a:t>
            </a:r>
            <a:r>
              <a:rPr lang="en-GB" sz="2400" spc="9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numbers</a:t>
            </a:r>
            <a:r>
              <a:rPr lang="en-GB" sz="2400" spc="9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of</a:t>
            </a:r>
            <a:r>
              <a:rPr lang="en-GB" sz="2400" spc="9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arrivals</a:t>
            </a:r>
            <a:r>
              <a:rPr lang="en-GB" sz="2400" spc="90" dirty="0">
                <a:cs typeface="Arial" panose="020B0604020202020204" pitchFamily="34" charset="0"/>
              </a:rPr>
              <a:t> </a:t>
            </a:r>
            <a:r>
              <a:rPr lang="en-GB" sz="2400" spc="-20" dirty="0">
                <a:cs typeface="Arial" panose="020B0604020202020204" pitchFamily="34" charset="0"/>
              </a:rPr>
              <a:t>from </a:t>
            </a:r>
            <a:r>
              <a:rPr lang="en-GB" sz="2400" dirty="0">
                <a:cs typeface="Arial" panose="020B0604020202020204" pitchFamily="34" charset="0"/>
              </a:rPr>
              <a:t>Ukraine/other</a:t>
            </a:r>
            <a:r>
              <a:rPr lang="en-GB" sz="2400" spc="-10" dirty="0">
                <a:cs typeface="Arial" panose="020B0604020202020204" pitchFamily="34" charset="0"/>
              </a:rPr>
              <a:t> countries</a:t>
            </a:r>
          </a:p>
          <a:p>
            <a:pPr marL="895350" marR="5080" algn="just">
              <a:spcBef>
                <a:spcPts val="0"/>
              </a:spcBef>
            </a:pPr>
            <a:r>
              <a:rPr lang="en-GB" sz="2400" spc="-10" dirty="0">
                <a:cs typeface="Arial" panose="020B0604020202020204" pitchFamily="34" charset="0"/>
              </a:rPr>
              <a:t>Targeted at projects in </a:t>
            </a:r>
            <a:r>
              <a:rPr lang="en-GB" sz="2400" dirty="0">
                <a:cs typeface="Arial" panose="020B0604020202020204" pitchFamily="34" charset="0"/>
              </a:rPr>
              <a:t>communities,</a:t>
            </a:r>
            <a:r>
              <a:rPr lang="en-GB" sz="2400" spc="-3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towns</a:t>
            </a:r>
            <a:r>
              <a:rPr lang="en-GB" sz="2400" spc="-30" dirty="0">
                <a:cs typeface="Arial" panose="020B0604020202020204" pitchFamily="34" charset="0"/>
              </a:rPr>
              <a:t> &amp; </a:t>
            </a:r>
            <a:r>
              <a:rPr lang="en-GB" sz="2400" spc="-10" dirty="0">
                <a:cs typeface="Arial" panose="020B0604020202020204" pitchFamily="34" charset="0"/>
              </a:rPr>
              <a:t>villages </a:t>
            </a:r>
            <a:r>
              <a:rPr lang="en-GB" sz="2400" dirty="0">
                <a:cs typeface="Arial" panose="020B0604020202020204" pitchFamily="34" charset="0"/>
              </a:rPr>
              <a:t>hosting</a:t>
            </a:r>
            <a:r>
              <a:rPr lang="en-GB" sz="2400" spc="36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‘new</a:t>
            </a:r>
            <a:r>
              <a:rPr lang="en-GB" sz="2400" spc="-2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arrivals’ (</a:t>
            </a:r>
            <a:r>
              <a:rPr lang="en-GB" sz="2400" dirty="0" err="1">
                <a:cs typeface="Arial" panose="020B0604020202020204" pitchFamily="34" charset="0"/>
              </a:rPr>
              <a:t>BoTPs</a:t>
            </a:r>
            <a:r>
              <a:rPr lang="en-GB" sz="2400" dirty="0">
                <a:cs typeface="Arial" panose="020B0604020202020204" pitchFamily="34" charset="0"/>
              </a:rPr>
              <a:t>/IPAs)</a:t>
            </a:r>
          </a:p>
          <a:p>
            <a:pPr marL="895350" marR="5080" algn="just">
              <a:spcBef>
                <a:spcPts val="0"/>
              </a:spcBef>
            </a:pPr>
            <a:r>
              <a:rPr lang="en-GB" sz="2400" spc="-25" dirty="0">
                <a:cs typeface="Arial" panose="020B0604020202020204" pitchFamily="34" charset="0"/>
              </a:rPr>
              <a:t>A</a:t>
            </a:r>
            <a:r>
              <a:rPr lang="en-GB" sz="2400" dirty="0">
                <a:cs typeface="Arial" panose="020B0604020202020204" pitchFamily="34" charset="0"/>
              </a:rPr>
              <a:t>ims</a:t>
            </a:r>
            <a:r>
              <a:rPr lang="en-GB" sz="2400" spc="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to</a:t>
            </a:r>
            <a:r>
              <a:rPr lang="en-GB" sz="2400" spc="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support</a:t>
            </a:r>
            <a:r>
              <a:rPr lang="en-GB" sz="2400" spc="2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development</a:t>
            </a:r>
            <a:r>
              <a:rPr lang="en-GB" sz="2400" spc="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of</a:t>
            </a:r>
            <a:r>
              <a:rPr lang="en-GB" sz="2400" spc="2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community</a:t>
            </a:r>
            <a:r>
              <a:rPr lang="en-GB" sz="2400" spc="37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infrastructure</a:t>
            </a:r>
            <a:r>
              <a:rPr lang="en-GB" sz="2400" spc="39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&amp;</a:t>
            </a:r>
            <a:r>
              <a:rPr lang="en-GB" sz="2400" spc="41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facilities for future</a:t>
            </a:r>
            <a:r>
              <a:rPr lang="en-GB" sz="2400" spc="25" dirty="0">
                <a:cs typeface="Arial" panose="020B0604020202020204" pitchFamily="34" charset="0"/>
              </a:rPr>
              <a:t> use </a:t>
            </a:r>
            <a:r>
              <a:rPr lang="en-GB" sz="2400" dirty="0">
                <a:cs typeface="Arial" panose="020B0604020202020204" pitchFamily="34" charset="0"/>
              </a:rPr>
              <a:t>by</a:t>
            </a:r>
            <a:r>
              <a:rPr lang="en-GB" sz="2400" spc="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all</a:t>
            </a:r>
          </a:p>
          <a:p>
            <a:pPr marL="895350" marR="5080" algn="just">
              <a:spcBef>
                <a:spcPts val="0"/>
              </a:spcBef>
            </a:pPr>
            <a:r>
              <a:rPr lang="en-GB" sz="2400" dirty="0">
                <a:cs typeface="Arial" panose="020B0604020202020204" pitchFamily="34" charset="0"/>
              </a:rPr>
              <a:t>Separate</a:t>
            </a:r>
            <a:r>
              <a:rPr lang="en-GB" sz="2400" spc="40" dirty="0">
                <a:cs typeface="Arial" panose="020B0604020202020204" pitchFamily="34" charset="0"/>
              </a:rPr>
              <a:t> to other funding streams for pu</a:t>
            </a:r>
            <a:r>
              <a:rPr lang="en-GB" sz="2400" dirty="0">
                <a:cs typeface="Arial" panose="020B0604020202020204" pitchFamily="34" charset="0"/>
              </a:rPr>
              <a:t>blic</a:t>
            </a:r>
            <a:r>
              <a:rPr lang="en-GB" sz="2400" spc="-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service</a:t>
            </a:r>
            <a:r>
              <a:rPr lang="en-GB" sz="2400" spc="-2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needs</a:t>
            </a:r>
            <a:r>
              <a:rPr lang="en-GB" sz="2400" spc="-20" dirty="0">
                <a:cs typeface="Arial" panose="020B0604020202020204" pitchFamily="34" charset="0"/>
              </a:rPr>
              <a:t> related to a</a:t>
            </a:r>
            <a:r>
              <a:rPr lang="en-GB" sz="2400" dirty="0">
                <a:cs typeface="Arial" panose="020B0604020202020204" pitchFamily="34" charset="0"/>
              </a:rPr>
              <a:t>rrivals</a:t>
            </a:r>
            <a:r>
              <a:rPr lang="en-GB" sz="2400" spc="-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from</a:t>
            </a:r>
            <a:r>
              <a:rPr lang="en-GB" sz="2400" spc="-5" dirty="0">
                <a:cs typeface="Arial" panose="020B0604020202020204" pitchFamily="34" charset="0"/>
              </a:rPr>
              <a:t> </a:t>
            </a:r>
            <a:r>
              <a:rPr lang="en-GB" sz="2400" spc="-10" dirty="0">
                <a:cs typeface="Arial" panose="020B0604020202020204" pitchFamily="34" charset="0"/>
              </a:rPr>
              <a:t>Ukraine</a:t>
            </a:r>
          </a:p>
          <a:p>
            <a:pPr marL="355600" marR="5080" indent="-342900" algn="just">
              <a:lnSpc>
                <a:spcPct val="103299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cs typeface="Arial" panose="020B0604020202020204" pitchFamily="34" charset="0"/>
              </a:rPr>
              <a:t>€50</a:t>
            </a:r>
            <a:r>
              <a:rPr lang="en-GB" sz="2400" b="1" spc="3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million</a:t>
            </a:r>
            <a:r>
              <a:rPr lang="en-GB" sz="2400" b="1" spc="4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fund</a:t>
            </a:r>
            <a:r>
              <a:rPr lang="en-GB" sz="2400" dirty="0">
                <a:cs typeface="Arial" panose="020B0604020202020204" pitchFamily="34" charset="0"/>
              </a:rPr>
              <a:t>,</a:t>
            </a:r>
            <a:r>
              <a:rPr lang="en-GB" sz="2400" spc="5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allocated</a:t>
            </a:r>
            <a:r>
              <a:rPr lang="en-GB" sz="2400" spc="35" dirty="0">
                <a:cs typeface="Arial" panose="020B0604020202020204" pitchFamily="34" charset="0"/>
              </a:rPr>
              <a:t> to </a:t>
            </a:r>
            <a:r>
              <a:rPr lang="en-GB" sz="2400" dirty="0">
                <a:cs typeface="Arial" panose="020B0604020202020204" pitchFamily="34" charset="0"/>
              </a:rPr>
              <a:t>local</a:t>
            </a:r>
            <a:r>
              <a:rPr lang="en-GB" sz="2400" spc="4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authorities</a:t>
            </a:r>
            <a:r>
              <a:rPr lang="en-GB" sz="2400" spc="15" dirty="0">
                <a:cs typeface="Arial" panose="020B0604020202020204" pitchFamily="34" charset="0"/>
              </a:rPr>
              <a:t> </a:t>
            </a:r>
            <a:r>
              <a:rPr lang="en-GB" sz="2400" spc="-10" dirty="0">
                <a:cs typeface="Arial" panose="020B0604020202020204" pitchFamily="34" charset="0"/>
              </a:rPr>
              <a:t>based </a:t>
            </a:r>
            <a:r>
              <a:rPr lang="en-GB" sz="2400" dirty="0">
                <a:cs typeface="Arial" panose="020B0604020202020204" pitchFamily="34" charset="0"/>
              </a:rPr>
              <a:t>on</a:t>
            </a:r>
            <a:r>
              <a:rPr lang="en-GB" sz="2400" spc="-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number</a:t>
            </a:r>
            <a:r>
              <a:rPr lang="en-GB" sz="2400" spc="-3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of</a:t>
            </a:r>
            <a:r>
              <a:rPr lang="en-GB" sz="2400" spc="-3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new</a:t>
            </a:r>
            <a:r>
              <a:rPr lang="en-GB" sz="2400" spc="-3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arrivals</a:t>
            </a:r>
            <a:r>
              <a:rPr lang="en-GB" sz="2400" spc="-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located</a:t>
            </a:r>
            <a:r>
              <a:rPr lang="en-GB" sz="2400" spc="-3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there</a:t>
            </a:r>
            <a:endParaRPr lang="en-GB" sz="2400" spc="-20" dirty="0">
              <a:cs typeface="Arial" panose="020B0604020202020204" pitchFamily="34" charset="0"/>
            </a:endParaRPr>
          </a:p>
          <a:p>
            <a:pPr marL="355600" marR="5080" indent="-342900" algn="just">
              <a:lnSpc>
                <a:spcPct val="103299"/>
              </a:lnSpc>
              <a:buFont typeface="Arial" panose="020B0604020202020204" pitchFamily="34" charset="0"/>
              <a:buChar char="•"/>
            </a:pPr>
            <a:r>
              <a:rPr lang="en-GB" sz="2400" b="1" spc="-20" dirty="0">
                <a:cs typeface="Arial" panose="020B0604020202020204" pitchFamily="34" charset="0"/>
              </a:rPr>
              <a:t>M</a:t>
            </a:r>
            <a:r>
              <a:rPr lang="en-GB" sz="2400" b="1" dirty="0">
                <a:cs typeface="Arial" panose="020B0604020202020204" pitchFamily="34" charset="0"/>
              </a:rPr>
              <a:t>inimum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60%</a:t>
            </a:r>
            <a:r>
              <a:rPr lang="en-GB" sz="2400" b="1" spc="12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spend</a:t>
            </a:r>
            <a:r>
              <a:rPr lang="en-GB" sz="2400" b="1" spc="114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must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be</a:t>
            </a:r>
            <a:r>
              <a:rPr lang="en-GB" sz="2400" b="1" spc="114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incurred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in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2023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spc="120" dirty="0">
                <a:cs typeface="Arial" panose="020B0604020202020204" pitchFamily="34" charset="0"/>
              </a:rPr>
              <a:t>(claim by 1</a:t>
            </a:r>
            <a:r>
              <a:rPr lang="en-GB" sz="2400" spc="120" baseline="30000" dirty="0">
                <a:cs typeface="Arial" panose="020B0604020202020204" pitchFamily="34" charset="0"/>
              </a:rPr>
              <a:t>st</a:t>
            </a:r>
            <a:r>
              <a:rPr lang="en-GB" sz="2400" spc="120" dirty="0">
                <a:cs typeface="Arial" panose="020B0604020202020204" pitchFamily="34" charset="0"/>
              </a:rPr>
              <a:t> Nov 2023) </a:t>
            </a:r>
            <a:r>
              <a:rPr lang="en-GB" sz="2400" dirty="0">
                <a:cs typeface="Arial" panose="020B0604020202020204" pitchFamily="34" charset="0"/>
              </a:rPr>
              <a:t>with</a:t>
            </a:r>
            <a:r>
              <a:rPr lang="en-GB" sz="2400" spc="120" dirty="0">
                <a:cs typeface="Arial" panose="020B0604020202020204" pitchFamily="34" charset="0"/>
              </a:rPr>
              <a:t> </a:t>
            </a:r>
            <a:r>
              <a:rPr lang="en-GB" sz="2400" spc="-25" dirty="0">
                <a:cs typeface="Arial" panose="020B0604020202020204" pitchFamily="34" charset="0"/>
              </a:rPr>
              <a:t>r</a:t>
            </a:r>
            <a:r>
              <a:rPr lang="en-GB" sz="2400" dirty="0">
                <a:cs typeface="Arial" panose="020B0604020202020204" pitchFamily="34" charset="0"/>
              </a:rPr>
              <a:t>emaining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40%</a:t>
            </a:r>
            <a:r>
              <a:rPr lang="en-GB" sz="2400" spc="-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in </a:t>
            </a:r>
            <a:r>
              <a:rPr lang="en-GB" sz="2400" spc="-10" dirty="0">
                <a:cs typeface="Arial" panose="020B0604020202020204" pitchFamily="34" charset="0"/>
              </a:rPr>
              <a:t>2024</a:t>
            </a:r>
          </a:p>
          <a:p>
            <a:pPr marL="355600" marR="5080" indent="-342900" algn="just">
              <a:lnSpc>
                <a:spcPct val="103299"/>
              </a:lnSpc>
              <a:buFont typeface="Arial" panose="020B0604020202020204" pitchFamily="34" charset="0"/>
              <a:buChar char="•"/>
            </a:pPr>
            <a:r>
              <a:rPr lang="en-GB" sz="2400" b="1" spc="-10" dirty="0">
                <a:cs typeface="Arial" panose="020B0604020202020204" pitchFamily="34" charset="0"/>
              </a:rPr>
              <a:t>Proposals to be submitted to DRCD by 15</a:t>
            </a:r>
            <a:r>
              <a:rPr lang="en-GB" sz="2400" b="1" spc="-10" baseline="30000" dirty="0">
                <a:cs typeface="Arial" panose="020B0604020202020204" pitchFamily="34" charset="0"/>
              </a:rPr>
              <a:t>th</a:t>
            </a:r>
            <a:r>
              <a:rPr lang="en-GB" sz="2400" b="1" spc="-10" dirty="0">
                <a:cs typeface="Arial" panose="020B0604020202020204" pitchFamily="34" charset="0"/>
              </a:rPr>
              <a:t> March 2023</a:t>
            </a:r>
            <a:endParaRPr lang="en-GB" sz="2400" b="1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111906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107"/>
    </mc:Choice>
    <mc:Fallback xmlns="">
      <p:transition spd="slow" advTm="4710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20097" y="0"/>
            <a:ext cx="91487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100635" y="621014"/>
            <a:ext cx="8942730" cy="539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GB" dirty="0">
                <a:solidFill>
                  <a:srgbClr val="D95E00"/>
                </a:solidFill>
              </a:rPr>
              <a:t>Grant Allocations</a:t>
            </a:r>
            <a:endParaRPr lang="en-GB" sz="2400" dirty="0">
              <a:latin typeface="Times New Roman"/>
              <a:cs typeface="Times New Roman"/>
            </a:endParaRPr>
          </a:p>
          <a:p>
            <a:pPr marR="6985" algn="just">
              <a:lnSpc>
                <a:spcPct val="103299"/>
              </a:lnSpc>
            </a:pPr>
            <a:r>
              <a:rPr lang="en-GB" sz="2400" dirty="0">
                <a:cs typeface="Arial" panose="020B0604020202020204" pitchFamily="34" charset="0"/>
              </a:rPr>
              <a:t>Allocations based</a:t>
            </a:r>
            <a:r>
              <a:rPr lang="en-GB" sz="2400" spc="5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on</a:t>
            </a:r>
            <a:r>
              <a:rPr lang="en-GB" sz="2400" spc="4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number/location</a:t>
            </a:r>
            <a:r>
              <a:rPr lang="en-GB" sz="2400" spc="5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of</a:t>
            </a:r>
            <a:r>
              <a:rPr lang="en-GB" sz="2400" spc="4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new</a:t>
            </a:r>
            <a:r>
              <a:rPr lang="en-GB" sz="2400" spc="4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arrivals in context of overall population: South Dublin allocation of </a:t>
            </a:r>
            <a:r>
              <a:rPr lang="en-GB" sz="2400" b="1" dirty="0">
                <a:cs typeface="Arial" panose="020B0604020202020204" pitchFamily="34" charset="0"/>
              </a:rPr>
              <a:t>5.5%</a:t>
            </a:r>
            <a:r>
              <a:rPr lang="en-GB" sz="2400" dirty="0">
                <a:cs typeface="Arial" panose="020B0604020202020204" pitchFamily="34" charset="0"/>
              </a:rPr>
              <a:t> of overall fund = </a:t>
            </a:r>
            <a:r>
              <a:rPr lang="en-GB" sz="2400" b="1" dirty="0">
                <a:cs typeface="Arial" panose="020B0604020202020204" pitchFamily="34" charset="0"/>
              </a:rPr>
              <a:t>€2,754,305</a:t>
            </a:r>
          </a:p>
          <a:p>
            <a:pPr marR="6985" algn="just">
              <a:lnSpc>
                <a:spcPct val="103299"/>
              </a:lnSpc>
            </a:pPr>
            <a:r>
              <a:rPr lang="en-GB" sz="2400" dirty="0">
                <a:cs typeface="Arial" panose="020B0604020202020204" pitchFamily="34" charset="0"/>
              </a:rPr>
              <a:t>Local authority</a:t>
            </a:r>
            <a:r>
              <a:rPr lang="en-GB" sz="2400" spc="6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discretion</a:t>
            </a:r>
            <a:r>
              <a:rPr lang="en-GB" sz="2400" spc="7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to</a:t>
            </a:r>
            <a:r>
              <a:rPr lang="en-GB" sz="2400" spc="80" dirty="0">
                <a:cs typeface="Arial" panose="020B0604020202020204" pitchFamily="34" charset="0"/>
              </a:rPr>
              <a:t> use fund for </a:t>
            </a:r>
            <a:r>
              <a:rPr lang="en-GB" sz="2400" dirty="0">
                <a:cs typeface="Arial" panose="020B0604020202020204" pitchFamily="34" charset="0"/>
              </a:rPr>
              <a:t>100%</a:t>
            </a:r>
            <a:r>
              <a:rPr lang="en-GB" sz="2400" spc="85" dirty="0">
                <a:cs typeface="Arial" panose="020B0604020202020204" pitchFamily="34" charset="0"/>
              </a:rPr>
              <a:t> project</a:t>
            </a:r>
            <a:r>
              <a:rPr lang="en-GB" sz="2400" spc="9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costs but not to </a:t>
            </a:r>
            <a:r>
              <a:rPr lang="en-GB" sz="2400" spc="-10" dirty="0">
                <a:cs typeface="Arial" panose="020B0604020202020204" pitchFamily="34" charset="0"/>
              </a:rPr>
              <a:t>co-</a:t>
            </a:r>
            <a:r>
              <a:rPr lang="en-GB" sz="2400" dirty="0">
                <a:cs typeface="Arial" panose="020B0604020202020204" pitchFamily="34" charset="0"/>
              </a:rPr>
              <a:t>fund</a:t>
            </a:r>
            <a:r>
              <a:rPr lang="en-GB" sz="2400" spc="20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other</a:t>
            </a:r>
            <a:r>
              <a:rPr lang="en-GB" sz="2400" spc="18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Govt. schemes and LA can deliver projects </a:t>
            </a:r>
            <a:r>
              <a:rPr lang="en-GB" sz="2400" b="1" dirty="0">
                <a:cs typeface="Arial" panose="020B0604020202020204" pitchFamily="34" charset="0"/>
              </a:rPr>
              <a:t>directly or via community organisations</a:t>
            </a:r>
          </a:p>
          <a:p>
            <a:pPr marR="6350">
              <a:lnSpc>
                <a:spcPct val="103299"/>
              </a:lnSpc>
              <a:buNone/>
            </a:pPr>
            <a:r>
              <a:rPr lang="en-GB" dirty="0">
                <a:solidFill>
                  <a:srgbClr val="D95E00"/>
                </a:solidFill>
                <a:cs typeface="Arial" panose="020B0604020202020204" pitchFamily="34" charset="0"/>
              </a:rPr>
              <a:t>Engagement with Communities</a:t>
            </a:r>
          </a:p>
          <a:p>
            <a:pPr marL="355600" marR="8890" indent="-342900" algn="just">
              <a:lnSpc>
                <a:spcPct val="103299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cs typeface="Arial" panose="020B0604020202020204" pitchFamily="34" charset="0"/>
              </a:rPr>
              <a:t>Proposals must show:</a:t>
            </a:r>
          </a:p>
          <a:p>
            <a:pPr marL="755650" marR="8890" lvl="1" indent="-342900" algn="just">
              <a:lnSpc>
                <a:spcPct val="103299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cs typeface="Arial" panose="020B0604020202020204" pitchFamily="34" charset="0"/>
              </a:rPr>
              <a:t>direct engagement </a:t>
            </a:r>
            <a:r>
              <a:rPr lang="en-GB" sz="2000" dirty="0">
                <a:cs typeface="Arial" panose="020B0604020202020204" pitchFamily="34" charset="0"/>
              </a:rPr>
              <a:t>with impacted communities</a:t>
            </a:r>
          </a:p>
          <a:p>
            <a:pPr marL="755650" marR="8890" lvl="1" indent="-342900" algn="just">
              <a:lnSpc>
                <a:spcPct val="103299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cs typeface="Arial" panose="020B0604020202020204" pitchFamily="34" charset="0"/>
              </a:rPr>
              <a:t>consultation</a:t>
            </a:r>
            <a:r>
              <a:rPr lang="en-GB" sz="2000" dirty="0">
                <a:cs typeface="Arial" panose="020B0604020202020204" pitchFamily="34" charset="0"/>
              </a:rPr>
              <a:t> with ACMs, LCDC &amp;  Community Response Forum</a:t>
            </a:r>
          </a:p>
          <a:p>
            <a:pPr marL="755650" marR="8890" lvl="1" indent="-342900" algn="just">
              <a:lnSpc>
                <a:spcPct val="103299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cs typeface="Arial" panose="020B0604020202020204" pitchFamily="34" charset="0"/>
              </a:rPr>
              <a:t>targeting of funding </a:t>
            </a:r>
            <a:r>
              <a:rPr lang="en-GB" sz="2000" dirty="0">
                <a:cs typeface="Arial" panose="020B0604020202020204" pitchFamily="34" charset="0"/>
              </a:rPr>
              <a:t>for communities, villages, towns with highest level of new arrivals &amp; clear need for investment</a:t>
            </a:r>
          </a:p>
          <a:p>
            <a:pPr marL="355600" marR="8890" indent="-342900" algn="just">
              <a:lnSpc>
                <a:spcPct val="103299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GB" sz="2400" b="1" dirty="0">
                <a:cs typeface="Arial" panose="020B0604020202020204" pitchFamily="34" charset="0"/>
              </a:rPr>
              <a:t>Proposals</a:t>
            </a:r>
            <a:r>
              <a:rPr lang="en-GB" sz="2400" b="1" spc="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without appropriate community engagement</a:t>
            </a:r>
            <a:r>
              <a:rPr lang="en-GB" sz="2400" b="1" spc="3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&amp; </a:t>
            </a:r>
            <a:r>
              <a:rPr lang="en-GB" sz="2400" b="1" spc="-10" dirty="0">
                <a:cs typeface="Arial" panose="020B0604020202020204" pitchFamily="34" charset="0"/>
              </a:rPr>
              <a:t>appropriate </a:t>
            </a:r>
            <a:r>
              <a:rPr lang="en-GB" sz="2400" b="1" dirty="0">
                <a:cs typeface="Arial" panose="020B0604020202020204" pitchFamily="34" charset="0"/>
              </a:rPr>
              <a:t>targeting</a:t>
            </a:r>
            <a:r>
              <a:rPr lang="en-GB" sz="2400" b="1" spc="-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of</a:t>
            </a:r>
            <a:r>
              <a:rPr lang="en-GB" sz="2400" b="1" spc="-1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support</a:t>
            </a:r>
            <a:r>
              <a:rPr lang="en-GB" sz="2400" b="1" spc="-1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will</a:t>
            </a:r>
            <a:r>
              <a:rPr lang="en-GB" sz="2400" b="1" spc="-1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not</a:t>
            </a:r>
            <a:r>
              <a:rPr lang="en-GB" sz="2400" b="1" spc="-2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be</a:t>
            </a:r>
            <a:r>
              <a:rPr lang="en-GB" sz="2400" b="1" spc="-20" dirty="0">
                <a:cs typeface="Arial" panose="020B0604020202020204" pitchFamily="34" charset="0"/>
              </a:rPr>
              <a:t> </a:t>
            </a:r>
            <a:r>
              <a:rPr lang="en-GB" sz="2400" b="1" spc="-10" dirty="0">
                <a:cs typeface="Arial" panose="020B0604020202020204" pitchFamily="34" charset="0"/>
              </a:rPr>
              <a:t>approved</a:t>
            </a: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45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305"/>
    </mc:Choice>
    <mc:Fallback xmlns="">
      <p:transition spd="slow" advTm="6530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-58366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97427" y="752227"/>
            <a:ext cx="8687955" cy="6002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R="5080">
              <a:lnSpc>
                <a:spcPct val="103299"/>
              </a:lnSpc>
              <a:buNone/>
            </a:pPr>
            <a:r>
              <a:rPr lang="en-GB" dirty="0">
                <a:solidFill>
                  <a:srgbClr val="D95E00"/>
                </a:solidFill>
              </a:rPr>
              <a:t>Eligible Projects</a:t>
            </a:r>
            <a:endParaRPr lang="en-GB" sz="2400" dirty="0">
              <a:latin typeface="Times New Roman"/>
              <a:cs typeface="Times New Roman"/>
            </a:endParaRPr>
          </a:p>
          <a:p>
            <a:pPr marR="6985" algn="just">
              <a:lnSpc>
                <a:spcPct val="103400"/>
              </a:lnSpc>
            </a:pPr>
            <a:r>
              <a:rPr lang="en-GB" sz="2400" dirty="0">
                <a:cs typeface="Arial" panose="020B0604020202020204" pitchFamily="34" charset="0"/>
              </a:rPr>
              <a:t>Capital projects only-not for</a:t>
            </a:r>
            <a:r>
              <a:rPr lang="en-GB" sz="2400" spc="-10" dirty="0">
                <a:cs typeface="Arial" panose="020B0604020202020204" pitchFamily="34" charset="0"/>
              </a:rPr>
              <a:t> any </a:t>
            </a:r>
            <a:r>
              <a:rPr lang="en-GB" sz="2400" dirty="0">
                <a:cs typeface="Arial" panose="020B0604020202020204" pitchFamily="34" charset="0"/>
              </a:rPr>
              <a:t>operational/running</a:t>
            </a:r>
            <a:r>
              <a:rPr lang="en-GB" sz="2400" spc="-10" dirty="0">
                <a:cs typeface="Arial" panose="020B0604020202020204" pitchFamily="34" charset="0"/>
              </a:rPr>
              <a:t> costs</a:t>
            </a:r>
            <a:endParaRPr lang="en-GB" sz="2400" dirty="0">
              <a:cs typeface="Arial" panose="020B0604020202020204" pitchFamily="34" charset="0"/>
            </a:endParaRPr>
          </a:p>
          <a:p>
            <a:pPr marR="6985" algn="just">
              <a:lnSpc>
                <a:spcPct val="103400"/>
              </a:lnSpc>
            </a:pPr>
            <a:r>
              <a:rPr lang="en-GB" sz="2400" dirty="0">
                <a:cs typeface="Arial" panose="020B0604020202020204" pitchFamily="34" charset="0"/>
              </a:rPr>
              <a:t>Must deliver</a:t>
            </a:r>
            <a:r>
              <a:rPr lang="en-GB" sz="2400" spc="9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tangible</a:t>
            </a:r>
            <a:r>
              <a:rPr lang="en-GB" sz="2400" spc="9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benefits</a:t>
            </a:r>
            <a:r>
              <a:rPr lang="en-GB" sz="2400" spc="10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for</a:t>
            </a:r>
            <a:r>
              <a:rPr lang="en-GB" sz="2400" spc="90" dirty="0">
                <a:cs typeface="Arial" panose="020B0604020202020204" pitchFamily="34" charset="0"/>
              </a:rPr>
              <a:t> targeted </a:t>
            </a:r>
            <a:r>
              <a:rPr lang="en-GB" sz="2400" dirty="0">
                <a:cs typeface="Arial" panose="020B0604020202020204" pitchFamily="34" charset="0"/>
              </a:rPr>
              <a:t>communities &amp; complete during 2023/24 with minimum</a:t>
            </a:r>
            <a:r>
              <a:rPr lang="en-GB" sz="2400" spc="20" dirty="0">
                <a:cs typeface="Arial" panose="020B0604020202020204" pitchFamily="34" charset="0"/>
              </a:rPr>
              <a:t> 60% </a:t>
            </a:r>
            <a:r>
              <a:rPr lang="en-GB" sz="2400" dirty="0">
                <a:cs typeface="Arial" panose="020B0604020202020204" pitchFamily="34" charset="0"/>
              </a:rPr>
              <a:t>spend</a:t>
            </a:r>
            <a:r>
              <a:rPr lang="en-GB" sz="2400" spc="1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in</a:t>
            </a:r>
            <a:r>
              <a:rPr lang="en-GB" sz="2400" spc="2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2023</a:t>
            </a:r>
          </a:p>
          <a:p>
            <a:pPr marR="6985" algn="just">
              <a:lnSpc>
                <a:spcPct val="103400"/>
              </a:lnSpc>
            </a:pPr>
            <a:r>
              <a:rPr lang="en-GB" sz="2400" dirty="0">
                <a:cs typeface="Arial" panose="020B0604020202020204" pitchFamily="34" charset="0"/>
              </a:rPr>
              <a:t>Based</a:t>
            </a:r>
            <a:r>
              <a:rPr lang="en-GB" sz="2400" spc="17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on</a:t>
            </a:r>
            <a:r>
              <a:rPr lang="en-GB" sz="2400" spc="17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distinct</a:t>
            </a:r>
            <a:r>
              <a:rPr lang="en-GB" sz="2400" spc="17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local</a:t>
            </a:r>
            <a:r>
              <a:rPr lang="en-GB" sz="2400" spc="17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needs</a:t>
            </a:r>
            <a:r>
              <a:rPr lang="en-GB" sz="2400" spc="18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identified</a:t>
            </a:r>
            <a:r>
              <a:rPr lang="en-GB" sz="2400" spc="-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through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“bottom-up”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approach</a:t>
            </a:r>
            <a:r>
              <a:rPr lang="en-GB" sz="2400" spc="-5" dirty="0">
                <a:cs typeface="Arial" panose="020B0604020202020204" pitchFamily="34" charset="0"/>
              </a:rPr>
              <a:t> &amp; </a:t>
            </a:r>
            <a:r>
              <a:rPr lang="en-GB" sz="2400" dirty="0">
                <a:cs typeface="Arial" panose="020B0604020202020204" pitchFamily="34" charset="0"/>
              </a:rPr>
              <a:t>community</a:t>
            </a:r>
            <a:r>
              <a:rPr lang="en-GB" sz="2400" spc="-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engagement</a:t>
            </a:r>
          </a:p>
          <a:p>
            <a:pPr algn="just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Types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of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eligible projects include:</a:t>
            </a:r>
          </a:p>
          <a:p>
            <a:pPr marR="6350" lvl="1" algn="just">
              <a:lnSpc>
                <a:spcPct val="103800"/>
              </a:lnSpc>
              <a:spcBef>
                <a:spcPts val="7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dirty="0">
                <a:cs typeface="Arial" panose="020B0604020202020204" pitchFamily="34" charset="0"/>
              </a:rPr>
              <a:t>Development/refurb of: </a:t>
            </a:r>
            <a:r>
              <a:rPr lang="en-GB" sz="2000" b="1" dirty="0">
                <a:cs typeface="Arial" panose="020B0604020202020204" pitchFamily="34" charset="0"/>
              </a:rPr>
              <a:t>community/cultural facilities </a:t>
            </a:r>
            <a:r>
              <a:rPr lang="en-GB" sz="2000" dirty="0">
                <a:cs typeface="Arial" panose="020B0604020202020204" pitchFamily="34" charset="0"/>
              </a:rPr>
              <a:t>(play areas, walkways, parks, community/sensory gardens);</a:t>
            </a:r>
          </a:p>
          <a:p>
            <a:pPr marR="6350" lvl="1" algn="just">
              <a:lnSpc>
                <a:spcPct val="103800"/>
              </a:lnSpc>
              <a:spcBef>
                <a:spcPts val="7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b="1" dirty="0">
                <a:cs typeface="Arial" panose="020B0604020202020204" pitchFamily="34" charset="0"/>
              </a:rPr>
              <a:t>local club/sports facilities </a:t>
            </a:r>
            <a:r>
              <a:rPr lang="en-GB" sz="2000" dirty="0">
                <a:cs typeface="Arial" panose="020B0604020202020204" pitchFamily="34" charset="0"/>
              </a:rPr>
              <a:t>incl. community swimming pools, changing rooms/toilets, digital aids/info. boards etc.;</a:t>
            </a:r>
          </a:p>
          <a:p>
            <a:pPr marR="11430" lvl="1" algn="just">
              <a:lnSpc>
                <a:spcPct val="104200"/>
              </a:lnSpc>
              <a:spcBef>
                <a:spcPts val="7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b="1" dirty="0">
                <a:cs typeface="Arial" panose="020B0604020202020204" pitchFamily="34" charset="0"/>
              </a:rPr>
              <a:t>Enhancing</a:t>
            </a:r>
            <a:r>
              <a:rPr lang="en-GB" sz="2000" b="1" spc="-35" dirty="0">
                <a:cs typeface="Arial" panose="020B0604020202020204" pitchFamily="34" charset="0"/>
              </a:rPr>
              <a:t> </a:t>
            </a:r>
            <a:r>
              <a:rPr lang="en-GB" sz="2000" b="1" spc="-10" dirty="0">
                <a:cs typeface="Arial" panose="020B0604020202020204" pitchFamily="34" charset="0"/>
              </a:rPr>
              <a:t>school/parish</a:t>
            </a:r>
            <a:r>
              <a:rPr lang="en-GB" sz="2000" b="1" spc="-3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facilities</a:t>
            </a:r>
            <a:r>
              <a:rPr lang="en-GB" sz="2000" b="1" spc="-40" dirty="0">
                <a:cs typeface="Arial" panose="020B0604020202020204" pitchFamily="34" charset="0"/>
              </a:rPr>
              <a:t> </a:t>
            </a:r>
            <a:r>
              <a:rPr lang="en-GB" sz="2000" spc="-40" dirty="0">
                <a:cs typeface="Arial" panose="020B0604020202020204" pitchFamily="34" charset="0"/>
              </a:rPr>
              <a:t>that </a:t>
            </a:r>
            <a:r>
              <a:rPr lang="en-GB" sz="2000" dirty="0">
                <a:cs typeface="Arial" panose="020B0604020202020204" pitchFamily="34" charset="0"/>
              </a:rPr>
              <a:t>open</a:t>
            </a:r>
            <a:r>
              <a:rPr lang="en-GB" sz="2000" spc="-3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to</a:t>
            </a:r>
            <a:r>
              <a:rPr lang="en-GB" sz="2000" spc="-3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all</a:t>
            </a:r>
          </a:p>
          <a:p>
            <a:pPr marR="8890" lvl="1" algn="just">
              <a:lnSpc>
                <a:spcPct val="103299"/>
              </a:lnSpc>
              <a:spcBef>
                <a:spcPts val="80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b="1" dirty="0">
                <a:cs typeface="Arial" panose="020B0604020202020204" pitchFamily="34" charset="0"/>
              </a:rPr>
              <a:t>Purchase</a:t>
            </a:r>
            <a:r>
              <a:rPr lang="en-GB" sz="2000" b="1" spc="-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of</a:t>
            </a:r>
            <a:r>
              <a:rPr lang="en-GB" sz="2000" b="1" spc="-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equipment</a:t>
            </a:r>
            <a:r>
              <a:rPr lang="en-GB" sz="2000" b="1" spc="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for</a:t>
            </a:r>
            <a:r>
              <a:rPr lang="en-GB" sz="2000" spc="-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local</a:t>
            </a:r>
            <a:r>
              <a:rPr lang="en-GB" sz="2000" spc="-10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clubs,</a:t>
            </a:r>
            <a:r>
              <a:rPr lang="en-GB" sz="2000" spc="5" dirty="0">
                <a:cs typeface="Arial" panose="020B0604020202020204" pitchFamily="34" charset="0"/>
              </a:rPr>
              <a:t> organisation, </a:t>
            </a:r>
            <a:r>
              <a:rPr lang="en-GB" sz="2000" dirty="0">
                <a:cs typeface="Arial" panose="020B0604020202020204" pitchFamily="34" charset="0"/>
              </a:rPr>
              <a:t>events</a:t>
            </a:r>
          </a:p>
          <a:p>
            <a:pPr marR="8890" lvl="1" algn="just">
              <a:lnSpc>
                <a:spcPct val="103499"/>
              </a:lnSpc>
              <a:spcBef>
                <a:spcPts val="8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b="1" dirty="0">
                <a:cs typeface="Arial" panose="020B0604020202020204" pitchFamily="34" charset="0"/>
              </a:rPr>
              <a:t>Transport</a:t>
            </a:r>
            <a:r>
              <a:rPr lang="en-GB" sz="2000" b="1" spc="220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infrastructure </a:t>
            </a:r>
            <a:r>
              <a:rPr lang="en-GB" sz="2000" dirty="0">
                <a:cs typeface="Arial" panose="020B0604020202020204" pitchFamily="34" charset="0"/>
              </a:rPr>
              <a:t>(e.g. purchase</a:t>
            </a:r>
            <a:r>
              <a:rPr lang="en-GB" sz="2000" spc="220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of</a:t>
            </a:r>
            <a:r>
              <a:rPr lang="en-GB" sz="2000" spc="240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community</a:t>
            </a:r>
            <a:r>
              <a:rPr lang="en-GB" sz="2000" spc="200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vehicles)</a:t>
            </a:r>
          </a:p>
          <a:p>
            <a:pPr marR="8890" lvl="1" algn="just">
              <a:lnSpc>
                <a:spcPct val="103499"/>
              </a:lnSpc>
              <a:spcBef>
                <a:spcPts val="8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b="1" dirty="0">
                <a:cs typeface="Arial" panose="020B0604020202020204" pitchFamily="34" charset="0"/>
              </a:rPr>
              <a:t>Purchase/refurb of</a:t>
            </a:r>
            <a:r>
              <a:rPr lang="en-GB" sz="2000" b="1" spc="-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buildings/land</a:t>
            </a:r>
            <a:r>
              <a:rPr lang="en-GB" sz="2000" b="1" spc="5" dirty="0">
                <a:cs typeface="Arial" panose="020B0604020202020204" pitchFamily="34" charset="0"/>
              </a:rPr>
              <a:t> f</a:t>
            </a:r>
            <a:r>
              <a:rPr lang="en-GB" sz="2000" b="1" dirty="0">
                <a:cs typeface="Arial" panose="020B0604020202020204" pitchFamily="34" charset="0"/>
              </a:rPr>
              <a:t>or</a:t>
            </a:r>
            <a:r>
              <a:rPr lang="en-GB" sz="2000" b="1" spc="-1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community</a:t>
            </a:r>
            <a:r>
              <a:rPr lang="en-GB" sz="2000" b="1" spc="-30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facilities</a:t>
            </a:r>
            <a:r>
              <a:rPr lang="en-GB" sz="2000" b="1" spc="-10" dirty="0">
                <a:cs typeface="Arial" panose="020B0604020202020204" pitchFamily="34" charset="0"/>
              </a:rPr>
              <a:t> </a:t>
            </a:r>
            <a:r>
              <a:rPr lang="en-GB" sz="2000" spc="-10" dirty="0">
                <a:cs typeface="Arial" panose="020B0604020202020204" pitchFamily="34" charset="0"/>
              </a:rPr>
              <a:t>(e.g. </a:t>
            </a:r>
            <a:r>
              <a:rPr lang="en-GB" sz="2000" dirty="0">
                <a:cs typeface="Arial" panose="020B0604020202020204" pitchFamily="34" charset="0"/>
              </a:rPr>
              <a:t>play</a:t>
            </a:r>
            <a:r>
              <a:rPr lang="en-GB" sz="2000" spc="-3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areas/</a:t>
            </a:r>
            <a:r>
              <a:rPr lang="en-GB" sz="2000" spc="-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MUGAs, parks/community</a:t>
            </a:r>
            <a:r>
              <a:rPr lang="en-GB" sz="2000" spc="-25" dirty="0">
                <a:cs typeface="Arial" panose="020B0604020202020204" pitchFamily="34" charset="0"/>
              </a:rPr>
              <a:t> </a:t>
            </a:r>
            <a:r>
              <a:rPr lang="en-GB" sz="2000" spc="-10" dirty="0">
                <a:cs typeface="Arial" panose="020B0604020202020204" pitchFamily="34" charset="0"/>
              </a:rPr>
              <a:t>gardens, recreational</a:t>
            </a:r>
            <a:r>
              <a:rPr lang="en-GB" sz="2000" spc="-1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areas)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119948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107"/>
    </mc:Choice>
    <mc:Fallback xmlns="">
      <p:transition spd="slow" advTm="4710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0" y="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35658" y="551974"/>
            <a:ext cx="8692656" cy="6002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R="5080">
              <a:lnSpc>
                <a:spcPct val="103299"/>
              </a:lnSpc>
              <a:buNone/>
            </a:pPr>
            <a:r>
              <a:rPr lang="en-GB" dirty="0">
                <a:solidFill>
                  <a:srgbClr val="D95E00"/>
                </a:solidFill>
              </a:rPr>
              <a:t>Proposed Consultation</a:t>
            </a:r>
            <a:endParaRPr lang="en-GB" sz="2400" dirty="0">
              <a:latin typeface="Times New Roman"/>
              <a:cs typeface="Times New Roman"/>
            </a:endParaRPr>
          </a:p>
          <a:p>
            <a:pPr marL="12700" marR="5080" indent="0" algn="just">
              <a:lnSpc>
                <a:spcPct val="103299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Use of CSO, local and other data</a:t>
            </a:r>
          </a:p>
          <a:p>
            <a:pPr marL="12700" marR="5080" indent="0" algn="just">
              <a:lnSpc>
                <a:spcPct val="103299"/>
              </a:lnSpc>
              <a:buNone/>
            </a:pPr>
            <a:r>
              <a:rPr lang="en-GB" sz="2400" dirty="0">
                <a:solidFill>
                  <a:srgbClr val="D95E00"/>
                </a:solidFill>
              </a:rPr>
              <a:t>Key areas (electoral divisions) include: </a:t>
            </a:r>
            <a:r>
              <a:rPr lang="en-GB" sz="2400" dirty="0"/>
              <a:t>Saggart, Clondalkin-Monastery, Clondalkin-Ballymount, Clondalkin-Village, Tallaght-Springfield, Tallaght-Fettercairn, Palmerston West</a:t>
            </a:r>
          </a:p>
          <a:p>
            <a:pPr marL="12700" marR="5080" indent="0" algn="just">
              <a:lnSpc>
                <a:spcPct val="103299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Challenging timelines/multiple competing funding opportunities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GB" sz="2400" dirty="0">
                <a:cs typeface="Arial" panose="020B0604020202020204" pitchFamily="34" charset="0"/>
              </a:rPr>
              <a:t>CPG, </a:t>
            </a:r>
            <a:r>
              <a:rPr lang="en-IE" sz="2400" spc="-20" dirty="0">
                <a:cs typeface="Arial" panose="020B0604020202020204" pitchFamily="34" charset="0"/>
              </a:rPr>
              <a:t>Community SPC &amp; local Area Committees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IE" sz="2400" spc="-20" dirty="0">
                <a:cs typeface="Arial" panose="020B0604020202020204" pitchFamily="34" charset="0"/>
              </a:rPr>
              <a:t>LCDC / Community Response Forum / CYPSC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GB" sz="2400" dirty="0">
                <a:cs typeface="Arial" panose="020B0604020202020204" pitchFamily="34" charset="0"/>
              </a:rPr>
              <a:t>Review of </a:t>
            </a:r>
            <a:r>
              <a:rPr lang="en-IE" sz="2400" spc="-20" dirty="0">
                <a:cs typeface="Arial" panose="020B0604020202020204" pitchFamily="34" charset="0"/>
              </a:rPr>
              <a:t>eligible, currently planned SDCC &amp; other agency capital projects within relevant local areas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IE" sz="2400" spc="-20" dirty="0">
                <a:cs typeface="Arial" panose="020B0604020202020204" pitchFamily="34" charset="0"/>
              </a:rPr>
              <a:t>Using local connections/local knowledge through local community development teams to identify possible projects that will be able to meet criteria 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IE" sz="2400" spc="-20" dirty="0">
                <a:cs typeface="Arial" panose="020B0604020202020204" pitchFamily="34" charset="0"/>
              </a:rPr>
              <a:t>Call for proposals via SDCC Consultation Portal</a:t>
            </a:r>
            <a:endParaRPr lang="en-GB" sz="2400" spc="-10" dirty="0"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en-GB" sz="24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310683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107"/>
    </mc:Choice>
    <mc:Fallback xmlns="">
      <p:transition spd="slow" advTm="47107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392C9B76BB294FAFA6E89EEDFF1B97" ma:contentTypeVersion="7" ma:contentTypeDescription="Create a new document." ma:contentTypeScope="" ma:versionID="6b8b5c2ad18cee5059ce9cd4dbfd0a19">
  <xsd:schema xmlns:xsd="http://www.w3.org/2001/XMLSchema" xmlns:xs="http://www.w3.org/2001/XMLSchema" xmlns:p="http://schemas.microsoft.com/office/2006/metadata/properties" xmlns:ns3="f5753776-80ff-45ca-a4c1-002a1d968def" xmlns:ns4="81bc2e9c-c1ab-4318-9571-bd14d9aeccbd" targetNamespace="http://schemas.microsoft.com/office/2006/metadata/properties" ma:root="true" ma:fieldsID="a0a82baa2c376e7831bec9c052bfab77" ns3:_="" ns4:_="">
    <xsd:import namespace="f5753776-80ff-45ca-a4c1-002a1d968def"/>
    <xsd:import namespace="81bc2e9c-c1ab-4318-9571-bd14d9aeccb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53776-80ff-45ca-a4c1-002a1d968d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bc2e9c-c1ab-4318-9571-bd14d9aeccb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6DCC58-D4EA-4F43-9979-BDC4CCF7193E}">
  <ds:schemaRefs>
    <ds:schemaRef ds:uri="81bc2e9c-c1ab-4318-9571-bd14d9aeccbd"/>
    <ds:schemaRef ds:uri="f5753776-80ff-45ca-a4c1-002a1d968de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2B3658C-8F6F-4487-9883-06532FE834C8}">
  <ds:schemaRefs>
    <ds:schemaRef ds:uri="81bc2e9c-c1ab-4318-9571-bd14d9aeccbd"/>
    <ds:schemaRef ds:uri="f5753776-80ff-45ca-a4c1-002a1d968de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88D66CD-6F3A-45ED-AE90-8BA20CCA95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885</TotalTime>
  <Words>486</Words>
  <Application>Microsoft Office PowerPoint</Application>
  <PresentationFormat>On-screen Show (4:3)</PresentationFormat>
  <Paragraphs>43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 Kavanagh</dc:creator>
  <cp:lastModifiedBy>Ciara Brennan</cp:lastModifiedBy>
  <cp:revision>11</cp:revision>
  <dcterms:created xsi:type="dcterms:W3CDTF">2020-10-02T15:34:48Z</dcterms:created>
  <dcterms:modified xsi:type="dcterms:W3CDTF">2023-02-21T14:12:45Z</dcterms:modified>
</cp:coreProperties>
</file>