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0" r:id="rId5"/>
    <p:sldId id="259" r:id="rId6"/>
    <p:sldId id="260" r:id="rId7"/>
    <p:sldId id="27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3" r:id="rId1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O'Brien" initials="DO" lastIdx="2" clrIdx="0">
    <p:extLst>
      <p:ext uri="{19B8F6BF-5375-455C-9EA6-DF929625EA0E}">
        <p15:presenceInfo xmlns:p15="http://schemas.microsoft.com/office/powerpoint/2012/main" userId="S-1-5-21-3741593784-2899681647-1123851950-1997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7DD7A-1557-45C9-883B-506DE48CC6CA}" type="datetimeFigureOut">
              <a:rPr lang="en-IE" smtClean="0"/>
              <a:t>21/02/2023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B9AAD-11D1-4B37-93A2-979914E8EEA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1326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1069-EB6E-41C8-8665-0AC3C611CF16}" type="datetime1">
              <a:rPr lang="en-IE" smtClean="0"/>
              <a:t>21/02/2023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9698-A1A1-4AB2-8D41-428C54D33B4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6555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BD40-9289-4A34-BB9C-24D34A471442}" type="datetime1">
              <a:rPr lang="en-IE" smtClean="0"/>
              <a:t>21/02/2023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9698-A1A1-4AB2-8D41-428C54D33B4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9896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BF5F-BD70-4F40-9000-060635AAC09F}" type="datetime1">
              <a:rPr lang="en-IE" smtClean="0"/>
              <a:t>21/02/2023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9698-A1A1-4AB2-8D41-428C54D33B4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4556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CD6-2416-4365-A78A-0B3E3D46C1B5}" type="datetime1">
              <a:rPr lang="en-IE" smtClean="0"/>
              <a:t>21/02/2023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9698-A1A1-4AB2-8D41-428C54D33B4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0534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D6C-BE72-4894-8E76-84C98D63EC31}" type="datetime1">
              <a:rPr lang="en-IE" smtClean="0"/>
              <a:t>21/02/2023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9698-A1A1-4AB2-8D41-428C54D33B4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5631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2D36-5556-4B0C-9880-E91934BC8C85}" type="datetime1">
              <a:rPr lang="en-IE" smtClean="0"/>
              <a:t>21/02/2023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9698-A1A1-4AB2-8D41-428C54D33B4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4125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8330-1305-4998-B38A-4494A027A04B}" type="datetime1">
              <a:rPr lang="en-IE" smtClean="0"/>
              <a:t>21/02/2023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9698-A1A1-4AB2-8D41-428C54D33B4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5008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B627-3043-4814-98A3-89134CC423A9}" type="datetime1">
              <a:rPr lang="en-IE" smtClean="0"/>
              <a:t>21/02/2023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9698-A1A1-4AB2-8D41-428C54D33B4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3041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CD68-B993-4C37-AA73-2D6ED8130D4D}" type="datetime1">
              <a:rPr lang="en-IE" smtClean="0"/>
              <a:t>21/02/2023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9698-A1A1-4AB2-8D41-428C54D33B4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4468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B0DA-F828-426A-AF5B-F41A99EA2DC0}" type="datetime1">
              <a:rPr lang="en-IE" smtClean="0"/>
              <a:t>21/02/2023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9698-A1A1-4AB2-8D41-428C54D33B4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82688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9EFC-FB9E-41E1-80FC-1C88B2CBB45A}" type="datetime1">
              <a:rPr lang="en-IE" smtClean="0"/>
              <a:t>21/02/2023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9698-A1A1-4AB2-8D41-428C54D33B4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6691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6945-F4BB-4623-AE5E-10D15D24DEBF}" type="datetime1">
              <a:rPr lang="en-IE" smtClean="0"/>
              <a:t>21/02/2023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19698-A1A1-4AB2-8D41-428C54D33B4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168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83" y="235131"/>
            <a:ext cx="11573691" cy="6387738"/>
          </a:xfrm>
        </p:spPr>
        <p:txBody>
          <a:bodyPr>
            <a:normAutofit/>
          </a:bodyPr>
          <a:lstStyle/>
          <a:p>
            <a:br>
              <a:rPr lang="en-IE" dirty="0"/>
            </a:br>
            <a:br>
              <a:rPr lang="en-IE" dirty="0"/>
            </a:br>
            <a:br>
              <a:rPr lang="en-IE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600" dirty="0">
                <a:latin typeface="Arial" panose="020B0604020202020204" pitchFamily="34" charset="0"/>
                <a:cs typeface="Arial" panose="020B0604020202020204" pitchFamily="34" charset="0"/>
              </a:rPr>
              <a:t>Lucan/</a:t>
            </a:r>
            <a:r>
              <a:rPr lang="en-IE" sz="3600" dirty="0" err="1">
                <a:latin typeface="Arial" panose="020B0604020202020204" pitchFamily="34" charset="0"/>
                <a:cs typeface="Arial" panose="020B0604020202020204" pitchFamily="34" charset="0"/>
              </a:rPr>
              <a:t>Palmerstown</a:t>
            </a:r>
            <a:r>
              <a:rPr lang="en-IE" sz="3600" dirty="0">
                <a:latin typeface="Arial" panose="020B0604020202020204" pitchFamily="34" charset="0"/>
                <a:cs typeface="Arial" panose="020B0604020202020204" pitchFamily="34" charset="0"/>
              </a:rPr>
              <a:t> and North </a:t>
            </a:r>
            <a:br>
              <a:rPr lang="en-IE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600" dirty="0">
                <a:latin typeface="Arial" panose="020B0604020202020204" pitchFamily="34" charset="0"/>
                <a:cs typeface="Arial" panose="020B0604020202020204" pitchFamily="34" charset="0"/>
              </a:rPr>
              <a:t>Clondalkin Area Committee</a:t>
            </a:r>
            <a:br>
              <a:rPr lang="en-IE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600" dirty="0">
                <a:latin typeface="Arial" panose="020B0604020202020204" pitchFamily="34" charset="0"/>
                <a:cs typeface="Arial" panose="020B0604020202020204" pitchFamily="34" charset="0"/>
              </a:rPr>
              <a:t>Meeting February 2023</a:t>
            </a:r>
            <a:br>
              <a:rPr lang="en-IE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IE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100" dirty="0">
                <a:latin typeface="Arial" panose="020B0604020202020204" pitchFamily="34" charset="0"/>
                <a:cs typeface="Arial" panose="020B0604020202020204" pitchFamily="34" charset="0"/>
              </a:rPr>
              <a:t>Patricia Doonan </a:t>
            </a:r>
            <a:br>
              <a:rPr lang="en-IE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2700" dirty="0">
                <a:latin typeface="Arial" panose="020B0604020202020204" pitchFamily="34" charset="0"/>
                <a:cs typeface="Arial" panose="020B0604020202020204" pitchFamily="34" charset="0"/>
              </a:rPr>
              <a:t>Principal Environmental Health Officer</a:t>
            </a:r>
            <a:br>
              <a:rPr lang="en-IE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1489167"/>
            <a:ext cx="9144000" cy="3768634"/>
          </a:xfrm>
        </p:spPr>
        <p:txBody>
          <a:bodyPr/>
          <a:lstStyle/>
          <a:p>
            <a:br>
              <a:rPr lang="en-IE" sz="2800" dirty="0"/>
            </a:br>
            <a:endParaRPr lang="en-IE" sz="2800" dirty="0"/>
          </a:p>
          <a:p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0" y="5257800"/>
            <a:ext cx="204215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42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583180" y="944880"/>
            <a:ext cx="7025640" cy="4968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5657088"/>
            <a:ext cx="2161032" cy="120091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755"/>
          </a:xfrm>
        </p:spPr>
        <p:txBody>
          <a:bodyPr>
            <a:normAutofit/>
          </a:bodyPr>
          <a:lstStyle/>
          <a:p>
            <a:r>
              <a:rPr lang="en-IE" sz="3200" dirty="0"/>
              <a:t>Dublin Strategic Noise Modelling Results – Rail Lden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65433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584132" y="944880"/>
            <a:ext cx="7023735" cy="4968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5657088"/>
            <a:ext cx="2161032" cy="120091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755"/>
          </a:xfrm>
        </p:spPr>
        <p:txBody>
          <a:bodyPr>
            <a:normAutofit/>
          </a:bodyPr>
          <a:lstStyle/>
          <a:p>
            <a:r>
              <a:rPr lang="en-IE" sz="3200" dirty="0"/>
              <a:t>Dublin Strategic Noise Modelling Results – Industry Lden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21338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635250" y="981710"/>
            <a:ext cx="6921500" cy="4894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5657088"/>
            <a:ext cx="2161032" cy="120091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585"/>
          </a:xfrm>
        </p:spPr>
        <p:txBody>
          <a:bodyPr>
            <a:normAutofit/>
          </a:bodyPr>
          <a:lstStyle/>
          <a:p>
            <a:r>
              <a:rPr lang="en-IE" sz="3200" dirty="0"/>
              <a:t>Dublin Strategic Noise Modelling Results – Industry Lnight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88848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690150"/>
              </p:ext>
            </p:extLst>
          </p:nvPr>
        </p:nvGraphicFramePr>
        <p:xfrm>
          <a:off x="914401" y="1018902"/>
          <a:ext cx="8854122" cy="4116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29228">
                  <a:extLst>
                    <a:ext uri="{9D8B030D-6E8A-4147-A177-3AD203B41FA5}">
                      <a16:colId xmlns:a16="http://schemas.microsoft.com/office/drawing/2014/main" val="2100808748"/>
                    </a:ext>
                  </a:extLst>
                </a:gridCol>
                <a:gridCol w="3124894">
                  <a:extLst>
                    <a:ext uri="{9D8B030D-6E8A-4147-A177-3AD203B41FA5}">
                      <a16:colId xmlns:a16="http://schemas.microsoft.com/office/drawing/2014/main" val="3194366910"/>
                    </a:ext>
                  </a:extLst>
                </a:gridCol>
              </a:tblGrid>
              <a:tr h="679508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Phase 1 Deliverable </a:t>
                      </a:r>
                      <a:endParaRPr lang="en-I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38100" marT="0" marB="0" anchor="b"/>
                </a:tc>
                <a:tc>
                  <a:txBody>
                    <a:bodyPr/>
                    <a:lstStyle/>
                    <a:p>
                      <a:pPr marL="2921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Programme Delivery Date </a:t>
                      </a:r>
                      <a:endParaRPr lang="en-I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38100" marT="0" marB="0" anchor="b"/>
                </a:tc>
                <a:extLst>
                  <a:ext uri="{0D108BD9-81ED-4DB2-BD59-A6C34878D82A}">
                    <a16:rowId xmlns:a16="http://schemas.microsoft.com/office/drawing/2014/main" val="2252543325"/>
                  </a:ext>
                </a:extLst>
              </a:tr>
              <a:tr h="679508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Finalise Graphical Strategic Noise Maps (Limerick, Cork &amp; Dublin)</a:t>
                      </a:r>
                      <a:endParaRPr lang="en-I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38100" marT="0" marB="0" anchor="b"/>
                </a:tc>
                <a:tc>
                  <a:txBody>
                    <a:bodyPr/>
                    <a:lstStyle/>
                    <a:p>
                      <a:pPr marL="977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January /February 2023</a:t>
                      </a:r>
                      <a:endParaRPr lang="en-I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38100" marT="0" marB="0" anchor="b"/>
                </a:tc>
                <a:extLst>
                  <a:ext uri="{0D108BD9-81ED-4DB2-BD59-A6C34878D82A}">
                    <a16:rowId xmlns:a16="http://schemas.microsoft.com/office/drawing/2014/main" val="2949166095"/>
                  </a:ext>
                </a:extLst>
              </a:tr>
              <a:tr h="699172"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Data Review, Evaluation and Model Set-up Reports (Limerick, Cork &amp; Dublin)</a:t>
                      </a:r>
                      <a:endParaRPr lang="en-I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38100" marT="0" marB="0" anchor="b"/>
                </a:tc>
                <a:tc>
                  <a:txBody>
                    <a:bodyPr/>
                    <a:lstStyle/>
                    <a:p>
                      <a:pPr marL="2794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January to April 2023</a:t>
                      </a:r>
                      <a:endParaRPr lang="en-I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38100" marT="0" marB="0" anchor="b"/>
                </a:tc>
                <a:extLst>
                  <a:ext uri="{0D108BD9-81ED-4DB2-BD59-A6C34878D82A}">
                    <a16:rowId xmlns:a16="http://schemas.microsoft.com/office/drawing/2014/main" val="1052034109"/>
                  </a:ext>
                </a:extLst>
              </a:tr>
              <a:tr h="679508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Noise Model Files (Limerick, Cork &amp; Dublin)</a:t>
                      </a:r>
                      <a:endParaRPr lang="en-I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38100" marT="0" marB="0" anchor="b"/>
                </a:tc>
                <a:tc>
                  <a:txBody>
                    <a:bodyPr/>
                    <a:lstStyle/>
                    <a:p>
                      <a:pPr marL="6604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January 2023</a:t>
                      </a:r>
                      <a:endParaRPr lang="en-I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38100" marT="0" marB="0" anchor="b"/>
                </a:tc>
                <a:extLst>
                  <a:ext uri="{0D108BD9-81ED-4DB2-BD59-A6C34878D82A}">
                    <a16:rowId xmlns:a16="http://schemas.microsoft.com/office/drawing/2014/main" val="2751829854"/>
                  </a:ext>
                </a:extLst>
              </a:tr>
              <a:tr h="699172"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Noise Modelling and Exposure Assessment Report (Limerick, Cork &amp; Dublin)</a:t>
                      </a:r>
                      <a:endParaRPr lang="en-I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38100" marT="0" marB="0" anchor="b"/>
                </a:tc>
                <a:tc>
                  <a:txBody>
                    <a:bodyPr/>
                    <a:lstStyle/>
                    <a:p>
                      <a:pPr marL="2984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April to May 2023</a:t>
                      </a:r>
                      <a:endParaRPr lang="en-I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38100" marT="0" marB="0" anchor="b"/>
                </a:tc>
                <a:extLst>
                  <a:ext uri="{0D108BD9-81ED-4DB2-BD59-A6C34878D82A}">
                    <a16:rowId xmlns:a16="http://schemas.microsoft.com/office/drawing/2014/main" val="1891680717"/>
                  </a:ext>
                </a:extLst>
              </a:tr>
              <a:tr h="679508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Maps Available to the Public (Limerick, Cork &amp; Dublin)</a:t>
                      </a:r>
                      <a:endParaRPr lang="en-I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38100" marT="0" marB="0" anchor="b"/>
                </a:tc>
                <a:tc>
                  <a:txBody>
                    <a:bodyPr/>
                    <a:lstStyle/>
                    <a:p>
                      <a:pPr marL="2921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February 2023</a:t>
                      </a:r>
                      <a:endParaRPr lang="en-I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38100" marT="0" marB="0" anchor="b"/>
                </a:tc>
                <a:extLst>
                  <a:ext uri="{0D108BD9-81ED-4DB2-BD59-A6C34878D82A}">
                    <a16:rowId xmlns:a16="http://schemas.microsoft.com/office/drawing/2014/main" val="379920468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5657088"/>
            <a:ext cx="2161032" cy="12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98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357373"/>
              </p:ext>
            </p:extLst>
          </p:nvPr>
        </p:nvGraphicFramePr>
        <p:xfrm>
          <a:off x="770709" y="692331"/>
          <a:ext cx="9966960" cy="4807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90749">
                  <a:extLst>
                    <a:ext uri="{9D8B030D-6E8A-4147-A177-3AD203B41FA5}">
                      <a16:colId xmlns:a16="http://schemas.microsoft.com/office/drawing/2014/main" val="10385630"/>
                    </a:ext>
                  </a:extLst>
                </a:gridCol>
                <a:gridCol w="3076211">
                  <a:extLst>
                    <a:ext uri="{9D8B030D-6E8A-4147-A177-3AD203B41FA5}">
                      <a16:colId xmlns:a16="http://schemas.microsoft.com/office/drawing/2014/main" val="601760282"/>
                    </a:ext>
                  </a:extLst>
                </a:gridCol>
              </a:tblGrid>
              <a:tr h="720022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Phase 2 Deliverable </a:t>
                      </a:r>
                      <a:endParaRPr lang="en-I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73025" marT="74930" marB="0" anchor="b"/>
                </a:tc>
                <a:tc>
                  <a:txBody>
                    <a:bodyPr/>
                    <a:lstStyle/>
                    <a:p>
                      <a:pPr marL="647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Indicative Timeline</a:t>
                      </a:r>
                      <a:endParaRPr lang="en-I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73025" marT="74930" marB="0" anchor="b"/>
                </a:tc>
                <a:extLst>
                  <a:ext uri="{0D108BD9-81ED-4DB2-BD59-A6C34878D82A}">
                    <a16:rowId xmlns:a16="http://schemas.microsoft.com/office/drawing/2014/main" val="2212751867"/>
                  </a:ext>
                </a:extLst>
              </a:tr>
              <a:tr h="568373">
                <a:tc>
                  <a:txBody>
                    <a:bodyPr/>
                    <a:lstStyle/>
                    <a:p>
                      <a:pPr marL="81915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Commence Phase 2</a:t>
                      </a:r>
                      <a:endParaRPr lang="en-I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73025" marT="74930" marB="0"/>
                </a:tc>
                <a:tc>
                  <a:txBody>
                    <a:bodyPr/>
                    <a:lstStyle/>
                    <a:p>
                      <a:pPr marL="6350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June 2023</a:t>
                      </a:r>
                      <a:endParaRPr lang="en-I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73025" marT="74930" marB="0"/>
                </a:tc>
                <a:extLst>
                  <a:ext uri="{0D108BD9-81ED-4DB2-BD59-A6C34878D82A}">
                    <a16:rowId xmlns:a16="http://schemas.microsoft.com/office/drawing/2014/main" val="3273192646"/>
                  </a:ext>
                </a:extLst>
              </a:tr>
              <a:tr h="559743">
                <a:tc>
                  <a:txBody>
                    <a:bodyPr/>
                    <a:lstStyle/>
                    <a:p>
                      <a:pPr marL="81915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Draft Noise Action Plans</a:t>
                      </a:r>
                      <a:endParaRPr lang="en-I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73025" marT="74930" marB="0"/>
                </a:tc>
                <a:tc>
                  <a:txBody>
                    <a:bodyPr/>
                    <a:lstStyle/>
                    <a:p>
                      <a:pPr marL="6540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Q4 2023</a:t>
                      </a:r>
                      <a:endParaRPr lang="en-I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73025" marT="74930" marB="0"/>
                </a:tc>
                <a:extLst>
                  <a:ext uri="{0D108BD9-81ED-4DB2-BD59-A6C34878D82A}">
                    <a16:rowId xmlns:a16="http://schemas.microsoft.com/office/drawing/2014/main" val="1764217981"/>
                  </a:ext>
                </a:extLst>
              </a:tr>
              <a:tr h="559743">
                <a:tc>
                  <a:txBody>
                    <a:bodyPr/>
                    <a:lstStyle/>
                    <a:p>
                      <a:pPr marL="81915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SEA / AA</a:t>
                      </a:r>
                      <a:endParaRPr lang="en-I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73025" marT="74930" marB="0"/>
                </a:tc>
                <a:tc>
                  <a:txBody>
                    <a:bodyPr/>
                    <a:lstStyle/>
                    <a:p>
                      <a:pPr marL="6350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Q4 2023 – Q1 2024</a:t>
                      </a:r>
                      <a:endParaRPr lang="en-I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73025" marT="74930" marB="0"/>
                </a:tc>
                <a:extLst>
                  <a:ext uri="{0D108BD9-81ED-4DB2-BD59-A6C34878D82A}">
                    <a16:rowId xmlns:a16="http://schemas.microsoft.com/office/drawing/2014/main" val="3400097049"/>
                  </a:ext>
                </a:extLst>
              </a:tr>
              <a:tr h="559743">
                <a:tc>
                  <a:txBody>
                    <a:bodyPr/>
                    <a:lstStyle/>
                    <a:p>
                      <a:pPr marL="81915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Public Consultation </a:t>
                      </a:r>
                      <a:endParaRPr lang="en-I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73025" marT="74930" marB="0"/>
                </a:tc>
                <a:tc>
                  <a:txBody>
                    <a:bodyPr/>
                    <a:lstStyle/>
                    <a:p>
                      <a:pPr marL="6540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Q1 2024</a:t>
                      </a:r>
                      <a:endParaRPr lang="en-I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73025" marT="74930" marB="0"/>
                </a:tc>
                <a:extLst>
                  <a:ext uri="{0D108BD9-81ED-4DB2-BD59-A6C34878D82A}">
                    <a16:rowId xmlns:a16="http://schemas.microsoft.com/office/drawing/2014/main" val="2452534833"/>
                  </a:ext>
                </a:extLst>
              </a:tr>
              <a:tr h="559743">
                <a:tc>
                  <a:txBody>
                    <a:bodyPr/>
                    <a:lstStyle/>
                    <a:p>
                      <a:pPr marL="81915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Final Noise Action Plans</a:t>
                      </a:r>
                      <a:endParaRPr lang="en-I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73025" marT="74930" marB="0"/>
                </a:tc>
                <a:tc>
                  <a:txBody>
                    <a:bodyPr/>
                    <a:lstStyle/>
                    <a:p>
                      <a:pPr marL="6540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Q2 2024</a:t>
                      </a:r>
                      <a:endParaRPr lang="en-I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73025" marT="74930" marB="0"/>
                </a:tc>
                <a:extLst>
                  <a:ext uri="{0D108BD9-81ED-4DB2-BD59-A6C34878D82A}">
                    <a16:rowId xmlns:a16="http://schemas.microsoft.com/office/drawing/2014/main" val="2142505625"/>
                  </a:ext>
                </a:extLst>
              </a:tr>
              <a:tr h="559743">
                <a:tc>
                  <a:txBody>
                    <a:bodyPr/>
                    <a:lstStyle/>
                    <a:p>
                      <a:pPr marL="81915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Deliver Final Noise Action Plans to EPA</a:t>
                      </a:r>
                      <a:endParaRPr lang="en-I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73025" marT="74930" marB="0"/>
                </a:tc>
                <a:tc>
                  <a:txBody>
                    <a:bodyPr/>
                    <a:lstStyle/>
                    <a:p>
                      <a:pPr marL="6540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Q3 2024</a:t>
                      </a:r>
                      <a:endParaRPr lang="en-I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73025" marT="74930" marB="0"/>
                </a:tc>
                <a:extLst>
                  <a:ext uri="{0D108BD9-81ED-4DB2-BD59-A6C34878D82A}">
                    <a16:rowId xmlns:a16="http://schemas.microsoft.com/office/drawing/2014/main" val="549892020"/>
                  </a:ext>
                </a:extLst>
              </a:tr>
              <a:tr h="720022">
                <a:tc>
                  <a:txBody>
                    <a:bodyPr/>
                    <a:lstStyle/>
                    <a:p>
                      <a:pPr marL="81915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EEA Deadline</a:t>
                      </a:r>
                      <a:endParaRPr lang="en-I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73025" marT="74930" marB="0"/>
                </a:tc>
                <a:tc>
                  <a:txBody>
                    <a:bodyPr/>
                    <a:lstStyle/>
                    <a:p>
                      <a:pPr marL="647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End 2024</a:t>
                      </a:r>
                      <a:endParaRPr lang="en-I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73025" marT="74930" marB="0"/>
                </a:tc>
                <a:extLst>
                  <a:ext uri="{0D108BD9-81ED-4DB2-BD59-A6C34878D82A}">
                    <a16:rowId xmlns:a16="http://schemas.microsoft.com/office/drawing/2014/main" val="3866361237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5656655"/>
            <a:ext cx="2161032" cy="12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57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02231"/>
          </a:xfrm>
        </p:spPr>
        <p:txBody>
          <a:bodyPr>
            <a:normAutofit fontScale="90000"/>
          </a:bodyPr>
          <a:lstStyle/>
          <a:p>
            <a:r>
              <a:rPr lang="en-IE" dirty="0"/>
              <a:t>Conclusions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63931"/>
            <a:ext cx="9144000" cy="319386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rgbClr val="0070C0"/>
                </a:solidFill>
              </a:rPr>
              <a:t>New calculation system is better &amp; will have more interactive website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rgbClr val="0070C0"/>
                </a:solidFill>
              </a:rPr>
              <a:t>Oden system should allow users to zoom around and get information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rgbClr val="0070C0"/>
                </a:solidFill>
              </a:rPr>
              <a:t>There will be a range of maps incorporating all 10 counties involved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rgbClr val="0070C0"/>
                </a:solidFill>
              </a:rPr>
              <a:t>Next phase to develop and assess new noise reduction measures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rgbClr val="0070C0"/>
                </a:solidFill>
              </a:rPr>
              <a:t>Quiet Areas will </a:t>
            </a:r>
            <a:r>
              <a:rPr lang="en-IE" b="1">
                <a:solidFill>
                  <a:srgbClr val="0070C0"/>
                </a:solidFill>
              </a:rPr>
              <a:t>be completed.</a:t>
            </a:r>
            <a:endParaRPr lang="en-IE" b="1" dirty="0">
              <a:solidFill>
                <a:srgbClr val="0070C0"/>
              </a:solidFill>
            </a:endParaRPr>
          </a:p>
          <a:p>
            <a:pPr algn="l"/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73916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2593" y="938318"/>
            <a:ext cx="9914709" cy="4245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10000"/>
              </a:lnSpc>
              <a:spcAft>
                <a:spcPts val="3315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Round 4 Strategic Noise Mapping and Noise Action Plan Overview </a:t>
            </a:r>
            <a:endParaRPr lang="en-IE" sz="1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0000"/>
              </a:lnSpc>
              <a:spcAft>
                <a:spcPts val="3315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National Approach to Round 4</a:t>
            </a:r>
            <a:endParaRPr lang="en-IE" sz="1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0000"/>
              </a:lnSpc>
              <a:spcAft>
                <a:spcPts val="3315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Milestones and Progress to Date</a:t>
            </a:r>
            <a:endParaRPr lang="en-IE" sz="1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0000"/>
              </a:lnSpc>
              <a:spcAft>
                <a:spcPts val="3315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Strategic Noise Modelling Results – Dublin</a:t>
            </a:r>
            <a:endParaRPr lang="en-IE" sz="1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0000"/>
              </a:lnSpc>
              <a:spcAft>
                <a:spcPts val="3315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Next Steps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 Questions / Discussion</a:t>
            </a:r>
          </a:p>
          <a:p>
            <a:pPr marL="342900" lvl="0" indent="-342900" fontAlgn="base">
              <a:lnSpc>
                <a:spcPct val="110000"/>
              </a:lnSpc>
              <a:spcAft>
                <a:spcPts val="3315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en-IE" sz="1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5657088"/>
            <a:ext cx="2161032" cy="12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13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0709" y="561704"/>
            <a:ext cx="10554787" cy="5265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07000"/>
              </a:lnSpc>
              <a:spcAft>
                <a:spcPts val="2085"/>
              </a:spcAft>
            </a:pPr>
            <a:r>
              <a:rPr lang="en-IE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European Communities (Environmental Noise) Regulations 2018 (S.I. 549/2018) </a:t>
            </a:r>
            <a:endParaRPr lang="en-IE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213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Regulations give effect to the Environmental Noise Directive (END) 2002/49/EC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206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Apply to environmental noise, created by human activities, which people are exposed to; in built-up areas, in public parks/quiet areas, near schools &amp; hospitals and other noise-sensitive buildings/areas.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206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Essentially it relates to road transport, trains and Luas, aircraft and industries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206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We are now in Round 4 and each round applies for 5 consecutive years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Maps are to be </a:t>
            </a:r>
            <a:r>
              <a:rPr lang="en-I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Clear, Comprehensive and Accessible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5657088"/>
            <a:ext cx="2161032" cy="12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58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4035" y="588590"/>
            <a:ext cx="7855131" cy="5842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The Regulations/END requires the following two indicators to be applied in the assessment :-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IE" sz="2400" dirty="0" err="1">
                <a:solidFill>
                  <a:srgbClr val="FF0000"/>
                </a:solidFill>
              </a:rPr>
              <a:t>Lden</a:t>
            </a:r>
            <a:r>
              <a:rPr lang="en-IE" sz="2400" dirty="0"/>
              <a:t> is the annual average noise level for the </a:t>
            </a:r>
            <a:r>
              <a:rPr lang="en-IE" sz="2400" dirty="0">
                <a:solidFill>
                  <a:srgbClr val="FF0000"/>
                </a:solidFill>
              </a:rPr>
              <a:t>day, evening and night </a:t>
            </a:r>
            <a:r>
              <a:rPr lang="en-IE" sz="2400" dirty="0"/>
              <a:t>period and is designed to measure </a:t>
            </a:r>
            <a:r>
              <a:rPr lang="en-IE" sz="2400" dirty="0">
                <a:solidFill>
                  <a:srgbClr val="FF0000"/>
                </a:solidFill>
              </a:rPr>
              <a:t>‘annoyance’.  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IE" sz="2400" dirty="0"/>
              <a:t>It has a defined threshold of </a:t>
            </a:r>
            <a:r>
              <a:rPr lang="en-IE" sz="2400" dirty="0">
                <a:solidFill>
                  <a:srgbClr val="FF0000"/>
                </a:solidFill>
              </a:rPr>
              <a:t>55dB</a:t>
            </a:r>
            <a:r>
              <a:rPr lang="en-IE" sz="2400" dirty="0"/>
              <a:t>.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IE" sz="2400" dirty="0" err="1">
                <a:solidFill>
                  <a:srgbClr val="FF0000"/>
                </a:solidFill>
              </a:rPr>
              <a:t>Lnight</a:t>
            </a:r>
            <a:r>
              <a:rPr lang="en-IE" sz="2400" dirty="0"/>
              <a:t> is the annual average noise level for night-time periods and is designed to </a:t>
            </a:r>
            <a:r>
              <a:rPr lang="en-IE" sz="2400" dirty="0">
                <a:solidFill>
                  <a:srgbClr val="FF0000"/>
                </a:solidFill>
              </a:rPr>
              <a:t>assess sleep disturbance</a:t>
            </a:r>
            <a:r>
              <a:rPr lang="en-IE" sz="2400" dirty="0"/>
              <a:t>.  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IE" sz="2400" dirty="0"/>
              <a:t>It has a defined threshold of </a:t>
            </a:r>
            <a:r>
              <a:rPr lang="en-IE" sz="2400" dirty="0">
                <a:solidFill>
                  <a:srgbClr val="FF0000"/>
                </a:solidFill>
              </a:rPr>
              <a:t>50dB</a:t>
            </a:r>
            <a:r>
              <a:rPr lang="en-IE" sz="2400" dirty="0"/>
              <a:t>.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Member States must report on the numbers of people who are exposed to noise levels  above these thresholds for a range of noise sources.   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205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IE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16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137" y="404949"/>
            <a:ext cx="10750732" cy="5739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6350">
              <a:lnSpc>
                <a:spcPct val="107000"/>
              </a:lnSpc>
              <a:spcAft>
                <a:spcPts val="2085"/>
              </a:spcAft>
            </a:pPr>
            <a:r>
              <a:rPr lang="en-IE" sz="2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European Communities (Environmental Noise) Regulations 2018 (S.I. 549/2018) </a:t>
            </a:r>
            <a:endParaRPr lang="en-IE" sz="2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207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EPA in Ireland is the national competent authority for the purpose of overseeing implementation and for providing guidance.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The Regulations require Noise Mapping Bodies (NMBs) to prepare or review </a:t>
            </a:r>
            <a:r>
              <a:rPr lang="en-IE" sz="2000" b="1" dirty="0">
                <a:latin typeface="Arial" panose="020B0604020202020204" pitchFamily="34" charset="0"/>
                <a:cs typeface="Arial" panose="020B0604020202020204" pitchFamily="34" charset="0"/>
              </a:rPr>
              <a:t>Strategic Noise </a:t>
            </a:r>
            <a:endParaRPr lang="en-I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E" sz="2000" dirty="0"/>
              <a:t>Agglomerations (&gt;100,000 persons) (road, rail, airports &amp; industry)</a:t>
            </a:r>
          </a:p>
          <a:p>
            <a:endParaRPr lang="en-IE" sz="2000" dirty="0"/>
          </a:p>
          <a:p>
            <a:pPr marL="1657350" lvl="3" indent="-285750" fontAlgn="base">
              <a:buFont typeface="Courier New" panose="02070309020205020404" pitchFamily="49" charset="0"/>
              <a:buChar char="o"/>
            </a:pPr>
            <a:r>
              <a:rPr lang="en-IE" sz="2000" dirty="0"/>
              <a:t>Major roads (&gt;3,000,000 vehicle passages per year)</a:t>
            </a:r>
          </a:p>
          <a:p>
            <a:pPr marL="1657350" lvl="3" indent="-285750" fontAlgn="base">
              <a:buFont typeface="Courier New" panose="02070309020205020404" pitchFamily="49" charset="0"/>
              <a:buChar char="o"/>
            </a:pPr>
            <a:r>
              <a:rPr lang="en-IE" sz="2000" dirty="0"/>
              <a:t>Major rail (&gt;30,000 train passages per year)</a:t>
            </a:r>
          </a:p>
          <a:p>
            <a:pPr marL="1657350" lvl="3" indent="-285750" fontAlgn="base">
              <a:buFont typeface="Courier New" panose="02070309020205020404" pitchFamily="49" charset="0"/>
              <a:buChar char="o"/>
            </a:pPr>
            <a:r>
              <a:rPr lang="en-IE" sz="2000" dirty="0"/>
              <a:t>Major airport (&gt;50,000 movements per year)</a:t>
            </a:r>
          </a:p>
          <a:p>
            <a:pPr marL="1657350" lvl="3" indent="-285750" fontAlgn="base">
              <a:buFont typeface="Courier New" panose="02070309020205020404" pitchFamily="49" charset="0"/>
              <a:buChar char="o"/>
            </a:pPr>
            <a:endParaRPr lang="en-IE" sz="2000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The Regulations require Action Planning Authorities (APAs) to make or review </a:t>
            </a:r>
            <a:r>
              <a:rPr lang="en-IE" sz="2000" b="1" dirty="0">
                <a:latin typeface="Arial" panose="020B0604020202020204" pitchFamily="34" charset="0"/>
                <a:cs typeface="Arial" panose="020B0604020202020204" pitchFamily="34" charset="0"/>
              </a:rPr>
              <a:t>Noise Action Plans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I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Maps  - Completed 2022 and are being published by the end of this month (February 2023)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207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IE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5743575"/>
            <a:ext cx="2161032" cy="10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84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3325" y="431074"/>
            <a:ext cx="1077685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Round 4 – new National approach was adopted;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I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Dublin, Cork and Limerick were amalgamated into Super Agglomeration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I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A Noise consultant was appointed to complete the noise modelling and mapping.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Major Roads and Rail outside agglomerations – Transport Infrastructure Ireland (TII) would complete the noise modelling and mapping.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Major Airports – Dublin Airport Authority (DAA), complete the noise modelling and mapping. 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I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084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3475" y="714102"/>
            <a:ext cx="1029353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additions to Round 4 included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I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Celbridge and Leixlip are joined with SDCC boundary.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Bray is joined with Dun Laoghaire Rathdown.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Limerick City also in for first time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Dublin and Cork Ports measured.</a:t>
            </a:r>
            <a:endParaRPr lang="en-IE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I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Other state agencies include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fontAlgn="base"/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Transport Infrastructure Ireland (TII)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Irish Rail and Luas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Road Management Office (RMO),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National Transport Authority (NTA),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DAA</a:t>
            </a:r>
          </a:p>
        </p:txBody>
      </p:sp>
    </p:spTree>
    <p:extLst>
      <p:ext uri="{BB962C8B-B14F-4D97-AF65-F5344CB8AC3E}">
        <p14:creationId xmlns:p14="http://schemas.microsoft.com/office/powerpoint/2010/main" val="3830495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532380" y="1535384"/>
            <a:ext cx="7127240" cy="50412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5657088"/>
            <a:ext cx="2161032" cy="120091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3242"/>
          </a:xfrm>
        </p:spPr>
        <p:txBody>
          <a:bodyPr>
            <a:normAutofit/>
          </a:bodyPr>
          <a:lstStyle/>
          <a:p>
            <a:r>
              <a:rPr lang="en-IE" sz="3200" dirty="0"/>
              <a:t>Dublin Strategic Noise Modelling Results – Roads Lden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5028" y="796834"/>
            <a:ext cx="10437223" cy="6061166"/>
          </a:xfrm>
        </p:spPr>
        <p:txBody>
          <a:bodyPr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94200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532380" y="908367"/>
            <a:ext cx="7127240" cy="50412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5657088"/>
            <a:ext cx="2161032" cy="120091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3242"/>
          </a:xfrm>
        </p:spPr>
        <p:txBody>
          <a:bodyPr>
            <a:normAutofit/>
          </a:bodyPr>
          <a:lstStyle/>
          <a:p>
            <a:r>
              <a:rPr lang="en-IE" sz="3200" dirty="0">
                <a:latin typeface="Arial" panose="020B0604020202020204" pitchFamily="34" charset="0"/>
                <a:cs typeface="Arial" panose="020B0604020202020204" pitchFamily="34" charset="0"/>
              </a:rPr>
              <a:t>Dublin Strategic Noise Modelling Results – Roads Lnight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0927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742</Words>
  <Application>Microsoft Office PowerPoint</Application>
  <PresentationFormat>Widescreen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Office Theme</vt:lpstr>
      <vt:lpstr>   Lucan/Palmerstown and North  Clondalkin Area Committee Meeting February 2023  Patricia Doonan  Principal Environmental Health Officer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Dublin Strategic Noise Modelling Results – Roads Lden</vt:lpstr>
      <vt:lpstr>Dublin Strategic Noise Modelling Results – Roads Lnight</vt:lpstr>
      <vt:lpstr>Dublin Strategic Noise Modelling Results – Rail Lden</vt:lpstr>
      <vt:lpstr>Dublin Strategic Noise Modelling Results – Industry Lden</vt:lpstr>
      <vt:lpstr>Dublin Strategic Noise Modelling Results – Industry Lnight</vt:lpstr>
      <vt:lpstr>PowerPoint Presentation</vt:lpstr>
      <vt:lpstr>PowerPoint Presentation</vt:lpstr>
      <vt:lpstr>Conclusions</vt:lpstr>
    </vt:vector>
  </TitlesOfParts>
  <Company>HSE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R4 Strategic Noise Mapping and Noise  Action Plans Agglomerations Air Quality Sub-Committee Meeting   February 2023</dc:title>
  <dc:creator>CAROL NOLAN</dc:creator>
  <cp:lastModifiedBy>Ciara Brennan</cp:lastModifiedBy>
  <cp:revision>21</cp:revision>
  <cp:lastPrinted>2023-02-07T14:49:34Z</cp:lastPrinted>
  <dcterms:created xsi:type="dcterms:W3CDTF">2023-02-02T12:16:51Z</dcterms:created>
  <dcterms:modified xsi:type="dcterms:W3CDTF">2023-02-21T14:01:37Z</dcterms:modified>
</cp:coreProperties>
</file>