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61" r:id="rId5"/>
    <p:sldId id="291" r:id="rId6"/>
    <p:sldId id="293" r:id="rId7"/>
    <p:sldId id="295" r:id="rId8"/>
    <p:sldId id="294" r:id="rId9"/>
    <p:sldId id="292" r:id="rId10"/>
    <p:sldId id="289" r:id="rId11"/>
    <p:sldId id="296" r:id="rId12"/>
    <p:sldId id="297" r:id="rId13"/>
    <p:sldId id="284" r:id="rId14"/>
    <p:sldId id="333" r:id="rId15"/>
    <p:sldId id="33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6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lm Ward" userId="c2cae2ce-92c9-4523-aced-2ef8272c1608" providerId="ADAL" clId="{4CFCD951-2A4C-46D8-894E-1DC0B9170590}"/>
    <pc:docChg chg="modSld">
      <pc:chgData name="Colm Ward" userId="c2cae2ce-92c9-4523-aced-2ef8272c1608" providerId="ADAL" clId="{4CFCD951-2A4C-46D8-894E-1DC0B9170590}" dt="2023-02-20T13:51:18.239" v="1" actId="20577"/>
      <pc:docMkLst>
        <pc:docMk/>
      </pc:docMkLst>
      <pc:sldChg chg="modSp mod">
        <pc:chgData name="Colm Ward" userId="c2cae2ce-92c9-4523-aced-2ef8272c1608" providerId="ADAL" clId="{4CFCD951-2A4C-46D8-894E-1DC0B9170590}" dt="2023-02-20T13:51:18.239" v="1" actId="20577"/>
        <pc:sldMkLst>
          <pc:docMk/>
          <pc:sldMk cId="3516222264" sldId="261"/>
        </pc:sldMkLst>
        <pc:spChg chg="mod">
          <ac:chgData name="Colm Ward" userId="c2cae2ce-92c9-4523-aced-2ef8272c1608" providerId="ADAL" clId="{4CFCD951-2A4C-46D8-894E-1DC0B9170590}" dt="2023-02-20T13:51:18.239" v="1" actId="20577"/>
          <ac:spMkLst>
            <pc:docMk/>
            <pc:sldMk cId="3516222264" sldId="261"/>
            <ac:spMk id="208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6E102D-BAC6-4B15-83D0-23EB8F5619E1}" type="datetimeFigureOut">
              <a:rPr lang="en-IE" smtClean="0"/>
              <a:t>20/02/2023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EF5DE2-6A1A-41FD-B8C1-1B662F16C26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35233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D0F8EA1-E49A-4F23-966D-23DE83D1E6DB}" type="slidenum">
              <a:rPr lang="en-IE" altLang="en-US" sz="1200" smtClean="0"/>
              <a:pPr/>
              <a:t>2</a:t>
            </a:fld>
            <a:endParaRPr lang="en-IE" altLang="en-US" sz="1200"/>
          </a:p>
        </p:txBody>
      </p:sp>
    </p:spTree>
    <p:extLst>
      <p:ext uri="{BB962C8B-B14F-4D97-AF65-F5344CB8AC3E}">
        <p14:creationId xmlns:p14="http://schemas.microsoft.com/office/powerpoint/2010/main" val="3135690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D0F8EA1-E49A-4F23-966D-23DE83D1E6DB}" type="slidenum">
              <a:rPr lang="en-IE" altLang="en-US" sz="1200" smtClean="0"/>
              <a:pPr/>
              <a:t>3</a:t>
            </a:fld>
            <a:endParaRPr lang="en-IE" altLang="en-US" sz="1200"/>
          </a:p>
        </p:txBody>
      </p:sp>
    </p:spTree>
    <p:extLst>
      <p:ext uri="{BB962C8B-B14F-4D97-AF65-F5344CB8AC3E}">
        <p14:creationId xmlns:p14="http://schemas.microsoft.com/office/powerpoint/2010/main" val="8182288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D0F8EA1-E49A-4F23-966D-23DE83D1E6DB}" type="slidenum">
              <a:rPr lang="en-IE" altLang="en-US" sz="1200" smtClean="0"/>
              <a:pPr/>
              <a:t>4</a:t>
            </a:fld>
            <a:endParaRPr lang="en-IE" altLang="en-US" sz="1200"/>
          </a:p>
        </p:txBody>
      </p:sp>
    </p:spTree>
    <p:extLst>
      <p:ext uri="{BB962C8B-B14F-4D97-AF65-F5344CB8AC3E}">
        <p14:creationId xmlns:p14="http://schemas.microsoft.com/office/powerpoint/2010/main" val="32664134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D0F8EA1-E49A-4F23-966D-23DE83D1E6DB}" type="slidenum">
              <a:rPr lang="en-IE" altLang="en-US" sz="1200" smtClean="0"/>
              <a:pPr/>
              <a:t>5</a:t>
            </a:fld>
            <a:endParaRPr lang="en-IE" altLang="en-US" sz="1200"/>
          </a:p>
        </p:txBody>
      </p:sp>
    </p:spTree>
    <p:extLst>
      <p:ext uri="{BB962C8B-B14F-4D97-AF65-F5344CB8AC3E}">
        <p14:creationId xmlns:p14="http://schemas.microsoft.com/office/powerpoint/2010/main" val="15574758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D0F8EA1-E49A-4F23-966D-23DE83D1E6DB}" type="slidenum">
              <a:rPr lang="en-IE" altLang="en-US" sz="1200" smtClean="0"/>
              <a:pPr/>
              <a:t>6</a:t>
            </a:fld>
            <a:endParaRPr lang="en-IE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5044054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D0F8EA1-E49A-4F23-966D-23DE83D1E6DB}" type="slidenum">
              <a:rPr lang="en-IE" altLang="en-US" sz="1200" smtClean="0"/>
              <a:pPr/>
              <a:t>7</a:t>
            </a:fld>
            <a:endParaRPr lang="en-IE" altLang="en-US" sz="1200"/>
          </a:p>
        </p:txBody>
      </p:sp>
    </p:spTree>
    <p:extLst>
      <p:ext uri="{BB962C8B-B14F-4D97-AF65-F5344CB8AC3E}">
        <p14:creationId xmlns:p14="http://schemas.microsoft.com/office/powerpoint/2010/main" val="32618823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D0F8EA1-E49A-4F23-966D-23DE83D1E6DB}" type="slidenum">
              <a:rPr lang="en-IE" altLang="en-US" sz="1200" smtClean="0"/>
              <a:pPr/>
              <a:t>8</a:t>
            </a:fld>
            <a:endParaRPr lang="en-IE" altLang="en-US" sz="1200"/>
          </a:p>
        </p:txBody>
      </p:sp>
    </p:spTree>
    <p:extLst>
      <p:ext uri="{BB962C8B-B14F-4D97-AF65-F5344CB8AC3E}">
        <p14:creationId xmlns:p14="http://schemas.microsoft.com/office/powerpoint/2010/main" val="14842157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32385" algn="just">
              <a:lnSpc>
                <a:spcPct val="102000"/>
              </a:lnSpc>
            </a:pPr>
            <a:endParaRPr lang="en-IE" sz="18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4A99-232C-45C9-97BD-2CC7D5CC8ACE}" type="slidenum">
              <a:rPr lang="en-IE" smtClean="0"/>
              <a:t>11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32447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78B05-94EE-4500-9A67-4E5951DB02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2CF7E1-AFC8-4EE9-9736-5A57B3A02C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562FC-9F22-4A01-90EA-9C7D1BFD3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B5D35-DA1A-499A-87B6-88C0DF4DDE90}" type="datetimeFigureOut">
              <a:rPr lang="en-IE" smtClean="0"/>
              <a:t>20/02/2023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48733-4B72-47D9-94F8-97FFBC178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A01D82-7D7C-4BD2-8599-BFFA4EAF6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83F9-71BF-41FA-B0B1-AEDDF98C3C0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33283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E80C7-C921-4EF6-BF5D-845726EDE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9605A0-CA8A-480F-AC16-A1CADD623C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F6E8E0-74BA-47D8-995B-E177F1455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B5D35-DA1A-499A-87B6-88C0DF4DDE90}" type="datetimeFigureOut">
              <a:rPr lang="en-IE" smtClean="0"/>
              <a:t>20/02/2023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4F153-939F-4756-AAB5-E4DD0616D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94481-6EB8-4DD4-B819-2B78068BD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83F9-71BF-41FA-B0B1-AEDDF98C3C0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41508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574605-0231-4053-A24A-81965E4ACC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6CE5C0-AC47-43D0-9968-78F15C502D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A9444F-F843-426B-9545-586E5D13E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B5D35-DA1A-499A-87B6-88C0DF4DDE90}" type="datetimeFigureOut">
              <a:rPr lang="en-IE" smtClean="0"/>
              <a:t>20/02/2023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D72B5C-A83C-4D53-BA31-813C4E141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96C5E-4480-4148-82D9-ADE748927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83F9-71BF-41FA-B0B1-AEDDF98C3C0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41802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8984F-1779-4A49-8F8E-AFB86739A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BD882-2B3D-46E7-BD37-F7669BCEA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078B88-DC52-4E06-B099-30C8338B1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B5D35-DA1A-499A-87B6-88C0DF4DDE90}" type="datetimeFigureOut">
              <a:rPr lang="en-IE" smtClean="0"/>
              <a:t>20/02/2023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32F35B-21A8-4915-9CD1-5E6BEFBE8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388A4F-EE68-4109-AB34-097C71E81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83F9-71BF-41FA-B0B1-AEDDF98C3C0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27925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F45E5-F496-4AC8-A0D8-DA4DF2699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CDEED1-FFAB-4130-BD40-E99A0F62EA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FDF7EF-9589-4C86-B735-CEFBD53EC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B5D35-DA1A-499A-87B6-88C0DF4DDE90}" type="datetimeFigureOut">
              <a:rPr lang="en-IE" smtClean="0"/>
              <a:t>20/02/2023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AE585A-6EF0-4E2E-AEF3-904581B88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41A96-BEB9-46B5-B247-82E5CDE80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83F9-71BF-41FA-B0B1-AEDDF98C3C0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2265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C74DB-F269-47F3-8F85-4537D696B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8A993-8FF0-4A12-A14A-0ADE8E12BB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57F66C-4572-4422-8AEB-5C5AED9130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44E4A7-72BA-4411-BB35-EF1AE0CA9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B5D35-DA1A-499A-87B6-88C0DF4DDE90}" type="datetimeFigureOut">
              <a:rPr lang="en-IE" smtClean="0"/>
              <a:t>20/02/2023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0E09BD-6D11-4D16-AB48-32C0317A6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7D7983-3BD3-4AE4-B5D0-94DF35619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83F9-71BF-41FA-B0B1-AEDDF98C3C0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49551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96D4F-B140-4F64-9E46-FF3D775D5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79AB26-D889-4503-931E-568689DCF5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46CE7C-1F14-46D1-872C-5FF2D27A09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06E4C5-AE52-42AB-AE83-4C8009F71B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E83BCA-A8CE-4377-AD86-4A07F96D80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698657-5080-4240-AE81-C4E5DACD3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B5D35-DA1A-499A-87B6-88C0DF4DDE90}" type="datetimeFigureOut">
              <a:rPr lang="en-IE" smtClean="0"/>
              <a:t>20/02/2023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A0795C-E2E3-4A69-940D-9CECA3B45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55F271-6C0C-45F6-8786-355D2AAFD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83F9-71BF-41FA-B0B1-AEDDF98C3C0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81624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A5E26-E04C-4CF4-8043-979C7FA09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A97ED2-008E-4EE5-93E4-E6D33B273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B5D35-DA1A-499A-87B6-88C0DF4DDE90}" type="datetimeFigureOut">
              <a:rPr lang="en-IE" smtClean="0"/>
              <a:t>20/02/2023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1B8839-7F8B-47EF-AAC0-150C67730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83413E-023A-4996-A8C7-A828A0A00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83F9-71BF-41FA-B0B1-AEDDF98C3C0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12865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DCBBF8-C1D1-44B0-BCDD-A01F0539F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B5D35-DA1A-499A-87B6-88C0DF4DDE90}" type="datetimeFigureOut">
              <a:rPr lang="en-IE" smtClean="0"/>
              <a:t>20/02/2023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0200D8-72FA-4765-80E4-66CD56230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F9AFDF-66B4-4D89-BF23-069F6BAA7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83F9-71BF-41FA-B0B1-AEDDF98C3C0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89298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0DE66-4281-488A-A202-D43301510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44A6D-4FEE-4A85-A01C-4E0465F28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4590B-8F2A-4470-A281-263BD2AA8A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D0FC52-8492-492A-AEDD-1FE6DED34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B5D35-DA1A-499A-87B6-88C0DF4DDE90}" type="datetimeFigureOut">
              <a:rPr lang="en-IE" smtClean="0"/>
              <a:t>20/02/2023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A58A0B-A851-407B-9617-4346ABB13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058004-D422-4088-8BE6-DC39B3EB7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83F9-71BF-41FA-B0B1-AEDDF98C3C0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08602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33A42-924F-4236-AA32-AEF8244A7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9A38B4-21DC-464F-836F-60454A0107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F866E6-2E54-4356-9F73-4EF994F8CE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99C08C-104F-444E-84BB-8D9E8B228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B5D35-DA1A-499A-87B6-88C0DF4DDE90}" type="datetimeFigureOut">
              <a:rPr lang="en-IE" smtClean="0"/>
              <a:t>20/02/2023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956CE8-EB1D-432C-8E46-B464A67E8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623171-6278-4ABF-BFE0-AD2E781CF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83F9-71BF-41FA-B0B1-AEDDF98C3C0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64423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8394E7-818F-4390-86A2-1545EC7A6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512FEC-F7EC-4C35-AA6C-5337671E19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F923D3-1676-4DF4-91F6-809D416285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B5D35-DA1A-499A-87B6-88C0DF4DDE90}" type="datetimeFigureOut">
              <a:rPr lang="en-IE" smtClean="0"/>
              <a:t>20/02/2023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533958-9D9C-44FB-A58D-A9D7D8BE73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5D5CE9-B568-4179-B780-701883BE8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B83F9-71BF-41FA-B0B1-AEDDF98C3C0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02728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9" name="Picture 3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25082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80" name="Rectangle 32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2209800"/>
            <a:ext cx="9067800" cy="3810000"/>
          </a:xfrm>
          <a:noFill/>
          <a:ln/>
        </p:spPr>
        <p:txBody>
          <a:bodyPr>
            <a:normAutofit/>
          </a:bodyPr>
          <a:lstStyle/>
          <a:p>
            <a:r>
              <a:rPr lang="en-IE" sz="4800" b="1" dirty="0">
                <a:solidFill>
                  <a:schemeClr val="bg1"/>
                </a:solidFill>
              </a:rPr>
              <a:t>Community Grants Overview</a:t>
            </a:r>
          </a:p>
          <a:p>
            <a:endParaRPr lang="en-IE" sz="4800" b="1" dirty="0">
              <a:solidFill>
                <a:schemeClr val="bg1"/>
              </a:solidFill>
            </a:endParaRPr>
          </a:p>
          <a:p>
            <a:r>
              <a:rPr lang="en-IE" sz="4400" b="1" dirty="0">
                <a:solidFill>
                  <a:schemeClr val="bg1"/>
                </a:solidFill>
              </a:rPr>
              <a:t>Social, Community &amp; Equality </a:t>
            </a:r>
            <a:r>
              <a:rPr lang="en-IE" sz="4400" b="1">
                <a:solidFill>
                  <a:schemeClr val="bg1"/>
                </a:solidFill>
              </a:rPr>
              <a:t>SPC Meeting</a:t>
            </a:r>
          </a:p>
          <a:p>
            <a:r>
              <a:rPr lang="en-IE" sz="4400" b="1" dirty="0">
                <a:solidFill>
                  <a:schemeClr val="bg1"/>
                </a:solidFill>
              </a:rPr>
              <a:t>21</a:t>
            </a:r>
            <a:r>
              <a:rPr lang="en-IE" sz="4400" b="1" baseline="30000" dirty="0">
                <a:solidFill>
                  <a:schemeClr val="bg1"/>
                </a:solidFill>
              </a:rPr>
              <a:t>st</a:t>
            </a:r>
            <a:r>
              <a:rPr lang="en-IE" sz="4400" b="1" dirty="0">
                <a:solidFill>
                  <a:schemeClr val="bg1"/>
                </a:solidFill>
              </a:rPr>
              <a:t> February 2023</a:t>
            </a:r>
          </a:p>
          <a:p>
            <a:endParaRPr lang="en-IE" sz="4300" b="1" dirty="0">
              <a:solidFill>
                <a:schemeClr val="bg1"/>
              </a:solidFill>
            </a:endParaRPr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1905000" y="5029200"/>
            <a:ext cx="8305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algn="ctr">
              <a:spcBef>
                <a:spcPct val="20000"/>
              </a:spcBef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ctr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/>
            <a:endParaRPr lang="en-IE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222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252550" y="822527"/>
            <a:ext cx="11486604" cy="6209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R="5080">
              <a:lnSpc>
                <a:spcPct val="103299"/>
              </a:lnSpc>
              <a:buNone/>
            </a:pPr>
            <a:r>
              <a:rPr lang="en-GB" dirty="0">
                <a:solidFill>
                  <a:srgbClr val="D95E00"/>
                </a:solidFill>
              </a:rPr>
              <a:t>Overview</a:t>
            </a:r>
            <a:endParaRPr lang="en-GB" sz="2400" dirty="0">
              <a:latin typeface="Times New Roman"/>
              <a:cs typeface="Times New Roman"/>
            </a:endParaRPr>
          </a:p>
          <a:p>
            <a:pPr marL="12700" marR="5080" indent="0" algn="just">
              <a:lnSpc>
                <a:spcPct val="103299"/>
              </a:lnSpc>
              <a:buNone/>
            </a:pPr>
            <a:r>
              <a:rPr lang="en-GB" sz="2400" b="1" dirty="0">
                <a:cs typeface="Arial" panose="020B0604020202020204" pitchFamily="34" charset="0"/>
              </a:rPr>
              <a:t>DRCD fund:</a:t>
            </a:r>
          </a:p>
          <a:p>
            <a:pPr marL="895350" marR="5080" algn="just">
              <a:spcBef>
                <a:spcPts val="0"/>
              </a:spcBef>
            </a:pPr>
            <a:r>
              <a:rPr lang="en-GB" sz="2400" dirty="0">
                <a:cs typeface="Arial" panose="020B0604020202020204" pitchFamily="34" charset="0"/>
              </a:rPr>
              <a:t>	</a:t>
            </a:r>
            <a:r>
              <a:rPr lang="en-GB" sz="2400" spc="-10" dirty="0">
                <a:cs typeface="Arial" panose="020B0604020202020204" pitchFamily="34" charset="0"/>
              </a:rPr>
              <a:t>Targeted at projects in </a:t>
            </a:r>
            <a:r>
              <a:rPr lang="en-GB" sz="2400" dirty="0">
                <a:cs typeface="Arial" panose="020B0604020202020204" pitchFamily="34" charset="0"/>
              </a:rPr>
              <a:t>communities</a:t>
            </a:r>
            <a:r>
              <a:rPr lang="en-GB" sz="2400" spc="-1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hosting</a:t>
            </a:r>
            <a:r>
              <a:rPr lang="en-GB" sz="2400" spc="36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‘new</a:t>
            </a:r>
            <a:r>
              <a:rPr lang="en-GB" sz="2400" spc="-2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arrivals’ to recognise impact on communities</a:t>
            </a:r>
          </a:p>
          <a:p>
            <a:pPr marL="895350" marR="5080" algn="just">
              <a:spcBef>
                <a:spcPts val="0"/>
              </a:spcBef>
            </a:pPr>
            <a:r>
              <a:rPr lang="en-GB" sz="2400" spc="-25" dirty="0">
                <a:cs typeface="Arial" panose="020B0604020202020204" pitchFamily="34" charset="0"/>
              </a:rPr>
              <a:t>A</a:t>
            </a:r>
            <a:r>
              <a:rPr lang="en-GB" sz="2400" dirty="0">
                <a:cs typeface="Arial" panose="020B0604020202020204" pitchFamily="34" charset="0"/>
              </a:rPr>
              <a:t>ims</a:t>
            </a:r>
            <a:r>
              <a:rPr lang="en-GB" sz="2400" spc="3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to</a:t>
            </a:r>
            <a:r>
              <a:rPr lang="en-GB" sz="2400" spc="3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support</a:t>
            </a:r>
            <a:r>
              <a:rPr lang="en-GB" sz="2400" spc="2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development</a:t>
            </a:r>
            <a:r>
              <a:rPr lang="en-GB" sz="2400" spc="3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of</a:t>
            </a:r>
            <a:r>
              <a:rPr lang="en-GB" sz="2400" spc="2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community</a:t>
            </a:r>
            <a:r>
              <a:rPr lang="en-GB" sz="2400" spc="37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infrastructure</a:t>
            </a:r>
            <a:r>
              <a:rPr lang="en-GB" sz="2400" spc="39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&amp;</a:t>
            </a:r>
            <a:r>
              <a:rPr lang="en-GB" sz="2400" spc="41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facilities for future</a:t>
            </a:r>
            <a:r>
              <a:rPr lang="en-GB" sz="2400" spc="25" dirty="0">
                <a:cs typeface="Arial" panose="020B0604020202020204" pitchFamily="34" charset="0"/>
              </a:rPr>
              <a:t> use </a:t>
            </a:r>
            <a:r>
              <a:rPr lang="en-GB" sz="2400" dirty="0">
                <a:cs typeface="Arial" panose="020B0604020202020204" pitchFamily="34" charset="0"/>
              </a:rPr>
              <a:t>by</a:t>
            </a:r>
            <a:r>
              <a:rPr lang="en-GB" sz="2400" spc="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all</a:t>
            </a:r>
          </a:p>
          <a:p>
            <a:pPr marL="895350" marR="5080" algn="just">
              <a:spcBef>
                <a:spcPts val="0"/>
              </a:spcBef>
            </a:pPr>
            <a:r>
              <a:rPr lang="en-GB" sz="2400" dirty="0">
                <a:cs typeface="Arial" panose="020B0604020202020204" pitchFamily="34" charset="0"/>
              </a:rPr>
              <a:t>Separate</a:t>
            </a:r>
            <a:r>
              <a:rPr lang="en-GB" sz="2400" spc="40" dirty="0">
                <a:cs typeface="Arial" panose="020B0604020202020204" pitchFamily="34" charset="0"/>
              </a:rPr>
              <a:t> to other funding streams</a:t>
            </a:r>
          </a:p>
          <a:p>
            <a:pPr marL="895350" marR="5080" algn="just">
              <a:spcBef>
                <a:spcPts val="0"/>
              </a:spcBef>
            </a:pPr>
            <a:r>
              <a:rPr lang="en-GB" sz="2400" b="1" dirty="0">
                <a:cs typeface="Arial" panose="020B0604020202020204" pitchFamily="34" charset="0"/>
              </a:rPr>
              <a:t>€50</a:t>
            </a:r>
            <a:r>
              <a:rPr lang="en-GB" sz="2400" b="1" spc="35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million</a:t>
            </a:r>
            <a:r>
              <a:rPr lang="en-GB" sz="2400" b="1" spc="45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fund</a:t>
            </a:r>
            <a:r>
              <a:rPr lang="en-GB" sz="2400" dirty="0">
                <a:cs typeface="Arial" panose="020B0604020202020204" pitchFamily="34" charset="0"/>
              </a:rPr>
              <a:t>,</a:t>
            </a:r>
            <a:r>
              <a:rPr lang="en-GB" sz="2400" spc="5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allocated</a:t>
            </a:r>
            <a:r>
              <a:rPr lang="en-GB" sz="2400" spc="35" dirty="0">
                <a:cs typeface="Arial" panose="020B0604020202020204" pitchFamily="34" charset="0"/>
              </a:rPr>
              <a:t> to </a:t>
            </a:r>
            <a:r>
              <a:rPr lang="en-GB" sz="2400" dirty="0">
                <a:cs typeface="Arial" panose="020B0604020202020204" pitchFamily="34" charset="0"/>
              </a:rPr>
              <a:t>local</a:t>
            </a:r>
            <a:r>
              <a:rPr lang="en-GB" sz="2400" spc="4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authorities</a:t>
            </a:r>
            <a:r>
              <a:rPr lang="en-GB" sz="2400" spc="15" dirty="0">
                <a:cs typeface="Arial" panose="020B0604020202020204" pitchFamily="34" charset="0"/>
              </a:rPr>
              <a:t> </a:t>
            </a:r>
            <a:r>
              <a:rPr lang="en-GB" sz="2400" spc="-10" dirty="0">
                <a:cs typeface="Arial" panose="020B0604020202020204" pitchFamily="34" charset="0"/>
              </a:rPr>
              <a:t>based </a:t>
            </a:r>
            <a:r>
              <a:rPr lang="en-GB" sz="2400" dirty="0">
                <a:cs typeface="Arial" panose="020B0604020202020204" pitchFamily="34" charset="0"/>
              </a:rPr>
              <a:t>on</a:t>
            </a:r>
            <a:r>
              <a:rPr lang="en-GB" sz="2400" spc="-3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number</a:t>
            </a:r>
            <a:r>
              <a:rPr lang="en-GB" sz="2400" spc="-3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of</a:t>
            </a:r>
            <a:r>
              <a:rPr lang="en-GB" sz="2400" spc="-3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new</a:t>
            </a:r>
            <a:r>
              <a:rPr lang="en-GB" sz="2400" spc="-3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arrivals</a:t>
            </a:r>
            <a:r>
              <a:rPr lang="en-GB" sz="2400" spc="-30" dirty="0">
                <a:cs typeface="Arial" panose="020B0604020202020204" pitchFamily="34" charset="0"/>
              </a:rPr>
              <a:t> </a:t>
            </a:r>
            <a:endParaRPr lang="en-GB" sz="2400" dirty="0">
              <a:cs typeface="Arial" panose="020B0604020202020204" pitchFamily="34" charset="0"/>
            </a:endParaRPr>
          </a:p>
          <a:p>
            <a:pPr marL="895350" marR="5080" algn="just">
              <a:spcBef>
                <a:spcPts val="0"/>
              </a:spcBef>
            </a:pPr>
            <a:r>
              <a:rPr lang="en-GB" sz="2400" dirty="0">
                <a:cs typeface="Arial" panose="020B0604020202020204" pitchFamily="34" charset="0"/>
              </a:rPr>
              <a:t>South Dublin allocation </a:t>
            </a:r>
            <a:r>
              <a:rPr lang="en-GB" sz="2400" b="1" dirty="0">
                <a:cs typeface="Arial" panose="020B0604020202020204" pitchFamily="34" charset="0"/>
              </a:rPr>
              <a:t>5.5%</a:t>
            </a:r>
            <a:r>
              <a:rPr lang="en-GB" sz="2400" dirty="0">
                <a:cs typeface="Arial" panose="020B0604020202020204" pitchFamily="34" charset="0"/>
              </a:rPr>
              <a:t> = </a:t>
            </a:r>
            <a:r>
              <a:rPr lang="en-GB" sz="2400" b="1" dirty="0">
                <a:cs typeface="Arial" panose="020B0604020202020204" pitchFamily="34" charset="0"/>
              </a:rPr>
              <a:t>€2,754,305</a:t>
            </a:r>
          </a:p>
          <a:p>
            <a:pPr marL="355600" marR="508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b="1" spc="-20" dirty="0">
                <a:cs typeface="Arial" panose="020B0604020202020204" pitchFamily="34" charset="0"/>
              </a:rPr>
              <a:t>M</a:t>
            </a:r>
            <a:r>
              <a:rPr lang="en-GB" sz="2400" b="1" dirty="0">
                <a:cs typeface="Arial" panose="020B0604020202020204" pitchFamily="34" charset="0"/>
              </a:rPr>
              <a:t>inimum</a:t>
            </a:r>
            <a:r>
              <a:rPr lang="en-GB" sz="2400" b="1" spc="120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60%</a:t>
            </a:r>
            <a:r>
              <a:rPr lang="en-GB" sz="2400" b="1" spc="125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spend</a:t>
            </a:r>
            <a:r>
              <a:rPr lang="en-GB" sz="2400" b="1" spc="114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must</a:t>
            </a:r>
            <a:r>
              <a:rPr lang="en-GB" sz="2400" b="1" spc="120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be</a:t>
            </a:r>
            <a:r>
              <a:rPr lang="en-GB" sz="2400" b="1" spc="114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incurred</a:t>
            </a:r>
            <a:r>
              <a:rPr lang="en-GB" sz="2400" b="1" spc="120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in</a:t>
            </a:r>
            <a:r>
              <a:rPr lang="en-GB" sz="2400" b="1" spc="120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2023</a:t>
            </a:r>
            <a:r>
              <a:rPr lang="en-GB" sz="2400" b="1" spc="120" dirty="0">
                <a:cs typeface="Arial" panose="020B0604020202020204" pitchFamily="34" charset="0"/>
              </a:rPr>
              <a:t> </a:t>
            </a:r>
            <a:r>
              <a:rPr lang="en-GB" sz="2400" spc="120" dirty="0">
                <a:cs typeface="Arial" panose="020B0604020202020204" pitchFamily="34" charset="0"/>
              </a:rPr>
              <a:t>(claim by 1</a:t>
            </a:r>
            <a:r>
              <a:rPr lang="en-GB" sz="2400" spc="120" baseline="30000" dirty="0">
                <a:cs typeface="Arial" panose="020B0604020202020204" pitchFamily="34" charset="0"/>
              </a:rPr>
              <a:t>st</a:t>
            </a:r>
            <a:r>
              <a:rPr lang="en-GB" sz="2400" spc="120" dirty="0">
                <a:cs typeface="Arial" panose="020B0604020202020204" pitchFamily="34" charset="0"/>
              </a:rPr>
              <a:t> Nov 2023) </a:t>
            </a:r>
            <a:r>
              <a:rPr lang="en-GB" sz="2400" dirty="0">
                <a:cs typeface="Arial" panose="020B0604020202020204" pitchFamily="34" charset="0"/>
              </a:rPr>
              <a:t>with</a:t>
            </a:r>
            <a:r>
              <a:rPr lang="en-GB" sz="2400" spc="120" dirty="0">
                <a:cs typeface="Arial" panose="020B0604020202020204" pitchFamily="34" charset="0"/>
              </a:rPr>
              <a:t> </a:t>
            </a:r>
            <a:r>
              <a:rPr lang="en-GB" sz="2400" spc="-25" dirty="0">
                <a:cs typeface="Arial" panose="020B0604020202020204" pitchFamily="34" charset="0"/>
              </a:rPr>
              <a:t>r</a:t>
            </a:r>
            <a:r>
              <a:rPr lang="en-GB" sz="2400" dirty="0">
                <a:cs typeface="Arial" panose="020B0604020202020204" pitchFamily="34" charset="0"/>
              </a:rPr>
              <a:t>emaining</a:t>
            </a:r>
            <a:r>
              <a:rPr lang="en-GB" sz="2400" spc="-1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40%</a:t>
            </a:r>
            <a:r>
              <a:rPr lang="en-GB" sz="2400" spc="-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in </a:t>
            </a:r>
            <a:r>
              <a:rPr lang="en-GB" sz="2400" spc="-10" dirty="0">
                <a:cs typeface="Arial" panose="020B0604020202020204" pitchFamily="34" charset="0"/>
              </a:rPr>
              <a:t>2024</a:t>
            </a:r>
          </a:p>
          <a:p>
            <a:pPr marL="355600" marR="508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b="1" spc="-10" dirty="0">
                <a:cs typeface="Arial" panose="020B0604020202020204" pitchFamily="34" charset="0"/>
              </a:rPr>
              <a:t>Proposals to be submitted to DRCD by 15</a:t>
            </a:r>
            <a:r>
              <a:rPr lang="en-GB" sz="2400" b="1" spc="-10" baseline="30000" dirty="0">
                <a:cs typeface="Arial" panose="020B0604020202020204" pitchFamily="34" charset="0"/>
              </a:rPr>
              <a:t>th</a:t>
            </a:r>
            <a:r>
              <a:rPr lang="en-GB" sz="2400" b="1" spc="-10" dirty="0">
                <a:cs typeface="Arial" panose="020B0604020202020204" pitchFamily="34" charset="0"/>
              </a:rPr>
              <a:t> March 2023</a:t>
            </a:r>
            <a:endParaRPr lang="en-GB" sz="2400" b="1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val="1119064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107"/>
    </mc:Choice>
    <mc:Fallback xmlns="">
      <p:transition spd="slow" advTm="47107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505098" y="871385"/>
            <a:ext cx="11338560" cy="539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R="5080">
              <a:lnSpc>
                <a:spcPct val="103299"/>
              </a:lnSpc>
              <a:buNone/>
            </a:pPr>
            <a:r>
              <a:rPr lang="en-GB" dirty="0">
                <a:solidFill>
                  <a:srgbClr val="D95E00"/>
                </a:solidFill>
              </a:rPr>
              <a:t>Eligible Projects</a:t>
            </a:r>
            <a:endParaRPr lang="en-GB" sz="2400" dirty="0">
              <a:latin typeface="Times New Roman"/>
              <a:cs typeface="Times New Roman"/>
            </a:endParaRPr>
          </a:p>
          <a:p>
            <a:pPr marL="0" marR="6985" indent="0" algn="just">
              <a:lnSpc>
                <a:spcPct val="103400"/>
              </a:lnSpc>
              <a:buNone/>
            </a:pPr>
            <a:r>
              <a:rPr lang="en-GB" sz="2400" dirty="0">
                <a:cs typeface="Arial" panose="020B0604020202020204" pitchFamily="34" charset="0"/>
              </a:rPr>
              <a:t>Capital projects only-not operational/running</a:t>
            </a:r>
            <a:r>
              <a:rPr lang="en-GB" sz="2400" spc="-10" dirty="0">
                <a:cs typeface="Arial" panose="020B0604020202020204" pitchFamily="34" charset="0"/>
              </a:rPr>
              <a:t> costs</a:t>
            </a:r>
            <a:endParaRPr lang="en-GB" sz="2400" dirty="0">
              <a:cs typeface="Arial" panose="020B0604020202020204" pitchFamily="34" charset="0"/>
            </a:endParaRPr>
          </a:p>
          <a:p>
            <a:pPr marL="0" marR="6985" indent="0" algn="just">
              <a:lnSpc>
                <a:spcPct val="103400"/>
              </a:lnSpc>
              <a:buNone/>
            </a:pPr>
            <a:r>
              <a:rPr lang="en-GB" sz="2400" dirty="0">
                <a:cs typeface="Arial" panose="020B0604020202020204" pitchFamily="34" charset="0"/>
              </a:rPr>
              <a:t>Based</a:t>
            </a:r>
            <a:r>
              <a:rPr lang="en-GB" sz="2400" spc="17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on</a:t>
            </a:r>
            <a:r>
              <a:rPr lang="en-GB" sz="2400" spc="17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local</a:t>
            </a:r>
            <a:r>
              <a:rPr lang="en-GB" sz="2400" spc="17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needs</a:t>
            </a:r>
            <a:r>
              <a:rPr lang="en-GB" sz="2400" spc="18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identified</a:t>
            </a:r>
            <a:r>
              <a:rPr lang="en-GB" sz="2400" spc="-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community</a:t>
            </a:r>
            <a:r>
              <a:rPr lang="en-GB" sz="2400" spc="-3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engagement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GB" sz="2400" dirty="0">
                <a:cs typeface="Arial" panose="020B0604020202020204" pitchFamily="34" charset="0"/>
              </a:rPr>
              <a:t>Types</a:t>
            </a:r>
            <a:r>
              <a:rPr lang="en-GB" sz="2400" spc="-1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of</a:t>
            </a:r>
            <a:r>
              <a:rPr lang="en-GB" sz="2400" spc="-1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eligible projects include:</a:t>
            </a:r>
          </a:p>
          <a:p>
            <a:pPr marL="846138" marR="6350" lvl="2" indent="-174625" algn="just">
              <a:lnSpc>
                <a:spcPct val="103800"/>
              </a:lnSpc>
              <a:spcBef>
                <a:spcPts val="75"/>
              </a:spcBef>
              <a:buFont typeface="Symbol" panose="05050102010706020507" pitchFamily="18" charset="2"/>
              <a:buChar char=""/>
              <a:tabLst>
                <a:tab pos="469900" algn="l"/>
              </a:tabLst>
            </a:pPr>
            <a:r>
              <a:rPr lang="en-GB" sz="2000" dirty="0">
                <a:cs typeface="Arial" panose="020B0604020202020204" pitchFamily="34" charset="0"/>
              </a:rPr>
              <a:t>Development/refurb of </a:t>
            </a:r>
            <a:r>
              <a:rPr lang="en-GB" sz="2000" b="1" dirty="0">
                <a:cs typeface="Arial" panose="020B0604020202020204" pitchFamily="34" charset="0"/>
              </a:rPr>
              <a:t>community/cultural/club/sports/school facilities</a:t>
            </a:r>
          </a:p>
          <a:p>
            <a:pPr marL="846138" marR="6350" lvl="2" indent="-174625" algn="just">
              <a:lnSpc>
                <a:spcPct val="103800"/>
              </a:lnSpc>
              <a:spcBef>
                <a:spcPts val="75"/>
              </a:spcBef>
              <a:buFont typeface="Symbol" panose="05050102010706020507" pitchFamily="18" charset="2"/>
              <a:buChar char=""/>
              <a:tabLst>
                <a:tab pos="469900" algn="l"/>
              </a:tabLst>
            </a:pPr>
            <a:r>
              <a:rPr lang="en-GB" sz="2000" b="1" dirty="0">
                <a:cs typeface="Arial" panose="020B0604020202020204" pitchFamily="34" charset="0"/>
              </a:rPr>
              <a:t>Purchase</a:t>
            </a:r>
            <a:r>
              <a:rPr lang="en-GB" sz="2000" b="1" spc="-5" dirty="0">
                <a:cs typeface="Arial" panose="020B0604020202020204" pitchFamily="34" charset="0"/>
              </a:rPr>
              <a:t> </a:t>
            </a:r>
            <a:r>
              <a:rPr lang="en-GB" sz="2000" b="1" dirty="0">
                <a:cs typeface="Arial" panose="020B0604020202020204" pitchFamily="34" charset="0"/>
              </a:rPr>
              <a:t>of</a:t>
            </a:r>
            <a:r>
              <a:rPr lang="en-GB" sz="2000" b="1" spc="-5" dirty="0">
                <a:cs typeface="Arial" panose="020B0604020202020204" pitchFamily="34" charset="0"/>
              </a:rPr>
              <a:t> </a:t>
            </a:r>
            <a:r>
              <a:rPr lang="en-GB" sz="2000" b="1" dirty="0">
                <a:cs typeface="Arial" panose="020B0604020202020204" pitchFamily="34" charset="0"/>
              </a:rPr>
              <a:t>equipment</a:t>
            </a:r>
            <a:r>
              <a:rPr lang="en-GB" sz="2000" b="1" spc="5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for</a:t>
            </a:r>
            <a:r>
              <a:rPr lang="en-GB" sz="2000" spc="-5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local</a:t>
            </a:r>
            <a:r>
              <a:rPr lang="en-GB" sz="2000" spc="-10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clubs,</a:t>
            </a:r>
            <a:r>
              <a:rPr lang="en-GB" sz="2000" spc="5" dirty="0">
                <a:cs typeface="Arial" panose="020B0604020202020204" pitchFamily="34" charset="0"/>
              </a:rPr>
              <a:t> organisation, </a:t>
            </a:r>
            <a:r>
              <a:rPr lang="en-GB" sz="2000" dirty="0">
                <a:cs typeface="Arial" panose="020B0604020202020204" pitchFamily="34" charset="0"/>
              </a:rPr>
              <a:t>events</a:t>
            </a:r>
          </a:p>
          <a:p>
            <a:pPr marL="846138" marR="8890" lvl="2" indent="-174625" algn="just">
              <a:lnSpc>
                <a:spcPct val="103499"/>
              </a:lnSpc>
              <a:spcBef>
                <a:spcPts val="85"/>
              </a:spcBef>
              <a:buFont typeface="Symbol" panose="05050102010706020507" pitchFamily="18" charset="2"/>
              <a:buChar char=""/>
              <a:tabLst>
                <a:tab pos="469900" algn="l"/>
              </a:tabLst>
            </a:pPr>
            <a:r>
              <a:rPr lang="en-GB" sz="2000" b="1" dirty="0">
                <a:cs typeface="Arial" panose="020B0604020202020204" pitchFamily="34" charset="0"/>
              </a:rPr>
              <a:t>Transport</a:t>
            </a:r>
            <a:r>
              <a:rPr lang="en-GB" sz="2000" b="1" spc="220" dirty="0">
                <a:cs typeface="Arial" panose="020B0604020202020204" pitchFamily="34" charset="0"/>
              </a:rPr>
              <a:t> </a:t>
            </a:r>
            <a:r>
              <a:rPr lang="en-GB" sz="2000" b="1" dirty="0">
                <a:cs typeface="Arial" panose="020B0604020202020204" pitchFamily="34" charset="0"/>
              </a:rPr>
              <a:t>infrastructure </a:t>
            </a:r>
            <a:r>
              <a:rPr lang="en-GB" sz="2000" dirty="0">
                <a:cs typeface="Arial" panose="020B0604020202020204" pitchFamily="34" charset="0"/>
              </a:rPr>
              <a:t>(e.g. purchase</a:t>
            </a:r>
            <a:r>
              <a:rPr lang="en-GB" sz="2000" spc="220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of</a:t>
            </a:r>
            <a:r>
              <a:rPr lang="en-GB" sz="2000" spc="240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community</a:t>
            </a:r>
            <a:r>
              <a:rPr lang="en-GB" sz="2000" spc="200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vehicles)</a:t>
            </a:r>
          </a:p>
          <a:p>
            <a:pPr marL="846138" marR="8890" lvl="2" indent="-174625" algn="just">
              <a:lnSpc>
                <a:spcPct val="103499"/>
              </a:lnSpc>
              <a:spcBef>
                <a:spcPts val="85"/>
              </a:spcBef>
              <a:buFont typeface="Symbol" panose="05050102010706020507" pitchFamily="18" charset="2"/>
              <a:buChar char=""/>
              <a:tabLst>
                <a:tab pos="469900" algn="l"/>
              </a:tabLst>
            </a:pPr>
            <a:r>
              <a:rPr lang="en-GB" sz="2000" b="1" dirty="0">
                <a:cs typeface="Arial" panose="020B0604020202020204" pitchFamily="34" charset="0"/>
              </a:rPr>
              <a:t>Purchase/refurb of</a:t>
            </a:r>
            <a:r>
              <a:rPr lang="en-GB" sz="2000" b="1" spc="-5" dirty="0">
                <a:cs typeface="Arial" panose="020B0604020202020204" pitchFamily="34" charset="0"/>
              </a:rPr>
              <a:t> </a:t>
            </a:r>
            <a:r>
              <a:rPr lang="en-GB" sz="2000" b="1" dirty="0">
                <a:cs typeface="Arial" panose="020B0604020202020204" pitchFamily="34" charset="0"/>
              </a:rPr>
              <a:t>buildings/land</a:t>
            </a:r>
            <a:r>
              <a:rPr lang="en-GB" sz="2000" b="1" spc="5" dirty="0">
                <a:cs typeface="Arial" panose="020B0604020202020204" pitchFamily="34" charset="0"/>
              </a:rPr>
              <a:t> f</a:t>
            </a:r>
            <a:r>
              <a:rPr lang="en-GB" sz="2000" b="1" dirty="0">
                <a:cs typeface="Arial" panose="020B0604020202020204" pitchFamily="34" charset="0"/>
              </a:rPr>
              <a:t>or</a:t>
            </a:r>
            <a:r>
              <a:rPr lang="en-GB" sz="2000" b="1" spc="-15" dirty="0">
                <a:cs typeface="Arial" panose="020B0604020202020204" pitchFamily="34" charset="0"/>
              </a:rPr>
              <a:t> </a:t>
            </a:r>
            <a:r>
              <a:rPr lang="en-GB" sz="2000" b="1" dirty="0">
                <a:cs typeface="Arial" panose="020B0604020202020204" pitchFamily="34" charset="0"/>
              </a:rPr>
              <a:t>community</a:t>
            </a:r>
            <a:r>
              <a:rPr lang="en-GB" sz="2000" b="1" spc="-30" dirty="0">
                <a:cs typeface="Arial" panose="020B0604020202020204" pitchFamily="34" charset="0"/>
              </a:rPr>
              <a:t> </a:t>
            </a:r>
            <a:r>
              <a:rPr lang="en-GB" sz="2000" b="1" dirty="0">
                <a:cs typeface="Arial" panose="020B0604020202020204" pitchFamily="34" charset="0"/>
              </a:rPr>
              <a:t>facilities</a:t>
            </a:r>
            <a:endParaRPr lang="en-GB" sz="2000" b="1" spc="-10" dirty="0">
              <a:cs typeface="Arial" panose="020B0604020202020204" pitchFamily="34" charset="0"/>
            </a:endParaRPr>
          </a:p>
          <a:p>
            <a:pPr marL="0" marR="8890" lvl="1" indent="0" algn="just">
              <a:lnSpc>
                <a:spcPct val="103499"/>
              </a:lnSpc>
              <a:spcBef>
                <a:spcPts val="85"/>
              </a:spcBef>
              <a:buNone/>
              <a:tabLst>
                <a:tab pos="0" algn="l"/>
              </a:tabLst>
            </a:pPr>
            <a:r>
              <a:rPr lang="en-GB" dirty="0">
                <a:solidFill>
                  <a:srgbClr val="D95E00"/>
                </a:solidFill>
                <a:cs typeface="Arial" panose="020B0604020202020204" pitchFamily="34" charset="0"/>
              </a:rPr>
              <a:t>Engagement with Communities</a:t>
            </a:r>
          </a:p>
          <a:p>
            <a:pPr marL="12700" marR="8890" indent="0" algn="just">
              <a:lnSpc>
                <a:spcPct val="103299"/>
              </a:lnSpc>
              <a:spcBef>
                <a:spcPts val="50"/>
              </a:spcBef>
              <a:buNone/>
            </a:pPr>
            <a:r>
              <a:rPr lang="en-GB" sz="2400" dirty="0">
                <a:cs typeface="Arial" panose="020B0604020202020204" pitchFamily="34" charset="0"/>
              </a:rPr>
              <a:t>Proposals must show:</a:t>
            </a:r>
          </a:p>
          <a:p>
            <a:pPr marL="533400" marR="8890" lvl="1" indent="-342900" algn="just">
              <a:lnSpc>
                <a:spcPct val="103299"/>
              </a:lnSpc>
              <a:spcBef>
                <a:spcPts val="50"/>
              </a:spcBef>
              <a:buFont typeface="Arial" panose="020B0604020202020204" pitchFamily="34" charset="0"/>
              <a:buChar char="•"/>
            </a:pPr>
            <a:r>
              <a:rPr lang="en-GB" sz="2000" b="1" dirty="0">
                <a:cs typeface="Arial" panose="020B0604020202020204" pitchFamily="34" charset="0"/>
              </a:rPr>
              <a:t>direct engagement </a:t>
            </a:r>
            <a:r>
              <a:rPr lang="en-GB" sz="2000" dirty="0">
                <a:cs typeface="Arial" panose="020B0604020202020204" pitchFamily="34" charset="0"/>
              </a:rPr>
              <a:t>with impacted communities</a:t>
            </a:r>
          </a:p>
          <a:p>
            <a:pPr marL="533400" marR="8890" lvl="1" indent="-342900" algn="just">
              <a:lnSpc>
                <a:spcPct val="103299"/>
              </a:lnSpc>
              <a:spcBef>
                <a:spcPts val="50"/>
              </a:spcBef>
              <a:buFont typeface="Arial" panose="020B0604020202020204" pitchFamily="34" charset="0"/>
              <a:buChar char="•"/>
            </a:pPr>
            <a:r>
              <a:rPr lang="en-GB" sz="2000" b="1" dirty="0">
                <a:cs typeface="Arial" panose="020B0604020202020204" pitchFamily="34" charset="0"/>
              </a:rPr>
              <a:t>consultation</a:t>
            </a:r>
            <a:r>
              <a:rPr lang="en-GB" sz="2000" dirty="0">
                <a:cs typeface="Arial" panose="020B0604020202020204" pitchFamily="34" charset="0"/>
              </a:rPr>
              <a:t> with ACMs, LCDC &amp;  Community Response Forum</a:t>
            </a:r>
          </a:p>
          <a:p>
            <a:pPr marL="533400" marR="8890" lvl="1" indent="-342900" algn="just">
              <a:lnSpc>
                <a:spcPct val="103299"/>
              </a:lnSpc>
              <a:spcBef>
                <a:spcPts val="50"/>
              </a:spcBef>
              <a:buFont typeface="Arial" panose="020B0604020202020204" pitchFamily="34" charset="0"/>
              <a:buChar char="•"/>
            </a:pPr>
            <a:r>
              <a:rPr lang="en-GB" sz="2000" b="1" dirty="0">
                <a:cs typeface="Arial" panose="020B0604020202020204" pitchFamily="34" charset="0"/>
              </a:rPr>
              <a:t>Targeted </a:t>
            </a:r>
            <a:r>
              <a:rPr lang="en-GB" sz="2000" dirty="0">
                <a:cs typeface="Arial" panose="020B0604020202020204" pitchFamily="34" charset="0"/>
              </a:rPr>
              <a:t>at communities with highest new arrivals &amp; need for investment</a:t>
            </a:r>
          </a:p>
          <a:p>
            <a:pPr marL="12700" marR="8890" indent="0" algn="just">
              <a:lnSpc>
                <a:spcPct val="103299"/>
              </a:lnSpc>
              <a:spcBef>
                <a:spcPts val="50"/>
              </a:spcBef>
              <a:buNone/>
            </a:pPr>
            <a:r>
              <a:rPr lang="en-GB" sz="2400" b="1" dirty="0">
                <a:cs typeface="Arial" panose="020B0604020202020204" pitchFamily="34" charset="0"/>
              </a:rPr>
              <a:t>Proposals</a:t>
            </a:r>
            <a:r>
              <a:rPr lang="en-GB" sz="2400" b="1" spc="5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without appropriate community engagement</a:t>
            </a:r>
            <a:r>
              <a:rPr lang="en-GB" sz="2400" b="1" spc="30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&amp; </a:t>
            </a:r>
            <a:r>
              <a:rPr lang="en-GB" sz="2400" b="1" spc="-10" dirty="0">
                <a:cs typeface="Arial" panose="020B0604020202020204" pitchFamily="34" charset="0"/>
              </a:rPr>
              <a:t>appropriate </a:t>
            </a:r>
            <a:r>
              <a:rPr lang="en-GB" sz="2400" b="1" dirty="0">
                <a:cs typeface="Arial" panose="020B0604020202020204" pitchFamily="34" charset="0"/>
              </a:rPr>
              <a:t>targeting</a:t>
            </a:r>
            <a:r>
              <a:rPr lang="en-GB" sz="2400" b="1" spc="-20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of</a:t>
            </a:r>
            <a:r>
              <a:rPr lang="en-GB" sz="2400" b="1" spc="-15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support</a:t>
            </a:r>
            <a:r>
              <a:rPr lang="en-GB" sz="2400" b="1" spc="-15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will</a:t>
            </a:r>
            <a:r>
              <a:rPr lang="en-GB" sz="2400" b="1" spc="-15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not</a:t>
            </a:r>
            <a:r>
              <a:rPr lang="en-GB" sz="2400" b="1" spc="-25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be</a:t>
            </a:r>
            <a:r>
              <a:rPr lang="en-GB" sz="2400" b="1" spc="-20" dirty="0">
                <a:cs typeface="Arial" panose="020B0604020202020204" pitchFamily="34" charset="0"/>
              </a:rPr>
              <a:t> </a:t>
            </a:r>
            <a:r>
              <a:rPr lang="en-GB" sz="2400" b="1" spc="-10" dirty="0">
                <a:cs typeface="Arial" panose="020B0604020202020204" pitchFamily="34" charset="0"/>
              </a:rPr>
              <a:t>approved</a:t>
            </a:r>
            <a:endParaRPr lang="en-GB" sz="2400" dirty="0">
              <a:cs typeface="Arial" panose="020B0604020202020204" pitchFamily="34" charset="0"/>
            </a:endParaRPr>
          </a:p>
          <a:p>
            <a:pPr marL="12700" marR="8890" indent="0" algn="just">
              <a:lnSpc>
                <a:spcPct val="103299"/>
              </a:lnSpc>
              <a:spcBef>
                <a:spcPts val="50"/>
              </a:spcBef>
              <a:buNone/>
            </a:pPr>
            <a:endParaRPr lang="en-GB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456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305"/>
    </mc:Choice>
    <mc:Fallback xmlns="">
      <p:transition spd="slow" advTm="65305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1" y="0"/>
            <a:ext cx="12192000" cy="6445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275209" y="855186"/>
            <a:ext cx="11372294" cy="6002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R="5080">
              <a:lnSpc>
                <a:spcPct val="103299"/>
              </a:lnSpc>
              <a:buNone/>
            </a:pPr>
            <a:r>
              <a:rPr lang="en-GB" dirty="0">
                <a:solidFill>
                  <a:srgbClr val="D95E00"/>
                </a:solidFill>
              </a:rPr>
              <a:t>Proposed Consultation</a:t>
            </a:r>
            <a:endParaRPr lang="en-GB" sz="2400" dirty="0">
              <a:latin typeface="Times New Roman"/>
              <a:cs typeface="Times New Roman"/>
            </a:endParaRPr>
          </a:p>
          <a:p>
            <a:pPr marL="12700" marR="5080" indent="0" algn="just">
              <a:lnSpc>
                <a:spcPct val="103299"/>
              </a:lnSpc>
              <a:buNone/>
            </a:pPr>
            <a:r>
              <a:rPr lang="en-GB" sz="2400" dirty="0">
                <a:cs typeface="Arial" panose="020B0604020202020204" pitchFamily="34" charset="0"/>
              </a:rPr>
              <a:t>Use of CSO, local and other data</a:t>
            </a:r>
          </a:p>
          <a:p>
            <a:pPr marL="12700" marR="5080" indent="0" algn="just">
              <a:lnSpc>
                <a:spcPct val="103299"/>
              </a:lnSpc>
              <a:buNone/>
            </a:pPr>
            <a:r>
              <a:rPr lang="en-GB" sz="2400" dirty="0">
                <a:solidFill>
                  <a:srgbClr val="D95E00"/>
                </a:solidFill>
              </a:rPr>
              <a:t>Key areas (electoral divisions) include: </a:t>
            </a:r>
            <a:r>
              <a:rPr lang="en-GB" sz="2400" dirty="0"/>
              <a:t>Saggart, Clondalkin-Monastery, Clondalkin-Ballymount, Clondalkin-Village, Tallaght-Springfield, Tallaght-Fettercairn, Palmerston West</a:t>
            </a:r>
          </a:p>
          <a:p>
            <a:pPr marL="12700" marR="5080" indent="0" algn="just">
              <a:lnSpc>
                <a:spcPct val="103299"/>
              </a:lnSpc>
              <a:buNone/>
            </a:pPr>
            <a:r>
              <a:rPr lang="en-GB" sz="2400" dirty="0">
                <a:cs typeface="Arial" panose="020B0604020202020204" pitchFamily="34" charset="0"/>
              </a:rPr>
              <a:t>Challenging timelines/multiple competing funding opportunities</a:t>
            </a:r>
          </a:p>
          <a:p>
            <a:pPr marL="355600" marR="5080" algn="just">
              <a:lnSpc>
                <a:spcPct val="103299"/>
              </a:lnSpc>
              <a:buFont typeface="Wingdings" panose="05000000000000000000" pitchFamily="2" charset="2"/>
              <a:buChar char="ü"/>
            </a:pPr>
            <a:r>
              <a:rPr lang="en-GB" sz="2400" dirty="0">
                <a:cs typeface="Arial" panose="020B0604020202020204" pitchFamily="34" charset="0"/>
              </a:rPr>
              <a:t>CPG, </a:t>
            </a:r>
            <a:r>
              <a:rPr lang="en-IE" sz="2400" spc="-20" dirty="0">
                <a:cs typeface="Arial" panose="020B0604020202020204" pitchFamily="34" charset="0"/>
              </a:rPr>
              <a:t>Community SPC &amp; local Area Committees</a:t>
            </a:r>
          </a:p>
          <a:p>
            <a:pPr marL="355600" marR="5080" algn="just">
              <a:lnSpc>
                <a:spcPct val="103299"/>
              </a:lnSpc>
              <a:buFont typeface="Wingdings" panose="05000000000000000000" pitchFamily="2" charset="2"/>
              <a:buChar char="ü"/>
            </a:pPr>
            <a:r>
              <a:rPr lang="en-IE" sz="2400" spc="-20" dirty="0">
                <a:cs typeface="Arial" panose="020B0604020202020204" pitchFamily="34" charset="0"/>
              </a:rPr>
              <a:t>LCDC / Community Response Forum / CYPSC</a:t>
            </a:r>
          </a:p>
          <a:p>
            <a:pPr marL="355600" marR="5080" algn="just">
              <a:lnSpc>
                <a:spcPct val="103299"/>
              </a:lnSpc>
              <a:buFont typeface="Wingdings" panose="05000000000000000000" pitchFamily="2" charset="2"/>
              <a:buChar char="ü"/>
            </a:pPr>
            <a:r>
              <a:rPr lang="en-GB" sz="2400" dirty="0">
                <a:cs typeface="Arial" panose="020B0604020202020204" pitchFamily="34" charset="0"/>
              </a:rPr>
              <a:t>Review of </a:t>
            </a:r>
            <a:r>
              <a:rPr lang="en-IE" sz="2400" spc="-20" dirty="0">
                <a:cs typeface="Arial" panose="020B0604020202020204" pitchFamily="34" charset="0"/>
              </a:rPr>
              <a:t>eligible, planned SDCC/other capital projects</a:t>
            </a:r>
          </a:p>
          <a:p>
            <a:pPr marL="355600" marR="5080" algn="just">
              <a:lnSpc>
                <a:spcPct val="103299"/>
              </a:lnSpc>
              <a:buFont typeface="Wingdings" panose="05000000000000000000" pitchFamily="2" charset="2"/>
              <a:buChar char="ü"/>
            </a:pPr>
            <a:r>
              <a:rPr lang="en-IE" sz="2400" spc="-20" dirty="0">
                <a:cs typeface="Arial" panose="020B0604020202020204" pitchFamily="34" charset="0"/>
              </a:rPr>
              <a:t>Use local connections/knowledge of community development teams to identify possible projects that would meet criteria </a:t>
            </a:r>
          </a:p>
          <a:p>
            <a:pPr marL="355600" marR="5080" algn="just">
              <a:lnSpc>
                <a:spcPct val="103299"/>
              </a:lnSpc>
              <a:buFont typeface="Wingdings" panose="05000000000000000000" pitchFamily="2" charset="2"/>
              <a:buChar char="ü"/>
            </a:pPr>
            <a:r>
              <a:rPr lang="en-IE" sz="2400" spc="-20" dirty="0">
                <a:cs typeface="Arial" panose="020B0604020202020204" pitchFamily="34" charset="0"/>
              </a:rPr>
              <a:t>Call for proposals via SDCC Consultation Portal</a:t>
            </a:r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val="3106834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107"/>
    </mc:Choice>
    <mc:Fallback xmlns="">
      <p:transition spd="slow" advTm="4710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E86AFF-4AFA-4F25-B346-598022E79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8107"/>
            <a:ext cx="10515600" cy="4351338"/>
          </a:xfrm>
        </p:spPr>
        <p:txBody>
          <a:bodyPr>
            <a:normAutofit/>
          </a:bodyPr>
          <a:lstStyle/>
          <a:p>
            <a:pPr marL="0" marR="0" indent="0">
              <a:lnSpc>
                <a:spcPct val="90000"/>
              </a:lnSpc>
              <a:spcAft>
                <a:spcPts val="600"/>
              </a:spcAft>
              <a:buSzPts val="1800"/>
              <a:buNone/>
            </a:pPr>
            <a:r>
              <a:rPr lang="en-US" sz="2800" dirty="0"/>
              <a:t>	</a:t>
            </a:r>
            <a:endParaRPr lang="en-US" sz="2800" b="0" i="0" u="none" strike="noStrike" baseline="0" dirty="0"/>
          </a:p>
          <a:p>
            <a:endParaRPr lang="en-IE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EF1A0A1-0858-4177-AC77-B2655CE10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" y="796544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EF6F2E"/>
                </a:solidFill>
                <a:cs typeface="Calibri" panose="020F0502020204030204" pitchFamily="34" charset="0"/>
              </a:rPr>
              <a:t>Community &amp; Sports Grants 2022</a:t>
            </a:r>
            <a:endParaRPr lang="en-IE" b="1" dirty="0">
              <a:solidFill>
                <a:srgbClr val="EF6F2E"/>
              </a:solidFill>
              <a:cs typeface="Calibri" panose="020F050202020403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287EBB5-1409-5982-70AD-62D508A531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847982"/>
              </p:ext>
            </p:extLst>
          </p:nvPr>
        </p:nvGraphicFramePr>
        <p:xfrm>
          <a:off x="233680" y="1868106"/>
          <a:ext cx="11653521" cy="4869180"/>
        </p:xfrm>
        <a:graphic>
          <a:graphicData uri="http://schemas.openxmlformats.org/drawingml/2006/table">
            <a:tbl>
              <a:tblPr/>
              <a:tblGrid>
                <a:gridCol w="2100192">
                  <a:extLst>
                    <a:ext uri="{9D8B030D-6E8A-4147-A177-3AD203B41FA5}">
                      <a16:colId xmlns:a16="http://schemas.microsoft.com/office/drawing/2014/main" val="157417256"/>
                    </a:ext>
                  </a:extLst>
                </a:gridCol>
                <a:gridCol w="4344386">
                  <a:extLst>
                    <a:ext uri="{9D8B030D-6E8A-4147-A177-3AD203B41FA5}">
                      <a16:colId xmlns:a16="http://schemas.microsoft.com/office/drawing/2014/main" val="810242363"/>
                    </a:ext>
                  </a:extLst>
                </a:gridCol>
                <a:gridCol w="2658506">
                  <a:extLst>
                    <a:ext uri="{9D8B030D-6E8A-4147-A177-3AD203B41FA5}">
                      <a16:colId xmlns:a16="http://schemas.microsoft.com/office/drawing/2014/main" val="2760236769"/>
                    </a:ext>
                  </a:extLst>
                </a:gridCol>
                <a:gridCol w="2550437">
                  <a:extLst>
                    <a:ext uri="{9D8B030D-6E8A-4147-A177-3AD203B41FA5}">
                      <a16:colId xmlns:a16="http://schemas.microsoft.com/office/drawing/2014/main" val="4136511523"/>
                    </a:ext>
                  </a:extLst>
                </a:gridCol>
              </a:tblGrid>
              <a:tr h="690434"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Funding Source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Grant Type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Applications Approved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Funding Approved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1310033"/>
                  </a:ext>
                </a:extLst>
              </a:tr>
              <a:tr h="351108">
                <a:tc rowSpan="6"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SDCC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Development Grants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€60,971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178883"/>
                  </a:ext>
                </a:extLst>
              </a:tr>
              <a:tr h="351108">
                <a:tc vMerge="1"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Events Grants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€66,845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6468891"/>
                  </a:ext>
                </a:extLst>
              </a:tr>
              <a:tr h="351108">
                <a:tc vMerge="1"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Summer Projects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€53,400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15549"/>
                  </a:ext>
                </a:extLst>
              </a:tr>
              <a:tr h="351108">
                <a:tc vMerge="1"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Sports Development Grants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€50,895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263747"/>
                  </a:ext>
                </a:extLst>
              </a:tr>
              <a:tr h="351108">
                <a:tc vMerge="1"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Mobile Equipment Grants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€51,196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4312442"/>
                  </a:ext>
                </a:extLst>
              </a:tr>
              <a:tr h="351108">
                <a:tc vMerge="1"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Infrastructure Grant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€284,100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279971"/>
                  </a:ext>
                </a:extLst>
              </a:tr>
              <a:tr h="351108"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€567,407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0542053"/>
                  </a:ext>
                </a:extLst>
              </a:tr>
              <a:tr h="351108"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3372583"/>
                  </a:ext>
                </a:extLst>
              </a:tr>
              <a:tr h="371817"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SDCC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Management Support Fund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Under assessment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5523798"/>
                  </a:ext>
                </a:extLst>
              </a:tr>
              <a:tr h="351108"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7845908"/>
                  </a:ext>
                </a:extLst>
              </a:tr>
              <a:tr h="351108"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DRCD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Activities Fund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€345,025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314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1907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Chart&#10;&#10;Description automatically generated with medium confidence">
            <a:extLst>
              <a:ext uri="{FF2B5EF4-FFF2-40B4-BE49-F238E27FC236}">
                <a16:creationId xmlns:a16="http://schemas.microsoft.com/office/drawing/2014/main" id="{0E4F91B6-1BFE-3461-E414-F7DB68FD9E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35" y="1881808"/>
            <a:ext cx="12156565" cy="4108175"/>
          </a:xfrm>
          <a:prstGeom prst="rect">
            <a:avLst/>
          </a:prstGeom>
        </p:spPr>
      </p:pic>
      <p:sp>
        <p:nvSpPr>
          <p:cNvPr id="2" name="Title 5">
            <a:extLst>
              <a:ext uri="{FF2B5EF4-FFF2-40B4-BE49-F238E27FC236}">
                <a16:creationId xmlns:a16="http://schemas.microsoft.com/office/drawing/2014/main" id="{1B6BCF4B-5BB2-1E2C-BC64-76DA28333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542544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EF6F2E"/>
                </a:solidFill>
                <a:cs typeface="Calibri" panose="020F0502020204030204" pitchFamily="34" charset="0"/>
              </a:rPr>
              <a:t>2022 Grants by LEA</a:t>
            </a:r>
            <a:endParaRPr lang="en-IE" b="1" dirty="0">
              <a:solidFill>
                <a:srgbClr val="EF6F2E"/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131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D975DC9B-09AC-3296-6942-80ABBAE761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314" y="2001079"/>
            <a:ext cx="11694024" cy="4293704"/>
          </a:xfrm>
          <a:prstGeom prst="rect">
            <a:avLst/>
          </a:prstGeom>
        </p:spPr>
      </p:pic>
      <p:sp>
        <p:nvSpPr>
          <p:cNvPr id="7" name="Title 5">
            <a:extLst>
              <a:ext uri="{FF2B5EF4-FFF2-40B4-BE49-F238E27FC236}">
                <a16:creationId xmlns:a16="http://schemas.microsoft.com/office/drawing/2014/main" id="{CE45BCE8-8E8E-93A1-6372-B9B6BF83FB91}"/>
              </a:ext>
            </a:extLst>
          </p:cNvPr>
          <p:cNvSpPr txBox="1">
            <a:spLocks/>
          </p:cNvSpPr>
          <p:nvPr/>
        </p:nvSpPr>
        <p:spPr>
          <a:xfrm>
            <a:off x="223520" y="77508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EF6F2E"/>
                </a:solidFill>
                <a:cs typeface="Calibri" panose="020F0502020204030204" pitchFamily="34" charset="0"/>
              </a:rPr>
              <a:t>Community Grants Breakdown</a:t>
            </a:r>
            <a:endParaRPr lang="en-IE" b="1" dirty="0">
              <a:solidFill>
                <a:srgbClr val="EF6F2E"/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460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590E4DF9-4095-EEE2-3F37-2C65CABB19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844" y="1974575"/>
            <a:ext cx="11393600" cy="4346712"/>
          </a:xfrm>
          <a:prstGeom prst="rect">
            <a:avLst/>
          </a:prstGeom>
        </p:spPr>
      </p:pic>
      <p:sp>
        <p:nvSpPr>
          <p:cNvPr id="4" name="Title 5">
            <a:extLst>
              <a:ext uri="{FF2B5EF4-FFF2-40B4-BE49-F238E27FC236}">
                <a16:creationId xmlns:a16="http://schemas.microsoft.com/office/drawing/2014/main" id="{A2467656-F778-A344-4FC8-1AF844076B85}"/>
              </a:ext>
            </a:extLst>
          </p:cNvPr>
          <p:cNvSpPr txBox="1">
            <a:spLocks/>
          </p:cNvSpPr>
          <p:nvPr/>
        </p:nvSpPr>
        <p:spPr>
          <a:xfrm>
            <a:off x="569844" y="64901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EF6F2E"/>
                </a:solidFill>
                <a:cs typeface="Calibri" panose="020F0502020204030204" pitchFamily="34" charset="0"/>
              </a:rPr>
              <a:t>Sports Grants: Breakdown</a:t>
            </a:r>
            <a:endParaRPr lang="en-IE" b="1" dirty="0">
              <a:solidFill>
                <a:srgbClr val="EF6F2E"/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530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38304" cy="6872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9400" y="115888"/>
            <a:ext cx="2720975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EA69B20A-53DB-444A-9D5D-D57713E64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800" y="808051"/>
            <a:ext cx="7732890" cy="1325563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EF6F2E"/>
                </a:solidFill>
                <a:cs typeface="Calibri" panose="020F0502020204030204" pitchFamily="34" charset="0"/>
              </a:rPr>
              <a:t>Community Centre</a:t>
            </a:r>
            <a:br>
              <a:rPr lang="en-GB" b="1" dirty="0">
                <a:solidFill>
                  <a:srgbClr val="EF6F2E"/>
                </a:solidFill>
                <a:cs typeface="Calibri" panose="020F0502020204030204" pitchFamily="34" charset="0"/>
              </a:rPr>
            </a:br>
            <a:r>
              <a:rPr lang="en-GB" b="1" dirty="0">
                <a:solidFill>
                  <a:srgbClr val="EF6F2E"/>
                </a:solidFill>
                <a:cs typeface="Calibri" panose="020F0502020204030204" pitchFamily="34" charset="0"/>
              </a:rPr>
              <a:t>Management Support Fund</a:t>
            </a:r>
            <a:endParaRPr lang="en-IE" b="1" dirty="0">
              <a:solidFill>
                <a:srgbClr val="EF6F2E"/>
              </a:solidFill>
              <a:cs typeface="Calibri" panose="020F050202020403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4F3563B-0722-4D5B-8A65-BF73CD9FA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329" y="2133614"/>
            <a:ext cx="11751342" cy="4233650"/>
          </a:xfrm>
        </p:spPr>
        <p:txBody>
          <a:bodyPr>
            <a:noAutofit/>
          </a:bodyPr>
          <a:lstStyle/>
          <a:p>
            <a:pPr marL="182562" indent="0">
              <a:buNone/>
            </a:pPr>
            <a:r>
              <a:rPr lang="en-IE" altLang="en-US" dirty="0"/>
              <a:t>Opportunity for multi-purpose community centres to apply for financial assistance across three funding stands:</a:t>
            </a:r>
          </a:p>
          <a:p>
            <a:pPr marL="996950" lvl="1" indent="-357188"/>
            <a:r>
              <a:rPr lang="en-IE" altLang="en-US" sz="2800" dirty="0"/>
              <a:t>Ongoing centre running costs</a:t>
            </a:r>
          </a:p>
          <a:p>
            <a:pPr marL="996950" lvl="1" indent="-357188"/>
            <a:r>
              <a:rPr lang="en-IE" altLang="en-US" sz="2800" dirty="0"/>
              <a:t>Employment/Training Costs</a:t>
            </a:r>
          </a:p>
          <a:p>
            <a:pPr marL="996950" lvl="1" indent="-357188"/>
            <a:r>
              <a:rPr lang="en-IE" altLang="en-US" sz="2800" dirty="0"/>
              <a:t>Delivery of local community events</a:t>
            </a:r>
          </a:p>
          <a:p>
            <a:pPr marL="182562" indent="0">
              <a:buNone/>
            </a:pPr>
            <a:r>
              <a:rPr lang="en-IE" altLang="en-US" dirty="0"/>
              <a:t>Online application facility live from 9</a:t>
            </a:r>
            <a:r>
              <a:rPr lang="en-IE" altLang="en-US" baseline="30000" dirty="0"/>
              <a:t>th</a:t>
            </a:r>
            <a:r>
              <a:rPr lang="en-IE" altLang="en-US" dirty="0"/>
              <a:t> December 2022 to 13</a:t>
            </a:r>
            <a:r>
              <a:rPr lang="en-IE" altLang="en-US" baseline="30000" dirty="0"/>
              <a:t>th</a:t>
            </a:r>
            <a:r>
              <a:rPr lang="en-IE" altLang="en-US" dirty="0"/>
              <a:t> January 2023</a:t>
            </a:r>
          </a:p>
          <a:p>
            <a:pPr marL="182562" indent="0">
              <a:buNone/>
            </a:pPr>
            <a:r>
              <a:rPr lang="en-IE" altLang="en-US" dirty="0"/>
              <a:t>33 applications received with total cumulative funding request of €1,157,091</a:t>
            </a:r>
          </a:p>
          <a:p>
            <a:pPr marL="182562" indent="0">
              <a:buNone/>
            </a:pPr>
            <a:r>
              <a:rPr lang="en-IE" altLang="en-US" dirty="0"/>
              <a:t>Applications currently being assessed &amp; full list of approvals will be brought to March Council Meeting</a:t>
            </a:r>
            <a:endParaRPr lang="en-GB" dirty="0">
              <a:solidFill>
                <a:srgbClr val="EF6F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551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5EF1A0A1-0858-4177-AC77-B2655CE10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60" y="706658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EF6F2E"/>
                </a:solidFill>
                <a:cs typeface="Calibri" panose="020F0502020204030204" pitchFamily="34" charset="0"/>
              </a:rPr>
              <a:t>2023 Grants Timetable</a:t>
            </a:r>
            <a:endParaRPr lang="en-IE" b="1" dirty="0">
              <a:solidFill>
                <a:srgbClr val="EF6F2E"/>
              </a:solidFill>
              <a:cs typeface="Calibri" panose="020F0502020204030204" pitchFamily="34" charset="0"/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724C042A-E9D8-1136-E247-2BD81B8162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6717274"/>
              </p:ext>
            </p:extLst>
          </p:nvPr>
        </p:nvGraphicFramePr>
        <p:xfrm>
          <a:off x="518770" y="2032221"/>
          <a:ext cx="10997838" cy="4297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72476">
                  <a:extLst>
                    <a:ext uri="{9D8B030D-6E8A-4147-A177-3AD203B41FA5}">
                      <a16:colId xmlns:a16="http://schemas.microsoft.com/office/drawing/2014/main" val="4125086053"/>
                    </a:ext>
                  </a:extLst>
                </a:gridCol>
                <a:gridCol w="6252754">
                  <a:extLst>
                    <a:ext uri="{9D8B030D-6E8A-4147-A177-3AD203B41FA5}">
                      <a16:colId xmlns:a16="http://schemas.microsoft.com/office/drawing/2014/main" val="4039156999"/>
                    </a:ext>
                  </a:extLst>
                </a:gridCol>
                <a:gridCol w="2372608">
                  <a:extLst>
                    <a:ext uri="{9D8B030D-6E8A-4147-A177-3AD203B41FA5}">
                      <a16:colId xmlns:a16="http://schemas.microsoft.com/office/drawing/2014/main" val="3117265853"/>
                    </a:ext>
                  </a:extLst>
                </a:gridCol>
              </a:tblGrid>
              <a:tr h="37211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Open from</a:t>
                      </a:r>
                      <a:endParaRPr lang="en-IE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/>
                        <a:t>Grant Type</a:t>
                      </a:r>
                      <a:endParaRPr lang="en-IE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/>
                        <a:t>Closes</a:t>
                      </a:r>
                      <a:endParaRPr lang="en-IE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5569926"/>
                  </a:ext>
                </a:extLst>
              </a:tr>
              <a:tr h="372111">
                <a:tc>
                  <a:txBody>
                    <a:bodyPr/>
                    <a:lstStyle/>
                    <a:p>
                      <a:pPr algn="ctr"/>
                      <a:r>
                        <a:rPr lang="en-GB" sz="2400" b="1"/>
                        <a:t>Q1</a:t>
                      </a:r>
                      <a:endParaRPr lang="en-IE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Community Support Fund (DRCD/LCDC) </a:t>
                      </a:r>
                      <a:endParaRPr lang="en-IE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/>
                        <a:t>Q1</a:t>
                      </a:r>
                      <a:endParaRPr lang="en-IE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84578784"/>
                  </a:ext>
                </a:extLst>
              </a:tr>
              <a:tr h="372111">
                <a:tc>
                  <a:txBody>
                    <a:bodyPr/>
                    <a:lstStyle/>
                    <a:p>
                      <a:pPr algn="ctr"/>
                      <a:r>
                        <a:rPr lang="en-GB" sz="2400" b="1"/>
                        <a:t>Q1</a:t>
                      </a:r>
                      <a:endParaRPr lang="en-IE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Community Recognition Fund (DRCD)</a:t>
                      </a:r>
                      <a:endParaRPr lang="en-IE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/>
                        <a:t>Q1</a:t>
                      </a:r>
                      <a:endParaRPr lang="en-IE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01061707"/>
                  </a:ext>
                </a:extLst>
              </a:tr>
              <a:tr h="37211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Q1</a:t>
                      </a:r>
                      <a:endParaRPr lang="en-IE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*</a:t>
                      </a:r>
                      <a:r>
                        <a:rPr lang="en-US" sz="2400" dirty="0"/>
                        <a:t>Community Development, Events, Festivals, Sports Partnership / Sports Development, Summer Projects etc.</a:t>
                      </a:r>
                      <a:endParaRPr lang="en-IE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Q4</a:t>
                      </a:r>
                      <a:endParaRPr lang="en-IE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9447513"/>
                  </a:ext>
                </a:extLst>
              </a:tr>
              <a:tr h="372111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*Grants will open from 1</a:t>
                      </a:r>
                      <a:r>
                        <a:rPr lang="en-US" sz="2400" baseline="30000" dirty="0"/>
                        <a:t>st</a:t>
                      </a:r>
                      <a:r>
                        <a:rPr lang="en-US" sz="2400" dirty="0"/>
                        <a:t> March 2023 on a rolling basis with an indicative closing date of 31</a:t>
                      </a:r>
                      <a:r>
                        <a:rPr lang="en-US" sz="2400" baseline="30000" dirty="0"/>
                        <a:t>st</a:t>
                      </a:r>
                      <a:r>
                        <a:rPr lang="en-US" sz="2400" dirty="0"/>
                        <a:t> Oct 2023</a:t>
                      </a:r>
                      <a:r>
                        <a:rPr lang="en-US" sz="2400" baseline="0" dirty="0"/>
                        <a:t> (unless the budget is exhausted sooner)</a:t>
                      </a:r>
                      <a:endParaRPr lang="en-US"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78803447"/>
                  </a:ext>
                </a:extLst>
              </a:tr>
              <a:tr h="372111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Q3</a:t>
                      </a:r>
                      <a:endParaRPr lang="en-IE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/>
                        <a:t>Management Support Fund 2023</a:t>
                      </a:r>
                      <a:endParaRPr lang="en-IE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Q3</a:t>
                      </a:r>
                      <a:endParaRPr lang="en-IE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84374893"/>
                  </a:ext>
                </a:extLst>
              </a:tr>
              <a:tr h="372111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Q3</a:t>
                      </a:r>
                      <a:endParaRPr lang="en-IE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Community Infrastructure Fund 2023</a:t>
                      </a:r>
                      <a:endParaRPr lang="en-IE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Q3</a:t>
                      </a:r>
                      <a:endParaRPr lang="en-IE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093495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4205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5EF1A0A1-0858-4177-AC77-B2655CE10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830029"/>
            <a:ext cx="10553309" cy="1337065"/>
          </a:xfrm>
        </p:spPr>
        <p:txBody>
          <a:bodyPr/>
          <a:lstStyle/>
          <a:p>
            <a:r>
              <a:rPr lang="en-US" b="1" dirty="0">
                <a:solidFill>
                  <a:srgbClr val="EF6F2E"/>
                </a:solidFill>
                <a:cs typeface="Calibri" panose="020F0502020204030204" pitchFamily="34" charset="0"/>
              </a:rPr>
              <a:t>Community Grants 2023</a:t>
            </a:r>
            <a:endParaRPr lang="en-IE" b="1" dirty="0">
              <a:solidFill>
                <a:srgbClr val="EF6F2E"/>
              </a:solidFill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64FE61F-2723-4746-9773-10D7ED656E0B}"/>
              </a:ext>
            </a:extLst>
          </p:cNvPr>
          <p:cNvSpPr txBox="1"/>
          <p:nvPr/>
        </p:nvSpPr>
        <p:spPr>
          <a:xfrm>
            <a:off x="406400" y="2051604"/>
            <a:ext cx="1149821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sz="2800" dirty="0"/>
              <a:t>Continued enhancement of use of salesforce software &amp; refinement of </a:t>
            </a:r>
            <a:r>
              <a:rPr lang="en-IE" sz="2800" dirty="0"/>
              <a:t>online application process</a:t>
            </a:r>
            <a:endParaRPr lang="en-GB" sz="2800" dirty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sz="2800" dirty="0"/>
              <a:t>Amendments based on analysis of recent grant patterns: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Increased running costs grants up to a max. of €1k per annum</a:t>
            </a:r>
            <a:endParaRPr lang="en-I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IE" sz="2800" dirty="0"/>
              <a:t>Revised community event/festival funding limit (€3k/€7.5k respectively)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IE" sz="2800" dirty="0"/>
              <a:t>Social Inclusion, equality &amp; anti-poverty categories removed-values should underpin all relevant grant applications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IE" sz="2800" dirty="0"/>
              <a:t>Major equipment grants every 2 years (previously every 3 years)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IE" sz="2800" dirty="0"/>
              <a:t>Ringfence up to 15% of funding for new applicants to encourage new groups to apply in 2023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val="4224888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9" name="Picture 3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80" name="Rectangle 32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1772697"/>
            <a:ext cx="8915400" cy="3810000"/>
          </a:xfrm>
          <a:noFill/>
          <a:ln/>
        </p:spPr>
        <p:txBody>
          <a:bodyPr vert="horz" lIns="91440" tIns="45720" rIns="91440" bIns="45720" rtlCol="0" anchor="t">
            <a:noAutofit/>
          </a:bodyPr>
          <a:lstStyle/>
          <a:p>
            <a:endParaRPr lang="en-IE" sz="3600" b="1" dirty="0">
              <a:solidFill>
                <a:schemeClr val="bg1"/>
              </a:solidFill>
            </a:endParaRPr>
          </a:p>
          <a:p>
            <a:r>
              <a:rPr lang="en-IE" sz="3600" b="1" dirty="0">
                <a:solidFill>
                  <a:schemeClr val="bg1"/>
                </a:solidFill>
              </a:rPr>
              <a:t>Community Recognition Fund 2023</a:t>
            </a:r>
          </a:p>
          <a:p>
            <a:endParaRPr lang="en-IE" sz="3600" b="1" dirty="0">
              <a:solidFill>
                <a:schemeClr val="bg1"/>
              </a:solidFill>
            </a:endParaRPr>
          </a:p>
          <a:p>
            <a:r>
              <a:rPr lang="en-IE" sz="3600" b="1" dirty="0">
                <a:solidFill>
                  <a:schemeClr val="bg1"/>
                </a:solidFill>
              </a:rPr>
              <a:t>Social, Community &amp; Equality SPC</a:t>
            </a:r>
          </a:p>
          <a:p>
            <a:r>
              <a:rPr lang="en-IE" sz="3600" b="1" dirty="0">
                <a:solidFill>
                  <a:schemeClr val="bg1"/>
                </a:solidFill>
              </a:rPr>
              <a:t>21</a:t>
            </a:r>
            <a:r>
              <a:rPr lang="en-IE" sz="3600" b="1" baseline="30000" dirty="0">
                <a:solidFill>
                  <a:schemeClr val="bg1"/>
                </a:solidFill>
              </a:rPr>
              <a:t>st</a:t>
            </a:r>
            <a:r>
              <a:rPr lang="en-IE" sz="3600" b="1" dirty="0">
                <a:solidFill>
                  <a:schemeClr val="bg1"/>
                </a:solidFill>
              </a:rPr>
              <a:t> February 2023</a:t>
            </a:r>
          </a:p>
          <a:p>
            <a:endParaRPr lang="en-IE" sz="3600" b="1" dirty="0">
              <a:solidFill>
                <a:schemeClr val="bg1"/>
              </a:solidFill>
            </a:endParaRPr>
          </a:p>
          <a:p>
            <a:endParaRPr lang="en-IE" sz="3600" b="1" dirty="0">
              <a:solidFill>
                <a:schemeClr val="bg1"/>
              </a:solidFill>
            </a:endParaRPr>
          </a:p>
          <a:p>
            <a:endParaRPr lang="en-IE" sz="3600" b="1" dirty="0">
              <a:solidFill>
                <a:schemeClr val="bg1"/>
              </a:solidFill>
              <a:cs typeface="Calibri"/>
            </a:endParaRPr>
          </a:p>
          <a:p>
            <a:endParaRPr lang="en-IE" b="1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1905000" y="5029200"/>
            <a:ext cx="8305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algn="ctr">
              <a:spcBef>
                <a:spcPct val="20000"/>
              </a:spcBef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ctr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/>
            <a:endParaRPr lang="en-IE" sz="2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108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671"/>
    </mc:Choice>
    <mc:Fallback xmlns="">
      <p:transition spd="slow" advTm="13671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89ABF684CCCC4382810D79E4339535" ma:contentTypeVersion="7" ma:contentTypeDescription="Create a new document." ma:contentTypeScope="" ma:versionID="44ffeae5139c4690759287572a7bae11">
  <xsd:schema xmlns:xsd="http://www.w3.org/2001/XMLSchema" xmlns:xs="http://www.w3.org/2001/XMLSchema" xmlns:p="http://schemas.microsoft.com/office/2006/metadata/properties" xmlns:ns3="98c5202d-718e-4feb-b6ea-7f21f1b7b73b" xmlns:ns4="a707f44e-fa18-4894-b028-21ae3f84747e" targetNamespace="http://schemas.microsoft.com/office/2006/metadata/properties" ma:root="true" ma:fieldsID="ed130a7c0abedc50e3cd955b4e3f7d1f" ns3:_="" ns4:_="">
    <xsd:import namespace="98c5202d-718e-4feb-b6ea-7f21f1b7b73b"/>
    <xsd:import namespace="a707f44e-fa18-4894-b028-21ae3f84747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c5202d-718e-4feb-b6ea-7f21f1b7b7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7f44e-fa18-4894-b028-21ae3f84747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F8C35A6-DC83-4681-87D5-F47F7B0361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c5202d-718e-4feb-b6ea-7f21f1b7b73b"/>
    <ds:schemaRef ds:uri="a707f44e-fa18-4894-b028-21ae3f8474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D43CDBB-4358-4BD5-A541-7B1B7337828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79EEA30-DEFC-4416-ABD8-610793BEB6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1215</TotalTime>
  <Words>677</Words>
  <Application>Microsoft Office PowerPoint</Application>
  <PresentationFormat>Widescreen</PresentationFormat>
  <Paragraphs>135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PowerPoint Presentation</vt:lpstr>
      <vt:lpstr>Community &amp; Sports Grants 2022</vt:lpstr>
      <vt:lpstr>2022 Grants by LEA</vt:lpstr>
      <vt:lpstr>PowerPoint Presentation</vt:lpstr>
      <vt:lpstr>PowerPoint Presentation</vt:lpstr>
      <vt:lpstr>Community Centre Management Support Fund</vt:lpstr>
      <vt:lpstr>2023 Grants Timetable</vt:lpstr>
      <vt:lpstr>Community Grants 2023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Admin Team</dc:title>
  <dc:creator>Jonathan Hayden</dc:creator>
  <cp:lastModifiedBy>Colm Ward</cp:lastModifiedBy>
  <cp:revision>24</cp:revision>
  <dcterms:created xsi:type="dcterms:W3CDTF">2022-02-02T15:08:24Z</dcterms:created>
  <dcterms:modified xsi:type="dcterms:W3CDTF">2023-02-20T13:51:23Z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0x010100DE89ABF684CCCC4382810D79E4339535</vt:lpwstr>
  </property>
</Properties>
</file>