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90" r:id="rId3"/>
    <p:sldId id="291" r:id="rId4"/>
    <p:sldId id="308" r:id="rId5"/>
    <p:sldId id="305" r:id="rId6"/>
    <p:sldId id="306" r:id="rId7"/>
    <p:sldId id="307" r:id="rId8"/>
    <p:sldId id="309" r:id="rId9"/>
    <p:sldId id="311" r:id="rId10"/>
    <p:sldId id="314" r:id="rId11"/>
    <p:sldId id="312" r:id="rId12"/>
    <p:sldId id="315" r:id="rId13"/>
    <p:sldId id="300"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6D572F-7C0A-9D72-7CC6-8D8C58CE0091}" name="Stephen Willoughby" initials="SW" userId="S::SWilloughby@sdublincoco.ie::62118d78-780c-483a-b050-f3bef5b26d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86C"/>
    <a:srgbClr val="37373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92" autoAdjust="0"/>
  </p:normalViewPr>
  <p:slideViewPr>
    <p:cSldViewPr snapToGrid="0">
      <p:cViewPr varScale="1">
        <p:scale>
          <a:sx n="59" d="100"/>
          <a:sy n="59" d="100"/>
        </p:scale>
        <p:origin x="8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EB45E63-30C5-4BD8-B8AD-4FB4967624BD}" type="datetimeFigureOut">
              <a:rPr lang="en-IE" smtClean="0"/>
              <a:t>20/02/2023</a:t>
            </a:fld>
            <a:endParaRPr lang="en-IE"/>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5B873D5-4DE9-4EB2-AE7D-EFB07D3A01B6}" type="slidenum">
              <a:rPr lang="en-IE" smtClean="0"/>
              <a:t>‹#›</a:t>
            </a:fld>
            <a:endParaRPr lang="en-IE"/>
          </a:p>
        </p:txBody>
      </p:sp>
    </p:spTree>
    <p:extLst>
      <p:ext uri="{BB962C8B-B14F-4D97-AF65-F5344CB8AC3E}">
        <p14:creationId xmlns:p14="http://schemas.microsoft.com/office/powerpoint/2010/main" val="128740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5B873D5-4DE9-4EB2-AE7D-EFB07D3A01B6}" type="slidenum">
              <a:rPr lang="en-IE" smtClean="0"/>
              <a:t>3</a:t>
            </a:fld>
            <a:endParaRPr lang="en-IE"/>
          </a:p>
        </p:txBody>
      </p:sp>
    </p:spTree>
    <p:extLst>
      <p:ext uri="{BB962C8B-B14F-4D97-AF65-F5344CB8AC3E}">
        <p14:creationId xmlns:p14="http://schemas.microsoft.com/office/powerpoint/2010/main" val="33312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5B873D5-4DE9-4EB2-AE7D-EFB07D3A01B6}" type="slidenum">
              <a:rPr lang="en-IE" smtClean="0"/>
              <a:t>6</a:t>
            </a:fld>
            <a:endParaRPr lang="en-IE"/>
          </a:p>
        </p:txBody>
      </p:sp>
    </p:spTree>
    <p:extLst>
      <p:ext uri="{BB962C8B-B14F-4D97-AF65-F5344CB8AC3E}">
        <p14:creationId xmlns:p14="http://schemas.microsoft.com/office/powerpoint/2010/main" val="347445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D405-8F52-405C-9DE1-C15F44385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89750E8-9722-4266-9461-E31A6F2F5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53C6EC0-6F16-41BF-BCB2-CE226B561BF0}"/>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5" name="Footer Placeholder 4">
            <a:extLst>
              <a:ext uri="{FF2B5EF4-FFF2-40B4-BE49-F238E27FC236}">
                <a16:creationId xmlns:a16="http://schemas.microsoft.com/office/drawing/2014/main" id="{9C27CB79-C3A9-4FE8-A20A-0118894C28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798AD2-086D-4212-A74D-9D6805D38AB3}"/>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43976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3069-E489-44CE-ABE7-1ABD9647CC7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3B61FA6-4985-49E9-9647-7765BD46F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2F2989-BD87-44A2-B2C7-32DDDA9A4AB2}"/>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5" name="Footer Placeholder 4">
            <a:extLst>
              <a:ext uri="{FF2B5EF4-FFF2-40B4-BE49-F238E27FC236}">
                <a16:creationId xmlns:a16="http://schemas.microsoft.com/office/drawing/2014/main" id="{E9495BA2-EC32-43F3-A04B-CAD5FDB1A08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F50EFA-207F-4AF8-85F4-FCC254E76A2A}"/>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32731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71907-B4AD-4AA1-A5FF-9D3648699C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08FB562-9ED6-4681-9FA6-4FD8EDBEFE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1E982AB-04F7-47F1-BC66-1EC5DBD6BC8A}"/>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5" name="Footer Placeholder 4">
            <a:extLst>
              <a:ext uri="{FF2B5EF4-FFF2-40B4-BE49-F238E27FC236}">
                <a16:creationId xmlns:a16="http://schemas.microsoft.com/office/drawing/2014/main" id="{60A980D3-A922-4A33-86FE-352CEA8C4B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17985B6-B5B7-42B4-BD65-FEBE5838F9BE}"/>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95891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81EA-90A5-485C-8DB2-FED5521FDF4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5E0F198-8DF1-4FDF-BC57-3130D1118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0DAF71-7F02-45DA-9638-9325BFECE4E3}"/>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5" name="Footer Placeholder 4">
            <a:extLst>
              <a:ext uri="{FF2B5EF4-FFF2-40B4-BE49-F238E27FC236}">
                <a16:creationId xmlns:a16="http://schemas.microsoft.com/office/drawing/2014/main" id="{665FC247-A52F-4943-BC63-89F4959CD7A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EDCF7B2-04D7-4D6D-931B-53A1F07904F3}"/>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169063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FC58-7F52-45B6-84D5-08C8CAE0B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90210E5-A49A-4F88-99D6-091B0E15E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84BAA-D932-473E-A20A-660D66A64860}"/>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5" name="Footer Placeholder 4">
            <a:extLst>
              <a:ext uri="{FF2B5EF4-FFF2-40B4-BE49-F238E27FC236}">
                <a16:creationId xmlns:a16="http://schemas.microsoft.com/office/drawing/2014/main" id="{30DEE0FC-2CF0-47B0-B3E6-FCF7BF91C4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A3798E-BB59-414E-BAA5-6AB242DF430E}"/>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73392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872C-06DB-4814-8641-5C7D4DC46B4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2DD73FC-F76D-441B-8CB9-319D29FCA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08D3279-F316-4A5E-9CCB-0261AF4C9F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C81D83F-2246-4493-A351-9BC21C946B14}"/>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6" name="Footer Placeholder 5">
            <a:extLst>
              <a:ext uri="{FF2B5EF4-FFF2-40B4-BE49-F238E27FC236}">
                <a16:creationId xmlns:a16="http://schemas.microsoft.com/office/drawing/2014/main" id="{98EE9B14-AC82-4745-ACAE-51152CA6220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A8F763-5628-4620-BEE0-E3F22DA510DC}"/>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23871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F617-A3C7-4A79-ACF8-18732E93799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D74F917-0CB2-4091-B4EB-AF76CB11E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AD4C8-3F17-4508-80C8-9E88AE4C3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F953D63-C5E1-480C-A474-7D1CC5436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7950B-1FE4-4DBE-86DA-24CE62248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C87B060-4000-459D-B174-1C716A733CCE}"/>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8" name="Footer Placeholder 7">
            <a:extLst>
              <a:ext uri="{FF2B5EF4-FFF2-40B4-BE49-F238E27FC236}">
                <a16:creationId xmlns:a16="http://schemas.microsoft.com/office/drawing/2014/main" id="{44D15CDA-60FC-48FD-BFDB-2C2E76272C0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6568D43-227E-40D1-92B2-7FF9316E1A79}"/>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3673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EE14-AAB2-4C99-B3DA-A49406FD143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643A83E-5E20-4221-9ECA-87D90A0ADFEC}"/>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4" name="Footer Placeholder 3">
            <a:extLst>
              <a:ext uri="{FF2B5EF4-FFF2-40B4-BE49-F238E27FC236}">
                <a16:creationId xmlns:a16="http://schemas.microsoft.com/office/drawing/2014/main" id="{70C484C9-FF7A-4C4E-B41C-8F5F8F1DC8C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9147FC8-CEEC-4688-A142-DF711DAF29C9}"/>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167533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CF676-9E2A-4169-A7BF-6AA405738E1C}"/>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3" name="Footer Placeholder 2">
            <a:extLst>
              <a:ext uri="{FF2B5EF4-FFF2-40B4-BE49-F238E27FC236}">
                <a16:creationId xmlns:a16="http://schemas.microsoft.com/office/drawing/2014/main" id="{6F28E64F-96EE-4DDA-A9A2-5507F57B48D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6018161-6D92-40C0-B535-9C064CA83FC1}"/>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113804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D500-4FAC-4131-8455-3D68DE30B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0674F1A-508F-4F4C-91D6-C0D3512C0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3F8646A-2C1C-4A98-8A03-619FE90D1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E6A8F-9A3A-40DF-9EB3-F78D48AFFFBF}"/>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6" name="Footer Placeholder 5">
            <a:extLst>
              <a:ext uri="{FF2B5EF4-FFF2-40B4-BE49-F238E27FC236}">
                <a16:creationId xmlns:a16="http://schemas.microsoft.com/office/drawing/2014/main" id="{606743FA-00A9-4C70-99D0-31F6D64FA23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D6548C1-53BB-4997-B913-8E8549E461A7}"/>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298572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34BA-2985-4C7E-B279-2E5486902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2738FAD-311A-4724-85C2-2E02E6CD2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9B3416C-E2BE-416D-A6FB-468722F60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C7D99-3B88-4376-8C12-4D4651A07534}"/>
              </a:ext>
            </a:extLst>
          </p:cNvPr>
          <p:cNvSpPr>
            <a:spLocks noGrp="1"/>
          </p:cNvSpPr>
          <p:nvPr>
            <p:ph type="dt" sz="half" idx="10"/>
          </p:nvPr>
        </p:nvSpPr>
        <p:spPr/>
        <p:txBody>
          <a:bodyPr/>
          <a:lstStyle/>
          <a:p>
            <a:fld id="{70F38D06-E2EE-4FE0-A8A1-FF96E488BBA7}" type="datetimeFigureOut">
              <a:rPr lang="en-IE" smtClean="0"/>
              <a:t>20/02/2023</a:t>
            </a:fld>
            <a:endParaRPr lang="en-IE"/>
          </a:p>
        </p:txBody>
      </p:sp>
      <p:sp>
        <p:nvSpPr>
          <p:cNvPr id="6" name="Footer Placeholder 5">
            <a:extLst>
              <a:ext uri="{FF2B5EF4-FFF2-40B4-BE49-F238E27FC236}">
                <a16:creationId xmlns:a16="http://schemas.microsoft.com/office/drawing/2014/main" id="{0A90BA15-1A53-4B9F-BC2F-FA2C8C9C11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86A2726-996A-4CA9-BE3C-79BD4CF0232A}"/>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59845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96DD9-65CD-4C58-9645-85504C2AD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B0249B3-6A63-471D-9BBE-5B2F58EFF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5FBC100-B17A-4234-8087-6D8DFA836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38D06-E2EE-4FE0-A8A1-FF96E488BBA7}" type="datetimeFigureOut">
              <a:rPr lang="en-IE" smtClean="0"/>
              <a:t>20/02/2023</a:t>
            </a:fld>
            <a:endParaRPr lang="en-IE"/>
          </a:p>
        </p:txBody>
      </p:sp>
      <p:sp>
        <p:nvSpPr>
          <p:cNvPr id="5" name="Footer Placeholder 4">
            <a:extLst>
              <a:ext uri="{FF2B5EF4-FFF2-40B4-BE49-F238E27FC236}">
                <a16:creationId xmlns:a16="http://schemas.microsoft.com/office/drawing/2014/main" id="{020770F0-A14E-4D12-9806-8F2AD5108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261482B-F30A-4531-9B87-44980B243C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6AA80-B632-4BA9-88C1-AE7904C3DC83}" type="slidenum">
              <a:rPr lang="en-IE" smtClean="0"/>
              <a:t>‹#›</a:t>
            </a:fld>
            <a:endParaRPr lang="en-IE"/>
          </a:p>
        </p:txBody>
      </p:sp>
    </p:spTree>
    <p:extLst>
      <p:ext uri="{BB962C8B-B14F-4D97-AF65-F5344CB8AC3E}">
        <p14:creationId xmlns:p14="http://schemas.microsoft.com/office/powerpoint/2010/main" val="335922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sdcc.ie/en/services/planning/residential-zoned-land-tax/rzlt-fequently-asked-questions-final.pdf" TargetMode="External"/><Relationship Id="rId3" Type="http://schemas.openxmlformats.org/officeDocument/2006/relationships/image" Target="../media/image2.png"/><Relationship Id="rId7" Type="http://schemas.openxmlformats.org/officeDocument/2006/relationships/hyperlink" Target="https://www.sdcc.ie/en/services/planning/residential-zoned-land-tax/rzlt-timeline.jp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housinggovie.maps.arcgis.com/apps/webappviewer/index.html?id=f65ed591a97d44898bbc5277859e14d7&amp;extent=696995.9981000248,715573.5552996905,715206.850800058,736419.9003997209,2157" TargetMode="External"/><Relationship Id="rId5" Type="http://schemas.openxmlformats.org/officeDocument/2006/relationships/hyperlink" Target="https://consult.sdublincoco.ie/en/consultation/residential-zoned-land-tax" TargetMode="External"/><Relationship Id="rId10" Type="http://schemas.openxmlformats.org/officeDocument/2006/relationships/hyperlink" Target="https://www.gov.ie/en/publication/fbc41-residential-zoned-land-tax-guidelines-for-planning-authorities/" TargetMode="External"/><Relationship Id="rId4" Type="http://schemas.openxmlformats.org/officeDocument/2006/relationships/image" Target="../media/image3.jpg"/><Relationship Id="rId9" Type="http://schemas.openxmlformats.org/officeDocument/2006/relationships/hyperlink" Target="https://data.oireachtas.ie/ie/oireachtas/act/2021/45/eng/enacted/a452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30000"/>
          </a:blip>
          <a:stretch>
            <a:fillRect/>
          </a:stretch>
        </p:blipFill>
        <p:spPr>
          <a:xfrm>
            <a:off x="-1" y="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7" name="Subtitle 2"/>
          <p:cNvSpPr>
            <a:spLocks noGrp="1"/>
          </p:cNvSpPr>
          <p:nvPr/>
        </p:nvSpPr>
        <p:spPr>
          <a:xfrm>
            <a:off x="1469417" y="2989948"/>
            <a:ext cx="8961752" cy="977381"/>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IE" sz="4400" b="1" dirty="0">
                <a:solidFill>
                  <a:srgbClr val="009999"/>
                </a:solidFill>
                <a:latin typeface="Calibri" panose="020F0502020204030204" pitchFamily="34" charset="0"/>
              </a:rPr>
              <a:t>Residential Zoned Land Tax </a:t>
            </a:r>
          </a:p>
          <a:p>
            <a:pPr algn="ctr"/>
            <a:r>
              <a:rPr lang="en-IE" sz="4400" b="1" dirty="0">
                <a:solidFill>
                  <a:srgbClr val="009999"/>
                </a:solidFill>
                <a:latin typeface="Calibri" panose="020F0502020204030204" pitchFamily="34" charset="0"/>
              </a:rPr>
              <a:t>Update to Planning </a:t>
            </a:r>
            <a:r>
              <a:rPr lang="en-IE" sz="4400" b="1" dirty="0" err="1">
                <a:solidFill>
                  <a:srgbClr val="009999"/>
                </a:solidFill>
                <a:latin typeface="Calibri" panose="020F0502020204030204" pitchFamily="34" charset="0"/>
              </a:rPr>
              <a:t>SPC</a:t>
            </a:r>
            <a:endParaRPr lang="en-IE" sz="4400" b="1" dirty="0">
              <a:solidFill>
                <a:srgbClr val="009999"/>
              </a:solidFill>
              <a:latin typeface="Calibri" panose="020F0502020204030204" pitchFamily="34" charset="0"/>
            </a:endParaRPr>
          </a:p>
          <a:p>
            <a:pPr algn="ctr"/>
            <a:endParaRPr lang="en-IE" sz="3600" b="1" dirty="0">
              <a:solidFill>
                <a:schemeClr val="accent2">
                  <a:lumMod val="75000"/>
                </a:schemeClr>
              </a:solidFill>
              <a:latin typeface="Calibri" panose="020F0502020204030204" pitchFamily="34" charset="0"/>
            </a:endParaRPr>
          </a:p>
        </p:txBody>
      </p:sp>
      <p:sp>
        <p:nvSpPr>
          <p:cNvPr id="11" name="Subtitle 2"/>
          <p:cNvSpPr>
            <a:spLocks noGrp="1"/>
          </p:cNvSpPr>
          <p:nvPr/>
        </p:nvSpPr>
        <p:spPr>
          <a:xfrm>
            <a:off x="1357905" y="1480128"/>
            <a:ext cx="3343765" cy="6518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IE" dirty="0">
              <a:solidFill>
                <a:srgbClr val="0070C0"/>
              </a:solidFill>
              <a:latin typeface="Calibri" panose="020F0502020204030204" pitchFamily="34" charset="0"/>
            </a:endParaRPr>
          </a:p>
        </p:txBody>
      </p:sp>
      <p:sp>
        <p:nvSpPr>
          <p:cNvPr id="2" name="TextBox 1">
            <a:extLst>
              <a:ext uri="{FF2B5EF4-FFF2-40B4-BE49-F238E27FC236}">
                <a16:creationId xmlns:a16="http://schemas.microsoft.com/office/drawing/2014/main" id="{81F5F4C2-B4A1-4158-B40E-B6BC954EA93A}"/>
              </a:ext>
            </a:extLst>
          </p:cNvPr>
          <p:cNvSpPr txBox="1"/>
          <p:nvPr/>
        </p:nvSpPr>
        <p:spPr>
          <a:xfrm>
            <a:off x="5617030" y="6196156"/>
            <a:ext cx="6725094" cy="461665"/>
          </a:xfrm>
          <a:prstGeom prst="rect">
            <a:avLst/>
          </a:prstGeom>
          <a:noFill/>
        </p:spPr>
        <p:txBody>
          <a:bodyPr wrap="square" rtlCol="0">
            <a:spAutoFit/>
          </a:bodyPr>
          <a:lstStyle/>
          <a:p>
            <a:pPr algn="ctr"/>
            <a:r>
              <a:rPr lang="en-IE" sz="2400" b="1" dirty="0" err="1">
                <a:solidFill>
                  <a:srgbClr val="009999"/>
                </a:solidFill>
              </a:rPr>
              <a:t>SPC</a:t>
            </a:r>
            <a:r>
              <a:rPr lang="en-IE" sz="2400" b="1" dirty="0">
                <a:solidFill>
                  <a:srgbClr val="009999"/>
                </a:solidFill>
              </a:rPr>
              <a:t> MEETING Feb - 2023</a:t>
            </a:r>
          </a:p>
        </p:txBody>
      </p:sp>
    </p:spTree>
    <p:extLst>
      <p:ext uri="{BB962C8B-B14F-4D97-AF65-F5344CB8AC3E}">
        <p14:creationId xmlns:p14="http://schemas.microsoft.com/office/powerpoint/2010/main" val="156853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FC7B9E-15E2-9C0F-CD5F-BC1BB8002868}"/>
              </a:ext>
            </a:extLst>
          </p:cNvPr>
          <p:cNvSpPr txBox="1"/>
          <p:nvPr/>
        </p:nvSpPr>
        <p:spPr>
          <a:xfrm>
            <a:off x="681618" y="904875"/>
            <a:ext cx="3576057" cy="4938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Timeline and Process</a:t>
            </a:r>
          </a:p>
        </p:txBody>
      </p:sp>
      <p:grpSp>
        <p:nvGrpSpPr>
          <p:cNvPr id="10" name="Group 9">
            <a:extLst>
              <a:ext uri="{FF2B5EF4-FFF2-40B4-BE49-F238E27FC236}">
                <a16:creationId xmlns:a16="http://schemas.microsoft.com/office/drawing/2014/main" id="{E7A3B364-EED2-42B3-7FD9-AA4B47AD8EF5}"/>
              </a:ext>
            </a:extLst>
          </p:cNvPr>
          <p:cNvGrpSpPr/>
          <p:nvPr/>
        </p:nvGrpSpPr>
        <p:grpSpPr>
          <a:xfrm>
            <a:off x="0" y="0"/>
            <a:ext cx="12189191" cy="6858000"/>
            <a:chOff x="0" y="0"/>
            <a:chExt cx="12189191" cy="6858000"/>
          </a:xfrm>
        </p:grpSpPr>
        <p:grpSp>
          <p:nvGrpSpPr>
            <p:cNvPr id="9" name="Group 8">
              <a:extLst>
                <a:ext uri="{FF2B5EF4-FFF2-40B4-BE49-F238E27FC236}">
                  <a16:creationId xmlns:a16="http://schemas.microsoft.com/office/drawing/2014/main" id="{85A49A66-6B77-EB33-54DA-101F0FB903A9}"/>
                </a:ext>
              </a:extLst>
            </p:cNvPr>
            <p:cNvGrpSpPr/>
            <p:nvPr/>
          </p:nvGrpSpPr>
          <p:grpSpPr>
            <a:xfrm>
              <a:off x="0" y="0"/>
              <a:ext cx="12189191" cy="6858000"/>
              <a:chOff x="0" y="0"/>
              <a:chExt cx="12189191" cy="6858000"/>
            </a:xfrm>
          </p:grpSpPr>
          <p:pic>
            <p:nvPicPr>
              <p:cNvPr id="5" name="Picture 4" descr="Diagram, timeline&#10;&#10;Description automatically generated">
                <a:extLst>
                  <a:ext uri="{FF2B5EF4-FFF2-40B4-BE49-F238E27FC236}">
                    <a16:creationId xmlns:a16="http://schemas.microsoft.com/office/drawing/2014/main" id="{2A10F2E7-DF70-ED9B-6AFD-D21C0C7FE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9191" cy="6858000"/>
              </a:xfrm>
              <a:prstGeom prst="rect">
                <a:avLst/>
              </a:prstGeom>
              <a:noFill/>
              <a:ln>
                <a:noFill/>
              </a:ln>
            </p:spPr>
          </p:pic>
          <p:pic>
            <p:nvPicPr>
              <p:cNvPr id="6" name="Picture 5">
                <a:extLst>
                  <a:ext uri="{FF2B5EF4-FFF2-40B4-BE49-F238E27FC236}">
                    <a16:creationId xmlns:a16="http://schemas.microsoft.com/office/drawing/2014/main" id="{375E1582-5885-F6A4-6426-A7615CE91565}"/>
                  </a:ext>
                </a:extLst>
              </p:cNvPr>
              <p:cNvPicPr>
                <a:picLocks noChangeAspect="1"/>
              </p:cNvPicPr>
              <p:nvPr/>
            </p:nvPicPr>
            <p:blipFill>
              <a:blip r:embed="rId3"/>
              <a:stretch>
                <a:fillRect/>
              </a:stretch>
            </p:blipFill>
            <p:spPr>
              <a:xfrm>
                <a:off x="444866" y="782138"/>
                <a:ext cx="4962525" cy="1499953"/>
              </a:xfrm>
              <a:prstGeom prst="rect">
                <a:avLst/>
              </a:prstGeom>
              <a:ln>
                <a:noFill/>
              </a:ln>
              <a:effectLst>
                <a:softEdge rad="112500"/>
              </a:effectLst>
            </p:spPr>
          </p:pic>
        </p:grpSp>
        <p:sp>
          <p:nvSpPr>
            <p:cNvPr id="2" name="Oval 1">
              <a:extLst>
                <a:ext uri="{FF2B5EF4-FFF2-40B4-BE49-F238E27FC236}">
                  <a16:creationId xmlns:a16="http://schemas.microsoft.com/office/drawing/2014/main" id="{3AAEC1EF-F7E5-1F31-61E4-298058CAA1B6}"/>
                </a:ext>
              </a:extLst>
            </p:cNvPr>
            <p:cNvSpPr/>
            <p:nvPr/>
          </p:nvSpPr>
          <p:spPr>
            <a:xfrm>
              <a:off x="1888184" y="2145015"/>
              <a:ext cx="1885958" cy="28597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Down 3">
              <a:extLst>
                <a:ext uri="{FF2B5EF4-FFF2-40B4-BE49-F238E27FC236}">
                  <a16:creationId xmlns:a16="http://schemas.microsoft.com/office/drawing/2014/main" id="{81D7581C-690D-5A3F-0DA7-E35A96C2D2A7}"/>
                </a:ext>
              </a:extLst>
            </p:cNvPr>
            <p:cNvSpPr/>
            <p:nvPr/>
          </p:nvSpPr>
          <p:spPr>
            <a:xfrm>
              <a:off x="2642062" y="904875"/>
              <a:ext cx="378202" cy="1121284"/>
            </a:xfrm>
            <a:prstGeom prst="downArrow">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6698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19" y="111934"/>
            <a:ext cx="2413677" cy="1039097"/>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9263" y="1916336"/>
            <a:ext cx="6141022"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Next Steps: Assessment of Submissions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36003" y="2569640"/>
            <a:ext cx="6036247" cy="2585323"/>
          </a:xfrm>
          <a:prstGeom prst="rect">
            <a:avLst/>
          </a:prstGeom>
          <a:noFill/>
        </p:spPr>
        <p:txBody>
          <a:bodyPr wrap="square">
            <a:spAutoFit/>
          </a:bodyPr>
          <a:lstStyle/>
          <a:p>
            <a:pPr algn="l"/>
            <a:r>
              <a:rPr lang="en-GB" dirty="0">
                <a:solidFill>
                  <a:srgbClr val="41586C"/>
                </a:solidFill>
                <a:latin typeface="Montserrat" panose="00000500000000000000" pitchFamily="2" charset="0"/>
              </a:rPr>
              <a:t>3. W</a:t>
            </a:r>
            <a:r>
              <a:rPr lang="en-GB" sz="1800" b="0" i="0" u="none" strike="noStrike" baseline="0" dirty="0">
                <a:solidFill>
                  <a:srgbClr val="41586C"/>
                </a:solidFill>
                <a:latin typeface="Montserrat" panose="00000500000000000000" pitchFamily="2" charset="0"/>
              </a:rPr>
              <a:t>here submissions from other interested parties raise matters regarding additional land to be included, and where the local authority considers that the land identified satisfy the relevant criteria, such land should be included in a supplemental map. </a:t>
            </a:r>
          </a:p>
          <a:p>
            <a:pPr algn="l"/>
            <a:endParaRPr lang="en-GB" dirty="0">
              <a:solidFill>
                <a:srgbClr val="41586C"/>
              </a:solidFill>
              <a:latin typeface="Montserrat" panose="00000500000000000000" pitchFamily="2" charset="0"/>
            </a:endParaRPr>
          </a:p>
          <a:p>
            <a:pPr algn="l"/>
            <a:endParaRPr lang="en-IE" dirty="0">
              <a:solidFill>
                <a:srgbClr val="41586C"/>
              </a:solidFill>
              <a:latin typeface="Montserrat" panose="00000500000000000000" pitchFamily="2" charset="0"/>
            </a:endParaRPr>
          </a:p>
          <a:p>
            <a:pPr algn="l"/>
            <a:endParaRPr lang="en-IE" dirty="0">
              <a:solidFill>
                <a:srgbClr val="FF0000"/>
              </a:solidFill>
              <a:latin typeface="Montserrat" panose="00000500000000000000" pitchFamily="2" charset="0"/>
            </a:endParaRPr>
          </a:p>
        </p:txBody>
      </p:sp>
      <p:pic>
        <p:nvPicPr>
          <p:cNvPr id="2" name="Graphic 1" descr="Flip calendar outline">
            <a:extLst>
              <a:ext uri="{FF2B5EF4-FFF2-40B4-BE49-F238E27FC236}">
                <a16:creationId xmlns:a16="http://schemas.microsoft.com/office/drawing/2014/main" id="{CCC4605A-5DDC-3BB6-BE31-DC3219BE5C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8254" y="922433"/>
            <a:ext cx="4293172" cy="4293172"/>
          </a:xfrm>
          <a:prstGeom prst="rect">
            <a:avLst/>
          </a:prstGeom>
        </p:spPr>
      </p:pic>
      <p:sp>
        <p:nvSpPr>
          <p:cNvPr id="3" name="Rectangle 2">
            <a:extLst>
              <a:ext uri="{FF2B5EF4-FFF2-40B4-BE49-F238E27FC236}">
                <a16:creationId xmlns:a16="http://schemas.microsoft.com/office/drawing/2014/main" id="{279AA4A8-025F-BAF2-D73E-C893266D435E}"/>
              </a:ext>
            </a:extLst>
          </p:cNvPr>
          <p:cNvSpPr/>
          <p:nvPr/>
        </p:nvSpPr>
        <p:spPr>
          <a:xfrm>
            <a:off x="8378540" y="2795231"/>
            <a:ext cx="1752600" cy="124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1586C"/>
                </a:solidFill>
              </a:rPr>
              <a:t>1</a:t>
            </a:r>
            <a:r>
              <a:rPr lang="en-GB" sz="4000" b="1" baseline="30000" dirty="0">
                <a:solidFill>
                  <a:srgbClr val="41586C"/>
                </a:solidFill>
              </a:rPr>
              <a:t>st</a:t>
            </a:r>
            <a:r>
              <a:rPr lang="en-GB" sz="4000" b="1" dirty="0">
                <a:solidFill>
                  <a:srgbClr val="41586C"/>
                </a:solidFill>
              </a:rPr>
              <a:t> </a:t>
            </a:r>
          </a:p>
          <a:p>
            <a:pPr algn="ctr"/>
            <a:r>
              <a:rPr lang="en-GB" sz="4000" b="1" dirty="0">
                <a:solidFill>
                  <a:srgbClr val="41586C"/>
                </a:solidFill>
              </a:rPr>
              <a:t>May</a:t>
            </a:r>
            <a:endParaRPr lang="en-IE" sz="4000" b="1" dirty="0">
              <a:solidFill>
                <a:srgbClr val="41586C"/>
              </a:solidFill>
            </a:endParaRPr>
          </a:p>
        </p:txBody>
      </p:sp>
      <p:sp>
        <p:nvSpPr>
          <p:cNvPr id="7" name="TextBox 6">
            <a:extLst>
              <a:ext uri="{FF2B5EF4-FFF2-40B4-BE49-F238E27FC236}">
                <a16:creationId xmlns:a16="http://schemas.microsoft.com/office/drawing/2014/main" id="{14174783-51E9-70ED-2D80-6B84FAF784B5}"/>
              </a:ext>
            </a:extLst>
          </p:cNvPr>
          <p:cNvSpPr txBox="1"/>
          <p:nvPr/>
        </p:nvSpPr>
        <p:spPr>
          <a:xfrm>
            <a:off x="7108254" y="4692522"/>
            <a:ext cx="4391025" cy="369332"/>
          </a:xfrm>
          <a:prstGeom prst="rect">
            <a:avLst/>
          </a:prstGeom>
          <a:noFill/>
        </p:spPr>
        <p:txBody>
          <a:bodyPr wrap="square">
            <a:spAutoFit/>
          </a:bodyPr>
          <a:lstStyle/>
          <a:p>
            <a:r>
              <a:rPr lang="en-GB" sz="1800" b="1" i="0" u="none" strike="noStrike" baseline="0" dirty="0">
                <a:solidFill>
                  <a:srgbClr val="41586C"/>
                </a:solidFill>
                <a:latin typeface="Montserrat" panose="00000500000000000000" pitchFamily="2" charset="0"/>
              </a:rPr>
              <a:t>Public Display Supplemental Map</a:t>
            </a:r>
            <a:endParaRPr lang="en-IE" b="1" dirty="0"/>
          </a:p>
        </p:txBody>
      </p:sp>
    </p:spTree>
    <p:extLst>
      <p:ext uri="{BB962C8B-B14F-4D97-AF65-F5344CB8AC3E}">
        <p14:creationId xmlns:p14="http://schemas.microsoft.com/office/powerpoint/2010/main" val="21114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FC7B9E-15E2-9C0F-CD5F-BC1BB8002868}"/>
              </a:ext>
            </a:extLst>
          </p:cNvPr>
          <p:cNvSpPr txBox="1"/>
          <p:nvPr/>
        </p:nvSpPr>
        <p:spPr>
          <a:xfrm>
            <a:off x="681618" y="904875"/>
            <a:ext cx="3576057" cy="4938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Timeline and Process</a:t>
            </a:r>
          </a:p>
        </p:txBody>
      </p:sp>
      <p:pic>
        <p:nvPicPr>
          <p:cNvPr id="6" name="Picture 5">
            <a:extLst>
              <a:ext uri="{FF2B5EF4-FFF2-40B4-BE49-F238E27FC236}">
                <a16:creationId xmlns:a16="http://schemas.microsoft.com/office/drawing/2014/main" id="{375E1582-5885-F6A4-6426-A7615CE91565}"/>
              </a:ext>
            </a:extLst>
          </p:cNvPr>
          <p:cNvPicPr>
            <a:picLocks noChangeAspect="1"/>
          </p:cNvPicPr>
          <p:nvPr/>
        </p:nvPicPr>
        <p:blipFill>
          <a:blip r:embed="rId2"/>
          <a:stretch>
            <a:fillRect/>
          </a:stretch>
        </p:blipFill>
        <p:spPr>
          <a:xfrm>
            <a:off x="444866" y="782138"/>
            <a:ext cx="4962525" cy="1499953"/>
          </a:xfrm>
          <a:prstGeom prst="rect">
            <a:avLst/>
          </a:prstGeom>
          <a:ln>
            <a:noFill/>
          </a:ln>
          <a:effectLst>
            <a:softEdge rad="112500"/>
          </a:effectLst>
        </p:spPr>
      </p:pic>
      <p:grpSp>
        <p:nvGrpSpPr>
          <p:cNvPr id="7" name="Group 6">
            <a:extLst>
              <a:ext uri="{FF2B5EF4-FFF2-40B4-BE49-F238E27FC236}">
                <a16:creationId xmlns:a16="http://schemas.microsoft.com/office/drawing/2014/main" id="{D52506BF-1915-920F-2E8F-2ADA087AB416}"/>
              </a:ext>
            </a:extLst>
          </p:cNvPr>
          <p:cNvGrpSpPr/>
          <p:nvPr/>
        </p:nvGrpSpPr>
        <p:grpSpPr>
          <a:xfrm>
            <a:off x="0" y="0"/>
            <a:ext cx="12189191" cy="6858000"/>
            <a:chOff x="0" y="0"/>
            <a:chExt cx="12189191" cy="6858000"/>
          </a:xfrm>
        </p:grpSpPr>
        <p:pic>
          <p:nvPicPr>
            <p:cNvPr id="5" name="Picture 4" descr="Diagram, timeline&#10;&#10;Description automatically generated">
              <a:extLst>
                <a:ext uri="{FF2B5EF4-FFF2-40B4-BE49-F238E27FC236}">
                  <a16:creationId xmlns:a16="http://schemas.microsoft.com/office/drawing/2014/main" id="{2A10F2E7-DF70-ED9B-6AFD-D21C0C7FE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9191" cy="6858000"/>
            </a:xfrm>
            <a:prstGeom prst="rect">
              <a:avLst/>
            </a:prstGeom>
            <a:noFill/>
            <a:ln>
              <a:noFill/>
            </a:ln>
          </p:spPr>
        </p:pic>
        <p:grpSp>
          <p:nvGrpSpPr>
            <p:cNvPr id="3" name="Group 2">
              <a:extLst>
                <a:ext uri="{FF2B5EF4-FFF2-40B4-BE49-F238E27FC236}">
                  <a16:creationId xmlns:a16="http://schemas.microsoft.com/office/drawing/2014/main" id="{4B8D3D6B-4B8E-DAB8-7A2A-D388DE843CB9}"/>
                </a:ext>
              </a:extLst>
            </p:cNvPr>
            <p:cNvGrpSpPr/>
            <p:nvPr/>
          </p:nvGrpSpPr>
          <p:grpSpPr>
            <a:xfrm>
              <a:off x="3758184" y="960860"/>
              <a:ext cx="1961297" cy="4202811"/>
              <a:chOff x="3758184" y="960860"/>
              <a:chExt cx="1961297" cy="4202811"/>
            </a:xfrm>
          </p:grpSpPr>
          <p:sp>
            <p:nvSpPr>
              <p:cNvPr id="2" name="Oval 1">
                <a:extLst>
                  <a:ext uri="{FF2B5EF4-FFF2-40B4-BE49-F238E27FC236}">
                    <a16:creationId xmlns:a16="http://schemas.microsoft.com/office/drawing/2014/main" id="{3AAEC1EF-F7E5-1F31-61E4-298058CAA1B6}"/>
                  </a:ext>
                </a:extLst>
              </p:cNvPr>
              <p:cNvSpPr/>
              <p:nvPr/>
            </p:nvSpPr>
            <p:spPr>
              <a:xfrm>
                <a:off x="3758184" y="2201000"/>
                <a:ext cx="1961297" cy="296267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Down 3">
                <a:extLst>
                  <a:ext uri="{FF2B5EF4-FFF2-40B4-BE49-F238E27FC236}">
                    <a16:creationId xmlns:a16="http://schemas.microsoft.com/office/drawing/2014/main" id="{81D7581C-690D-5A3F-0DA7-E35A96C2D2A7}"/>
                  </a:ext>
                </a:extLst>
              </p:cNvPr>
              <p:cNvSpPr/>
              <p:nvPr/>
            </p:nvSpPr>
            <p:spPr>
              <a:xfrm>
                <a:off x="4512063" y="960860"/>
                <a:ext cx="393310" cy="1161642"/>
              </a:xfrm>
              <a:prstGeom prst="downArrow">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Tree>
    <p:extLst>
      <p:ext uri="{BB962C8B-B14F-4D97-AF65-F5344CB8AC3E}">
        <p14:creationId xmlns:p14="http://schemas.microsoft.com/office/powerpoint/2010/main" val="49305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0"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3403" y="1057742"/>
            <a:ext cx="7927255" cy="6567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Other Information and useful Links: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57524" y="2150695"/>
            <a:ext cx="10158798" cy="369332"/>
          </a:xfrm>
          <a:prstGeom prst="rect">
            <a:avLst/>
          </a:prstGeom>
          <a:noFill/>
        </p:spPr>
        <p:txBody>
          <a:bodyPr wrap="square">
            <a:spAutoFit/>
          </a:bodyPr>
          <a:lstStyle/>
          <a:p>
            <a:pPr algn="l"/>
            <a:r>
              <a:rPr lang="en-GB" dirty="0">
                <a:solidFill>
                  <a:srgbClr val="0563C1"/>
                </a:solidFill>
                <a:hlinkClick r:id="rId5">
                  <a:extLst>
                    <a:ext uri="{A12FA001-AC4F-418D-AE19-62706E023703}">
                      <ahyp:hlinkClr xmlns:ahyp="http://schemas.microsoft.com/office/drawing/2018/hyperlinkcolor" val="tx"/>
                    </a:ext>
                  </a:extLst>
                </a:hlinkClick>
              </a:rPr>
              <a:t>Residential Zoned Land Tax | South Dublin County Council's Online Consultation Portal (sdublincoco.ie)</a:t>
            </a:r>
            <a:endParaRPr lang="en-GB" i="0" dirty="0">
              <a:solidFill>
                <a:srgbClr val="41586C"/>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D391C534-6971-81F7-6CDE-5921944AC70E}"/>
              </a:ext>
            </a:extLst>
          </p:cNvPr>
          <p:cNvSpPr txBox="1"/>
          <p:nvPr/>
        </p:nvSpPr>
        <p:spPr>
          <a:xfrm>
            <a:off x="537639" y="2944820"/>
            <a:ext cx="6094140" cy="369332"/>
          </a:xfrm>
          <a:prstGeom prst="rect">
            <a:avLst/>
          </a:prstGeom>
          <a:noFill/>
        </p:spPr>
        <p:txBody>
          <a:bodyPr wrap="square">
            <a:spAutoFit/>
          </a:bodyPr>
          <a:lstStyle/>
          <a:p>
            <a:r>
              <a:rPr lang="en-GB" dirty="0">
                <a:hlinkClick r:id="rId6"/>
              </a:rPr>
              <a:t>Residential Zoned Land Tax (arcgis.com)</a:t>
            </a:r>
            <a:endParaRPr lang="en-IE" dirty="0"/>
          </a:p>
        </p:txBody>
      </p:sp>
      <p:sp>
        <p:nvSpPr>
          <p:cNvPr id="4" name="TextBox 3">
            <a:extLst>
              <a:ext uri="{FF2B5EF4-FFF2-40B4-BE49-F238E27FC236}">
                <a16:creationId xmlns:a16="http://schemas.microsoft.com/office/drawing/2014/main" id="{54922B28-4A11-BF1D-0D6D-874083D510D3}"/>
              </a:ext>
            </a:extLst>
          </p:cNvPr>
          <p:cNvSpPr txBox="1"/>
          <p:nvPr/>
        </p:nvSpPr>
        <p:spPr>
          <a:xfrm>
            <a:off x="557524" y="1745422"/>
            <a:ext cx="10675588" cy="369332"/>
          </a:xfrm>
          <a:prstGeom prst="rect">
            <a:avLst/>
          </a:prstGeom>
          <a:noFill/>
        </p:spPr>
        <p:txBody>
          <a:bodyPr wrap="square">
            <a:spAutoFit/>
          </a:bodyPr>
          <a:lstStyle/>
          <a:p>
            <a:pPr algn="l"/>
            <a:r>
              <a:rPr lang="en-GB" b="1" i="0" dirty="0">
                <a:solidFill>
                  <a:srgbClr val="41586C"/>
                </a:solidFill>
                <a:effectLst/>
                <a:latin typeface="Montserrat" panose="00000500000000000000" pitchFamily="2" charset="0"/>
              </a:rPr>
              <a:t>Consultation Portal: </a:t>
            </a:r>
          </a:p>
        </p:txBody>
      </p:sp>
      <p:sp>
        <p:nvSpPr>
          <p:cNvPr id="5" name="TextBox 4">
            <a:extLst>
              <a:ext uri="{FF2B5EF4-FFF2-40B4-BE49-F238E27FC236}">
                <a16:creationId xmlns:a16="http://schemas.microsoft.com/office/drawing/2014/main" id="{A331355C-72AC-1ABA-7328-65AF6E9BFF6B}"/>
              </a:ext>
            </a:extLst>
          </p:cNvPr>
          <p:cNvSpPr txBox="1"/>
          <p:nvPr/>
        </p:nvSpPr>
        <p:spPr>
          <a:xfrm>
            <a:off x="557524" y="2597321"/>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SDCC Draft RZLT Map</a:t>
            </a:r>
            <a:r>
              <a:rPr lang="en-GB" b="1" i="0" dirty="0">
                <a:solidFill>
                  <a:srgbClr val="41586C"/>
                </a:solidFill>
                <a:effectLst/>
                <a:latin typeface="Montserrat" panose="00000500000000000000" pitchFamily="2" charset="0"/>
              </a:rPr>
              <a:t>: </a:t>
            </a:r>
          </a:p>
        </p:txBody>
      </p:sp>
      <p:sp>
        <p:nvSpPr>
          <p:cNvPr id="7" name="TextBox 6">
            <a:extLst>
              <a:ext uri="{FF2B5EF4-FFF2-40B4-BE49-F238E27FC236}">
                <a16:creationId xmlns:a16="http://schemas.microsoft.com/office/drawing/2014/main" id="{C3F37CFD-56A5-7E7A-6F02-2FC9AEC909E4}"/>
              </a:ext>
            </a:extLst>
          </p:cNvPr>
          <p:cNvSpPr txBox="1"/>
          <p:nvPr/>
        </p:nvSpPr>
        <p:spPr>
          <a:xfrm>
            <a:off x="557524" y="3366933"/>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RZLT Timeline</a:t>
            </a:r>
            <a:r>
              <a:rPr lang="en-GB" b="1" i="0" dirty="0">
                <a:solidFill>
                  <a:srgbClr val="41586C"/>
                </a:solidFill>
                <a:effectLst/>
                <a:latin typeface="Montserrat" panose="00000500000000000000" pitchFamily="2" charset="0"/>
              </a:rPr>
              <a:t>: </a:t>
            </a:r>
          </a:p>
        </p:txBody>
      </p:sp>
      <p:sp>
        <p:nvSpPr>
          <p:cNvPr id="11" name="TextBox 10">
            <a:extLst>
              <a:ext uri="{FF2B5EF4-FFF2-40B4-BE49-F238E27FC236}">
                <a16:creationId xmlns:a16="http://schemas.microsoft.com/office/drawing/2014/main" id="{3D0A5643-71EA-8D23-0BD9-F0416D78EC5A}"/>
              </a:ext>
            </a:extLst>
          </p:cNvPr>
          <p:cNvSpPr txBox="1"/>
          <p:nvPr/>
        </p:nvSpPr>
        <p:spPr>
          <a:xfrm>
            <a:off x="537639" y="3704593"/>
            <a:ext cx="6094140" cy="369332"/>
          </a:xfrm>
          <a:prstGeom prst="rect">
            <a:avLst/>
          </a:prstGeom>
          <a:noFill/>
        </p:spPr>
        <p:txBody>
          <a:bodyPr wrap="square">
            <a:spAutoFit/>
          </a:bodyPr>
          <a:lstStyle/>
          <a:p>
            <a:r>
              <a:rPr lang="en-IE" dirty="0">
                <a:hlinkClick r:id="rId7"/>
              </a:rPr>
              <a:t>rzlt-timeline.jpg (1161×924) (sdcc.ie)</a:t>
            </a:r>
            <a:endParaRPr lang="en-IE" dirty="0"/>
          </a:p>
        </p:txBody>
      </p:sp>
      <p:sp>
        <p:nvSpPr>
          <p:cNvPr id="14" name="TextBox 13">
            <a:extLst>
              <a:ext uri="{FF2B5EF4-FFF2-40B4-BE49-F238E27FC236}">
                <a16:creationId xmlns:a16="http://schemas.microsoft.com/office/drawing/2014/main" id="{6EC04040-825C-0F60-33EE-9AC4FA59D318}"/>
              </a:ext>
            </a:extLst>
          </p:cNvPr>
          <p:cNvSpPr txBox="1"/>
          <p:nvPr/>
        </p:nvSpPr>
        <p:spPr>
          <a:xfrm>
            <a:off x="557524" y="4939423"/>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RZLT Guidelines</a:t>
            </a:r>
            <a:r>
              <a:rPr lang="en-GB" b="1" i="0" dirty="0">
                <a:solidFill>
                  <a:srgbClr val="41586C"/>
                </a:solidFill>
                <a:effectLst/>
                <a:latin typeface="Montserrat" panose="00000500000000000000" pitchFamily="2" charset="0"/>
              </a:rPr>
              <a:t>: </a:t>
            </a:r>
          </a:p>
        </p:txBody>
      </p:sp>
      <p:sp>
        <p:nvSpPr>
          <p:cNvPr id="16" name="TextBox 15">
            <a:extLst>
              <a:ext uri="{FF2B5EF4-FFF2-40B4-BE49-F238E27FC236}">
                <a16:creationId xmlns:a16="http://schemas.microsoft.com/office/drawing/2014/main" id="{0B5F52E4-1712-C1B2-43FA-DA0AFE1E8F99}"/>
              </a:ext>
            </a:extLst>
          </p:cNvPr>
          <p:cNvSpPr txBox="1"/>
          <p:nvPr/>
        </p:nvSpPr>
        <p:spPr>
          <a:xfrm>
            <a:off x="557524" y="4505897"/>
            <a:ext cx="6094140" cy="369332"/>
          </a:xfrm>
          <a:prstGeom prst="rect">
            <a:avLst/>
          </a:prstGeom>
          <a:noFill/>
        </p:spPr>
        <p:txBody>
          <a:bodyPr wrap="square">
            <a:spAutoFit/>
          </a:bodyPr>
          <a:lstStyle/>
          <a:p>
            <a:r>
              <a:rPr lang="en-GB" dirty="0">
                <a:hlinkClick r:id="rId8"/>
              </a:rPr>
              <a:t>Template 1 Cover Front and Back Gov (sdcc.ie)</a:t>
            </a:r>
            <a:endParaRPr lang="en-IE" dirty="0"/>
          </a:p>
        </p:txBody>
      </p:sp>
      <p:sp>
        <p:nvSpPr>
          <p:cNvPr id="18" name="TextBox 17">
            <a:extLst>
              <a:ext uri="{FF2B5EF4-FFF2-40B4-BE49-F238E27FC236}">
                <a16:creationId xmlns:a16="http://schemas.microsoft.com/office/drawing/2014/main" id="{94E4F2EA-4A09-1C46-9E4A-244E223836C7}"/>
              </a:ext>
            </a:extLst>
          </p:cNvPr>
          <p:cNvSpPr txBox="1"/>
          <p:nvPr/>
        </p:nvSpPr>
        <p:spPr>
          <a:xfrm>
            <a:off x="557524" y="4144218"/>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RZLT Frequently Asked Questions</a:t>
            </a:r>
            <a:r>
              <a:rPr lang="en-GB" b="1" i="0" dirty="0">
                <a:solidFill>
                  <a:srgbClr val="41586C"/>
                </a:solidFill>
                <a:effectLst/>
                <a:latin typeface="Montserrat" panose="00000500000000000000" pitchFamily="2" charset="0"/>
              </a:rPr>
              <a:t>: </a:t>
            </a:r>
          </a:p>
        </p:txBody>
      </p:sp>
      <p:sp>
        <p:nvSpPr>
          <p:cNvPr id="20" name="TextBox 19">
            <a:extLst>
              <a:ext uri="{FF2B5EF4-FFF2-40B4-BE49-F238E27FC236}">
                <a16:creationId xmlns:a16="http://schemas.microsoft.com/office/drawing/2014/main" id="{64070B12-BF1D-6B70-7484-E57EBCEB0AC7}"/>
              </a:ext>
            </a:extLst>
          </p:cNvPr>
          <p:cNvSpPr txBox="1"/>
          <p:nvPr/>
        </p:nvSpPr>
        <p:spPr>
          <a:xfrm>
            <a:off x="557524" y="6192732"/>
            <a:ext cx="6094140" cy="369332"/>
          </a:xfrm>
          <a:prstGeom prst="rect">
            <a:avLst/>
          </a:prstGeom>
          <a:noFill/>
        </p:spPr>
        <p:txBody>
          <a:bodyPr wrap="square">
            <a:spAutoFit/>
          </a:bodyPr>
          <a:lstStyle/>
          <a:p>
            <a:r>
              <a:rPr lang="en-IE" dirty="0">
                <a:hlinkClick r:id="rId9"/>
              </a:rPr>
              <a:t>a4521.pdf (oireachtas.ie)</a:t>
            </a:r>
            <a:endParaRPr lang="en-IE" dirty="0"/>
          </a:p>
        </p:txBody>
      </p:sp>
      <p:sp>
        <p:nvSpPr>
          <p:cNvPr id="21" name="TextBox 20">
            <a:extLst>
              <a:ext uri="{FF2B5EF4-FFF2-40B4-BE49-F238E27FC236}">
                <a16:creationId xmlns:a16="http://schemas.microsoft.com/office/drawing/2014/main" id="{268E62A9-0226-3EE5-A3D1-C55489BBC063}"/>
              </a:ext>
            </a:extLst>
          </p:cNvPr>
          <p:cNvSpPr txBox="1"/>
          <p:nvPr/>
        </p:nvSpPr>
        <p:spPr>
          <a:xfrm>
            <a:off x="557524" y="5800258"/>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Finance Act 2021</a:t>
            </a:r>
            <a:r>
              <a:rPr lang="en-GB" b="1" i="0" dirty="0">
                <a:solidFill>
                  <a:srgbClr val="41586C"/>
                </a:solidFill>
                <a:effectLst/>
                <a:latin typeface="Montserrat" panose="00000500000000000000" pitchFamily="2" charset="0"/>
              </a:rPr>
              <a:t>: </a:t>
            </a:r>
          </a:p>
        </p:txBody>
      </p:sp>
      <p:sp>
        <p:nvSpPr>
          <p:cNvPr id="23" name="TextBox 22">
            <a:extLst>
              <a:ext uri="{FF2B5EF4-FFF2-40B4-BE49-F238E27FC236}">
                <a16:creationId xmlns:a16="http://schemas.microsoft.com/office/drawing/2014/main" id="{57877D3C-C00A-6726-A5AD-D8E6CC83AC0B}"/>
              </a:ext>
            </a:extLst>
          </p:cNvPr>
          <p:cNvSpPr txBox="1"/>
          <p:nvPr/>
        </p:nvSpPr>
        <p:spPr>
          <a:xfrm>
            <a:off x="557524" y="5331496"/>
            <a:ext cx="8143062" cy="369332"/>
          </a:xfrm>
          <a:prstGeom prst="rect">
            <a:avLst/>
          </a:prstGeom>
          <a:noFill/>
        </p:spPr>
        <p:txBody>
          <a:bodyPr wrap="square">
            <a:spAutoFit/>
          </a:bodyPr>
          <a:lstStyle/>
          <a:p>
            <a:r>
              <a:rPr lang="en-GB" dirty="0">
                <a:hlinkClick r:id="rId10"/>
              </a:rPr>
              <a:t>gov.ie - Residential Zoned Land Tax - Guidelines for Planning Authorities (www.gov.ie)</a:t>
            </a:r>
            <a:endParaRPr lang="en-IE" dirty="0"/>
          </a:p>
        </p:txBody>
      </p:sp>
    </p:spTree>
    <p:extLst>
      <p:ext uri="{BB962C8B-B14F-4D97-AF65-F5344CB8AC3E}">
        <p14:creationId xmlns:p14="http://schemas.microsoft.com/office/powerpoint/2010/main" val="307394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11" name="Subtitle 2"/>
          <p:cNvSpPr>
            <a:spLocks noGrp="1"/>
          </p:cNvSpPr>
          <p:nvPr/>
        </p:nvSpPr>
        <p:spPr>
          <a:xfrm>
            <a:off x="1357905" y="1480128"/>
            <a:ext cx="3343765" cy="6518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IE" dirty="0">
              <a:solidFill>
                <a:srgbClr val="0070C0"/>
              </a:solidFill>
              <a:latin typeface="Calibri" panose="020F0502020204030204" pitchFamily="34" charset="0"/>
            </a:endParaRPr>
          </a:p>
        </p:txBody>
      </p:sp>
      <p:pic>
        <p:nvPicPr>
          <p:cNvPr id="3" name="Picture 2">
            <a:extLst>
              <a:ext uri="{FF2B5EF4-FFF2-40B4-BE49-F238E27FC236}">
                <a16:creationId xmlns:a16="http://schemas.microsoft.com/office/drawing/2014/main" id="{A0FCABF3-09AE-4F0B-97A4-771ECD5B79BB}"/>
              </a:ext>
            </a:extLst>
          </p:cNvPr>
          <p:cNvPicPr>
            <a:picLocks noChangeAspect="1"/>
          </p:cNvPicPr>
          <p:nvPr/>
        </p:nvPicPr>
        <p:blipFill rotWithShape="1">
          <a:blip r:embed="rId5"/>
          <a:srcRect l="5463"/>
          <a:stretch/>
        </p:blipFill>
        <p:spPr>
          <a:xfrm>
            <a:off x="758283" y="2009895"/>
            <a:ext cx="2918996" cy="43184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E3C748BB-3494-F56F-96B7-7CDA2FD90B08}"/>
              </a:ext>
            </a:extLst>
          </p:cNvPr>
          <p:cNvSpPr txBox="1"/>
          <p:nvPr/>
        </p:nvSpPr>
        <p:spPr>
          <a:xfrm>
            <a:off x="4293964" y="1868676"/>
            <a:ext cx="6994522" cy="7979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Recap - What is the Residential Zoned Land Tax?</a:t>
            </a:r>
          </a:p>
        </p:txBody>
      </p:sp>
      <p:sp>
        <p:nvSpPr>
          <p:cNvPr id="9" name="TextBox 8">
            <a:extLst>
              <a:ext uri="{FF2B5EF4-FFF2-40B4-BE49-F238E27FC236}">
                <a16:creationId xmlns:a16="http://schemas.microsoft.com/office/drawing/2014/main" id="{EB44EF08-D03A-7BD0-57AC-6C3A475A7016}"/>
              </a:ext>
            </a:extLst>
          </p:cNvPr>
          <p:cNvSpPr txBox="1"/>
          <p:nvPr/>
        </p:nvSpPr>
        <p:spPr>
          <a:xfrm>
            <a:off x="4293963" y="2939837"/>
            <a:ext cx="7727051" cy="3416320"/>
          </a:xfrm>
          <a:prstGeom prst="rect">
            <a:avLst/>
          </a:prstGeom>
          <a:noFill/>
        </p:spPr>
        <p:txBody>
          <a:bodyPr wrap="square">
            <a:spAutoFit/>
          </a:bodyPr>
          <a:lstStyle/>
          <a:p>
            <a:pPr algn="l"/>
            <a:r>
              <a:rPr lang="en-GB" b="0" i="0" dirty="0">
                <a:solidFill>
                  <a:srgbClr val="383838"/>
                </a:solidFill>
                <a:effectLst/>
                <a:latin typeface="Montserrat" panose="00000500000000000000" pitchFamily="2" charset="0"/>
              </a:rPr>
              <a:t>The Government’s </a:t>
            </a:r>
            <a:r>
              <a:rPr lang="en-GB" b="0" i="1" dirty="0">
                <a:solidFill>
                  <a:srgbClr val="383838"/>
                </a:solidFill>
                <a:effectLst/>
                <a:latin typeface="Montserrat" panose="00000500000000000000" pitchFamily="2" charset="0"/>
              </a:rPr>
              <a:t>Housing For All – A New Housing Plan for Ireland</a:t>
            </a:r>
            <a:r>
              <a:rPr lang="en-GB" b="0" i="0" dirty="0">
                <a:solidFill>
                  <a:srgbClr val="383838"/>
                </a:solidFill>
                <a:effectLst/>
                <a:latin typeface="Montserrat" panose="00000500000000000000" pitchFamily="2" charset="0"/>
              </a:rPr>
              <a:t> proposed a new tax to activate vacant land for residential purposes as a part of the Pathway to Increasing New Housing Supply.</a:t>
            </a:r>
          </a:p>
          <a:p>
            <a:pPr algn="l"/>
            <a:endParaRPr lang="en-GB" b="0" i="0" dirty="0">
              <a:solidFill>
                <a:srgbClr val="383838"/>
              </a:solidFill>
              <a:effectLst/>
              <a:latin typeface="Montserrat" panose="00000500000000000000" pitchFamily="2" charset="0"/>
            </a:endParaRPr>
          </a:p>
          <a:p>
            <a:pPr algn="l"/>
            <a:r>
              <a:rPr lang="en-GB" b="0" i="0" dirty="0">
                <a:solidFill>
                  <a:srgbClr val="383838"/>
                </a:solidFill>
                <a:effectLst/>
                <a:latin typeface="Montserrat" panose="00000500000000000000" pitchFamily="2" charset="0"/>
              </a:rPr>
              <a:t>The </a:t>
            </a:r>
            <a:r>
              <a:rPr lang="en-GB" b="1" i="0" dirty="0">
                <a:solidFill>
                  <a:srgbClr val="41586C"/>
                </a:solidFill>
                <a:effectLst/>
                <a:latin typeface="Montserrat" panose="00000500000000000000" pitchFamily="2" charset="0"/>
              </a:rPr>
              <a:t>Residential Zoned Land Tax (RZLT) </a:t>
            </a:r>
            <a:r>
              <a:rPr lang="en-GB" b="0" i="0" dirty="0">
                <a:solidFill>
                  <a:srgbClr val="383838"/>
                </a:solidFill>
                <a:effectLst/>
                <a:latin typeface="Montserrat" panose="00000500000000000000" pitchFamily="2" charset="0"/>
              </a:rPr>
              <a:t>was introduced in the </a:t>
            </a:r>
            <a:r>
              <a:rPr lang="en-GB" b="0" i="1" dirty="0">
                <a:solidFill>
                  <a:srgbClr val="383838"/>
                </a:solidFill>
                <a:effectLst/>
                <a:latin typeface="Montserrat" panose="00000500000000000000" pitchFamily="2" charset="0"/>
              </a:rPr>
              <a:t>Finance Act 2021</a:t>
            </a:r>
            <a:r>
              <a:rPr lang="en-GB" b="0" i="0" dirty="0">
                <a:solidFill>
                  <a:srgbClr val="383838"/>
                </a:solidFill>
                <a:effectLst/>
                <a:latin typeface="Montserrat" panose="00000500000000000000" pitchFamily="2" charset="0"/>
              </a:rPr>
              <a:t>. The process to identify land to which the tax applies is now underway and the tax will be payable from May 2024.</a:t>
            </a:r>
          </a:p>
          <a:p>
            <a:pPr algn="l"/>
            <a:endParaRPr lang="en-GB" dirty="0">
              <a:solidFill>
                <a:srgbClr val="383838"/>
              </a:solidFill>
              <a:latin typeface="Montserrat" panose="00000500000000000000" pitchFamily="2" charset="0"/>
            </a:endParaRPr>
          </a:p>
          <a:p>
            <a:r>
              <a:rPr lang="en-US" sz="1800" b="1" dirty="0">
                <a:solidFill>
                  <a:srgbClr val="41586C"/>
                </a:solidFill>
                <a:latin typeface="Montserrat" panose="00000500000000000000" pitchFamily="2" charset="0"/>
              </a:rPr>
              <a:t>Note:</a:t>
            </a:r>
            <a:r>
              <a:rPr lang="en-US" sz="1800" dirty="0">
                <a:latin typeface="Montserrat" panose="00000500000000000000" pitchFamily="2" charset="0"/>
              </a:rPr>
              <a:t> </a:t>
            </a:r>
            <a:r>
              <a:rPr lang="en-US" sz="1800" dirty="0">
                <a:solidFill>
                  <a:srgbClr val="373739"/>
                </a:solidFill>
                <a:latin typeface="Montserrat" panose="00000500000000000000" pitchFamily="2" charset="0"/>
              </a:rPr>
              <a:t>Tax will be collected by Revenue</a:t>
            </a:r>
          </a:p>
          <a:p>
            <a:pPr algn="l"/>
            <a:endParaRPr lang="en-GB" b="0" i="0" dirty="0">
              <a:solidFill>
                <a:srgbClr val="383838"/>
              </a:solidFill>
              <a:effectLst/>
              <a:latin typeface="Montserrat" panose="00000500000000000000" pitchFamily="2" charset="0"/>
            </a:endParaRPr>
          </a:p>
        </p:txBody>
      </p:sp>
    </p:spTree>
    <p:extLst>
      <p:ext uri="{BB962C8B-B14F-4D97-AF65-F5344CB8AC3E}">
        <p14:creationId xmlns:p14="http://schemas.microsoft.com/office/powerpoint/2010/main" val="40966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3">
            <a:alphaModFix amt="20000"/>
          </a:blip>
          <a:stretch>
            <a:fillRect/>
          </a:stretch>
        </p:blipFill>
        <p:spPr>
          <a:xfrm>
            <a:off x="-1" y="-9740"/>
            <a:ext cx="12192001" cy="6867740"/>
          </a:xfrm>
          <a:prstGeom prst="rect">
            <a:avLst/>
          </a:prstGeom>
        </p:spPr>
      </p:pic>
      <p:pic>
        <p:nvPicPr>
          <p:cNvPr id="15" name="Picture 14">
            <a:extLst>
              <a:ext uri="{FF2B5EF4-FFF2-40B4-BE49-F238E27FC236}">
                <a16:creationId xmlns:a16="http://schemas.microsoft.com/office/drawing/2014/main" id="{C537FE5F-7109-26E8-1F55-4D95C703D36E}"/>
              </a:ext>
            </a:extLst>
          </p:cNvPr>
          <p:cNvPicPr>
            <a:picLocks noChangeAspect="1"/>
          </p:cNvPicPr>
          <p:nvPr/>
        </p:nvPicPr>
        <p:blipFill>
          <a:blip r:embed="rId4">
            <a:alphaModFix amt="70000"/>
          </a:blip>
          <a:stretch>
            <a:fillRect/>
          </a:stretch>
        </p:blipFill>
        <p:spPr>
          <a:xfrm>
            <a:off x="320345" y="2188711"/>
            <a:ext cx="3130724" cy="2894278"/>
          </a:xfrm>
          <a:prstGeom prst="ellipse">
            <a:avLst/>
          </a:prstGeom>
          <a:ln>
            <a:noFill/>
          </a:ln>
          <a:effectLst>
            <a:softEdge rad="112500"/>
          </a:effectLst>
        </p:spPr>
      </p:pic>
      <p:pic>
        <p:nvPicPr>
          <p:cNvPr id="13" name="Picture 12">
            <a:extLst>
              <a:ext uri="{FF2B5EF4-FFF2-40B4-BE49-F238E27FC236}">
                <a16:creationId xmlns:a16="http://schemas.microsoft.com/office/drawing/2014/main" id="{37B79446-DC78-4B42-92A2-3C622C51AAB8}"/>
              </a:ext>
            </a:extLst>
          </p:cNvPr>
          <p:cNvPicPr/>
          <p:nvPr/>
        </p:nvPicPr>
        <p:blipFill>
          <a:blip r:embed="rId5"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3" name="TextBox 2">
            <a:extLst>
              <a:ext uri="{FF2B5EF4-FFF2-40B4-BE49-F238E27FC236}">
                <a16:creationId xmlns:a16="http://schemas.microsoft.com/office/drawing/2014/main" id="{FCFF0F32-4055-EE4A-D0DD-5439F6064D55}"/>
              </a:ext>
            </a:extLst>
          </p:cNvPr>
          <p:cNvSpPr txBox="1"/>
          <p:nvPr/>
        </p:nvSpPr>
        <p:spPr>
          <a:xfrm>
            <a:off x="3367668" y="1434534"/>
            <a:ext cx="7927255" cy="656763"/>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2800" b="1" dirty="0">
                <a:solidFill>
                  <a:srgbClr val="009999"/>
                </a:solidFill>
                <a:latin typeface="+mj-lt"/>
                <a:ea typeface="+mj-ea"/>
                <a:cs typeface="+mj-cs"/>
              </a:rPr>
              <a:t>What is the Objective of the Residential Zoned Land Tax?</a:t>
            </a:r>
          </a:p>
        </p:txBody>
      </p:sp>
      <p:sp>
        <p:nvSpPr>
          <p:cNvPr id="5" name="TextBox 4">
            <a:extLst>
              <a:ext uri="{FF2B5EF4-FFF2-40B4-BE49-F238E27FC236}">
                <a16:creationId xmlns:a16="http://schemas.microsoft.com/office/drawing/2014/main" id="{D00DCB58-8507-E664-183F-EC97DB8CC453}"/>
              </a:ext>
            </a:extLst>
          </p:cNvPr>
          <p:cNvSpPr txBox="1"/>
          <p:nvPr/>
        </p:nvSpPr>
        <p:spPr>
          <a:xfrm>
            <a:off x="3367668" y="2120790"/>
            <a:ext cx="8463777" cy="2554545"/>
          </a:xfrm>
          <a:prstGeom prst="rect">
            <a:avLst/>
          </a:prstGeom>
          <a:noFill/>
        </p:spPr>
        <p:txBody>
          <a:bodyPr wrap="square">
            <a:spAutoFit/>
          </a:bodyPr>
          <a:lstStyle/>
          <a:p>
            <a:r>
              <a:rPr lang="en-GB" b="1" i="0" dirty="0">
                <a:solidFill>
                  <a:srgbClr val="41586C"/>
                </a:solidFill>
                <a:effectLst/>
                <a:latin typeface="Montserrat" panose="00000500000000000000" pitchFamily="2" charset="0"/>
              </a:rPr>
              <a:t>Activate land that is serviced and zoned for residential use or mixed use</a:t>
            </a:r>
            <a:r>
              <a:rPr lang="en-GB" b="0" i="0" dirty="0">
                <a:solidFill>
                  <a:srgbClr val="383838"/>
                </a:solidFill>
                <a:effectLst/>
                <a:latin typeface="Montserrat" panose="00000500000000000000" pitchFamily="2" charset="0"/>
              </a:rPr>
              <a:t>, including residential use, in order to increase housing supply and to ensure regeneration of vacant and idle lands in urban locations. This includes sites that are currently under construction. </a:t>
            </a:r>
          </a:p>
          <a:p>
            <a:pPr algn="l" rtl="0" fontAlgn="base"/>
            <a:endParaRPr lang="en-GB" sz="1400" dirty="0">
              <a:solidFill>
                <a:srgbClr val="383838"/>
              </a:solidFill>
              <a:latin typeface="Montserrat" panose="00000500000000000000" pitchFamily="2" charset="0"/>
            </a:endParaRPr>
          </a:p>
          <a:p>
            <a:pPr algn="l" rtl="0" fontAlgn="base"/>
            <a:r>
              <a:rPr lang="en-GB" sz="1400" dirty="0">
                <a:solidFill>
                  <a:srgbClr val="383838"/>
                </a:solidFill>
                <a:latin typeface="Montserrat" panose="00000500000000000000" pitchFamily="2" charset="0"/>
              </a:rPr>
              <a:t>Note: </a:t>
            </a:r>
            <a:r>
              <a:rPr lang="en-GB" sz="1400" b="0" i="1" dirty="0">
                <a:solidFill>
                  <a:srgbClr val="000000"/>
                </a:solidFill>
                <a:effectLst/>
                <a:latin typeface="Montserrat" panose="00000500000000000000" pitchFamily="2" charset="0"/>
              </a:rPr>
              <a:t>Deferrals on payment of the tax are available where a commencement notice is submitted, and substantial development begins (section 653AH). Deferral of the tax is only available so long as the  development is underway and completed within the duration of the planning permission. </a:t>
            </a:r>
          </a:p>
          <a:p>
            <a:endParaRPr lang="en-IE" i="1" dirty="0"/>
          </a:p>
        </p:txBody>
      </p:sp>
      <p:sp>
        <p:nvSpPr>
          <p:cNvPr id="9" name="TextBox 8">
            <a:extLst>
              <a:ext uri="{FF2B5EF4-FFF2-40B4-BE49-F238E27FC236}">
                <a16:creationId xmlns:a16="http://schemas.microsoft.com/office/drawing/2014/main" id="{ADD2F521-FB40-B8E0-D506-434FB5EF0773}"/>
              </a:ext>
            </a:extLst>
          </p:cNvPr>
          <p:cNvSpPr txBox="1"/>
          <p:nvPr/>
        </p:nvSpPr>
        <p:spPr>
          <a:xfrm>
            <a:off x="3367668" y="4254447"/>
            <a:ext cx="8196803" cy="6567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Residential Zoned Land Tax has two parts to the process</a:t>
            </a:r>
          </a:p>
        </p:txBody>
      </p:sp>
      <p:sp>
        <p:nvSpPr>
          <p:cNvPr id="12" name="TextBox 11">
            <a:extLst>
              <a:ext uri="{FF2B5EF4-FFF2-40B4-BE49-F238E27FC236}">
                <a16:creationId xmlns:a16="http://schemas.microsoft.com/office/drawing/2014/main" id="{70EEB8B0-D7CB-B1AE-26DC-A8C8E1BEAF1B}"/>
              </a:ext>
            </a:extLst>
          </p:cNvPr>
          <p:cNvSpPr txBox="1"/>
          <p:nvPr/>
        </p:nvSpPr>
        <p:spPr>
          <a:xfrm>
            <a:off x="3389813" y="4790469"/>
            <a:ext cx="8686800" cy="1754326"/>
          </a:xfrm>
          <a:prstGeom prst="rect">
            <a:avLst/>
          </a:prstGeom>
          <a:noFill/>
        </p:spPr>
        <p:txBody>
          <a:bodyPr wrap="square">
            <a:spAutoFit/>
          </a:bodyPr>
          <a:lstStyle/>
          <a:p>
            <a:pPr algn="l"/>
            <a:endParaRPr lang="en-GB" b="0" i="0" dirty="0">
              <a:solidFill>
                <a:srgbClr val="383838"/>
              </a:solidFill>
              <a:effectLst/>
              <a:latin typeface="Montserrat" panose="00000500000000000000" pitchFamily="2" charset="0"/>
            </a:endParaRPr>
          </a:p>
          <a:p>
            <a:pPr algn="l"/>
            <a:r>
              <a:rPr lang="en-GB" b="0" i="0" dirty="0">
                <a:solidFill>
                  <a:srgbClr val="383838"/>
                </a:solidFill>
                <a:effectLst/>
                <a:latin typeface="Montserrat" panose="00000500000000000000" pitchFamily="2" charset="0"/>
              </a:rPr>
              <a:t>1) Identification and mapping of the land in scope for the tax, undertaken by local authorities.</a:t>
            </a:r>
          </a:p>
          <a:p>
            <a:pPr algn="l"/>
            <a:endParaRPr lang="en-GB" b="0" i="0" dirty="0">
              <a:solidFill>
                <a:srgbClr val="383838"/>
              </a:solidFill>
              <a:effectLst/>
              <a:latin typeface="Montserrat" panose="00000500000000000000" pitchFamily="2" charset="0"/>
            </a:endParaRPr>
          </a:p>
          <a:p>
            <a:pPr algn="l"/>
            <a:r>
              <a:rPr lang="en-GB" b="0" i="0" dirty="0">
                <a:solidFill>
                  <a:srgbClr val="383838"/>
                </a:solidFill>
                <a:effectLst/>
                <a:latin typeface="Montserrat" panose="00000500000000000000" pitchFamily="2" charset="0"/>
              </a:rPr>
              <a:t>2) Administration and collection of the tax, which is to be undertaken by the Revenue Commissioners from 2024 onwards. </a:t>
            </a:r>
          </a:p>
        </p:txBody>
      </p:sp>
    </p:spTree>
    <p:extLst>
      <p:ext uri="{BB962C8B-B14F-4D97-AF65-F5344CB8AC3E}">
        <p14:creationId xmlns:p14="http://schemas.microsoft.com/office/powerpoint/2010/main" val="368957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FC7B9E-15E2-9C0F-CD5F-BC1BB8002868}"/>
              </a:ext>
            </a:extLst>
          </p:cNvPr>
          <p:cNvSpPr txBox="1"/>
          <p:nvPr/>
        </p:nvSpPr>
        <p:spPr>
          <a:xfrm>
            <a:off x="681618" y="904875"/>
            <a:ext cx="3576057" cy="4938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Timeline and Process</a:t>
            </a:r>
          </a:p>
        </p:txBody>
      </p:sp>
      <p:grpSp>
        <p:nvGrpSpPr>
          <p:cNvPr id="7" name="Group 6">
            <a:extLst>
              <a:ext uri="{FF2B5EF4-FFF2-40B4-BE49-F238E27FC236}">
                <a16:creationId xmlns:a16="http://schemas.microsoft.com/office/drawing/2014/main" id="{1B978FB8-F9B0-3EB5-739E-081B5679CE60}"/>
              </a:ext>
            </a:extLst>
          </p:cNvPr>
          <p:cNvGrpSpPr/>
          <p:nvPr/>
        </p:nvGrpSpPr>
        <p:grpSpPr>
          <a:xfrm>
            <a:off x="0" y="0"/>
            <a:ext cx="12189191" cy="6858000"/>
            <a:chOff x="0" y="0"/>
            <a:chExt cx="12189191" cy="6858000"/>
          </a:xfrm>
        </p:grpSpPr>
        <p:grpSp>
          <p:nvGrpSpPr>
            <p:cNvPr id="3" name="Group 2">
              <a:extLst>
                <a:ext uri="{FF2B5EF4-FFF2-40B4-BE49-F238E27FC236}">
                  <a16:creationId xmlns:a16="http://schemas.microsoft.com/office/drawing/2014/main" id="{0017B1B6-C7A8-D913-DCB2-881650D25A30}"/>
                </a:ext>
              </a:extLst>
            </p:cNvPr>
            <p:cNvGrpSpPr/>
            <p:nvPr/>
          </p:nvGrpSpPr>
          <p:grpSpPr>
            <a:xfrm>
              <a:off x="0" y="0"/>
              <a:ext cx="12189191" cy="6858000"/>
              <a:chOff x="0" y="0"/>
              <a:chExt cx="12189191" cy="6858000"/>
            </a:xfrm>
          </p:grpSpPr>
          <p:grpSp>
            <p:nvGrpSpPr>
              <p:cNvPr id="9" name="Group 8">
                <a:extLst>
                  <a:ext uri="{FF2B5EF4-FFF2-40B4-BE49-F238E27FC236}">
                    <a16:creationId xmlns:a16="http://schemas.microsoft.com/office/drawing/2014/main" id="{85A49A66-6B77-EB33-54DA-101F0FB903A9}"/>
                  </a:ext>
                </a:extLst>
              </p:cNvPr>
              <p:cNvGrpSpPr/>
              <p:nvPr/>
            </p:nvGrpSpPr>
            <p:grpSpPr>
              <a:xfrm>
                <a:off x="0" y="0"/>
                <a:ext cx="12189191" cy="6858000"/>
                <a:chOff x="0" y="0"/>
                <a:chExt cx="12189191" cy="6858000"/>
              </a:xfrm>
            </p:grpSpPr>
            <p:pic>
              <p:nvPicPr>
                <p:cNvPr id="5" name="Picture 4" descr="Diagram, timeline&#10;&#10;Description automatically generated">
                  <a:extLst>
                    <a:ext uri="{FF2B5EF4-FFF2-40B4-BE49-F238E27FC236}">
                      <a16:creationId xmlns:a16="http://schemas.microsoft.com/office/drawing/2014/main" id="{2A10F2E7-DF70-ED9B-6AFD-D21C0C7FE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9191" cy="6858000"/>
                </a:xfrm>
                <a:prstGeom prst="rect">
                  <a:avLst/>
                </a:prstGeom>
                <a:noFill/>
                <a:ln>
                  <a:noFill/>
                </a:ln>
              </p:spPr>
            </p:pic>
            <p:pic>
              <p:nvPicPr>
                <p:cNvPr id="6" name="Picture 5">
                  <a:extLst>
                    <a:ext uri="{FF2B5EF4-FFF2-40B4-BE49-F238E27FC236}">
                      <a16:creationId xmlns:a16="http://schemas.microsoft.com/office/drawing/2014/main" id="{375E1582-5885-F6A4-6426-A7615CE91565}"/>
                    </a:ext>
                  </a:extLst>
                </p:cNvPr>
                <p:cNvPicPr>
                  <a:picLocks noChangeAspect="1"/>
                </p:cNvPicPr>
                <p:nvPr/>
              </p:nvPicPr>
              <p:blipFill>
                <a:blip r:embed="rId3"/>
                <a:stretch>
                  <a:fillRect/>
                </a:stretch>
              </p:blipFill>
              <p:spPr>
                <a:xfrm>
                  <a:off x="444866" y="782138"/>
                  <a:ext cx="4962525" cy="1499953"/>
                </a:xfrm>
                <a:prstGeom prst="rect">
                  <a:avLst/>
                </a:prstGeom>
                <a:ln>
                  <a:noFill/>
                </a:ln>
                <a:effectLst>
                  <a:softEdge rad="112500"/>
                </a:effectLst>
              </p:spPr>
            </p:pic>
          </p:grpSp>
          <p:sp>
            <p:nvSpPr>
              <p:cNvPr id="2" name="Oval 1">
                <a:extLst>
                  <a:ext uri="{FF2B5EF4-FFF2-40B4-BE49-F238E27FC236}">
                    <a16:creationId xmlns:a16="http://schemas.microsoft.com/office/drawing/2014/main" id="{3AAEC1EF-F7E5-1F31-61E4-298058CAA1B6}"/>
                  </a:ext>
                </a:extLst>
              </p:cNvPr>
              <p:cNvSpPr/>
              <p:nvPr/>
            </p:nvSpPr>
            <p:spPr>
              <a:xfrm>
                <a:off x="328325" y="2762763"/>
                <a:ext cx="1885958" cy="28597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 name="Arrow: Down 3">
              <a:extLst>
                <a:ext uri="{FF2B5EF4-FFF2-40B4-BE49-F238E27FC236}">
                  <a16:creationId xmlns:a16="http://schemas.microsoft.com/office/drawing/2014/main" id="{81D7581C-690D-5A3F-0DA7-E35A96C2D2A7}"/>
                </a:ext>
              </a:extLst>
            </p:cNvPr>
            <p:cNvSpPr/>
            <p:nvPr/>
          </p:nvSpPr>
          <p:spPr>
            <a:xfrm>
              <a:off x="1082203" y="1389119"/>
              <a:ext cx="378202" cy="1254788"/>
            </a:xfrm>
            <a:prstGeom prst="downArrow">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21850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485041" y="1661846"/>
            <a:ext cx="6936096" cy="6567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The Draft Map and Public Consultation: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485041" y="2417221"/>
            <a:ext cx="6936096" cy="4524315"/>
          </a:xfrm>
          <a:prstGeom prst="rect">
            <a:avLst/>
          </a:prstGeom>
          <a:noFill/>
        </p:spPr>
        <p:txBody>
          <a:bodyPr wrap="square">
            <a:spAutoFit/>
          </a:bodyPr>
          <a:lstStyle/>
          <a:p>
            <a:pPr algn="l"/>
            <a:r>
              <a:rPr lang="en-GB" b="0" i="0" dirty="0">
                <a:solidFill>
                  <a:srgbClr val="383838"/>
                </a:solidFill>
                <a:effectLst/>
                <a:latin typeface="Montserrat" panose="00000500000000000000" pitchFamily="2" charset="0"/>
              </a:rPr>
              <a:t>South Dublin County Council prepared a draft map of the land ‘considered to be in scope’.</a:t>
            </a:r>
          </a:p>
          <a:p>
            <a:pPr algn="l"/>
            <a:endParaRPr lang="en-GB" dirty="0">
              <a:solidFill>
                <a:srgbClr val="383838"/>
              </a:solidFill>
              <a:latin typeface="Montserrat" panose="00000500000000000000" pitchFamily="2" charset="0"/>
            </a:endParaRPr>
          </a:p>
          <a:p>
            <a:pPr algn="l"/>
            <a:r>
              <a:rPr lang="en-GB" i="0" dirty="0">
                <a:solidFill>
                  <a:srgbClr val="383838"/>
                </a:solidFill>
                <a:effectLst/>
                <a:latin typeface="Montserrat" panose="00000500000000000000" pitchFamily="2" charset="0"/>
              </a:rPr>
              <a:t>The Map was on publi</a:t>
            </a:r>
            <a:r>
              <a:rPr lang="en-GB" dirty="0">
                <a:solidFill>
                  <a:srgbClr val="383838"/>
                </a:solidFill>
                <a:latin typeface="Montserrat" panose="00000500000000000000" pitchFamily="2" charset="0"/>
              </a:rPr>
              <a:t>c display from the 1</a:t>
            </a:r>
            <a:r>
              <a:rPr lang="en-GB" baseline="30000" dirty="0">
                <a:solidFill>
                  <a:srgbClr val="383838"/>
                </a:solidFill>
                <a:latin typeface="Montserrat" panose="00000500000000000000" pitchFamily="2" charset="0"/>
              </a:rPr>
              <a:t>st</a:t>
            </a:r>
            <a:r>
              <a:rPr lang="en-GB" dirty="0">
                <a:solidFill>
                  <a:srgbClr val="383838"/>
                </a:solidFill>
                <a:latin typeface="Montserrat" panose="00000500000000000000" pitchFamily="2" charset="0"/>
              </a:rPr>
              <a:t> of November and the consultation ended on the 1</a:t>
            </a:r>
            <a:r>
              <a:rPr lang="en-GB" baseline="30000" dirty="0">
                <a:solidFill>
                  <a:srgbClr val="383838"/>
                </a:solidFill>
                <a:latin typeface="Montserrat" panose="00000500000000000000" pitchFamily="2" charset="0"/>
              </a:rPr>
              <a:t>st</a:t>
            </a:r>
            <a:r>
              <a:rPr lang="en-GB" dirty="0">
                <a:solidFill>
                  <a:srgbClr val="383838"/>
                </a:solidFill>
                <a:latin typeface="Montserrat" panose="00000500000000000000" pitchFamily="2" charset="0"/>
              </a:rPr>
              <a:t> of January 2023.</a:t>
            </a:r>
          </a:p>
          <a:p>
            <a:pPr algn="l"/>
            <a:endParaRPr lang="en-GB" dirty="0">
              <a:solidFill>
                <a:srgbClr val="383838"/>
              </a:solidFill>
              <a:latin typeface="Montserrat" panose="00000500000000000000" pitchFamily="2" charset="0"/>
            </a:endParaRPr>
          </a:p>
          <a:p>
            <a:pPr algn="l"/>
            <a:r>
              <a:rPr lang="en-GB" dirty="0">
                <a:solidFill>
                  <a:srgbClr val="383838"/>
                </a:solidFill>
                <a:latin typeface="Montserrat" panose="00000500000000000000" pitchFamily="2" charset="0"/>
              </a:rPr>
              <a:t>A total of </a:t>
            </a:r>
            <a:r>
              <a:rPr lang="en-GB" b="1" dirty="0">
                <a:solidFill>
                  <a:srgbClr val="FF0000"/>
                </a:solidFill>
                <a:latin typeface="Montserrat" panose="00000500000000000000" pitchFamily="2" charset="0"/>
              </a:rPr>
              <a:t>30</a:t>
            </a:r>
            <a:r>
              <a:rPr lang="en-GB" dirty="0">
                <a:solidFill>
                  <a:srgbClr val="383838"/>
                </a:solidFill>
                <a:latin typeface="Montserrat" panose="00000500000000000000" pitchFamily="2" charset="0"/>
              </a:rPr>
              <a:t> Submissions were received during the consultation process. </a:t>
            </a:r>
          </a:p>
          <a:p>
            <a:pPr algn="l"/>
            <a:endParaRPr lang="en-GB" dirty="0">
              <a:solidFill>
                <a:srgbClr val="383838"/>
              </a:solidFill>
              <a:latin typeface="Montserrat" panose="00000500000000000000" pitchFamily="2" charset="0"/>
            </a:endParaRPr>
          </a:p>
          <a:p>
            <a:pPr algn="l"/>
            <a:r>
              <a:rPr lang="en-GB" dirty="0">
                <a:solidFill>
                  <a:srgbClr val="383838"/>
                </a:solidFill>
                <a:latin typeface="Montserrat" panose="00000500000000000000" pitchFamily="2" charset="0"/>
              </a:rPr>
              <a:t>During consultation landowners could set out:</a:t>
            </a:r>
          </a:p>
          <a:p>
            <a:pPr algn="l"/>
            <a:endParaRPr lang="en-GB" dirty="0">
              <a:solidFill>
                <a:srgbClr val="383838"/>
              </a:solidFill>
              <a:latin typeface="Montserrat" panose="00000500000000000000" pitchFamily="2" charset="0"/>
            </a:endParaRPr>
          </a:p>
          <a:p>
            <a:pPr marL="285750" indent="-285750" algn="l">
              <a:buFontTx/>
              <a:buChar char="-"/>
            </a:pPr>
            <a:r>
              <a:rPr lang="en-GB" dirty="0">
                <a:solidFill>
                  <a:srgbClr val="383838"/>
                </a:solidFill>
                <a:latin typeface="Montserrat" panose="00000500000000000000" pitchFamily="2" charset="0"/>
              </a:rPr>
              <a:t>W</a:t>
            </a:r>
            <a:r>
              <a:rPr lang="en-GB">
                <a:solidFill>
                  <a:srgbClr val="383838"/>
                </a:solidFill>
                <a:latin typeface="Montserrat" panose="00000500000000000000" pitchFamily="2" charset="0"/>
              </a:rPr>
              <a:t>hy </a:t>
            </a:r>
            <a:r>
              <a:rPr lang="en-GB" dirty="0">
                <a:solidFill>
                  <a:srgbClr val="383838"/>
                </a:solidFill>
                <a:latin typeface="Montserrat" panose="00000500000000000000" pitchFamily="2" charset="0"/>
              </a:rPr>
              <a:t>their lands should be ‘Taken out of scope’ </a:t>
            </a:r>
          </a:p>
          <a:p>
            <a:pPr marL="285750" indent="-285750" algn="l">
              <a:buFontTx/>
              <a:buChar char="-"/>
            </a:pPr>
            <a:r>
              <a:rPr lang="en-GB" dirty="0">
                <a:solidFill>
                  <a:srgbClr val="383838"/>
                </a:solidFill>
                <a:latin typeface="Montserrat" panose="00000500000000000000" pitchFamily="2" charset="0"/>
              </a:rPr>
              <a:t>Why their lands should be ‘Put in-scope’ and included </a:t>
            </a:r>
          </a:p>
          <a:p>
            <a:pPr marL="285750" indent="-285750" algn="l">
              <a:buFontTx/>
              <a:buChar char="-"/>
            </a:pPr>
            <a:r>
              <a:rPr lang="en-GB" dirty="0">
                <a:solidFill>
                  <a:srgbClr val="383838"/>
                </a:solidFill>
                <a:latin typeface="Montserrat" panose="00000500000000000000" pitchFamily="2" charset="0"/>
              </a:rPr>
              <a:t>Request that their lands be re-zoned </a:t>
            </a:r>
          </a:p>
          <a:p>
            <a:pPr algn="l"/>
            <a:endParaRPr lang="en-GB" i="0" dirty="0">
              <a:solidFill>
                <a:srgbClr val="383838"/>
              </a:solidFill>
              <a:effectLst/>
              <a:latin typeface="Montserrat" panose="00000500000000000000" pitchFamily="2" charset="0"/>
            </a:endParaRPr>
          </a:p>
          <a:p>
            <a:pPr algn="l"/>
            <a:endParaRPr lang="en-GB" i="0" dirty="0">
              <a:solidFill>
                <a:srgbClr val="383838"/>
              </a:solidFill>
              <a:effectLst/>
              <a:latin typeface="Montserrat" panose="00000500000000000000" pitchFamily="2" charset="0"/>
            </a:endParaRPr>
          </a:p>
        </p:txBody>
      </p:sp>
      <p:pic>
        <p:nvPicPr>
          <p:cNvPr id="4" name="Picture 3">
            <a:extLst>
              <a:ext uri="{FF2B5EF4-FFF2-40B4-BE49-F238E27FC236}">
                <a16:creationId xmlns:a16="http://schemas.microsoft.com/office/drawing/2014/main" id="{6D798E62-8655-895A-63C0-6AC69D632AC5}"/>
              </a:ext>
            </a:extLst>
          </p:cNvPr>
          <p:cNvPicPr>
            <a:picLocks noChangeAspect="1"/>
          </p:cNvPicPr>
          <p:nvPr/>
        </p:nvPicPr>
        <p:blipFill>
          <a:blip r:embed="rId5"/>
          <a:stretch>
            <a:fillRect/>
          </a:stretch>
        </p:blipFill>
        <p:spPr>
          <a:xfrm>
            <a:off x="7906179" y="2228850"/>
            <a:ext cx="3581400" cy="2819400"/>
          </a:xfrm>
          <a:prstGeom prst="rect">
            <a:avLst/>
          </a:prstGeom>
        </p:spPr>
      </p:pic>
    </p:spTree>
    <p:extLst>
      <p:ext uri="{BB962C8B-B14F-4D97-AF65-F5344CB8AC3E}">
        <p14:creationId xmlns:p14="http://schemas.microsoft.com/office/powerpoint/2010/main" val="395426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3">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4"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4" name="TextBox 3">
            <a:extLst>
              <a:ext uri="{FF2B5EF4-FFF2-40B4-BE49-F238E27FC236}">
                <a16:creationId xmlns:a16="http://schemas.microsoft.com/office/drawing/2014/main" id="{DBF3E7A3-3F90-9F49-8F89-4ED3AF1C8054}"/>
              </a:ext>
            </a:extLst>
          </p:cNvPr>
          <p:cNvSpPr txBox="1"/>
          <p:nvPr/>
        </p:nvSpPr>
        <p:spPr>
          <a:xfrm>
            <a:off x="536003" y="2503161"/>
            <a:ext cx="11119994" cy="3416320"/>
          </a:xfrm>
          <a:prstGeom prst="rect">
            <a:avLst/>
          </a:prstGeom>
          <a:noFill/>
        </p:spPr>
        <p:txBody>
          <a:bodyPr wrap="square">
            <a:spAutoFit/>
          </a:bodyPr>
          <a:lstStyle/>
          <a:p>
            <a:pPr algn="l"/>
            <a:r>
              <a:rPr lang="en-GB" b="0" i="0" dirty="0">
                <a:solidFill>
                  <a:srgbClr val="41586C"/>
                </a:solidFill>
                <a:effectLst/>
                <a:latin typeface="Montserrat" panose="00000500000000000000" pitchFamily="2" charset="0"/>
              </a:rPr>
              <a:t>A landowner who owns land included on the draft map can request a change to the zoning of the land.</a:t>
            </a:r>
          </a:p>
          <a:p>
            <a:pPr algn="l"/>
            <a:endParaRPr lang="en-GB" dirty="0">
              <a:solidFill>
                <a:srgbClr val="41586C"/>
              </a:solidFill>
              <a:latin typeface="Montserrat" panose="00000500000000000000" pitchFamily="2" charset="0"/>
            </a:endParaRPr>
          </a:p>
          <a:p>
            <a:pPr algn="l"/>
            <a:r>
              <a:rPr lang="en-GB" b="0" i="0" dirty="0">
                <a:solidFill>
                  <a:srgbClr val="41586C"/>
                </a:solidFill>
                <a:effectLst/>
                <a:latin typeface="Montserrat" panose="00000500000000000000" pitchFamily="2" charset="0"/>
              </a:rPr>
              <a:t>The Local Authority will assess any such submissions and will determine if there is merit in </a:t>
            </a:r>
            <a:r>
              <a:rPr lang="en-GB" dirty="0">
                <a:solidFill>
                  <a:srgbClr val="41586C"/>
                </a:solidFill>
                <a:latin typeface="Montserrat" panose="00000500000000000000" pitchFamily="2" charset="0"/>
              </a:rPr>
              <a:t>rezoning the land in question. </a:t>
            </a:r>
          </a:p>
          <a:p>
            <a:pPr algn="l"/>
            <a:endParaRPr lang="en-GB" dirty="0">
              <a:solidFill>
                <a:srgbClr val="41586C"/>
              </a:solidFill>
              <a:latin typeface="Montserrat" panose="00000500000000000000" pitchFamily="2" charset="0"/>
            </a:endParaRPr>
          </a:p>
          <a:p>
            <a:pPr algn="l"/>
            <a:r>
              <a:rPr lang="en-GB" dirty="0">
                <a:solidFill>
                  <a:srgbClr val="41586C"/>
                </a:solidFill>
                <a:latin typeface="Montserrat" panose="00000500000000000000" pitchFamily="2" charset="0"/>
              </a:rPr>
              <a:t>Any such land zoning changes would be progressed by the Council as a variation to its County Development Plan </a:t>
            </a:r>
            <a:r>
              <a:rPr lang="en-GB" b="0" i="0" dirty="0">
                <a:solidFill>
                  <a:srgbClr val="41586C"/>
                </a:solidFill>
                <a:effectLst/>
                <a:latin typeface="Montserrat" panose="00000500000000000000" pitchFamily="2" charset="0"/>
              </a:rPr>
              <a:t>under Section 13 of the Planning and Development Act</a:t>
            </a:r>
            <a:endParaRPr lang="en-GB" dirty="0">
              <a:solidFill>
                <a:srgbClr val="41586C"/>
              </a:solidFill>
              <a:latin typeface="Montserrat" panose="00000500000000000000" pitchFamily="2" charset="0"/>
            </a:endParaRPr>
          </a:p>
          <a:p>
            <a:pPr algn="l"/>
            <a:endParaRPr lang="en-GB" dirty="0">
              <a:solidFill>
                <a:srgbClr val="41586C"/>
              </a:solidFill>
              <a:latin typeface="Montserrat" panose="00000500000000000000" pitchFamily="2" charset="0"/>
            </a:endParaRPr>
          </a:p>
          <a:p>
            <a:pPr algn="l"/>
            <a:r>
              <a:rPr lang="en-GB" b="0" i="0" dirty="0">
                <a:solidFill>
                  <a:srgbClr val="41586C"/>
                </a:solidFill>
                <a:effectLst/>
                <a:latin typeface="Montserrat" panose="00000500000000000000" pitchFamily="2" charset="0"/>
              </a:rPr>
              <a:t>There were </a:t>
            </a:r>
            <a:r>
              <a:rPr lang="en-GB" b="1" i="0" dirty="0">
                <a:solidFill>
                  <a:srgbClr val="FF0000"/>
                </a:solidFill>
                <a:effectLst/>
                <a:latin typeface="Montserrat" panose="00000500000000000000" pitchFamily="2" charset="0"/>
              </a:rPr>
              <a:t>0</a:t>
            </a:r>
            <a:r>
              <a:rPr lang="en-GB" b="0" i="0" dirty="0">
                <a:solidFill>
                  <a:srgbClr val="41586C"/>
                </a:solidFill>
                <a:effectLst/>
                <a:latin typeface="Montserrat" panose="00000500000000000000" pitchFamily="2" charset="0"/>
              </a:rPr>
              <a:t> submissions received which included a rezoning request.</a:t>
            </a:r>
          </a:p>
          <a:p>
            <a:pPr algn="l"/>
            <a:endParaRPr lang="en-GB" dirty="0">
              <a:solidFill>
                <a:srgbClr val="41586C"/>
              </a:solidFill>
              <a:latin typeface="Montserrat" panose="00000500000000000000" pitchFamily="2" charset="0"/>
            </a:endParaRPr>
          </a:p>
          <a:p>
            <a:pPr algn="l"/>
            <a:r>
              <a:rPr lang="en-GB" b="0" i="0" dirty="0">
                <a:solidFill>
                  <a:srgbClr val="41586C"/>
                </a:solidFill>
                <a:effectLst/>
                <a:latin typeface="Montserrat" panose="00000500000000000000" pitchFamily="2" charset="0"/>
              </a:rPr>
              <a:t>  </a:t>
            </a:r>
          </a:p>
        </p:txBody>
      </p:sp>
      <p:sp>
        <p:nvSpPr>
          <p:cNvPr id="5" name="TextBox 4">
            <a:extLst>
              <a:ext uri="{FF2B5EF4-FFF2-40B4-BE49-F238E27FC236}">
                <a16:creationId xmlns:a16="http://schemas.microsoft.com/office/drawing/2014/main" id="{0482797F-B29E-DEB0-4F64-5CE29F55CF64}"/>
              </a:ext>
            </a:extLst>
          </p:cNvPr>
          <p:cNvSpPr txBox="1"/>
          <p:nvPr/>
        </p:nvSpPr>
        <p:spPr>
          <a:xfrm>
            <a:off x="536003" y="1900517"/>
            <a:ext cx="7927255" cy="5462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Amendments to Zonings: </a:t>
            </a:r>
          </a:p>
        </p:txBody>
      </p:sp>
    </p:spTree>
    <p:extLst>
      <p:ext uri="{BB962C8B-B14F-4D97-AF65-F5344CB8AC3E}">
        <p14:creationId xmlns:p14="http://schemas.microsoft.com/office/powerpoint/2010/main" val="152018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0" y="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12" name="TextBox 11">
            <a:extLst>
              <a:ext uri="{FF2B5EF4-FFF2-40B4-BE49-F238E27FC236}">
                <a16:creationId xmlns:a16="http://schemas.microsoft.com/office/drawing/2014/main" id="{70EEB8B0-D7CB-B1AE-26DC-A8C8E1BEAF1B}"/>
              </a:ext>
            </a:extLst>
          </p:cNvPr>
          <p:cNvSpPr txBox="1"/>
          <p:nvPr/>
        </p:nvSpPr>
        <p:spPr>
          <a:xfrm>
            <a:off x="671970" y="2503680"/>
            <a:ext cx="11119994" cy="1754326"/>
          </a:xfrm>
          <a:prstGeom prst="rect">
            <a:avLst/>
          </a:prstGeom>
          <a:noFill/>
        </p:spPr>
        <p:txBody>
          <a:bodyPr wrap="square">
            <a:spAutoFit/>
          </a:bodyPr>
          <a:lstStyle/>
          <a:p>
            <a:pPr algn="l"/>
            <a:r>
              <a:rPr lang="en-IE" sz="1800" b="0" i="0" u="none" strike="noStrike" baseline="0" dirty="0">
                <a:solidFill>
                  <a:srgbClr val="41586C"/>
                </a:solidFill>
                <a:latin typeface="Montserrat" panose="00000500000000000000" pitchFamily="2" charset="0"/>
              </a:rPr>
              <a:t>Where submissions have </a:t>
            </a:r>
            <a:r>
              <a:rPr lang="en-GB" sz="1800" b="0" i="0" u="none" strike="noStrike" baseline="0" dirty="0">
                <a:solidFill>
                  <a:srgbClr val="41586C"/>
                </a:solidFill>
                <a:latin typeface="Montserrat" panose="00000500000000000000" pitchFamily="2" charset="0"/>
              </a:rPr>
              <a:t>been made by landowners regarding their lands, and where the local authority determines to retain the lands on the maps, and informs the landowner of this decision, the landowner may </a:t>
            </a:r>
            <a:r>
              <a:rPr lang="en-GB" sz="1800" b="1" i="0" u="sng" strike="noStrike" baseline="0" dirty="0">
                <a:solidFill>
                  <a:srgbClr val="41586C"/>
                </a:solidFill>
                <a:latin typeface="Montserrat" panose="00000500000000000000" pitchFamily="2" charset="0"/>
              </a:rPr>
              <a:t>appeal</a:t>
            </a:r>
            <a:r>
              <a:rPr lang="en-GB" sz="1800" b="0" i="0" u="none" strike="noStrike" baseline="0" dirty="0">
                <a:solidFill>
                  <a:srgbClr val="41586C"/>
                </a:solidFill>
                <a:latin typeface="Montserrat" panose="00000500000000000000" pitchFamily="2" charset="0"/>
              </a:rPr>
              <a:t> the decision to An Bord Pleanála.</a:t>
            </a:r>
            <a:endParaRPr lang="en-GB" b="0" i="0" dirty="0">
              <a:solidFill>
                <a:srgbClr val="41586C"/>
              </a:solidFill>
              <a:effectLst/>
              <a:latin typeface="Montserrat" panose="00000500000000000000" pitchFamily="2" charset="0"/>
            </a:endParaRPr>
          </a:p>
          <a:p>
            <a:pPr algn="l"/>
            <a:endParaRPr lang="en-GB" dirty="0">
              <a:solidFill>
                <a:srgbClr val="383838"/>
              </a:solidFill>
              <a:latin typeface="Montserrat" panose="00000500000000000000" pitchFamily="2" charset="0"/>
            </a:endParaRPr>
          </a:p>
          <a:p>
            <a:pPr algn="l"/>
            <a:r>
              <a:rPr lang="en-GB" dirty="0">
                <a:solidFill>
                  <a:srgbClr val="41586C"/>
                </a:solidFill>
                <a:latin typeface="Montserrat" panose="00000500000000000000" pitchFamily="2" charset="0"/>
              </a:rPr>
              <a:t>Appeals against the Local Authority decision must be made to the Board within </a:t>
            </a:r>
            <a:r>
              <a:rPr lang="en-GB" b="1" u="sng" dirty="0">
                <a:solidFill>
                  <a:srgbClr val="41586C"/>
                </a:solidFill>
                <a:latin typeface="Montserrat" panose="00000500000000000000" pitchFamily="2" charset="0"/>
              </a:rPr>
              <a:t>one month </a:t>
            </a:r>
            <a:r>
              <a:rPr lang="en-GB" dirty="0">
                <a:solidFill>
                  <a:srgbClr val="41586C"/>
                </a:solidFill>
                <a:latin typeface="Montserrat" panose="00000500000000000000" pitchFamily="2" charset="0"/>
              </a:rPr>
              <a:t>of receipt of that decision, stating the grounds for the appeal. </a:t>
            </a:r>
          </a:p>
        </p:txBody>
      </p:sp>
      <p:sp>
        <p:nvSpPr>
          <p:cNvPr id="2" name="TextBox 1">
            <a:extLst>
              <a:ext uri="{FF2B5EF4-FFF2-40B4-BE49-F238E27FC236}">
                <a16:creationId xmlns:a16="http://schemas.microsoft.com/office/drawing/2014/main" id="{A1EF92D3-EDD8-758D-34E0-706D3C5C5AEA}"/>
              </a:ext>
            </a:extLst>
          </p:cNvPr>
          <p:cNvSpPr txBox="1"/>
          <p:nvPr/>
        </p:nvSpPr>
        <p:spPr>
          <a:xfrm>
            <a:off x="671970" y="2001714"/>
            <a:ext cx="7927255"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Appeals Process: </a:t>
            </a:r>
          </a:p>
        </p:txBody>
      </p:sp>
    </p:spTree>
    <p:extLst>
      <p:ext uri="{BB962C8B-B14F-4D97-AF65-F5344CB8AC3E}">
        <p14:creationId xmlns:p14="http://schemas.microsoft.com/office/powerpoint/2010/main" val="305240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19" y="111934"/>
            <a:ext cx="2413677" cy="1039097"/>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6003" y="2194270"/>
            <a:ext cx="7927255"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Next Steps: Assessment of Submissions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36003" y="3173665"/>
            <a:ext cx="6617272" cy="2308324"/>
          </a:xfrm>
          <a:prstGeom prst="rect">
            <a:avLst/>
          </a:prstGeom>
          <a:noFill/>
        </p:spPr>
        <p:txBody>
          <a:bodyPr wrap="square">
            <a:spAutoFit/>
          </a:bodyPr>
          <a:lstStyle/>
          <a:p>
            <a:pPr marL="342900" indent="-342900" algn="l">
              <a:buAutoNum type="arabicPeriod"/>
            </a:pPr>
            <a:r>
              <a:rPr lang="en-GB" sz="1800" b="0" i="0" u="none" strike="noStrike" baseline="0" dirty="0">
                <a:solidFill>
                  <a:srgbClr val="41586C"/>
                </a:solidFill>
                <a:latin typeface="Montserrat" panose="00000500000000000000" pitchFamily="2" charset="0"/>
              </a:rPr>
              <a:t>Where submissions are received and considered by the local authority and the local authority determines that the </a:t>
            </a:r>
            <a:r>
              <a:rPr lang="en-GB" sz="1800" b="1" i="0" strike="noStrike" baseline="0" dirty="0">
                <a:solidFill>
                  <a:srgbClr val="41586C"/>
                </a:solidFill>
                <a:latin typeface="Montserrat" panose="00000500000000000000" pitchFamily="2" charset="0"/>
              </a:rPr>
              <a:t>lands continue to fulfil the relevant criteria</a:t>
            </a:r>
            <a:r>
              <a:rPr lang="en-GB" sz="1800" b="0" i="0" u="none" strike="noStrike" baseline="0" dirty="0">
                <a:solidFill>
                  <a:srgbClr val="41586C"/>
                </a:solidFill>
                <a:latin typeface="Montserrat" panose="00000500000000000000" pitchFamily="2" charset="0"/>
              </a:rPr>
              <a:t>, that determination, along with any reasons shall be provided to the landowner by 1 April 2023. </a:t>
            </a:r>
          </a:p>
          <a:p>
            <a:pPr marL="342900" indent="-342900" algn="l">
              <a:buAutoNum type="arabicPeriod"/>
            </a:pPr>
            <a:endParaRPr lang="en-GB" sz="1800" b="0" i="0" u="none" strike="noStrike" baseline="0" dirty="0">
              <a:solidFill>
                <a:srgbClr val="41586C"/>
              </a:solidFill>
              <a:latin typeface="Montserrat" panose="00000500000000000000" pitchFamily="2" charset="0"/>
            </a:endParaRPr>
          </a:p>
          <a:p>
            <a:pPr algn="l"/>
            <a:endParaRPr lang="en-IE" dirty="0">
              <a:solidFill>
                <a:srgbClr val="FF0000"/>
              </a:solidFill>
              <a:latin typeface="Montserrat" panose="00000500000000000000" pitchFamily="2" charset="0"/>
            </a:endParaRPr>
          </a:p>
        </p:txBody>
      </p:sp>
      <p:pic>
        <p:nvPicPr>
          <p:cNvPr id="7" name="Graphic 6" descr="Flip calendar outline">
            <a:extLst>
              <a:ext uri="{FF2B5EF4-FFF2-40B4-BE49-F238E27FC236}">
                <a16:creationId xmlns:a16="http://schemas.microsoft.com/office/drawing/2014/main" id="{1D1F0EE3-487A-D5E9-8C9D-8F1964E32D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2825" y="883987"/>
            <a:ext cx="4293172" cy="4293172"/>
          </a:xfrm>
          <a:prstGeom prst="rect">
            <a:avLst/>
          </a:prstGeom>
        </p:spPr>
      </p:pic>
      <p:sp>
        <p:nvSpPr>
          <p:cNvPr id="10" name="Rectangle 9">
            <a:extLst>
              <a:ext uri="{FF2B5EF4-FFF2-40B4-BE49-F238E27FC236}">
                <a16:creationId xmlns:a16="http://schemas.microsoft.com/office/drawing/2014/main" id="{9036D450-7E7E-37B0-AC45-88F29F5FA94C}"/>
              </a:ext>
            </a:extLst>
          </p:cNvPr>
          <p:cNvSpPr/>
          <p:nvPr/>
        </p:nvSpPr>
        <p:spPr>
          <a:xfrm>
            <a:off x="8633111" y="2803963"/>
            <a:ext cx="1752600" cy="124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1586C"/>
                </a:solidFill>
              </a:rPr>
              <a:t>1</a:t>
            </a:r>
            <a:r>
              <a:rPr lang="en-GB" sz="4000" b="1" baseline="30000" dirty="0">
                <a:solidFill>
                  <a:srgbClr val="41586C"/>
                </a:solidFill>
              </a:rPr>
              <a:t>st</a:t>
            </a:r>
            <a:r>
              <a:rPr lang="en-GB" sz="4000" b="1" dirty="0">
                <a:solidFill>
                  <a:srgbClr val="41586C"/>
                </a:solidFill>
              </a:rPr>
              <a:t> April</a:t>
            </a:r>
            <a:endParaRPr lang="en-IE" sz="4000" b="1" dirty="0">
              <a:solidFill>
                <a:srgbClr val="41586C"/>
              </a:solidFill>
            </a:endParaRPr>
          </a:p>
        </p:txBody>
      </p:sp>
      <p:sp>
        <p:nvSpPr>
          <p:cNvPr id="2" name="TextBox 1">
            <a:extLst>
              <a:ext uri="{FF2B5EF4-FFF2-40B4-BE49-F238E27FC236}">
                <a16:creationId xmlns:a16="http://schemas.microsoft.com/office/drawing/2014/main" id="{CCD7EB0C-AE49-717E-4222-1FFBC6164163}"/>
              </a:ext>
            </a:extLst>
          </p:cNvPr>
          <p:cNvSpPr txBox="1"/>
          <p:nvPr/>
        </p:nvSpPr>
        <p:spPr>
          <a:xfrm>
            <a:off x="536003" y="5313596"/>
            <a:ext cx="10672306" cy="1200329"/>
          </a:xfrm>
          <a:prstGeom prst="rect">
            <a:avLst/>
          </a:prstGeom>
          <a:noFill/>
        </p:spPr>
        <p:txBody>
          <a:bodyPr wrap="square">
            <a:spAutoFit/>
          </a:bodyPr>
          <a:lstStyle/>
          <a:p>
            <a:pPr algn="l"/>
            <a:r>
              <a:rPr lang="en-IE" b="1" dirty="0">
                <a:solidFill>
                  <a:srgbClr val="41586C"/>
                </a:solidFill>
                <a:latin typeface="Montserrat" panose="00000500000000000000" pitchFamily="2" charset="0"/>
              </a:rPr>
              <a:t>Note: </a:t>
            </a:r>
            <a:r>
              <a:rPr lang="en-IE" i="1" dirty="0">
                <a:solidFill>
                  <a:srgbClr val="41586C"/>
                </a:solidFill>
                <a:latin typeface="Montserrat" panose="00000500000000000000" pitchFamily="2" charset="0"/>
              </a:rPr>
              <a:t>Following receipt of a submission and where additional information is required re. water or wastewater infrastructure Irish Water can be consulted to inform determination on whether lands should remain within scope for the RZLT.  Further Information was sought and received from Irish Water on 5 number sites/submissions</a:t>
            </a:r>
          </a:p>
        </p:txBody>
      </p:sp>
    </p:spTree>
    <p:extLst>
      <p:ext uri="{BB962C8B-B14F-4D97-AF65-F5344CB8AC3E}">
        <p14:creationId xmlns:p14="http://schemas.microsoft.com/office/powerpoint/2010/main" val="249028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19" y="111934"/>
            <a:ext cx="2413677" cy="1039097"/>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6002" y="2089495"/>
            <a:ext cx="7927255"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Next Steps: Assessment of Submissions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36002" y="2934883"/>
            <a:ext cx="6712523" cy="2862322"/>
          </a:xfrm>
          <a:prstGeom prst="rect">
            <a:avLst/>
          </a:prstGeom>
          <a:noFill/>
        </p:spPr>
        <p:txBody>
          <a:bodyPr wrap="square">
            <a:spAutoFit/>
          </a:bodyPr>
          <a:lstStyle/>
          <a:p>
            <a:pPr algn="l"/>
            <a:r>
              <a:rPr lang="en-GB" dirty="0">
                <a:solidFill>
                  <a:srgbClr val="41586C"/>
                </a:solidFill>
                <a:latin typeface="Montserrat" panose="00000500000000000000" pitchFamily="2" charset="0"/>
              </a:rPr>
              <a:t>2. Where submissions are received and </a:t>
            </a:r>
            <a:r>
              <a:rPr lang="en-GB" sz="1800" b="0" i="0" u="none" strike="noStrike" baseline="0" dirty="0">
                <a:solidFill>
                  <a:srgbClr val="41586C"/>
                </a:solidFill>
                <a:latin typeface="Montserrat" panose="00000500000000000000" pitchFamily="2" charset="0"/>
              </a:rPr>
              <a:t>considered by the local authority and the local </a:t>
            </a:r>
            <a:r>
              <a:rPr lang="en-GB" sz="1800" i="0" u="none" strike="noStrike" baseline="0" dirty="0">
                <a:solidFill>
                  <a:srgbClr val="41586C"/>
                </a:solidFill>
                <a:latin typeface="Montserrat" panose="00000500000000000000" pitchFamily="2" charset="0"/>
              </a:rPr>
              <a:t>authority determines that the </a:t>
            </a:r>
            <a:r>
              <a:rPr lang="en-GB" sz="1800" b="1" i="0" strike="noStrike" baseline="0" dirty="0">
                <a:solidFill>
                  <a:srgbClr val="41586C"/>
                </a:solidFill>
                <a:latin typeface="Montserrat" panose="00000500000000000000" pitchFamily="2" charset="0"/>
              </a:rPr>
              <a:t>lands should be removed </a:t>
            </a:r>
            <a:r>
              <a:rPr lang="en-GB" sz="1800" b="0" i="0" u="none" strike="noStrike" baseline="0" dirty="0">
                <a:solidFill>
                  <a:srgbClr val="41586C"/>
                </a:solidFill>
                <a:latin typeface="Montserrat" panose="00000500000000000000" pitchFamily="2" charset="0"/>
              </a:rPr>
              <a:t>or </a:t>
            </a:r>
            <a:r>
              <a:rPr lang="en-GB" sz="1800" b="1" i="0" u="none" strike="noStrike" baseline="0" dirty="0">
                <a:solidFill>
                  <a:srgbClr val="41586C"/>
                </a:solidFill>
                <a:latin typeface="Montserrat" panose="00000500000000000000" pitchFamily="2" charset="0"/>
              </a:rPr>
              <a:t>part of the lands removed from the Draft Map</a:t>
            </a:r>
            <a:r>
              <a:rPr lang="en-GB" sz="1800" b="0" i="0" u="none" strike="noStrike" baseline="0" dirty="0">
                <a:solidFill>
                  <a:srgbClr val="41586C"/>
                </a:solidFill>
                <a:latin typeface="Montserrat" panose="00000500000000000000" pitchFamily="2" charset="0"/>
              </a:rPr>
              <a:t>, notification of this shall be issued to the landowner by the 1 April 2023. </a:t>
            </a:r>
          </a:p>
          <a:p>
            <a:pPr algn="l"/>
            <a:endParaRPr lang="en-GB" dirty="0">
              <a:solidFill>
                <a:srgbClr val="41586C"/>
              </a:solidFill>
              <a:latin typeface="Montserrat" panose="00000500000000000000" pitchFamily="2" charset="0"/>
            </a:endParaRPr>
          </a:p>
          <a:p>
            <a:pPr algn="l"/>
            <a:r>
              <a:rPr lang="en-GB" sz="1800" b="0" i="0" u="none" strike="noStrike" baseline="0" dirty="0">
                <a:solidFill>
                  <a:srgbClr val="41586C"/>
                </a:solidFill>
                <a:latin typeface="Montserrat" panose="00000500000000000000" pitchFamily="2" charset="0"/>
              </a:rPr>
              <a:t>A determination by the Local Authority should set out the reason why land or part of the land is proposed for exclusion. The removal of the land should be reflected in the final map to be published on 1 December 2023. </a:t>
            </a:r>
            <a:endParaRPr lang="en-IE" dirty="0">
              <a:solidFill>
                <a:srgbClr val="FF0000"/>
              </a:solidFill>
              <a:latin typeface="Montserrat" panose="00000500000000000000" pitchFamily="2" charset="0"/>
            </a:endParaRPr>
          </a:p>
        </p:txBody>
      </p:sp>
      <p:pic>
        <p:nvPicPr>
          <p:cNvPr id="2" name="Graphic 1" descr="Flip calendar outline">
            <a:extLst>
              <a:ext uri="{FF2B5EF4-FFF2-40B4-BE49-F238E27FC236}">
                <a16:creationId xmlns:a16="http://schemas.microsoft.com/office/drawing/2014/main" id="{0F5DB83E-4A30-386E-06DD-1895E02DD5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8525" y="1665037"/>
            <a:ext cx="4293172" cy="4293172"/>
          </a:xfrm>
          <a:prstGeom prst="rect">
            <a:avLst/>
          </a:prstGeom>
        </p:spPr>
      </p:pic>
      <p:sp>
        <p:nvSpPr>
          <p:cNvPr id="3" name="Rectangle 2">
            <a:extLst>
              <a:ext uri="{FF2B5EF4-FFF2-40B4-BE49-F238E27FC236}">
                <a16:creationId xmlns:a16="http://schemas.microsoft.com/office/drawing/2014/main" id="{0A4EDD59-8EA0-7D76-142B-877F5C8E1A89}"/>
              </a:ext>
            </a:extLst>
          </p:cNvPr>
          <p:cNvSpPr/>
          <p:nvPr/>
        </p:nvSpPr>
        <p:spPr>
          <a:xfrm>
            <a:off x="8518811" y="3585013"/>
            <a:ext cx="1752600" cy="124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1586C"/>
                </a:solidFill>
              </a:rPr>
              <a:t>1</a:t>
            </a:r>
            <a:r>
              <a:rPr lang="en-GB" sz="4000" b="1" baseline="30000" dirty="0">
                <a:solidFill>
                  <a:srgbClr val="41586C"/>
                </a:solidFill>
              </a:rPr>
              <a:t>st</a:t>
            </a:r>
            <a:r>
              <a:rPr lang="en-GB" sz="4000" b="1" dirty="0">
                <a:solidFill>
                  <a:srgbClr val="41586C"/>
                </a:solidFill>
              </a:rPr>
              <a:t> April</a:t>
            </a:r>
            <a:endParaRPr lang="en-IE" sz="4000" b="1" dirty="0">
              <a:solidFill>
                <a:srgbClr val="41586C"/>
              </a:solidFill>
            </a:endParaRPr>
          </a:p>
        </p:txBody>
      </p:sp>
    </p:spTree>
    <p:extLst>
      <p:ext uri="{BB962C8B-B14F-4D97-AF65-F5344CB8AC3E}">
        <p14:creationId xmlns:p14="http://schemas.microsoft.com/office/powerpoint/2010/main" val="3003277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7537</TotalTime>
  <Words>893</Words>
  <Application>Microsoft Office PowerPoint</Application>
  <PresentationFormat>Widescreen</PresentationFormat>
  <Paragraphs>77</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 PLANNING</dc:title>
  <dc:creator>Stephen Willoughby</dc:creator>
  <cp:lastModifiedBy>Hazel Craigie</cp:lastModifiedBy>
  <cp:revision>135</cp:revision>
  <cp:lastPrinted>2020-02-20T09:42:22Z</cp:lastPrinted>
  <dcterms:created xsi:type="dcterms:W3CDTF">2020-02-19T12:49:07Z</dcterms:created>
  <dcterms:modified xsi:type="dcterms:W3CDTF">2023-02-20T10:51:29Z</dcterms:modified>
</cp:coreProperties>
</file>