
<file path=[Content_Types].xml><?xml version="1.0" encoding="utf-8"?>
<Types xmlns="http://schemas.openxmlformats.org/package/2006/content-types">
  <Default Extension="jpeg" ContentType="image/jpeg"/>
  <Default Extension="jpg" ContentType="image/jp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21.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9"/>
  </p:notesMasterIdLst>
  <p:sldIdLst>
    <p:sldId id="257" r:id="rId2"/>
    <p:sldId id="262" r:id="rId3"/>
    <p:sldId id="267" r:id="rId4"/>
    <p:sldId id="261" r:id="rId5"/>
    <p:sldId id="264" r:id="rId6"/>
    <p:sldId id="268" r:id="rId7"/>
    <p:sldId id="266" r:id="rId8"/>
  </p:sldIdLst>
  <p:sldSz cx="9144000" cy="5149850"/>
  <p:notesSz cx="9144000" cy="51498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079"/>
    <a:srgbClr val="8983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46859" autoAdjust="0"/>
  </p:normalViewPr>
  <p:slideViewPr>
    <p:cSldViewPr>
      <p:cViewPr varScale="1">
        <p:scale>
          <a:sx n="70" d="100"/>
          <a:sy n="70" d="100"/>
        </p:scale>
        <p:origin x="2784" y="78"/>
      </p:cViewPr>
      <p:guideLst>
        <p:guide orient="horz" pos="2880"/>
        <p:guide pos="216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258763"/>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5180013" y="0"/>
            <a:ext cx="3962400" cy="258763"/>
          </a:xfrm>
          <a:prstGeom prst="rect">
            <a:avLst/>
          </a:prstGeom>
        </p:spPr>
        <p:txBody>
          <a:bodyPr vert="horz" lIns="91440" tIns="45720" rIns="91440" bIns="45720" rtlCol="0"/>
          <a:lstStyle>
            <a:lvl1pPr algn="r">
              <a:defRPr sz="1200"/>
            </a:lvl1pPr>
          </a:lstStyle>
          <a:p>
            <a:fld id="{A3354DEA-C025-420A-BD54-C6C5B9C3099D}" type="datetimeFigureOut">
              <a:rPr lang="en-IE" smtClean="0"/>
              <a:t>17/02/2023</a:t>
            </a:fld>
            <a:endParaRPr lang="en-IE"/>
          </a:p>
        </p:txBody>
      </p:sp>
      <p:sp>
        <p:nvSpPr>
          <p:cNvPr id="4" name="Slide Image Placeholder 3"/>
          <p:cNvSpPr>
            <a:spLocks noGrp="1" noRot="1" noChangeAspect="1"/>
          </p:cNvSpPr>
          <p:nvPr>
            <p:ph type="sldImg" idx="2"/>
          </p:nvPr>
        </p:nvSpPr>
        <p:spPr>
          <a:xfrm>
            <a:off x="3030538" y="644525"/>
            <a:ext cx="3082925" cy="1736725"/>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914400" y="2478088"/>
            <a:ext cx="7315200" cy="20288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4891088"/>
            <a:ext cx="3962400" cy="258762"/>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5180013" y="4891088"/>
            <a:ext cx="3962400" cy="258762"/>
          </a:xfrm>
          <a:prstGeom prst="rect">
            <a:avLst/>
          </a:prstGeom>
        </p:spPr>
        <p:txBody>
          <a:bodyPr vert="horz" lIns="91440" tIns="45720" rIns="91440" bIns="45720" rtlCol="0" anchor="b"/>
          <a:lstStyle>
            <a:lvl1pPr algn="r">
              <a:defRPr sz="1200"/>
            </a:lvl1pPr>
          </a:lstStyle>
          <a:p>
            <a:fld id="{338A0DDF-E4CF-4169-9242-60C38A9F021A}" type="slidenum">
              <a:rPr lang="en-IE" smtClean="0"/>
              <a:t>‹#›</a:t>
            </a:fld>
            <a:endParaRPr lang="en-IE"/>
          </a:p>
        </p:txBody>
      </p:sp>
    </p:spTree>
    <p:extLst>
      <p:ext uri="{BB962C8B-B14F-4D97-AF65-F5344CB8AC3E}">
        <p14:creationId xmlns:p14="http://schemas.microsoft.com/office/powerpoint/2010/main" val="3938418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338A0DDF-E4CF-4169-9242-60C38A9F021A}" type="slidenum">
              <a:rPr lang="en-IE" smtClean="0"/>
              <a:t>1</a:t>
            </a:fld>
            <a:endParaRPr lang="en-IE"/>
          </a:p>
        </p:txBody>
      </p:sp>
    </p:spTree>
    <p:extLst>
      <p:ext uri="{BB962C8B-B14F-4D97-AF65-F5344CB8AC3E}">
        <p14:creationId xmlns:p14="http://schemas.microsoft.com/office/powerpoint/2010/main" val="3685008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dirty="0">
                <a:effectLst/>
                <a:latin typeface="Calibri" panose="020F0502020204030204" pitchFamily="34" charset="0"/>
                <a:ea typeface="Times New Roman" panose="02020603050405020304" pitchFamily="18" charset="0"/>
                <a:cs typeface="Calibri" panose="020F0502020204030204" pitchFamily="34" charset="0"/>
              </a:rPr>
              <a:t>Trim Trail, </a:t>
            </a:r>
            <a:r>
              <a:rPr lang="en-GB" sz="1800" b="1" dirty="0" err="1">
                <a:effectLst/>
                <a:latin typeface="Calibri" panose="020F0502020204030204" pitchFamily="34" charset="0"/>
                <a:ea typeface="Times New Roman" panose="02020603050405020304" pitchFamily="18" charset="0"/>
                <a:cs typeface="Calibri" panose="020F0502020204030204" pitchFamily="34" charset="0"/>
              </a:rPr>
              <a:t>MacUilliam</a:t>
            </a:r>
            <a:r>
              <a:rPr lang="en-GB" sz="1800" b="1" dirty="0">
                <a:effectLst/>
                <a:latin typeface="Calibri" panose="020F0502020204030204" pitchFamily="34" charset="0"/>
                <a:ea typeface="Times New Roman" panose="02020603050405020304" pitchFamily="18" charset="0"/>
                <a:cs typeface="Calibri" panose="020F0502020204030204" pitchFamily="34" charset="0"/>
              </a:rPr>
              <a:t> Estate (€70,000)</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br>
              <a:rPr lang="en-GB" sz="1800" dirty="0">
                <a:effectLst/>
                <a:latin typeface="Calibri" panose="020F0502020204030204" pitchFamily="34" charset="0"/>
                <a:ea typeface="Times New Roman" panose="02020603050405020304" pitchFamily="18" charset="0"/>
                <a:cs typeface="Calibri" panose="020F0502020204030204" pitchFamily="34" charset="0"/>
              </a:rPr>
            </a:br>
            <a:r>
              <a:rPr lang="en-GB" sz="1800" dirty="0">
                <a:effectLst/>
                <a:latin typeface="Calibri" panose="020F0502020204030204" pitchFamily="34" charset="0"/>
                <a:ea typeface="Times New Roman" panose="02020603050405020304" pitchFamily="18" charset="0"/>
                <a:cs typeface="Calibri" panose="020F0502020204030204" pitchFamily="34" charset="0"/>
              </a:rPr>
              <a:t>The project was led by public realm and the construction of the footpath is substantially complete. </a:t>
            </a:r>
            <a:r>
              <a:rPr lang="en-GB" sz="1800" dirty="0" err="1">
                <a:effectLst/>
                <a:latin typeface="Calibri" panose="020F0502020204030204" pitchFamily="34" charset="0"/>
                <a:ea typeface="Times New Roman" panose="02020603050405020304" pitchFamily="18" charset="0"/>
                <a:cs typeface="Calibri" panose="020F0502020204030204" pitchFamily="34" charset="0"/>
              </a:rPr>
              <a:t>Linemarking</a:t>
            </a:r>
            <a:r>
              <a:rPr lang="en-GB" sz="1800" dirty="0">
                <a:effectLst/>
                <a:latin typeface="Calibri" panose="020F0502020204030204" pitchFamily="34" charset="0"/>
                <a:ea typeface="Times New Roman" panose="02020603050405020304" pitchFamily="18" charset="0"/>
                <a:cs typeface="Calibri" panose="020F0502020204030204" pitchFamily="34" charset="0"/>
              </a:rPr>
              <a:t> and seeding to be completed when temperatures increase so we should see this project being closed off within the next couple of months. </a:t>
            </a:r>
            <a:br>
              <a:rPr lang="en-GB" sz="1800" dirty="0">
                <a:effectLst/>
                <a:latin typeface="Calibri" panose="020F0502020204030204" pitchFamily="34" charset="0"/>
                <a:ea typeface="Times New Roman" panose="02020603050405020304" pitchFamily="18" charset="0"/>
                <a:cs typeface="Calibri" panose="020F0502020204030204" pitchFamily="34" charset="0"/>
              </a:rPr>
            </a:br>
            <a:br>
              <a:rPr lang="en-GB" sz="1800" dirty="0">
                <a:effectLst/>
                <a:latin typeface="Calibri" panose="020F0502020204030204" pitchFamily="34" charset="0"/>
                <a:ea typeface="Times New Roman" panose="02020603050405020304" pitchFamily="18" charset="0"/>
                <a:cs typeface="Calibri" panose="020F0502020204030204" pitchFamily="34" charset="0"/>
              </a:rPr>
            </a:br>
            <a:r>
              <a:rPr lang="en-GB" sz="1800" b="1" dirty="0">
                <a:effectLst/>
                <a:latin typeface="Calibri" panose="020F0502020204030204" pitchFamily="34" charset="0"/>
                <a:ea typeface="Times New Roman" panose="02020603050405020304" pitchFamily="18" charset="0"/>
              </a:rPr>
              <a:t>Adult changing room, St Aengus Community Centre (€50,000)</a:t>
            </a:r>
            <a:br>
              <a:rPr lang="en-GB" sz="1800" b="1" dirty="0">
                <a:effectLst/>
                <a:latin typeface="Calibri" panose="020F0502020204030204" pitchFamily="34" charset="0"/>
                <a:ea typeface="Times New Roman" panose="02020603050405020304" pitchFamily="18" charset="0"/>
              </a:rPr>
            </a:br>
            <a:r>
              <a:rPr lang="en-GB" sz="1800" dirty="0">
                <a:effectLst/>
                <a:latin typeface="Calibri" panose="020F0502020204030204" pitchFamily="34" charset="0"/>
                <a:ea typeface="Times New Roman" panose="02020603050405020304" pitchFamily="18" charset="0"/>
              </a:rPr>
              <a:t>The project is being led by </a:t>
            </a:r>
            <a:r>
              <a:rPr lang="en-GB" sz="1800" dirty="0" err="1">
                <a:effectLst/>
                <a:latin typeface="Calibri" panose="020F0502020204030204" pitchFamily="34" charset="0"/>
                <a:ea typeface="Times New Roman" panose="02020603050405020304" pitchFamily="18" charset="0"/>
              </a:rPr>
              <a:t>Cheeverstown</a:t>
            </a:r>
            <a:r>
              <a:rPr lang="en-GB" sz="1800" dirty="0">
                <a:effectLst/>
                <a:latin typeface="Calibri" panose="020F0502020204030204" pitchFamily="34" charset="0"/>
                <a:ea typeface="Times New Roman" panose="02020603050405020304" pitchFamily="18" charset="0"/>
              </a:rPr>
              <a:t> who use St Aengus facilities each week and who requested the development of the space. They have completed a scope of works and assessment and have appointed a facilities and property manager to manage the project. They are in the process of seeking three quotes and have notified us that the quotes will be returned before end of Q.1. </a:t>
            </a:r>
            <a:br>
              <a:rPr lang="en-GB" sz="1800" dirty="0">
                <a:effectLst/>
                <a:latin typeface="Calibri" panose="020F0502020204030204" pitchFamily="34" charset="0"/>
                <a:ea typeface="Times New Roman" panose="02020603050405020304" pitchFamily="18" charset="0"/>
              </a:rPr>
            </a:br>
            <a:endParaRPr lang="en-GB" sz="1800" dirty="0">
              <a:effectLst/>
              <a:latin typeface="Calibri" panose="020F0502020204030204" pitchFamily="34" charset="0"/>
              <a:ea typeface="Times New Roman" panose="02020603050405020304" pitchFamily="18" charset="0"/>
            </a:endParaRPr>
          </a:p>
          <a:p>
            <a:r>
              <a:rPr lang="en-GB" sz="1800" b="1" dirty="0">
                <a:effectLst/>
                <a:latin typeface="Calibri" panose="020F0502020204030204" pitchFamily="34" charset="0"/>
                <a:ea typeface="Times New Roman" panose="02020603050405020304" pitchFamily="18" charset="0"/>
              </a:rPr>
              <a:t>Sensory garden, St Aengus Community Centre (€50,000)</a:t>
            </a:r>
            <a:br>
              <a:rPr lang="en-GB" sz="1800" b="1" dirty="0">
                <a:effectLst/>
                <a:latin typeface="Calibri" panose="020F0502020204030204" pitchFamily="34" charset="0"/>
                <a:ea typeface="Times New Roman" panose="02020603050405020304" pitchFamily="18" charset="0"/>
              </a:rPr>
            </a:br>
            <a:r>
              <a:rPr lang="en-GB" sz="1800" dirty="0">
                <a:effectLst/>
                <a:latin typeface="Calibri" panose="020F0502020204030204" pitchFamily="34" charset="0"/>
                <a:ea typeface="Times New Roman" panose="02020603050405020304" pitchFamily="18" charset="0"/>
              </a:rPr>
              <a:t>This project is being led between </a:t>
            </a:r>
            <a:r>
              <a:rPr lang="en-GB" sz="1800" dirty="0" err="1">
                <a:effectLst/>
                <a:latin typeface="Calibri" panose="020F0502020204030204" pitchFamily="34" charset="0"/>
                <a:ea typeface="Times New Roman" panose="02020603050405020304" pitchFamily="18" charset="0"/>
              </a:rPr>
              <a:t>Slaintecare</a:t>
            </a:r>
            <a:r>
              <a:rPr lang="en-GB" sz="1800" dirty="0">
                <a:effectLst/>
                <a:latin typeface="Calibri" panose="020F0502020204030204" pitchFamily="34" charset="0"/>
                <a:ea typeface="Times New Roman" panose="02020603050405020304" pitchFamily="18" charset="0"/>
              </a:rPr>
              <a:t> and St Aengus. A design was completed by a landscaping company and this was sent out for quotation. Over 5 companies were contacted and two quotes have been secured. The second quote was just returned this week and it is much more competitive so I am hoping that the contractor will be able to begin works shortly. </a:t>
            </a:r>
            <a:br>
              <a:rPr lang="en-GB" sz="1800" dirty="0">
                <a:effectLst/>
                <a:latin typeface="Calibri" panose="020F0502020204030204" pitchFamily="34" charset="0"/>
                <a:ea typeface="Times New Roman" panose="02020603050405020304" pitchFamily="18" charset="0"/>
              </a:rPr>
            </a:br>
            <a:br>
              <a:rPr lang="en-GB" sz="1800" dirty="0">
                <a:effectLst/>
                <a:latin typeface="Calibri" panose="020F0502020204030204" pitchFamily="34" charset="0"/>
                <a:ea typeface="Times New Roman" panose="02020603050405020304" pitchFamily="18" charset="0"/>
              </a:rPr>
            </a:br>
            <a:endParaRPr lang="en-IE" dirty="0"/>
          </a:p>
        </p:txBody>
      </p:sp>
      <p:sp>
        <p:nvSpPr>
          <p:cNvPr id="4" name="Slide Number Placeholder 3"/>
          <p:cNvSpPr>
            <a:spLocks noGrp="1"/>
          </p:cNvSpPr>
          <p:nvPr>
            <p:ph type="sldNum" sz="quarter" idx="5"/>
          </p:nvPr>
        </p:nvSpPr>
        <p:spPr/>
        <p:txBody>
          <a:bodyPr/>
          <a:lstStyle/>
          <a:p>
            <a:fld id="{338A0DDF-E4CF-4169-9242-60C38A9F021A}" type="slidenum">
              <a:rPr lang="en-IE" smtClean="0"/>
              <a:t>2</a:t>
            </a:fld>
            <a:endParaRPr lang="en-IE"/>
          </a:p>
        </p:txBody>
      </p:sp>
    </p:spTree>
    <p:extLst>
      <p:ext uri="{BB962C8B-B14F-4D97-AF65-F5344CB8AC3E}">
        <p14:creationId xmlns:p14="http://schemas.microsoft.com/office/powerpoint/2010/main" val="17944915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b="1" dirty="0">
                <a:effectLst/>
                <a:latin typeface="Calibri" panose="020F0502020204030204" pitchFamily="34" charset="0"/>
                <a:ea typeface="Times New Roman" panose="02020603050405020304" pitchFamily="18" charset="0"/>
                <a:cs typeface="Calibri" panose="020F0502020204030204" pitchFamily="34" charset="0"/>
              </a:rPr>
              <a:t>MUGA, </a:t>
            </a:r>
            <a:r>
              <a:rPr lang="en-GB" sz="1200" b="1" dirty="0" err="1">
                <a:effectLst/>
                <a:latin typeface="Calibri" panose="020F0502020204030204" pitchFamily="34" charset="0"/>
                <a:ea typeface="Times New Roman" panose="02020603050405020304" pitchFamily="18" charset="0"/>
                <a:cs typeface="Calibri" panose="020F0502020204030204" pitchFamily="34" charset="0"/>
              </a:rPr>
              <a:t>Citywise</a:t>
            </a:r>
            <a:r>
              <a:rPr lang="en-GB" sz="1200" b="1" dirty="0">
                <a:effectLst/>
                <a:latin typeface="Calibri" panose="020F0502020204030204" pitchFamily="34" charset="0"/>
                <a:ea typeface="Times New Roman" panose="02020603050405020304" pitchFamily="18" charset="0"/>
                <a:cs typeface="Calibri" panose="020F0502020204030204" pitchFamily="34" charset="0"/>
              </a:rPr>
              <a:t> Education (€100,000)</a:t>
            </a:r>
            <a:br>
              <a:rPr lang="en-GB" sz="1200" b="1" dirty="0">
                <a:effectLst/>
                <a:latin typeface="Calibri" panose="020F0502020204030204" pitchFamily="34" charset="0"/>
                <a:ea typeface="Times New Roman" panose="02020603050405020304" pitchFamily="18" charset="0"/>
                <a:cs typeface="Calibri" panose="020F0502020204030204" pitchFamily="34" charset="0"/>
              </a:rPr>
            </a:b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err="1">
                <a:effectLst/>
                <a:latin typeface="Calibri" panose="020F0502020204030204" pitchFamily="34" charset="0"/>
                <a:ea typeface="Times New Roman" panose="02020603050405020304" pitchFamily="18" charset="0"/>
              </a:rPr>
              <a:t>Slaintecare</a:t>
            </a:r>
            <a:r>
              <a:rPr lang="en-GB" sz="1200" dirty="0">
                <a:effectLst/>
                <a:latin typeface="Calibri" panose="020F0502020204030204" pitchFamily="34" charset="0"/>
                <a:ea typeface="Times New Roman" panose="02020603050405020304" pitchFamily="18" charset="0"/>
              </a:rPr>
              <a:t> has committed the funding to part support the development of the MUGA. An SLA has been developed, as part of this we were reviewing whether a lease was needed, it has recently been confirmed it is not needed. The document is not being sent to be reviewed by legal and insurance. Following this and signing of the SLA we will be able to transfer the funds. </a:t>
            </a:r>
            <a:br>
              <a:rPr lang="en-GB" sz="1200" dirty="0">
                <a:effectLst/>
                <a:latin typeface="Calibri" panose="020F0502020204030204" pitchFamily="34" charset="0"/>
                <a:ea typeface="Times New Roman" panose="02020603050405020304" pitchFamily="18" charset="0"/>
              </a:rPr>
            </a:br>
            <a:br>
              <a:rPr lang="en-GB" sz="1200" dirty="0">
                <a:effectLst/>
                <a:latin typeface="Calibri" panose="020F0502020204030204" pitchFamily="34" charset="0"/>
                <a:ea typeface="Times New Roman" panose="02020603050405020304" pitchFamily="18" charset="0"/>
              </a:rPr>
            </a:br>
            <a:r>
              <a:rPr lang="en-GB" sz="1800" b="1" dirty="0">
                <a:effectLst/>
                <a:latin typeface="Calibri" panose="020F0502020204030204" pitchFamily="34" charset="0"/>
                <a:ea typeface="Times New Roman" panose="02020603050405020304" pitchFamily="18" charset="0"/>
                <a:cs typeface="Calibri" panose="020F0502020204030204" pitchFamily="34" charset="0"/>
              </a:rPr>
              <a:t>Resilience programme Brookfield Community Centre (€3,000)</a:t>
            </a:r>
            <a:br>
              <a:rPr lang="en-GB" sz="1800" b="1" dirty="0">
                <a:effectLst/>
                <a:latin typeface="Calibri" panose="020F0502020204030204" pitchFamily="34" charset="0"/>
                <a:ea typeface="Times New Roman" panose="02020603050405020304" pitchFamily="18" charset="0"/>
                <a:cs typeface="Calibri" panose="020F0502020204030204" pitchFamily="34" charset="0"/>
              </a:rPr>
            </a:br>
            <a:r>
              <a:rPr lang="en-GB" sz="1800" dirty="0">
                <a:effectLst/>
                <a:latin typeface="Calibri" panose="020F0502020204030204" pitchFamily="34" charset="0"/>
                <a:ea typeface="Times New Roman" panose="02020603050405020304" pitchFamily="18" charset="0"/>
                <a:cs typeface="Calibri" panose="020F0502020204030204" pitchFamily="34" charset="0"/>
              </a:rPr>
              <a:t>Two programmes delivered by the Local Sports Partnership.  </a:t>
            </a:r>
            <a:r>
              <a:rPr lang="en-IE" sz="1800" dirty="0">
                <a:effectLst/>
                <a:latin typeface="Calibri" panose="020F0502020204030204" pitchFamily="34" charset="0"/>
                <a:ea typeface="Calibri" panose="020F0502020204030204" pitchFamily="34" charset="0"/>
                <a:cs typeface="Calibri" panose="020F0502020204030204" pitchFamily="34" charset="0"/>
              </a:rPr>
              <a:t>The programme is six weeks long and focused on teaching the participants to learn movements required to defend themselves in a variety of potentially dangerous scenarios. 19 participants took part in the programme in Tallaght.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i="1" dirty="0">
                <a:effectLst/>
                <a:latin typeface="Calibri" panose="020F0502020204030204" pitchFamily="34" charset="0"/>
                <a:ea typeface="Calibri" panose="020F0502020204030204" pitchFamily="34" charset="0"/>
                <a:cs typeface="Calibri" panose="020F0502020204030204" pitchFamily="34" charset="0"/>
              </a:rPr>
              <a:t>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effectLst/>
                <a:latin typeface="Calibri" panose="020F0502020204030204" pitchFamily="34" charset="0"/>
                <a:ea typeface="Times New Roman" panose="02020603050405020304" pitchFamily="18" charset="0"/>
                <a:cs typeface="Calibri" panose="020F0502020204030204" pitchFamily="34" charset="0"/>
              </a:rPr>
              <a:t>Period poverty initiative – </a:t>
            </a:r>
            <a:r>
              <a:rPr lang="en-GB" sz="1800" b="1" dirty="0" err="1">
                <a:effectLst/>
                <a:latin typeface="Calibri" panose="020F0502020204030204" pitchFamily="34" charset="0"/>
                <a:ea typeface="Times New Roman" panose="02020603050405020304" pitchFamily="18" charset="0"/>
                <a:cs typeface="Calibri" panose="020F0502020204030204" pitchFamily="34" charset="0"/>
              </a:rPr>
              <a:t>Foroige</a:t>
            </a:r>
            <a:r>
              <a:rPr lang="en-GB" sz="1800" b="1" dirty="0">
                <a:effectLst/>
                <a:latin typeface="Calibri" panose="020F0502020204030204" pitchFamily="34" charset="0"/>
                <a:ea typeface="Times New Roman" panose="02020603050405020304" pitchFamily="18" charset="0"/>
                <a:cs typeface="Calibri" panose="020F0502020204030204" pitchFamily="34" charset="0"/>
              </a:rPr>
              <a:t> Homeless Hub (€500)</a:t>
            </a:r>
            <a:br>
              <a:rPr lang="en-GB" sz="1800" b="1" dirty="0">
                <a:effectLst/>
                <a:latin typeface="Calibri" panose="020F0502020204030204" pitchFamily="34" charset="0"/>
                <a:ea typeface="Times New Roman" panose="02020603050405020304" pitchFamily="18" charset="0"/>
                <a:cs typeface="Calibri" panose="020F0502020204030204" pitchFamily="34" charset="0"/>
              </a:rPr>
            </a:br>
            <a:r>
              <a:rPr lang="en-GB" sz="1800" dirty="0">
                <a:effectLst/>
                <a:latin typeface="Calibri" panose="020F0502020204030204" pitchFamily="34" charset="0"/>
                <a:ea typeface="Times New Roman" panose="02020603050405020304" pitchFamily="18" charset="0"/>
                <a:cs typeface="Calibri" panose="020F0502020204030204" pitchFamily="34" charset="0"/>
              </a:rPr>
              <a:t>Project completed – the funding was disseminated to </a:t>
            </a:r>
            <a:r>
              <a:rPr lang="en-GB" sz="1800" dirty="0" err="1">
                <a:effectLst/>
                <a:latin typeface="Calibri" panose="020F0502020204030204" pitchFamily="34" charset="0"/>
                <a:ea typeface="Times New Roman" panose="02020603050405020304" pitchFamily="18" charset="0"/>
                <a:cs typeface="Calibri" panose="020F0502020204030204" pitchFamily="34" charset="0"/>
              </a:rPr>
              <a:t>Foroige</a:t>
            </a:r>
            <a:r>
              <a:rPr lang="en-GB" sz="1800" dirty="0">
                <a:effectLst/>
                <a:latin typeface="Calibri" panose="020F0502020204030204" pitchFamily="34" charset="0"/>
                <a:ea typeface="Times New Roman" panose="02020603050405020304" pitchFamily="18" charset="0"/>
                <a:cs typeface="Calibri" panose="020F0502020204030204" pitchFamily="34" charset="0"/>
              </a:rPr>
              <a:t> to purchase period products </a:t>
            </a:r>
            <a:br>
              <a:rPr lang="en-GB" sz="1800" dirty="0">
                <a:effectLst/>
                <a:latin typeface="Calibri" panose="020F0502020204030204" pitchFamily="34" charset="0"/>
                <a:ea typeface="Times New Roman" panose="02020603050405020304" pitchFamily="18" charset="0"/>
                <a:cs typeface="Calibri" panose="020F0502020204030204" pitchFamily="34" charset="0"/>
              </a:rPr>
            </a:br>
            <a:br>
              <a:rPr lang="en-GB" sz="1800" dirty="0">
                <a:effectLst/>
                <a:latin typeface="Calibri" panose="020F0502020204030204" pitchFamily="34" charset="0"/>
                <a:ea typeface="Times New Roman" panose="02020603050405020304" pitchFamily="18" charset="0"/>
                <a:cs typeface="Calibri" panose="020F0502020204030204" pitchFamily="34" charset="0"/>
              </a:rPr>
            </a:br>
            <a:r>
              <a:rPr lang="en-GB" sz="1800" b="1" dirty="0">
                <a:effectLst/>
                <a:latin typeface="Calibri" panose="020F0502020204030204" pitchFamily="34" charset="0"/>
                <a:ea typeface="Times New Roman" panose="02020603050405020304" pitchFamily="18" charset="0"/>
                <a:cs typeface="Calibri" panose="020F0502020204030204" pitchFamily="34" charset="0"/>
              </a:rPr>
              <a:t>Active Families (€26, 500)</a:t>
            </a:r>
            <a:br>
              <a:rPr lang="en-GB" sz="1800" b="1" dirty="0">
                <a:effectLst/>
                <a:latin typeface="Calibri" panose="020F0502020204030204" pitchFamily="34" charset="0"/>
                <a:ea typeface="Times New Roman" panose="02020603050405020304" pitchFamily="18" charset="0"/>
                <a:cs typeface="Calibri" panose="020F0502020204030204" pitchFamily="34" charset="0"/>
              </a:rPr>
            </a:br>
            <a:r>
              <a:rPr lang="en-GB" sz="1800" dirty="0">
                <a:effectLst/>
                <a:latin typeface="Calibri" panose="020F0502020204030204" pitchFamily="34" charset="0"/>
                <a:ea typeface="Times New Roman" panose="02020603050405020304" pitchFamily="18" charset="0"/>
                <a:cs typeface="Calibri" panose="020F0502020204030204" pitchFamily="34" charset="0"/>
              </a:rPr>
              <a:t>South Dublin County Partnership appointed Food and Community Nutritionist who will lead out on development of the programme. They have developed the outline of the programme which includes  nutritional and active lifestyle elements. They are working with different stakeholders to identify families for the programme and plan to roll the programme out before the summer and begin with families in Tallaght.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p:txBody>
      </p:sp>
      <p:sp>
        <p:nvSpPr>
          <p:cNvPr id="4" name="Slide Number Placeholder 3"/>
          <p:cNvSpPr>
            <a:spLocks noGrp="1"/>
          </p:cNvSpPr>
          <p:nvPr>
            <p:ph type="sldNum" sz="quarter" idx="5"/>
          </p:nvPr>
        </p:nvSpPr>
        <p:spPr/>
        <p:txBody>
          <a:bodyPr/>
          <a:lstStyle/>
          <a:p>
            <a:fld id="{338A0DDF-E4CF-4169-9242-60C38A9F021A}" type="slidenum">
              <a:rPr lang="en-IE" smtClean="0"/>
              <a:t>3</a:t>
            </a:fld>
            <a:endParaRPr lang="en-IE"/>
          </a:p>
        </p:txBody>
      </p:sp>
    </p:spTree>
    <p:extLst>
      <p:ext uri="{BB962C8B-B14F-4D97-AF65-F5344CB8AC3E}">
        <p14:creationId xmlns:p14="http://schemas.microsoft.com/office/powerpoint/2010/main" val="17698394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338A0DDF-E4CF-4169-9242-60C38A9F021A}" type="slidenum">
              <a:rPr lang="en-IE" smtClean="0"/>
              <a:t>4</a:t>
            </a:fld>
            <a:endParaRPr lang="en-IE"/>
          </a:p>
        </p:txBody>
      </p:sp>
    </p:spTree>
    <p:extLst>
      <p:ext uri="{BB962C8B-B14F-4D97-AF65-F5344CB8AC3E}">
        <p14:creationId xmlns:p14="http://schemas.microsoft.com/office/powerpoint/2010/main" val="1506221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dirty="0">
                <a:effectLst/>
                <a:latin typeface="Calibri" panose="020F0502020204030204" pitchFamily="34" charset="0"/>
                <a:ea typeface="Times New Roman" panose="02020603050405020304" pitchFamily="18" charset="0"/>
                <a:cs typeface="Calibri" panose="020F0502020204030204" pitchFamily="34" charset="0"/>
              </a:rPr>
              <a:t>Callisthenic Equipment and Play Upgrades, Clondalkin Park (€120,000 plus 7k Seed Funding)</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Initial delays due to supplier issues and subsequent ground conditions.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Site fencing was erected on Saturday 11</a:t>
            </a:r>
            <a:r>
              <a:rPr lang="en-IE" sz="18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IE" sz="1800" dirty="0">
                <a:effectLst/>
                <a:latin typeface="Calibri" panose="020F0502020204030204" pitchFamily="34" charset="0"/>
                <a:ea typeface="Calibri" panose="020F0502020204030204" pitchFamily="34" charset="0"/>
                <a:cs typeface="Times New Roman" panose="02020603050405020304" pitchFamily="18" charset="0"/>
              </a:rPr>
              <a:t> Feb.  Excavations commenced on Monday 13</a:t>
            </a:r>
            <a:r>
              <a:rPr lang="en-IE" sz="18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IE" sz="1800" dirty="0">
                <a:effectLst/>
                <a:latin typeface="Calibri" panose="020F0502020204030204" pitchFamily="34" charset="0"/>
                <a:ea typeface="Calibri" panose="020F0502020204030204" pitchFamily="34" charset="0"/>
                <a:cs typeface="Times New Roman" panose="02020603050405020304" pitchFamily="18" charset="0"/>
              </a:rPr>
              <a:t>.  Foundations being prepared at the moment.  Expect to see equipment being installed next week.</a:t>
            </a:r>
          </a:p>
          <a:p>
            <a:pPr algn="just">
              <a:lnSpc>
                <a:spcPct val="107000"/>
              </a:lnSpc>
              <a:spcAft>
                <a:spcPts val="800"/>
              </a:spcAft>
            </a:pP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An additional 7k was requested to cover the requirement</a:t>
            </a:r>
            <a:r>
              <a:rPr lang="en-US" sz="1800" dirty="0">
                <a:effectLst/>
                <a:latin typeface="Calibri" panose="020F0502020204030204" pitchFamily="34" charset="0"/>
                <a:ea typeface="Calibri" panose="020F0502020204030204" pitchFamily="34" charset="0"/>
                <a:cs typeface="Times New Roman" panose="02020603050405020304" pitchFamily="18" charset="0"/>
              </a:rPr>
              <a:t> to make good around the site by disposing of spoil and </a:t>
            </a:r>
            <a:r>
              <a:rPr lang="en-IE" sz="1800" dirty="0">
                <a:effectLst/>
                <a:latin typeface="Calibri" panose="020F0502020204030204" pitchFamily="34" charset="0"/>
                <a:ea typeface="Calibri" panose="020F0502020204030204" pitchFamily="34" charset="0"/>
                <a:cs typeface="Times New Roman" panose="02020603050405020304" pitchFamily="18" charset="0"/>
              </a:rPr>
              <a:t>adding accessible footpaths to the workout area. 7k will be provided from 2022 Seed Funding Underspend.</a:t>
            </a:r>
          </a:p>
          <a:p>
            <a:pPr>
              <a:lnSpc>
                <a:spcPct val="107000"/>
              </a:lnSpc>
              <a:spcAft>
                <a:spcPts val="800"/>
              </a:spcAft>
            </a:pPr>
            <a:endParaRPr lang="en-GB" sz="1800" b="1" dirty="0">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800"/>
              </a:spcAft>
            </a:pPr>
            <a:r>
              <a:rPr lang="en-GB" sz="1800" b="1" dirty="0">
                <a:effectLst/>
                <a:latin typeface="Calibri" panose="020F0502020204030204" pitchFamily="34" charset="0"/>
                <a:ea typeface="Times New Roman" panose="02020603050405020304" pitchFamily="18" charset="0"/>
                <a:cs typeface="Calibri" panose="020F0502020204030204" pitchFamily="34" charset="0"/>
              </a:rPr>
              <a:t>Callisthenic Equipment, </a:t>
            </a:r>
            <a:r>
              <a:rPr lang="en-GB" sz="1800" b="1" dirty="0" err="1">
                <a:effectLst/>
                <a:latin typeface="Calibri" panose="020F0502020204030204" pitchFamily="34" charset="0"/>
                <a:ea typeface="Times New Roman" panose="02020603050405020304" pitchFamily="18" charset="0"/>
                <a:cs typeface="Calibri" panose="020F0502020204030204" pitchFamily="34" charset="0"/>
              </a:rPr>
              <a:t>Balgaddy</a:t>
            </a:r>
            <a:r>
              <a:rPr lang="en-GB" sz="1800" b="1" dirty="0">
                <a:effectLst/>
                <a:latin typeface="Calibri" panose="020F0502020204030204" pitchFamily="34" charset="0"/>
                <a:ea typeface="Times New Roman" panose="02020603050405020304" pitchFamily="18" charset="0"/>
                <a:cs typeface="Calibri" panose="020F0502020204030204" pitchFamily="34" charset="0"/>
              </a:rPr>
              <a:t> (€60,000)</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Commenced after Halloween 2022. Callisthenic Equipment has been erected and is now operational in </a:t>
            </a:r>
            <a:r>
              <a:rPr lang="en-GB" sz="1800" dirty="0" err="1">
                <a:effectLst/>
                <a:latin typeface="Calibri" panose="020F0502020204030204" pitchFamily="34" charset="0"/>
                <a:ea typeface="Times New Roman" panose="02020603050405020304" pitchFamily="18" charset="0"/>
                <a:cs typeface="Calibri" panose="020F0502020204030204" pitchFamily="34" charset="0"/>
              </a:rPr>
              <a:t>Balgaddy</a:t>
            </a:r>
            <a:r>
              <a:rPr lang="en-GB" sz="1800" dirty="0">
                <a:effectLst/>
                <a:latin typeface="Calibri" panose="020F0502020204030204" pitchFamily="34" charset="0"/>
                <a:ea typeface="Times New Roman" panose="02020603050405020304" pitchFamily="18" charset="0"/>
                <a:cs typeface="Calibri" panose="020F0502020204030204" pitchFamily="34" charset="0"/>
              </a:rPr>
              <a:t>. Community engagement ongoing to support optimum community use.</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effectLst/>
                <a:latin typeface="Calibri" panose="020F0502020204030204" pitchFamily="34" charset="0"/>
                <a:ea typeface="Times New Roman" panose="02020603050405020304" pitchFamily="18" charset="0"/>
                <a:cs typeface="Calibri" panose="020F0502020204030204" pitchFamily="34" charset="0"/>
              </a:rPr>
              <a:t>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effectLst/>
                <a:latin typeface="Calibri" panose="020F0502020204030204" pitchFamily="34" charset="0"/>
                <a:ea typeface="Times New Roman" panose="02020603050405020304" pitchFamily="18" charset="0"/>
                <a:cs typeface="Calibri" panose="020F0502020204030204" pitchFamily="34" charset="0"/>
              </a:rPr>
              <a:t>Black Lane, </a:t>
            </a:r>
            <a:r>
              <a:rPr lang="en-GB" sz="1800" b="1" dirty="0" err="1">
                <a:effectLst/>
                <a:latin typeface="Calibri" panose="020F0502020204030204" pitchFamily="34" charset="0"/>
                <a:ea typeface="Times New Roman" panose="02020603050405020304" pitchFamily="18" charset="0"/>
                <a:cs typeface="Calibri" panose="020F0502020204030204" pitchFamily="34" charset="0"/>
              </a:rPr>
              <a:t>Neilstown</a:t>
            </a:r>
            <a:r>
              <a:rPr lang="en-GB" sz="1800" b="1" dirty="0">
                <a:effectLst/>
                <a:latin typeface="Calibri" panose="020F0502020204030204" pitchFamily="34" charset="0"/>
                <a:ea typeface="Times New Roman" panose="02020603050405020304" pitchFamily="18" charset="0"/>
                <a:cs typeface="Calibri" panose="020F0502020204030204" pitchFamily="34" charset="0"/>
              </a:rPr>
              <a:t> (€50,000)</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A 2020 study on safety and inclusivity in Clondalkin identified the Black Lane as a location where people, particularly women, felt unsafe. Upgrades to the Black Lane, including the installation of lighting help to create safer access to local services and removes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barrriers</a:t>
            </a:r>
            <a:r>
              <a:rPr lang="en-IE" sz="1800" dirty="0">
                <a:effectLst/>
                <a:latin typeface="Calibri" panose="020F0502020204030204" pitchFamily="34" charset="0"/>
                <a:ea typeface="Calibri" panose="020F0502020204030204" pitchFamily="34" charset="0"/>
                <a:cs typeface="Times New Roman" panose="02020603050405020304" pitchFamily="18" charset="0"/>
              </a:rPr>
              <a:t> to physical activity.</a:t>
            </a:r>
          </a:p>
          <a:p>
            <a:pPr algn="just">
              <a:lnSpc>
                <a:spcPct val="107000"/>
              </a:lnSpc>
              <a:spcAft>
                <a:spcPts val="80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Construction has</a:t>
            </a:r>
            <a:r>
              <a:rPr lang="en-GB" sz="1800" dirty="0">
                <a:effectLst/>
                <a:latin typeface="Calibri" panose="020F0502020204030204" pitchFamily="34" charset="0"/>
                <a:ea typeface="Calibri" panose="020F0502020204030204" pitchFamily="34" charset="0"/>
                <a:cs typeface="Times New Roman" panose="02020603050405020304" pitchFamily="18" charset="0"/>
              </a:rPr>
              <a:t> substantially been completed. Lighting has been installed and is awaiting testing. Some minor landscape work to be completed when weather improves in Spring 2023.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p:txBody>
      </p:sp>
      <p:sp>
        <p:nvSpPr>
          <p:cNvPr id="4" name="Slide Number Placeholder 3"/>
          <p:cNvSpPr>
            <a:spLocks noGrp="1"/>
          </p:cNvSpPr>
          <p:nvPr>
            <p:ph type="sldNum" sz="quarter" idx="5"/>
          </p:nvPr>
        </p:nvSpPr>
        <p:spPr/>
        <p:txBody>
          <a:bodyPr/>
          <a:lstStyle/>
          <a:p>
            <a:fld id="{338A0DDF-E4CF-4169-9242-60C38A9F021A}" type="slidenum">
              <a:rPr lang="en-IE" smtClean="0"/>
              <a:t>5</a:t>
            </a:fld>
            <a:endParaRPr lang="en-IE"/>
          </a:p>
        </p:txBody>
      </p:sp>
    </p:spTree>
    <p:extLst>
      <p:ext uri="{BB962C8B-B14F-4D97-AF65-F5344CB8AC3E}">
        <p14:creationId xmlns:p14="http://schemas.microsoft.com/office/powerpoint/2010/main" val="3432660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dirty="0">
                <a:effectLst/>
                <a:latin typeface="Calibri" panose="020F0502020204030204" pitchFamily="34" charset="0"/>
                <a:ea typeface="Times New Roman" panose="02020603050405020304" pitchFamily="18" charset="0"/>
                <a:cs typeface="Calibri" panose="020F0502020204030204" pitchFamily="34" charset="0"/>
              </a:rPr>
              <a:t>Active Families (€13,500)</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South Dublin County Partnership will lead out on development of the programme. They are working with different stakeholders to identify families for the programme and plan to roll the programme out before the summer. Active Families will begin in Tallaght to begin with, before commencing in Clondalkin.</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effectLst/>
                <a:latin typeface="Calibri" panose="020F0502020204030204" pitchFamily="34" charset="0"/>
                <a:ea typeface="Times New Roman" panose="02020603050405020304" pitchFamily="18" charset="0"/>
                <a:cs typeface="Calibri" panose="020F0502020204030204" pitchFamily="34" charset="0"/>
              </a:rPr>
              <a:t>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effectLst/>
                <a:latin typeface="Calibri" panose="020F0502020204030204" pitchFamily="34" charset="0"/>
                <a:ea typeface="Times New Roman" panose="02020603050405020304" pitchFamily="18" charset="0"/>
                <a:cs typeface="Calibri" panose="020F0502020204030204" pitchFamily="34" charset="0"/>
              </a:rPr>
              <a:t>Community Health Fair, </a:t>
            </a:r>
            <a:r>
              <a:rPr lang="en-GB" sz="1800" b="1" dirty="0" err="1">
                <a:effectLst/>
                <a:latin typeface="Calibri" panose="020F0502020204030204" pitchFamily="34" charset="0"/>
                <a:ea typeface="Times New Roman" panose="02020603050405020304" pitchFamily="18" charset="0"/>
                <a:cs typeface="Calibri" panose="020F0502020204030204" pitchFamily="34" charset="0"/>
              </a:rPr>
              <a:t>Rowlagh</a:t>
            </a:r>
            <a:r>
              <a:rPr lang="en-GB" sz="1800" b="1" dirty="0">
                <a:effectLst/>
                <a:latin typeface="Calibri" panose="020F0502020204030204" pitchFamily="34" charset="0"/>
                <a:ea typeface="Times New Roman" panose="02020603050405020304" pitchFamily="18" charset="0"/>
                <a:cs typeface="Calibri" panose="020F0502020204030204" pitchFamily="34" charset="0"/>
              </a:rPr>
              <a:t> (€5,000)</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A Community Health Fair took place at the </a:t>
            </a:r>
            <a:r>
              <a:rPr lang="en-GB" sz="1800" dirty="0" err="1">
                <a:effectLst/>
                <a:latin typeface="Calibri" panose="020F0502020204030204" pitchFamily="34" charset="0"/>
                <a:ea typeface="Times New Roman" panose="02020603050405020304" pitchFamily="18" charset="0"/>
                <a:cs typeface="Calibri" panose="020F0502020204030204" pitchFamily="34" charset="0"/>
              </a:rPr>
              <a:t>Rowlagh</a:t>
            </a:r>
            <a:r>
              <a:rPr lang="en-GB" sz="1800" dirty="0">
                <a:effectLst/>
                <a:latin typeface="Calibri" panose="020F0502020204030204" pitchFamily="34" charset="0"/>
                <a:ea typeface="Times New Roman" panose="02020603050405020304" pitchFamily="18" charset="0"/>
                <a:cs typeface="Calibri" panose="020F0502020204030204" pitchFamily="34" charset="0"/>
              </a:rPr>
              <a:t> Community Centre in October 2022. The event provided a welcoming community space for the provision of accessible health information in a relaxed community setting. The </a:t>
            </a:r>
            <a:r>
              <a:rPr lang="en-GB" sz="1800" dirty="0" err="1">
                <a:effectLst/>
                <a:latin typeface="Calibri" panose="020F0502020204030204" pitchFamily="34" charset="0"/>
                <a:ea typeface="Times New Roman" panose="02020603050405020304" pitchFamily="18" charset="0"/>
                <a:cs typeface="Calibri" panose="020F0502020204030204" pitchFamily="34" charset="0"/>
              </a:rPr>
              <a:t>Sláintecare</a:t>
            </a:r>
            <a:r>
              <a:rPr lang="en-GB" sz="1800" dirty="0">
                <a:effectLst/>
                <a:latin typeface="Calibri" panose="020F0502020204030204" pitchFamily="34" charset="0"/>
                <a:ea typeface="Times New Roman" panose="02020603050405020304" pitchFamily="18" charset="0"/>
                <a:cs typeface="Calibri" panose="020F0502020204030204" pitchFamily="34" charset="0"/>
              </a:rPr>
              <a:t> Community Enhancement Fund provided a contribution of 5000 EURO.</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effectLst/>
                <a:latin typeface="Calibri" panose="020F0502020204030204" pitchFamily="34" charset="0"/>
                <a:ea typeface="Times New Roman" panose="02020603050405020304" pitchFamily="18" charset="0"/>
                <a:cs typeface="Calibri" panose="020F0502020204030204" pitchFamily="34" charset="0"/>
              </a:rPr>
              <a:t>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effectLst/>
                <a:latin typeface="Calibri" panose="020F0502020204030204" pitchFamily="34" charset="0"/>
                <a:ea typeface="Times New Roman" panose="02020603050405020304" pitchFamily="18" charset="0"/>
                <a:cs typeface="Calibri" panose="020F0502020204030204" pitchFamily="34" charset="0"/>
              </a:rPr>
              <a:t>Resilience programme, </a:t>
            </a:r>
            <a:r>
              <a:rPr lang="en-GB" sz="1800" b="1" dirty="0" err="1">
                <a:effectLst/>
                <a:latin typeface="Calibri" panose="020F0502020204030204" pitchFamily="34" charset="0"/>
                <a:ea typeface="Times New Roman" panose="02020603050405020304" pitchFamily="18" charset="0"/>
                <a:cs typeface="Calibri" panose="020F0502020204030204" pitchFamily="34" charset="0"/>
              </a:rPr>
              <a:t>Neilstown</a:t>
            </a:r>
            <a:r>
              <a:rPr lang="en-GB" sz="1800" b="1" dirty="0">
                <a:effectLst/>
                <a:latin typeface="Calibri" panose="020F0502020204030204" pitchFamily="34" charset="0"/>
                <a:ea typeface="Times New Roman" panose="02020603050405020304" pitchFamily="18" charset="0"/>
                <a:cs typeface="Calibri" panose="020F0502020204030204" pitchFamily="34" charset="0"/>
              </a:rPr>
              <a:t> (€1,000)</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Delivered by the Local Sports Partnership .40 participants in Clondalkin.  </a:t>
            </a:r>
            <a:r>
              <a:rPr lang="en-IE" sz="1800" dirty="0">
                <a:effectLst/>
                <a:latin typeface="Calibri" panose="020F0502020204030204" pitchFamily="34" charset="0"/>
                <a:ea typeface="Calibri" panose="020F0502020204030204" pitchFamily="34" charset="0"/>
                <a:cs typeface="Calibri" panose="020F0502020204030204" pitchFamily="34" charset="0"/>
              </a:rPr>
              <a:t>The programme is six weeks long and focused on teaching the participants to learn movements required to defend themselves in a variety of potentially dangerous scenarios.</a:t>
            </a:r>
          </a:p>
          <a:p>
            <a:pPr algn="just">
              <a:lnSpc>
                <a:spcPct val="107000"/>
              </a:lnSpc>
              <a:spcAft>
                <a:spcPts val="800"/>
              </a:spcAft>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effectLst/>
                <a:latin typeface="Calibri" panose="020F0502020204030204" pitchFamily="34" charset="0"/>
                <a:ea typeface="Times New Roman" panose="02020603050405020304" pitchFamily="18" charset="0"/>
                <a:cs typeface="Calibri" panose="020F0502020204030204" pitchFamily="34" charset="0"/>
              </a:rPr>
              <a:t>Period poverty initiative – </a:t>
            </a:r>
            <a:r>
              <a:rPr lang="en-GB" sz="1800" b="1" dirty="0" err="1">
                <a:effectLst/>
                <a:latin typeface="Calibri" panose="020F0502020204030204" pitchFamily="34" charset="0"/>
                <a:ea typeface="Times New Roman" panose="02020603050405020304" pitchFamily="18" charset="0"/>
                <a:cs typeface="Calibri" panose="020F0502020204030204" pitchFamily="34" charset="0"/>
              </a:rPr>
              <a:t>Bawnogue</a:t>
            </a:r>
            <a:r>
              <a:rPr lang="en-GB" sz="1800" b="1" dirty="0">
                <a:effectLst/>
                <a:latin typeface="Calibri" panose="020F0502020204030204" pitchFamily="34" charset="0"/>
                <a:ea typeface="Times New Roman" panose="02020603050405020304" pitchFamily="18" charset="0"/>
                <a:cs typeface="Calibri" panose="020F0502020204030204" pitchFamily="34" charset="0"/>
              </a:rPr>
              <a:t> Community Centre (€500)</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rPr>
              <a:t>Project completed, funding disseminated to </a:t>
            </a:r>
            <a:r>
              <a:rPr lang="en-GB" sz="1800" dirty="0" err="1">
                <a:effectLst/>
                <a:latin typeface="Calibri" panose="020F0502020204030204" pitchFamily="34" charset="0"/>
                <a:ea typeface="Times New Roman" panose="02020603050405020304" pitchFamily="18" charset="0"/>
              </a:rPr>
              <a:t>Bawnogue</a:t>
            </a:r>
            <a:r>
              <a:rPr lang="en-GB" sz="1800" dirty="0">
                <a:effectLst/>
                <a:latin typeface="Calibri" panose="020F0502020204030204" pitchFamily="34" charset="0"/>
                <a:ea typeface="Times New Roman" panose="02020603050405020304" pitchFamily="18" charset="0"/>
              </a:rPr>
              <a:t> Community Centre to purchase period products.</a:t>
            </a:r>
            <a:endParaRPr lang="en-IE" dirty="0"/>
          </a:p>
        </p:txBody>
      </p:sp>
      <p:sp>
        <p:nvSpPr>
          <p:cNvPr id="4" name="Slide Number Placeholder 3"/>
          <p:cNvSpPr>
            <a:spLocks noGrp="1"/>
          </p:cNvSpPr>
          <p:nvPr>
            <p:ph type="sldNum" sz="quarter" idx="5"/>
          </p:nvPr>
        </p:nvSpPr>
        <p:spPr/>
        <p:txBody>
          <a:bodyPr/>
          <a:lstStyle/>
          <a:p>
            <a:fld id="{338A0DDF-E4CF-4169-9242-60C38A9F021A}" type="slidenum">
              <a:rPr lang="en-IE" smtClean="0"/>
              <a:t>6</a:t>
            </a:fld>
            <a:endParaRPr lang="en-IE"/>
          </a:p>
        </p:txBody>
      </p:sp>
    </p:spTree>
    <p:extLst>
      <p:ext uri="{BB962C8B-B14F-4D97-AF65-F5344CB8AC3E}">
        <p14:creationId xmlns:p14="http://schemas.microsoft.com/office/powerpoint/2010/main" val="409500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8B2AF278-EFD6-4DF9-8C09-2FC7EEA0BC12}" type="slidenum">
              <a:rPr lang="en-IE" smtClean="0"/>
              <a:t>7</a:t>
            </a:fld>
            <a:endParaRPr lang="en-IE"/>
          </a:p>
        </p:txBody>
      </p:sp>
    </p:spTree>
    <p:extLst>
      <p:ext uri="{BB962C8B-B14F-4D97-AF65-F5344CB8AC3E}">
        <p14:creationId xmlns:p14="http://schemas.microsoft.com/office/powerpoint/2010/main" val="12166984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bg object 16">
            <a:extLst>
              <a:ext uri="{FF2B5EF4-FFF2-40B4-BE49-F238E27FC236}">
                <a16:creationId xmlns:a16="http://schemas.microsoft.com/office/drawing/2014/main" id="{9CF0361D-236C-E444-ACE4-BA72887164A3}"/>
              </a:ext>
            </a:extLst>
          </p:cNvPr>
          <p:cNvPicPr/>
          <p:nvPr userDrawn="1"/>
        </p:nvPicPr>
        <p:blipFill>
          <a:blip r:embed="rId2" cstate="print"/>
          <a:stretch>
            <a:fillRect/>
          </a:stretch>
        </p:blipFill>
        <p:spPr>
          <a:xfrm>
            <a:off x="283562" y="272494"/>
            <a:ext cx="2826043" cy="901112"/>
          </a:xfrm>
          <a:prstGeom prst="rect">
            <a:avLst/>
          </a:prstGeom>
        </p:spPr>
      </p:pic>
      <p:pic>
        <p:nvPicPr>
          <p:cNvPr id="9" name="object 4">
            <a:extLst>
              <a:ext uri="{FF2B5EF4-FFF2-40B4-BE49-F238E27FC236}">
                <a16:creationId xmlns:a16="http://schemas.microsoft.com/office/drawing/2014/main" id="{EC8E35BC-8688-9248-BC4B-82991C494513}"/>
              </a:ext>
            </a:extLst>
          </p:cNvPr>
          <p:cNvPicPr/>
          <p:nvPr userDrawn="1"/>
        </p:nvPicPr>
        <p:blipFill>
          <a:blip r:embed="rId3" cstate="print"/>
          <a:stretch>
            <a:fillRect/>
          </a:stretch>
        </p:blipFill>
        <p:spPr>
          <a:xfrm>
            <a:off x="4700443" y="0"/>
            <a:ext cx="4443556" cy="5144401"/>
          </a:xfrm>
          <a:prstGeom prst="rect">
            <a:avLst/>
          </a:prstGeom>
        </p:spPr>
      </p:pic>
      <p:sp>
        <p:nvSpPr>
          <p:cNvPr id="10" name="object 2">
            <a:extLst>
              <a:ext uri="{FF2B5EF4-FFF2-40B4-BE49-F238E27FC236}">
                <a16:creationId xmlns:a16="http://schemas.microsoft.com/office/drawing/2014/main" id="{143E4F5E-EC6C-2748-B5F7-D5B313F3C5E0}"/>
              </a:ext>
            </a:extLst>
          </p:cNvPr>
          <p:cNvSpPr txBox="1">
            <a:spLocks noGrp="1"/>
          </p:cNvSpPr>
          <p:nvPr>
            <p:ph type="title"/>
          </p:nvPr>
        </p:nvSpPr>
        <p:spPr>
          <a:xfrm>
            <a:off x="1184300" y="1560185"/>
            <a:ext cx="3303410" cy="566822"/>
          </a:xfrm>
          <a:prstGeom prst="rect">
            <a:avLst/>
          </a:prstGeom>
        </p:spPr>
        <p:txBody>
          <a:bodyPr vert="horz" wrap="square" lIns="0" tIns="12700" rIns="0" bIns="0" rtlCol="0">
            <a:spAutoFit/>
          </a:bodyPr>
          <a:lstStyle>
            <a:lvl1pPr>
              <a:defRPr sz="3600" b="1" i="0">
                <a:solidFill>
                  <a:srgbClr val="00B079"/>
                </a:solidFill>
                <a:latin typeface="Helvetica" pitchFamily="2" charset="0"/>
              </a:defRPr>
            </a:lvl1pPr>
          </a:lstStyle>
          <a:p>
            <a:pPr marL="12700">
              <a:lnSpc>
                <a:spcPct val="100000"/>
              </a:lnSpc>
              <a:spcBef>
                <a:spcPts val="100"/>
              </a:spcBef>
            </a:pPr>
            <a:r>
              <a:rPr dirty="0"/>
              <a:t>Title</a:t>
            </a:r>
            <a:r>
              <a:rPr spc="-95" dirty="0"/>
              <a:t> </a:t>
            </a:r>
            <a:r>
              <a:rPr dirty="0"/>
              <a:t>text</a:t>
            </a:r>
          </a:p>
        </p:txBody>
      </p:sp>
      <p:pic>
        <p:nvPicPr>
          <p:cNvPr id="3" name="Picture 2">
            <a:extLst>
              <a:ext uri="{FF2B5EF4-FFF2-40B4-BE49-F238E27FC236}">
                <a16:creationId xmlns:a16="http://schemas.microsoft.com/office/drawing/2014/main" id="{165126F4-C275-BB4C-A2EE-C4AD664689C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74236" y="4482578"/>
            <a:ext cx="4169322" cy="451724"/>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bg object 16">
            <a:extLst>
              <a:ext uri="{FF2B5EF4-FFF2-40B4-BE49-F238E27FC236}">
                <a16:creationId xmlns:a16="http://schemas.microsoft.com/office/drawing/2014/main" id="{4B04DBD1-79C0-4142-93F6-4BE21413231A}"/>
              </a:ext>
            </a:extLst>
          </p:cNvPr>
          <p:cNvPicPr/>
          <p:nvPr userDrawn="1"/>
        </p:nvPicPr>
        <p:blipFill>
          <a:blip r:embed="rId2" cstate="print"/>
          <a:stretch>
            <a:fillRect/>
          </a:stretch>
        </p:blipFill>
        <p:spPr>
          <a:xfrm>
            <a:off x="283562" y="272494"/>
            <a:ext cx="2826043" cy="901112"/>
          </a:xfrm>
          <a:prstGeom prst="rect">
            <a:avLst/>
          </a:prstGeom>
        </p:spPr>
      </p:pic>
      <p:pic>
        <p:nvPicPr>
          <p:cNvPr id="10" name="object 4">
            <a:extLst>
              <a:ext uri="{FF2B5EF4-FFF2-40B4-BE49-F238E27FC236}">
                <a16:creationId xmlns:a16="http://schemas.microsoft.com/office/drawing/2014/main" id="{F1695561-13BB-694D-91F9-7B7F13435AC8}"/>
              </a:ext>
            </a:extLst>
          </p:cNvPr>
          <p:cNvPicPr/>
          <p:nvPr userDrawn="1"/>
        </p:nvPicPr>
        <p:blipFill>
          <a:blip r:embed="rId3" cstate="print"/>
          <a:stretch>
            <a:fillRect/>
          </a:stretch>
        </p:blipFill>
        <p:spPr>
          <a:xfrm>
            <a:off x="4646253" y="0"/>
            <a:ext cx="4497746" cy="5144401"/>
          </a:xfrm>
          <a:prstGeom prst="rect">
            <a:avLst/>
          </a:prstGeom>
        </p:spPr>
      </p:pic>
      <p:sp>
        <p:nvSpPr>
          <p:cNvPr id="11" name="object 2">
            <a:extLst>
              <a:ext uri="{FF2B5EF4-FFF2-40B4-BE49-F238E27FC236}">
                <a16:creationId xmlns:a16="http://schemas.microsoft.com/office/drawing/2014/main" id="{5B990B34-9E12-3644-8F10-EFFAC8486D17}"/>
              </a:ext>
            </a:extLst>
          </p:cNvPr>
          <p:cNvSpPr txBox="1">
            <a:spLocks noGrp="1"/>
          </p:cNvSpPr>
          <p:nvPr>
            <p:ph type="title"/>
          </p:nvPr>
        </p:nvSpPr>
        <p:spPr>
          <a:xfrm>
            <a:off x="1184300" y="1560185"/>
            <a:ext cx="3303410" cy="566822"/>
          </a:xfrm>
          <a:prstGeom prst="rect">
            <a:avLst/>
          </a:prstGeom>
        </p:spPr>
        <p:txBody>
          <a:bodyPr vert="horz" wrap="square" lIns="0" tIns="12700" rIns="0" bIns="0" rtlCol="0">
            <a:spAutoFit/>
          </a:bodyPr>
          <a:lstStyle>
            <a:lvl1pPr>
              <a:defRPr sz="3600" b="1" i="0">
                <a:solidFill>
                  <a:srgbClr val="00B079"/>
                </a:solidFill>
                <a:latin typeface="Helvetica" pitchFamily="2" charset="0"/>
              </a:defRPr>
            </a:lvl1pPr>
          </a:lstStyle>
          <a:p>
            <a:pPr marL="12700">
              <a:lnSpc>
                <a:spcPct val="100000"/>
              </a:lnSpc>
              <a:spcBef>
                <a:spcPts val="100"/>
              </a:spcBef>
            </a:pPr>
            <a:r>
              <a:rPr dirty="0"/>
              <a:t>Title</a:t>
            </a:r>
            <a:r>
              <a:rPr spc="-95" dirty="0"/>
              <a:t> </a:t>
            </a:r>
            <a:r>
              <a:rPr dirty="0"/>
              <a:t>text</a:t>
            </a:r>
          </a:p>
        </p:txBody>
      </p:sp>
      <p:pic>
        <p:nvPicPr>
          <p:cNvPr id="6" name="Picture 5">
            <a:extLst>
              <a:ext uri="{FF2B5EF4-FFF2-40B4-BE49-F238E27FC236}">
                <a16:creationId xmlns:a16="http://schemas.microsoft.com/office/drawing/2014/main" id="{4EEFDD6D-8978-6E46-AA21-1B38D403E09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74236" y="4482578"/>
            <a:ext cx="4169322" cy="451724"/>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A68A2DE9-8C08-8E45-A14B-B9724C9D5E28}"/>
              </a:ext>
            </a:extLst>
          </p:cNvPr>
          <p:cNvSpPr txBox="1">
            <a:spLocks noGrp="1"/>
          </p:cNvSpPr>
          <p:nvPr>
            <p:ph type="title"/>
          </p:nvPr>
        </p:nvSpPr>
        <p:spPr>
          <a:xfrm>
            <a:off x="1184300" y="1560185"/>
            <a:ext cx="3303410" cy="566822"/>
          </a:xfrm>
          <a:prstGeom prst="rect">
            <a:avLst/>
          </a:prstGeom>
        </p:spPr>
        <p:txBody>
          <a:bodyPr vert="horz" wrap="square" lIns="0" tIns="12700" rIns="0" bIns="0" rtlCol="0">
            <a:spAutoFit/>
          </a:bodyPr>
          <a:lstStyle>
            <a:lvl1pPr>
              <a:defRPr sz="3600" b="1" i="0">
                <a:solidFill>
                  <a:srgbClr val="00B079"/>
                </a:solidFill>
                <a:latin typeface="Helvetica" pitchFamily="2" charset="0"/>
              </a:defRPr>
            </a:lvl1pPr>
          </a:lstStyle>
          <a:p>
            <a:pPr marL="12700">
              <a:lnSpc>
                <a:spcPct val="100000"/>
              </a:lnSpc>
              <a:spcBef>
                <a:spcPts val="100"/>
              </a:spcBef>
            </a:pPr>
            <a:r>
              <a:rPr dirty="0"/>
              <a:t>Title</a:t>
            </a:r>
            <a:r>
              <a:rPr spc="-95" dirty="0"/>
              <a:t> </a:t>
            </a:r>
            <a:r>
              <a:rPr dirty="0"/>
              <a:t>text</a:t>
            </a:r>
          </a:p>
        </p:txBody>
      </p:sp>
      <p:pic>
        <p:nvPicPr>
          <p:cNvPr id="9" name="object 4">
            <a:extLst>
              <a:ext uri="{FF2B5EF4-FFF2-40B4-BE49-F238E27FC236}">
                <a16:creationId xmlns:a16="http://schemas.microsoft.com/office/drawing/2014/main" id="{B92EA7B9-2F67-CC45-B6B6-6B749C8D2C28}"/>
              </a:ext>
            </a:extLst>
          </p:cNvPr>
          <p:cNvPicPr/>
          <p:nvPr userDrawn="1"/>
        </p:nvPicPr>
        <p:blipFill>
          <a:blip r:embed="rId2" cstate="print"/>
          <a:stretch>
            <a:fillRect/>
          </a:stretch>
        </p:blipFill>
        <p:spPr>
          <a:xfrm>
            <a:off x="6847953" y="5449"/>
            <a:ext cx="2296047" cy="5144401"/>
          </a:xfrm>
          <a:prstGeom prst="rect">
            <a:avLst/>
          </a:prstGeom>
        </p:spPr>
      </p:pic>
      <p:pic>
        <p:nvPicPr>
          <p:cNvPr id="10" name="bg object 16">
            <a:extLst>
              <a:ext uri="{FF2B5EF4-FFF2-40B4-BE49-F238E27FC236}">
                <a16:creationId xmlns:a16="http://schemas.microsoft.com/office/drawing/2014/main" id="{57030E29-39EB-9D45-AF34-0AD209870CFA}"/>
              </a:ext>
            </a:extLst>
          </p:cNvPr>
          <p:cNvPicPr/>
          <p:nvPr userDrawn="1"/>
        </p:nvPicPr>
        <p:blipFill>
          <a:blip r:embed="rId3" cstate="print"/>
          <a:stretch>
            <a:fillRect/>
          </a:stretch>
        </p:blipFill>
        <p:spPr>
          <a:xfrm>
            <a:off x="283562" y="272494"/>
            <a:ext cx="2826043" cy="901112"/>
          </a:xfrm>
          <a:prstGeom prst="rect">
            <a:avLst/>
          </a:prstGeom>
        </p:spPr>
      </p:pic>
      <p:pic>
        <p:nvPicPr>
          <p:cNvPr id="6" name="Picture 5">
            <a:extLst>
              <a:ext uri="{FF2B5EF4-FFF2-40B4-BE49-F238E27FC236}">
                <a16:creationId xmlns:a16="http://schemas.microsoft.com/office/drawing/2014/main" id="{D3E0DF4E-0825-2948-A390-17DF020F46F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74236" y="4482578"/>
            <a:ext cx="4169322" cy="451724"/>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bg object 16">
            <a:extLst>
              <a:ext uri="{FF2B5EF4-FFF2-40B4-BE49-F238E27FC236}">
                <a16:creationId xmlns:a16="http://schemas.microsoft.com/office/drawing/2014/main" id="{0C3292F8-222F-3642-B5DE-6964BA0AB900}"/>
              </a:ext>
            </a:extLst>
          </p:cNvPr>
          <p:cNvPicPr/>
          <p:nvPr userDrawn="1"/>
        </p:nvPicPr>
        <p:blipFill>
          <a:blip r:embed="rId2" cstate="print"/>
          <a:stretch>
            <a:fillRect/>
          </a:stretch>
        </p:blipFill>
        <p:spPr>
          <a:xfrm>
            <a:off x="3646463" y="0"/>
            <a:ext cx="5497536" cy="935014"/>
          </a:xfrm>
          <a:prstGeom prst="rect">
            <a:avLst/>
          </a:prstGeom>
        </p:spPr>
      </p:pic>
      <p:pic>
        <p:nvPicPr>
          <p:cNvPr id="7" name="bg object 17">
            <a:extLst>
              <a:ext uri="{FF2B5EF4-FFF2-40B4-BE49-F238E27FC236}">
                <a16:creationId xmlns:a16="http://schemas.microsoft.com/office/drawing/2014/main" id="{43031C35-5AB2-8842-90D4-D64089B100A9}"/>
              </a:ext>
            </a:extLst>
          </p:cNvPr>
          <p:cNvPicPr/>
          <p:nvPr userDrawn="1"/>
        </p:nvPicPr>
        <p:blipFill>
          <a:blip r:embed="rId3" cstate="print"/>
          <a:stretch>
            <a:fillRect/>
          </a:stretch>
        </p:blipFill>
        <p:spPr>
          <a:xfrm>
            <a:off x="283563" y="238281"/>
            <a:ext cx="1900383" cy="609535"/>
          </a:xfrm>
          <a:prstGeom prst="rect">
            <a:avLst/>
          </a:prstGeom>
        </p:spPr>
      </p:pic>
      <p:sp>
        <p:nvSpPr>
          <p:cNvPr id="8" name="object 2">
            <a:extLst>
              <a:ext uri="{FF2B5EF4-FFF2-40B4-BE49-F238E27FC236}">
                <a16:creationId xmlns:a16="http://schemas.microsoft.com/office/drawing/2014/main" id="{80C9B513-6878-CD4E-9F28-382F82A9D1BD}"/>
              </a:ext>
            </a:extLst>
          </p:cNvPr>
          <p:cNvSpPr txBox="1">
            <a:spLocks noGrp="1"/>
          </p:cNvSpPr>
          <p:nvPr>
            <p:ph type="title" hasCustomPrompt="1"/>
          </p:nvPr>
        </p:nvSpPr>
        <p:spPr>
          <a:xfrm>
            <a:off x="914400" y="1032379"/>
            <a:ext cx="4038600" cy="259045"/>
          </a:xfrm>
          <a:prstGeom prst="rect">
            <a:avLst/>
          </a:prstGeom>
        </p:spPr>
        <p:txBody>
          <a:bodyPr vert="horz" wrap="square" lIns="0" tIns="12700" rIns="0" bIns="0" rtlCol="0">
            <a:spAutoFit/>
          </a:bodyPr>
          <a:lstStyle>
            <a:lvl1pPr>
              <a:defRPr sz="1600" b="1" i="0">
                <a:solidFill>
                  <a:srgbClr val="00B079"/>
                </a:solidFill>
                <a:latin typeface="Helvetica" pitchFamily="2" charset="0"/>
              </a:defRPr>
            </a:lvl1pPr>
          </a:lstStyle>
          <a:p>
            <a:pPr marL="12700">
              <a:lnSpc>
                <a:spcPct val="100000"/>
              </a:lnSpc>
              <a:spcBef>
                <a:spcPts val="100"/>
              </a:spcBef>
            </a:pPr>
            <a:r>
              <a:rPr dirty="0"/>
              <a:t>Title</a:t>
            </a:r>
            <a:r>
              <a:rPr spc="-95" dirty="0"/>
              <a:t> </a:t>
            </a:r>
            <a:r>
              <a:rPr dirty="0"/>
              <a:t>text</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3" r:id="rId2"/>
    <p:sldLayoutId id="2147483662" r:id="rId3"/>
    <p:sldLayoutId id="2147483664" r:id="rId4"/>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8.png"/><Relationship Id="rId3" Type="http://schemas.openxmlformats.org/officeDocument/2006/relationships/slideLayout" Target="../slideLayouts/slideLayout4.xml"/><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notesSlide" Target="../notesSlides/notesSlide4.xml"/><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slideLayout" Target="../slideLayouts/slideLayout4.xml"/><Relationship Id="rId7" Type="http://schemas.openxmlformats.org/officeDocument/2006/relationships/image" Target="../media/image19.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8.jpeg"/><Relationship Id="rId11" Type="http://schemas.openxmlformats.org/officeDocument/2006/relationships/image" Target="../media/image8.png"/><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notesSlide" Target="../notesSlides/notesSlide7.xml"/><Relationship Id="rId9"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EFDE1-550C-7548-8B2E-9EF575FD8C9D}"/>
              </a:ext>
            </a:extLst>
          </p:cNvPr>
          <p:cNvSpPr>
            <a:spLocks noGrp="1"/>
          </p:cNvSpPr>
          <p:nvPr>
            <p:ph type="title"/>
          </p:nvPr>
        </p:nvSpPr>
        <p:spPr>
          <a:xfrm>
            <a:off x="533400" y="1812925"/>
            <a:ext cx="3810000" cy="2167260"/>
          </a:xfrm>
        </p:spPr>
        <p:txBody>
          <a:bodyPr/>
          <a:lstStyle/>
          <a:p>
            <a:r>
              <a:rPr lang="en-US" sz="2800" dirty="0"/>
              <a:t>Community Enhancement Fund </a:t>
            </a:r>
            <a:br>
              <a:rPr lang="en-US" sz="2800" dirty="0"/>
            </a:br>
            <a:br>
              <a:rPr lang="en-US" sz="2800" dirty="0"/>
            </a:br>
            <a:r>
              <a:rPr lang="en-US" sz="2800" dirty="0"/>
              <a:t>Tallaght - €250,000</a:t>
            </a:r>
            <a:br>
              <a:rPr lang="en-US" sz="2800" dirty="0"/>
            </a:br>
            <a:r>
              <a:rPr lang="en-US" sz="2800" dirty="0"/>
              <a:t>Clondalkin - €250,000</a:t>
            </a:r>
          </a:p>
        </p:txBody>
      </p:sp>
      <p:pic>
        <p:nvPicPr>
          <p:cNvPr id="12" name="Audio 11">
            <a:hlinkClick r:id="" action="ppaction://media"/>
            <a:extLst>
              <a:ext uri="{FF2B5EF4-FFF2-40B4-BE49-F238E27FC236}">
                <a16:creationId xmlns:a16="http://schemas.microsoft.com/office/drawing/2014/main" id="{CBD8814D-5245-8F94-05C4-9F235F71A7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91050"/>
            <a:ext cx="406400" cy="406400"/>
          </a:xfrm>
          <a:prstGeom prst="rect">
            <a:avLst/>
          </a:prstGeom>
        </p:spPr>
      </p:pic>
    </p:spTree>
    <p:extLst>
      <p:ext uri="{BB962C8B-B14F-4D97-AF65-F5344CB8AC3E}">
        <p14:creationId xmlns:p14="http://schemas.microsoft.com/office/powerpoint/2010/main" val="2714120817"/>
      </p:ext>
    </p:extLst>
  </p:cSld>
  <p:clrMapOvr>
    <a:masterClrMapping/>
  </p:clrMapOvr>
  <mc:AlternateContent xmlns:mc="http://schemas.openxmlformats.org/markup-compatibility/2006" xmlns:p14="http://schemas.microsoft.com/office/powerpoint/2010/main">
    <mc:Choice Requires="p14">
      <p:transition spd="slow" p14:dur="2000" advTm="37842"/>
    </mc:Choice>
    <mc:Fallback xmlns="">
      <p:transition spd="slow" advTm="37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5A615-ADA7-6D63-A8A4-53155DBF0848}"/>
              </a:ext>
            </a:extLst>
          </p:cNvPr>
          <p:cNvSpPr>
            <a:spLocks noGrp="1"/>
          </p:cNvSpPr>
          <p:nvPr>
            <p:ph type="title"/>
          </p:nvPr>
        </p:nvSpPr>
        <p:spPr>
          <a:xfrm>
            <a:off x="155772" y="746125"/>
            <a:ext cx="8991600" cy="4229363"/>
          </a:xfrm>
        </p:spPr>
        <p:txBody>
          <a:bodyPr/>
          <a:lstStyle/>
          <a:p>
            <a:br>
              <a:rPr lang="en-GB" sz="1800" dirty="0">
                <a:latin typeface="Calibri" panose="020F0502020204030204" pitchFamily="34" charset="0"/>
                <a:cs typeface="Calibri" panose="020F0502020204030204" pitchFamily="34" charset="0"/>
              </a:rPr>
            </a:br>
            <a:br>
              <a:rPr lang="en-GB" sz="1800" dirty="0">
                <a:latin typeface="Calibri" panose="020F0502020204030204" pitchFamily="34" charset="0"/>
                <a:cs typeface="Calibri" panose="020F0502020204030204" pitchFamily="34" charset="0"/>
              </a:rPr>
            </a:br>
            <a:r>
              <a:rPr lang="en-GB" sz="1800" dirty="0">
                <a:latin typeface="Calibri" panose="020F0502020204030204" pitchFamily="34" charset="0"/>
                <a:cs typeface="Calibri" panose="020F0502020204030204" pitchFamily="34" charset="0"/>
              </a:rPr>
              <a:t>Trim Trail, MacUilliam Estate (€70,000)</a:t>
            </a:r>
            <a:br>
              <a:rPr lang="en-GB" sz="1800" dirty="0">
                <a:latin typeface="Calibri" panose="020F0502020204030204" pitchFamily="34" charset="0"/>
                <a:cs typeface="Calibri" panose="020F0502020204030204" pitchFamily="34" charset="0"/>
              </a:rPr>
            </a:br>
            <a:r>
              <a:rPr lang="en-GB" sz="1800" b="0" dirty="0">
                <a:solidFill>
                  <a:schemeClr val="tx1"/>
                </a:solidFill>
                <a:latin typeface="Calibri" panose="020F0502020204030204" pitchFamily="34" charset="0"/>
                <a:cs typeface="Calibri" panose="020F0502020204030204" pitchFamily="34" charset="0"/>
              </a:rPr>
              <a:t>Construction of footpath substantially complete. Line marking and seeding to be completed when temperatures increase.</a:t>
            </a:r>
            <a:br>
              <a:rPr lang="en-GB" sz="1800" b="0" dirty="0">
                <a:latin typeface="Calibri" panose="020F0502020204030204" pitchFamily="34" charset="0"/>
                <a:cs typeface="Calibri" panose="020F0502020204030204" pitchFamily="34" charset="0"/>
              </a:rPr>
            </a:br>
            <a:br>
              <a:rPr lang="en-GB" sz="1800" b="0" dirty="0">
                <a:latin typeface="Calibri" panose="020F0502020204030204" pitchFamily="34" charset="0"/>
                <a:cs typeface="Calibri" panose="020F0502020204030204" pitchFamily="34" charset="0"/>
              </a:rPr>
            </a:br>
            <a:r>
              <a:rPr lang="en-GB" sz="1800" dirty="0">
                <a:latin typeface="Calibri" panose="020F0502020204030204" pitchFamily="34" charset="0"/>
                <a:cs typeface="Calibri" panose="020F0502020204030204" pitchFamily="34" charset="0"/>
              </a:rPr>
              <a:t>Adult changing room,</a:t>
            </a:r>
            <a:r>
              <a:rPr lang="en-GB" sz="1800" dirty="0">
                <a:solidFill>
                  <a:schemeClr val="tx1"/>
                </a:solidFill>
                <a:latin typeface="Calibri" panose="020F0502020204030204" pitchFamily="34" charset="0"/>
                <a:cs typeface="Calibri" panose="020F0502020204030204" pitchFamily="34" charset="0"/>
              </a:rPr>
              <a:t> </a:t>
            </a:r>
            <a:r>
              <a:rPr lang="en-GB" sz="1800" dirty="0">
                <a:latin typeface="Calibri" panose="020F0502020204030204" pitchFamily="34" charset="0"/>
                <a:cs typeface="Calibri" panose="020F0502020204030204" pitchFamily="34" charset="0"/>
              </a:rPr>
              <a:t>St Aengus Community Centre (€50,000)</a:t>
            </a:r>
            <a:br>
              <a:rPr lang="en-GB" sz="1800" dirty="0">
                <a:solidFill>
                  <a:schemeClr val="tx1"/>
                </a:solidFill>
                <a:latin typeface="Calibri" panose="020F0502020204030204" pitchFamily="34" charset="0"/>
                <a:cs typeface="Calibri" panose="020F0502020204030204" pitchFamily="34" charset="0"/>
              </a:rPr>
            </a:br>
            <a:r>
              <a:rPr lang="en-GB" sz="1800" b="0" dirty="0">
                <a:solidFill>
                  <a:schemeClr val="tx1"/>
                </a:solidFill>
                <a:latin typeface="Calibri" panose="020F0502020204030204" pitchFamily="34" charset="0"/>
                <a:cs typeface="Calibri" panose="020F0502020204030204" pitchFamily="34" charset="0"/>
              </a:rPr>
              <a:t>Scope of works and assessment completed.</a:t>
            </a:r>
            <a:br>
              <a:rPr lang="en-GB" sz="1800" b="0" dirty="0">
                <a:solidFill>
                  <a:schemeClr val="tx1"/>
                </a:solidFill>
                <a:latin typeface="Calibri" panose="020F0502020204030204" pitchFamily="34" charset="0"/>
                <a:cs typeface="Calibri" panose="020F0502020204030204" pitchFamily="34" charset="0"/>
              </a:rPr>
            </a:br>
            <a:r>
              <a:rPr lang="en-GB" sz="1800" b="0" dirty="0">
                <a:solidFill>
                  <a:schemeClr val="tx1"/>
                </a:solidFill>
                <a:latin typeface="Calibri" panose="020F0502020204030204" pitchFamily="34" charset="0"/>
                <a:cs typeface="Calibri" panose="020F0502020204030204" pitchFamily="34" charset="0"/>
              </a:rPr>
              <a:t>Facilities and property manager appointed – seeking three quotes.</a:t>
            </a:r>
            <a:br>
              <a:rPr lang="en-GB" sz="1800" b="0" dirty="0">
                <a:solidFill>
                  <a:schemeClr val="tx1"/>
                </a:solidFill>
                <a:latin typeface="Calibri" panose="020F0502020204030204" pitchFamily="34" charset="0"/>
                <a:cs typeface="Calibri" panose="020F0502020204030204" pitchFamily="34" charset="0"/>
              </a:rPr>
            </a:br>
            <a:r>
              <a:rPr lang="en-GB" sz="1800" b="0" dirty="0">
                <a:solidFill>
                  <a:schemeClr val="tx1"/>
                </a:solidFill>
                <a:latin typeface="Calibri" panose="020F0502020204030204" pitchFamily="34" charset="0"/>
                <a:cs typeface="Calibri" panose="020F0502020204030204" pitchFamily="34" charset="0"/>
              </a:rPr>
              <a:t>Quotes to be returned before end of Q.1 </a:t>
            </a:r>
            <a:br>
              <a:rPr lang="en-GB" sz="1800" dirty="0">
                <a:solidFill>
                  <a:schemeClr val="tx1"/>
                </a:solidFill>
                <a:latin typeface="Calibri" panose="020F0502020204030204" pitchFamily="34" charset="0"/>
                <a:cs typeface="Calibri" panose="020F0502020204030204" pitchFamily="34" charset="0"/>
              </a:rPr>
            </a:br>
            <a:br>
              <a:rPr lang="en-GB" sz="1800" dirty="0">
                <a:solidFill>
                  <a:schemeClr val="tx1"/>
                </a:solidFill>
                <a:latin typeface="Calibri" panose="020F0502020204030204" pitchFamily="34" charset="0"/>
                <a:cs typeface="Calibri" panose="020F0502020204030204" pitchFamily="34" charset="0"/>
              </a:rPr>
            </a:br>
            <a:r>
              <a:rPr lang="en-GB" sz="1800" dirty="0">
                <a:latin typeface="Calibri" panose="020F0502020204030204" pitchFamily="34" charset="0"/>
                <a:cs typeface="Calibri" panose="020F0502020204030204" pitchFamily="34" charset="0"/>
              </a:rPr>
              <a:t>Sensory garden, St Aengus Community Centre (€50,000)</a:t>
            </a:r>
            <a:br>
              <a:rPr lang="en-GB" sz="1800" dirty="0">
                <a:latin typeface="Calibri" panose="020F0502020204030204" pitchFamily="34" charset="0"/>
                <a:cs typeface="Calibri" panose="020F0502020204030204" pitchFamily="34" charset="0"/>
              </a:rPr>
            </a:br>
            <a:r>
              <a:rPr lang="en-GB" sz="1800" b="0" dirty="0">
                <a:solidFill>
                  <a:schemeClr val="tx1"/>
                </a:solidFill>
                <a:latin typeface="Calibri" panose="020F0502020204030204" pitchFamily="34" charset="0"/>
                <a:cs typeface="Calibri" panose="020F0502020204030204" pitchFamily="34" charset="0"/>
              </a:rPr>
              <a:t>Design completed. </a:t>
            </a:r>
            <a:br>
              <a:rPr lang="en-GB" sz="1800" b="0" dirty="0">
                <a:solidFill>
                  <a:schemeClr val="tx1"/>
                </a:solidFill>
                <a:latin typeface="Calibri" panose="020F0502020204030204" pitchFamily="34" charset="0"/>
                <a:cs typeface="Calibri" panose="020F0502020204030204" pitchFamily="34" charset="0"/>
              </a:rPr>
            </a:br>
            <a:r>
              <a:rPr lang="en-GB" sz="1800" b="0" dirty="0">
                <a:solidFill>
                  <a:schemeClr val="tx1"/>
                </a:solidFill>
                <a:latin typeface="Calibri" panose="020F0502020204030204" pitchFamily="34" charset="0"/>
                <a:cs typeface="Calibri" panose="020F0502020204030204" pitchFamily="34" charset="0"/>
              </a:rPr>
              <a:t>Two quotes returned based on the design. Seeking final agreement on the contractor.</a:t>
            </a:r>
            <a:br>
              <a:rPr lang="en-GB" sz="1100" b="0" dirty="0">
                <a:solidFill>
                  <a:schemeClr val="tx1"/>
                </a:solidFill>
                <a:latin typeface="Calibri" panose="020F0502020204030204" pitchFamily="34" charset="0"/>
                <a:cs typeface="Calibri" panose="020F0502020204030204" pitchFamily="34" charset="0"/>
              </a:rPr>
            </a:br>
            <a:br>
              <a:rPr lang="en-GB" sz="1100" dirty="0">
                <a:solidFill>
                  <a:schemeClr val="tx1"/>
                </a:solidFill>
              </a:rPr>
            </a:br>
            <a:endParaRPr lang="en-IE" sz="1100" dirty="0">
              <a:solidFill>
                <a:schemeClr val="tx1"/>
              </a:solidFill>
            </a:endParaRPr>
          </a:p>
        </p:txBody>
      </p:sp>
      <p:sp>
        <p:nvSpPr>
          <p:cNvPr id="3" name="TextBox 2">
            <a:extLst>
              <a:ext uri="{FF2B5EF4-FFF2-40B4-BE49-F238E27FC236}">
                <a16:creationId xmlns:a16="http://schemas.microsoft.com/office/drawing/2014/main" id="{4C639922-43A7-FA0A-FA97-B4E39609CA6D}"/>
              </a:ext>
            </a:extLst>
          </p:cNvPr>
          <p:cNvSpPr txBox="1"/>
          <p:nvPr/>
        </p:nvSpPr>
        <p:spPr>
          <a:xfrm>
            <a:off x="4876800" y="-92075"/>
            <a:ext cx="4267200" cy="830997"/>
          </a:xfrm>
          <a:prstGeom prst="rect">
            <a:avLst/>
          </a:prstGeom>
          <a:noFill/>
        </p:spPr>
        <p:txBody>
          <a:bodyPr wrap="square" rtlCol="0">
            <a:spAutoFit/>
          </a:bodyPr>
          <a:lstStyle/>
          <a:p>
            <a:r>
              <a:rPr lang="en-GB" sz="2400" b="1" dirty="0">
                <a:solidFill>
                  <a:srgbClr val="00B050"/>
                </a:solidFill>
              </a:rPr>
              <a:t>Community Enhancement Fund  </a:t>
            </a:r>
          </a:p>
          <a:p>
            <a:r>
              <a:rPr lang="en-GB" sz="2400" b="1" dirty="0">
                <a:solidFill>
                  <a:srgbClr val="00B050"/>
                </a:solidFill>
              </a:rPr>
              <a:t>                     Tallaght </a:t>
            </a:r>
            <a:endParaRPr lang="en-IE" sz="2400" b="1" dirty="0">
              <a:solidFill>
                <a:srgbClr val="00B050"/>
              </a:solidFill>
            </a:endParaRPr>
          </a:p>
        </p:txBody>
      </p:sp>
      <p:pic>
        <p:nvPicPr>
          <p:cNvPr id="20" name="Audio 19">
            <a:hlinkClick r:id="" action="ppaction://media"/>
            <a:extLst>
              <a:ext uri="{FF2B5EF4-FFF2-40B4-BE49-F238E27FC236}">
                <a16:creationId xmlns:a16="http://schemas.microsoft.com/office/drawing/2014/main" id="{6DA4CDD3-BFD0-59F0-77E6-1471F6C3A4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91050"/>
            <a:ext cx="406400" cy="406400"/>
          </a:xfrm>
          <a:prstGeom prst="rect">
            <a:avLst/>
          </a:prstGeom>
        </p:spPr>
      </p:pic>
    </p:spTree>
    <p:extLst>
      <p:ext uri="{BB962C8B-B14F-4D97-AF65-F5344CB8AC3E}">
        <p14:creationId xmlns:p14="http://schemas.microsoft.com/office/powerpoint/2010/main" val="2194688514"/>
      </p:ext>
    </p:extLst>
  </p:cSld>
  <p:clrMapOvr>
    <a:masterClrMapping/>
  </p:clrMapOvr>
  <mc:AlternateContent xmlns:mc="http://schemas.openxmlformats.org/markup-compatibility/2006" xmlns:p14="http://schemas.microsoft.com/office/powerpoint/2010/main">
    <mc:Choice Requires="p14">
      <p:transition spd="slow" p14:dur="2000" advTm="119187"/>
    </mc:Choice>
    <mc:Fallback xmlns="">
      <p:transition spd="slow" advTm="119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8847D-C7EF-5E80-C657-C7F4717FEBB2}"/>
              </a:ext>
            </a:extLst>
          </p:cNvPr>
          <p:cNvSpPr>
            <a:spLocks noGrp="1"/>
          </p:cNvSpPr>
          <p:nvPr>
            <p:ph type="title"/>
          </p:nvPr>
        </p:nvSpPr>
        <p:spPr>
          <a:xfrm>
            <a:off x="4343400" y="-92074"/>
            <a:ext cx="4724400" cy="997709"/>
          </a:xfrm>
        </p:spPr>
        <p:txBody>
          <a:bodyPr/>
          <a:lstStyle/>
          <a:p>
            <a:r>
              <a:rPr lang="en-GB" sz="2400" b="1" dirty="0">
                <a:solidFill>
                  <a:srgbClr val="00B050"/>
                </a:solidFill>
              </a:rPr>
              <a:t>Community Enhancement Fund  </a:t>
            </a:r>
            <a:br>
              <a:rPr lang="en-GB" sz="2400" b="1" dirty="0">
                <a:solidFill>
                  <a:srgbClr val="00B050"/>
                </a:solidFill>
              </a:rPr>
            </a:br>
            <a:r>
              <a:rPr lang="en-GB" sz="2400" b="1" dirty="0">
                <a:solidFill>
                  <a:srgbClr val="00B050"/>
                </a:solidFill>
              </a:rPr>
              <a:t>                      Tallaght </a:t>
            </a:r>
            <a:br>
              <a:rPr lang="en-IE" sz="1600" b="1" dirty="0">
                <a:solidFill>
                  <a:srgbClr val="00B050"/>
                </a:solidFill>
              </a:rPr>
            </a:br>
            <a:endParaRPr lang="en-IE" dirty="0"/>
          </a:p>
        </p:txBody>
      </p:sp>
      <p:sp>
        <p:nvSpPr>
          <p:cNvPr id="4" name="TextBox 3">
            <a:extLst>
              <a:ext uri="{FF2B5EF4-FFF2-40B4-BE49-F238E27FC236}">
                <a16:creationId xmlns:a16="http://schemas.microsoft.com/office/drawing/2014/main" id="{76D507AF-F0B5-5724-99C2-912DB90DFB0C}"/>
              </a:ext>
            </a:extLst>
          </p:cNvPr>
          <p:cNvSpPr txBox="1"/>
          <p:nvPr/>
        </p:nvSpPr>
        <p:spPr>
          <a:xfrm>
            <a:off x="0" y="1337449"/>
            <a:ext cx="8915400" cy="3416320"/>
          </a:xfrm>
          <a:prstGeom prst="rect">
            <a:avLst/>
          </a:prstGeom>
          <a:noFill/>
        </p:spPr>
        <p:txBody>
          <a:bodyPr wrap="square">
            <a:spAutoFit/>
          </a:bodyPr>
          <a:lstStyle/>
          <a:p>
            <a:r>
              <a:rPr lang="en-GB" sz="1800" b="1" dirty="0">
                <a:solidFill>
                  <a:srgbClr val="00B050"/>
                </a:solidFill>
                <a:latin typeface="Calibri" panose="020F0502020204030204" pitchFamily="34" charset="0"/>
                <a:cs typeface="Calibri" panose="020F0502020204030204" pitchFamily="34" charset="0"/>
              </a:rPr>
              <a:t>MUGA, </a:t>
            </a:r>
            <a:r>
              <a:rPr lang="en-GB" sz="1800" b="1" dirty="0" err="1">
                <a:solidFill>
                  <a:srgbClr val="00B050"/>
                </a:solidFill>
                <a:latin typeface="Calibri" panose="020F0502020204030204" pitchFamily="34" charset="0"/>
                <a:cs typeface="Calibri" panose="020F0502020204030204" pitchFamily="34" charset="0"/>
              </a:rPr>
              <a:t>Citywise</a:t>
            </a:r>
            <a:r>
              <a:rPr lang="en-GB" sz="1800" b="1" dirty="0">
                <a:solidFill>
                  <a:srgbClr val="00B050"/>
                </a:solidFill>
                <a:latin typeface="Calibri" panose="020F0502020204030204" pitchFamily="34" charset="0"/>
                <a:cs typeface="Calibri" panose="020F0502020204030204" pitchFamily="34" charset="0"/>
              </a:rPr>
              <a:t> Education (€100,000)</a:t>
            </a:r>
            <a:br>
              <a:rPr lang="en-GB" sz="1800" dirty="0">
                <a:latin typeface="Calibri" panose="020F0502020204030204" pitchFamily="34" charset="0"/>
                <a:cs typeface="Calibri" panose="020F0502020204030204" pitchFamily="34" charset="0"/>
              </a:rPr>
            </a:br>
            <a:r>
              <a:rPr lang="en-GB" sz="1800" b="0" dirty="0">
                <a:solidFill>
                  <a:schemeClr val="tx1"/>
                </a:solidFill>
                <a:latin typeface="Calibri" panose="020F0502020204030204" pitchFamily="34" charset="0"/>
                <a:cs typeface="Calibri" panose="020F0502020204030204" pitchFamily="34" charset="0"/>
              </a:rPr>
              <a:t>Service Level Agreement (SLA) developed – to be reviewed by Legal Services.</a:t>
            </a:r>
            <a:br>
              <a:rPr lang="en-GB" sz="1800" b="0" dirty="0">
                <a:solidFill>
                  <a:schemeClr val="tx1"/>
                </a:solidFill>
                <a:latin typeface="Calibri" panose="020F0502020204030204" pitchFamily="34" charset="0"/>
                <a:cs typeface="Calibri" panose="020F0502020204030204" pitchFamily="34" charset="0"/>
              </a:rPr>
            </a:br>
            <a:endParaRPr lang="en-GB" sz="1800" b="1" dirty="0">
              <a:solidFill>
                <a:srgbClr val="00B050"/>
              </a:solidFill>
            </a:endParaRPr>
          </a:p>
          <a:p>
            <a:r>
              <a:rPr lang="en-GB" sz="1800" b="1" dirty="0">
                <a:solidFill>
                  <a:srgbClr val="00B050"/>
                </a:solidFill>
              </a:rPr>
              <a:t>Resilience programme Brookfield Community Centre (€3,000)</a:t>
            </a:r>
            <a:br>
              <a:rPr lang="en-GB" sz="1800" dirty="0"/>
            </a:br>
            <a:r>
              <a:rPr lang="en-GB" sz="1800" dirty="0">
                <a:solidFill>
                  <a:schemeClr val="tx1"/>
                </a:solidFill>
              </a:rPr>
              <a:t>Two six week women's resilience programmes delivered to 19 participants. </a:t>
            </a:r>
            <a:br>
              <a:rPr lang="en-GB" sz="1800" dirty="0"/>
            </a:br>
            <a:br>
              <a:rPr lang="en-GB" sz="1800" b="1" dirty="0"/>
            </a:br>
            <a:r>
              <a:rPr lang="en-GB" sz="1800" b="1" dirty="0">
                <a:solidFill>
                  <a:srgbClr val="00B050"/>
                </a:solidFill>
              </a:rPr>
              <a:t>Period Poverty initiative – </a:t>
            </a:r>
            <a:r>
              <a:rPr lang="en-GB" sz="1800" b="1" dirty="0" err="1">
                <a:solidFill>
                  <a:srgbClr val="00B050"/>
                </a:solidFill>
              </a:rPr>
              <a:t>Foroige</a:t>
            </a:r>
            <a:r>
              <a:rPr lang="en-GB" sz="1800" b="1" dirty="0">
                <a:solidFill>
                  <a:srgbClr val="00B050"/>
                </a:solidFill>
              </a:rPr>
              <a:t> Homeless Hub (€500)</a:t>
            </a:r>
            <a:br>
              <a:rPr lang="en-GB" sz="1800" dirty="0"/>
            </a:br>
            <a:r>
              <a:rPr lang="en-GB" sz="1800" dirty="0">
                <a:solidFill>
                  <a:schemeClr val="tx1"/>
                </a:solidFill>
              </a:rPr>
              <a:t>Project completed – funding disseminated to purchase products. </a:t>
            </a:r>
            <a:br>
              <a:rPr lang="en-GB" sz="1800" dirty="0"/>
            </a:br>
            <a:br>
              <a:rPr lang="en-GB" sz="1800" dirty="0"/>
            </a:br>
            <a:r>
              <a:rPr lang="en-GB" sz="1800" b="1" dirty="0">
                <a:solidFill>
                  <a:srgbClr val="00B050"/>
                </a:solidFill>
              </a:rPr>
              <a:t>Active Families (€26, 500)</a:t>
            </a:r>
            <a:br>
              <a:rPr lang="en-GB" sz="1800" dirty="0"/>
            </a:br>
            <a:r>
              <a:rPr lang="en-GB" sz="1800" dirty="0">
                <a:solidFill>
                  <a:schemeClr val="tx1"/>
                </a:solidFill>
              </a:rPr>
              <a:t>South Dublin County Partnership appointed Food and Community Nutritionist – will lead out on development of the programme. </a:t>
            </a:r>
            <a:endParaRPr lang="en-IE" dirty="0"/>
          </a:p>
        </p:txBody>
      </p:sp>
      <p:pic>
        <p:nvPicPr>
          <p:cNvPr id="23" name="Audio 22">
            <a:hlinkClick r:id="" action="ppaction://media"/>
            <a:extLst>
              <a:ext uri="{FF2B5EF4-FFF2-40B4-BE49-F238E27FC236}">
                <a16:creationId xmlns:a16="http://schemas.microsoft.com/office/drawing/2014/main" id="{0694507D-C086-8FE7-08B0-6F666CCE22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91050"/>
            <a:ext cx="406400" cy="406400"/>
          </a:xfrm>
          <a:prstGeom prst="rect">
            <a:avLst/>
          </a:prstGeom>
        </p:spPr>
      </p:pic>
    </p:spTree>
    <p:extLst>
      <p:ext uri="{BB962C8B-B14F-4D97-AF65-F5344CB8AC3E}">
        <p14:creationId xmlns:p14="http://schemas.microsoft.com/office/powerpoint/2010/main" val="162810610"/>
      </p:ext>
    </p:extLst>
  </p:cSld>
  <p:clrMapOvr>
    <a:masterClrMapping/>
  </p:clrMapOvr>
  <mc:AlternateContent xmlns:mc="http://schemas.openxmlformats.org/markup-compatibility/2006" xmlns:p14="http://schemas.microsoft.com/office/powerpoint/2010/main">
    <mc:Choice Requires="p14">
      <p:transition spd="slow" p14:dur="2000" advTm="110023"/>
    </mc:Choice>
    <mc:Fallback xmlns="">
      <p:transition spd="slow" advTm="110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98526-2677-9346-BA0B-FF3C3A04DB96}"/>
              </a:ext>
            </a:extLst>
          </p:cNvPr>
          <p:cNvSpPr>
            <a:spLocks noGrp="1"/>
          </p:cNvSpPr>
          <p:nvPr>
            <p:ph type="title"/>
          </p:nvPr>
        </p:nvSpPr>
        <p:spPr>
          <a:xfrm>
            <a:off x="4419600" y="0"/>
            <a:ext cx="4648200" cy="1050926"/>
          </a:xfrm>
        </p:spPr>
        <p:txBody>
          <a:bodyPr/>
          <a:lstStyle/>
          <a:p>
            <a:r>
              <a:rPr lang="en-GB" sz="2400" b="1" dirty="0">
                <a:solidFill>
                  <a:srgbClr val="00B050"/>
                </a:solidFill>
              </a:rPr>
              <a:t>Community Enhancement Fund  </a:t>
            </a:r>
            <a:br>
              <a:rPr lang="en-GB" sz="2400" b="1" dirty="0">
                <a:solidFill>
                  <a:srgbClr val="00B050"/>
                </a:solidFill>
              </a:rPr>
            </a:br>
            <a:r>
              <a:rPr lang="en-GB" sz="2400" b="1" dirty="0">
                <a:solidFill>
                  <a:srgbClr val="00B050"/>
                </a:solidFill>
              </a:rPr>
              <a:t>                     Tallaght </a:t>
            </a:r>
            <a:br>
              <a:rPr lang="en-IE" sz="1600" b="1" dirty="0">
                <a:solidFill>
                  <a:srgbClr val="00B050"/>
                </a:solidFill>
              </a:rPr>
            </a:br>
            <a:endParaRPr lang="en-US" dirty="0"/>
          </a:p>
        </p:txBody>
      </p:sp>
      <p:sp>
        <p:nvSpPr>
          <p:cNvPr id="4" name="TextBox 3">
            <a:extLst>
              <a:ext uri="{FF2B5EF4-FFF2-40B4-BE49-F238E27FC236}">
                <a16:creationId xmlns:a16="http://schemas.microsoft.com/office/drawing/2014/main" id="{C411B7B3-22E6-48A3-D544-83AD4A1FC696}"/>
              </a:ext>
            </a:extLst>
          </p:cNvPr>
          <p:cNvSpPr txBox="1"/>
          <p:nvPr/>
        </p:nvSpPr>
        <p:spPr>
          <a:xfrm>
            <a:off x="328444" y="3108325"/>
            <a:ext cx="2514600" cy="2369880"/>
          </a:xfrm>
          <a:prstGeom prst="rect">
            <a:avLst/>
          </a:prstGeom>
          <a:noFill/>
        </p:spPr>
        <p:txBody>
          <a:bodyPr wrap="square">
            <a:spAutoFit/>
          </a:bodyPr>
          <a:lstStyle/>
          <a:p>
            <a:endParaRPr lang="en-GB" sz="1000" dirty="0"/>
          </a:p>
          <a:p>
            <a:endParaRPr lang="en-GB" sz="1000" dirty="0"/>
          </a:p>
          <a:p>
            <a:endParaRPr lang="en-GB" sz="1000" dirty="0"/>
          </a:p>
          <a:p>
            <a:endParaRPr lang="en-GB" sz="1000" dirty="0"/>
          </a:p>
          <a:p>
            <a:endParaRPr lang="en-GB" sz="1000" dirty="0"/>
          </a:p>
          <a:p>
            <a:endParaRPr lang="en-GB" sz="1000" dirty="0"/>
          </a:p>
          <a:p>
            <a:endParaRPr lang="en-GB" sz="1000" dirty="0"/>
          </a:p>
          <a:p>
            <a:endParaRPr lang="en-GB" sz="1000" dirty="0"/>
          </a:p>
          <a:p>
            <a:endParaRPr lang="en-GB" sz="1000" dirty="0"/>
          </a:p>
          <a:p>
            <a:pPr algn="ctr"/>
            <a:r>
              <a:rPr lang="en-GB" sz="1000" dirty="0"/>
              <a:t>  </a:t>
            </a:r>
          </a:p>
          <a:p>
            <a:endParaRPr lang="en-GB" sz="1000" dirty="0"/>
          </a:p>
          <a:p>
            <a:endParaRPr lang="en-GB" sz="1000" dirty="0"/>
          </a:p>
          <a:p>
            <a:endParaRPr lang="en-GB" sz="1000" dirty="0"/>
          </a:p>
          <a:p>
            <a:endParaRPr lang="en-GB" dirty="0"/>
          </a:p>
        </p:txBody>
      </p:sp>
      <p:pic>
        <p:nvPicPr>
          <p:cNvPr id="7" name="Picture 6">
            <a:extLst>
              <a:ext uri="{FF2B5EF4-FFF2-40B4-BE49-F238E27FC236}">
                <a16:creationId xmlns:a16="http://schemas.microsoft.com/office/drawing/2014/main" id="{8EFB3DEC-F796-E937-7A99-D668C49B1914}"/>
              </a:ext>
            </a:extLst>
          </p:cNvPr>
          <p:cNvPicPr>
            <a:picLocks noChangeAspect="1"/>
          </p:cNvPicPr>
          <p:nvPr/>
        </p:nvPicPr>
        <p:blipFill>
          <a:blip r:embed="rId5"/>
          <a:stretch>
            <a:fillRect/>
          </a:stretch>
        </p:blipFill>
        <p:spPr>
          <a:xfrm>
            <a:off x="228600" y="3692320"/>
            <a:ext cx="2717814" cy="1276532"/>
          </a:xfrm>
          <a:prstGeom prst="rect">
            <a:avLst/>
          </a:prstGeom>
        </p:spPr>
      </p:pic>
      <p:sp>
        <p:nvSpPr>
          <p:cNvPr id="8" name="TextBox 7">
            <a:extLst>
              <a:ext uri="{FF2B5EF4-FFF2-40B4-BE49-F238E27FC236}">
                <a16:creationId xmlns:a16="http://schemas.microsoft.com/office/drawing/2014/main" id="{1F9F7BD5-1225-675F-55A5-54A6D7E5A834}"/>
              </a:ext>
            </a:extLst>
          </p:cNvPr>
          <p:cNvSpPr txBox="1"/>
          <p:nvPr/>
        </p:nvSpPr>
        <p:spPr>
          <a:xfrm>
            <a:off x="2988659" y="997828"/>
            <a:ext cx="3418180" cy="523220"/>
          </a:xfrm>
          <a:prstGeom prst="rect">
            <a:avLst/>
          </a:prstGeom>
          <a:noFill/>
        </p:spPr>
        <p:txBody>
          <a:bodyPr wrap="none" rtlCol="0">
            <a:spAutoFit/>
          </a:bodyPr>
          <a:lstStyle/>
          <a:p>
            <a:pPr algn="ctr"/>
            <a:r>
              <a:rPr lang="en-GB" sz="1400" b="1" dirty="0">
                <a:solidFill>
                  <a:srgbClr val="00B079"/>
                </a:solidFill>
              </a:rPr>
              <a:t>Adult Changing Room and Sensory Garden, </a:t>
            </a:r>
          </a:p>
          <a:p>
            <a:pPr algn="ctr"/>
            <a:r>
              <a:rPr lang="en-GB" sz="1400" b="1" dirty="0">
                <a:solidFill>
                  <a:srgbClr val="00B079"/>
                </a:solidFill>
              </a:rPr>
              <a:t>St Aengus Community Centre </a:t>
            </a:r>
            <a:endParaRPr lang="en-IE" sz="1400" b="1" dirty="0">
              <a:solidFill>
                <a:srgbClr val="00B079"/>
              </a:solidFill>
            </a:endParaRPr>
          </a:p>
        </p:txBody>
      </p:sp>
      <p:pic>
        <p:nvPicPr>
          <p:cNvPr id="9" name="Picture 8">
            <a:extLst>
              <a:ext uri="{FF2B5EF4-FFF2-40B4-BE49-F238E27FC236}">
                <a16:creationId xmlns:a16="http://schemas.microsoft.com/office/drawing/2014/main" id="{C42783D9-A5FA-2BBF-2EC3-B408D8CDA6C5}"/>
              </a:ext>
            </a:extLst>
          </p:cNvPr>
          <p:cNvPicPr>
            <a:picLocks noChangeAspect="1"/>
          </p:cNvPicPr>
          <p:nvPr/>
        </p:nvPicPr>
        <p:blipFill>
          <a:blip r:embed="rId6"/>
          <a:stretch>
            <a:fillRect/>
          </a:stretch>
        </p:blipFill>
        <p:spPr>
          <a:xfrm>
            <a:off x="3037515" y="1605100"/>
            <a:ext cx="1507949" cy="1318245"/>
          </a:xfrm>
          <a:prstGeom prst="rect">
            <a:avLst/>
          </a:prstGeom>
        </p:spPr>
      </p:pic>
      <p:pic>
        <p:nvPicPr>
          <p:cNvPr id="11" name="Picture 10">
            <a:extLst>
              <a:ext uri="{FF2B5EF4-FFF2-40B4-BE49-F238E27FC236}">
                <a16:creationId xmlns:a16="http://schemas.microsoft.com/office/drawing/2014/main" id="{CCE24D32-B31F-FE4E-4DB2-AD62A400E913}"/>
              </a:ext>
            </a:extLst>
          </p:cNvPr>
          <p:cNvPicPr>
            <a:picLocks noChangeAspect="1"/>
          </p:cNvPicPr>
          <p:nvPr/>
        </p:nvPicPr>
        <p:blipFill rotWithShape="1">
          <a:blip r:embed="rId7"/>
          <a:srcRect l="60076" t="7783" r="12599" b="38435"/>
          <a:stretch/>
        </p:blipFill>
        <p:spPr>
          <a:xfrm>
            <a:off x="4623845" y="1600399"/>
            <a:ext cx="1835915" cy="1325914"/>
          </a:xfrm>
          <a:prstGeom prst="rect">
            <a:avLst/>
          </a:prstGeom>
        </p:spPr>
      </p:pic>
      <p:sp>
        <p:nvSpPr>
          <p:cNvPr id="12" name="TextBox 11">
            <a:extLst>
              <a:ext uri="{FF2B5EF4-FFF2-40B4-BE49-F238E27FC236}">
                <a16:creationId xmlns:a16="http://schemas.microsoft.com/office/drawing/2014/main" id="{9B6F15EA-80B7-59A8-D404-95F7D2BB962B}"/>
              </a:ext>
            </a:extLst>
          </p:cNvPr>
          <p:cNvSpPr txBox="1"/>
          <p:nvPr/>
        </p:nvSpPr>
        <p:spPr>
          <a:xfrm>
            <a:off x="3612141" y="3082000"/>
            <a:ext cx="2427268" cy="523220"/>
          </a:xfrm>
          <a:prstGeom prst="rect">
            <a:avLst/>
          </a:prstGeom>
          <a:noFill/>
        </p:spPr>
        <p:txBody>
          <a:bodyPr wrap="square" rtlCol="0">
            <a:spAutoFit/>
          </a:bodyPr>
          <a:lstStyle/>
          <a:p>
            <a:pPr algn="ctr"/>
            <a:r>
              <a:rPr lang="en-GB" sz="1400" b="1" dirty="0">
                <a:solidFill>
                  <a:srgbClr val="00B079"/>
                </a:solidFill>
              </a:rPr>
              <a:t>Resilience Programme, Brookfield Community Centre </a:t>
            </a:r>
            <a:endParaRPr lang="en-IE" sz="1400" b="1" dirty="0">
              <a:solidFill>
                <a:srgbClr val="00B079"/>
              </a:solidFill>
            </a:endParaRPr>
          </a:p>
        </p:txBody>
      </p:sp>
      <p:pic>
        <p:nvPicPr>
          <p:cNvPr id="13" name="Picture 12">
            <a:extLst>
              <a:ext uri="{FF2B5EF4-FFF2-40B4-BE49-F238E27FC236}">
                <a16:creationId xmlns:a16="http://schemas.microsoft.com/office/drawing/2014/main" id="{AAA34AE9-F19E-95D8-314C-6C5E09F01FEB}"/>
              </a:ext>
            </a:extLst>
          </p:cNvPr>
          <p:cNvPicPr>
            <a:picLocks noChangeAspect="1"/>
          </p:cNvPicPr>
          <p:nvPr/>
        </p:nvPicPr>
        <p:blipFill>
          <a:blip r:embed="rId8"/>
          <a:stretch>
            <a:fillRect/>
          </a:stretch>
        </p:blipFill>
        <p:spPr>
          <a:xfrm>
            <a:off x="3548655" y="3641845"/>
            <a:ext cx="2459378" cy="1327007"/>
          </a:xfrm>
          <a:prstGeom prst="rect">
            <a:avLst/>
          </a:prstGeom>
        </p:spPr>
      </p:pic>
      <p:sp>
        <p:nvSpPr>
          <p:cNvPr id="14" name="TextBox 13">
            <a:extLst>
              <a:ext uri="{FF2B5EF4-FFF2-40B4-BE49-F238E27FC236}">
                <a16:creationId xmlns:a16="http://schemas.microsoft.com/office/drawing/2014/main" id="{D8CAE04B-88C9-A720-0D5D-302A452B310C}"/>
              </a:ext>
            </a:extLst>
          </p:cNvPr>
          <p:cNvSpPr txBox="1"/>
          <p:nvPr/>
        </p:nvSpPr>
        <p:spPr>
          <a:xfrm>
            <a:off x="6656780" y="936273"/>
            <a:ext cx="2411020" cy="523220"/>
          </a:xfrm>
          <a:prstGeom prst="rect">
            <a:avLst/>
          </a:prstGeom>
          <a:noFill/>
        </p:spPr>
        <p:txBody>
          <a:bodyPr wrap="square" rtlCol="0">
            <a:spAutoFit/>
          </a:bodyPr>
          <a:lstStyle/>
          <a:p>
            <a:pPr algn="ctr"/>
            <a:r>
              <a:rPr lang="en-GB" sz="1400" b="1" dirty="0">
                <a:solidFill>
                  <a:srgbClr val="00B079"/>
                </a:solidFill>
              </a:rPr>
              <a:t>Period Poverty Initiative, </a:t>
            </a:r>
          </a:p>
          <a:p>
            <a:pPr algn="ctr"/>
            <a:r>
              <a:rPr lang="en-GB" sz="1400" b="1" dirty="0" err="1">
                <a:solidFill>
                  <a:srgbClr val="00B079"/>
                </a:solidFill>
              </a:rPr>
              <a:t>Foroige</a:t>
            </a:r>
            <a:r>
              <a:rPr lang="en-GB" sz="1400" b="1" dirty="0">
                <a:solidFill>
                  <a:srgbClr val="00B079"/>
                </a:solidFill>
              </a:rPr>
              <a:t> Homeless Hub </a:t>
            </a:r>
            <a:endParaRPr lang="en-IE" sz="1400" b="1" dirty="0">
              <a:solidFill>
                <a:srgbClr val="00B079"/>
              </a:solidFill>
            </a:endParaRPr>
          </a:p>
        </p:txBody>
      </p:sp>
      <p:sp>
        <p:nvSpPr>
          <p:cNvPr id="15" name="TextBox 14">
            <a:extLst>
              <a:ext uri="{FF2B5EF4-FFF2-40B4-BE49-F238E27FC236}">
                <a16:creationId xmlns:a16="http://schemas.microsoft.com/office/drawing/2014/main" id="{5EAADB3B-F228-8D20-570E-546AD9BD2867}"/>
              </a:ext>
            </a:extLst>
          </p:cNvPr>
          <p:cNvSpPr txBox="1"/>
          <p:nvPr/>
        </p:nvSpPr>
        <p:spPr>
          <a:xfrm>
            <a:off x="6713644" y="3108325"/>
            <a:ext cx="2235643" cy="523220"/>
          </a:xfrm>
          <a:prstGeom prst="rect">
            <a:avLst/>
          </a:prstGeom>
          <a:noFill/>
        </p:spPr>
        <p:txBody>
          <a:bodyPr wrap="square" rtlCol="0">
            <a:spAutoFit/>
          </a:bodyPr>
          <a:lstStyle/>
          <a:p>
            <a:pPr algn="ctr"/>
            <a:r>
              <a:rPr lang="en-GB" sz="1400" b="1" dirty="0">
                <a:solidFill>
                  <a:srgbClr val="00B079"/>
                </a:solidFill>
              </a:rPr>
              <a:t>Active Families, South Dublin County Partnership </a:t>
            </a:r>
            <a:endParaRPr lang="en-IE" sz="1400" b="1" dirty="0">
              <a:solidFill>
                <a:srgbClr val="00B079"/>
              </a:solidFill>
            </a:endParaRPr>
          </a:p>
        </p:txBody>
      </p:sp>
      <p:pic>
        <p:nvPicPr>
          <p:cNvPr id="16" name="Picture 15">
            <a:extLst>
              <a:ext uri="{FF2B5EF4-FFF2-40B4-BE49-F238E27FC236}">
                <a16:creationId xmlns:a16="http://schemas.microsoft.com/office/drawing/2014/main" id="{99AF22E7-63CB-B19B-9026-5F131F02A170}"/>
              </a:ext>
            </a:extLst>
          </p:cNvPr>
          <p:cNvPicPr>
            <a:picLocks noChangeAspect="1"/>
          </p:cNvPicPr>
          <p:nvPr/>
        </p:nvPicPr>
        <p:blipFill>
          <a:blip r:embed="rId9"/>
          <a:stretch>
            <a:fillRect/>
          </a:stretch>
        </p:blipFill>
        <p:spPr>
          <a:xfrm>
            <a:off x="6749240" y="3647348"/>
            <a:ext cx="2096676" cy="1321504"/>
          </a:xfrm>
          <a:prstGeom prst="rect">
            <a:avLst/>
          </a:prstGeom>
        </p:spPr>
      </p:pic>
      <p:pic>
        <p:nvPicPr>
          <p:cNvPr id="17" name="Picture 16">
            <a:extLst>
              <a:ext uri="{FF2B5EF4-FFF2-40B4-BE49-F238E27FC236}">
                <a16:creationId xmlns:a16="http://schemas.microsoft.com/office/drawing/2014/main" id="{B5648C0A-6C9F-5325-54AC-A528D546BC53}"/>
              </a:ext>
            </a:extLst>
          </p:cNvPr>
          <p:cNvPicPr>
            <a:picLocks noChangeAspect="1"/>
          </p:cNvPicPr>
          <p:nvPr/>
        </p:nvPicPr>
        <p:blipFill>
          <a:blip r:embed="rId10"/>
          <a:stretch>
            <a:fillRect/>
          </a:stretch>
        </p:blipFill>
        <p:spPr>
          <a:xfrm>
            <a:off x="6807831" y="1521048"/>
            <a:ext cx="1893606" cy="1384554"/>
          </a:xfrm>
          <a:prstGeom prst="rect">
            <a:avLst/>
          </a:prstGeom>
        </p:spPr>
      </p:pic>
      <p:sp>
        <p:nvSpPr>
          <p:cNvPr id="3" name="TextBox 2">
            <a:extLst>
              <a:ext uri="{FF2B5EF4-FFF2-40B4-BE49-F238E27FC236}">
                <a16:creationId xmlns:a16="http://schemas.microsoft.com/office/drawing/2014/main" id="{AEA915C6-92E2-1963-C2C0-6DB980465823}"/>
              </a:ext>
            </a:extLst>
          </p:cNvPr>
          <p:cNvSpPr txBox="1"/>
          <p:nvPr/>
        </p:nvSpPr>
        <p:spPr>
          <a:xfrm>
            <a:off x="204908" y="993944"/>
            <a:ext cx="2514600" cy="523220"/>
          </a:xfrm>
          <a:prstGeom prst="rect">
            <a:avLst/>
          </a:prstGeom>
          <a:noFill/>
        </p:spPr>
        <p:txBody>
          <a:bodyPr wrap="square" rtlCol="0">
            <a:spAutoFit/>
          </a:bodyPr>
          <a:lstStyle/>
          <a:p>
            <a:pPr algn="ctr"/>
            <a:r>
              <a:rPr lang="en-GB" sz="1400" b="1" dirty="0">
                <a:solidFill>
                  <a:srgbClr val="00B079"/>
                </a:solidFill>
              </a:rPr>
              <a:t>Trim Trail, </a:t>
            </a:r>
          </a:p>
          <a:p>
            <a:pPr algn="ctr"/>
            <a:r>
              <a:rPr lang="en-GB" sz="1400" b="1" dirty="0" err="1">
                <a:solidFill>
                  <a:srgbClr val="00B079"/>
                </a:solidFill>
              </a:rPr>
              <a:t>MacUilliam</a:t>
            </a:r>
            <a:r>
              <a:rPr lang="en-GB" sz="1400" b="1" dirty="0">
                <a:solidFill>
                  <a:srgbClr val="00B079"/>
                </a:solidFill>
              </a:rPr>
              <a:t> Estate</a:t>
            </a:r>
            <a:endParaRPr lang="en-GB" sz="1400" dirty="0"/>
          </a:p>
        </p:txBody>
      </p:sp>
      <p:sp>
        <p:nvSpPr>
          <p:cNvPr id="10" name="TextBox 9">
            <a:extLst>
              <a:ext uri="{FF2B5EF4-FFF2-40B4-BE49-F238E27FC236}">
                <a16:creationId xmlns:a16="http://schemas.microsoft.com/office/drawing/2014/main" id="{31E41A45-3855-31EE-B298-178CE0EA6985}"/>
              </a:ext>
            </a:extLst>
          </p:cNvPr>
          <p:cNvSpPr txBox="1"/>
          <p:nvPr/>
        </p:nvSpPr>
        <p:spPr>
          <a:xfrm>
            <a:off x="687902" y="3162964"/>
            <a:ext cx="1795683" cy="523220"/>
          </a:xfrm>
          <a:prstGeom prst="rect">
            <a:avLst/>
          </a:prstGeom>
          <a:noFill/>
        </p:spPr>
        <p:txBody>
          <a:bodyPr wrap="none" rtlCol="0">
            <a:spAutoFit/>
          </a:bodyPr>
          <a:lstStyle/>
          <a:p>
            <a:pPr algn="ctr"/>
            <a:r>
              <a:rPr lang="en-GB" sz="1400" b="1" dirty="0">
                <a:solidFill>
                  <a:srgbClr val="00B079"/>
                </a:solidFill>
              </a:rPr>
              <a:t>MUGA (part funding) </a:t>
            </a:r>
          </a:p>
          <a:p>
            <a:pPr algn="ctr"/>
            <a:r>
              <a:rPr lang="en-GB" sz="1400" b="1" dirty="0" err="1">
                <a:solidFill>
                  <a:srgbClr val="00B079"/>
                </a:solidFill>
              </a:rPr>
              <a:t>Citywise</a:t>
            </a:r>
            <a:r>
              <a:rPr lang="en-GB" sz="1400" b="1" dirty="0">
                <a:solidFill>
                  <a:srgbClr val="00B079"/>
                </a:solidFill>
              </a:rPr>
              <a:t> Education </a:t>
            </a:r>
          </a:p>
        </p:txBody>
      </p:sp>
      <p:pic>
        <p:nvPicPr>
          <p:cNvPr id="18" name="Picture 17">
            <a:extLst>
              <a:ext uri="{FF2B5EF4-FFF2-40B4-BE49-F238E27FC236}">
                <a16:creationId xmlns:a16="http://schemas.microsoft.com/office/drawing/2014/main" id="{F1D77A33-E9A1-D36D-D4ED-CF2853456B38}"/>
              </a:ext>
            </a:extLst>
          </p:cNvPr>
          <p:cNvPicPr>
            <a:picLocks noChangeAspect="1"/>
          </p:cNvPicPr>
          <p:nvPr/>
        </p:nvPicPr>
        <p:blipFill>
          <a:blip r:embed="rId11"/>
          <a:stretch>
            <a:fillRect/>
          </a:stretch>
        </p:blipFill>
        <p:spPr>
          <a:xfrm>
            <a:off x="146333" y="1520232"/>
            <a:ext cx="1149067" cy="1532089"/>
          </a:xfrm>
          <a:prstGeom prst="rect">
            <a:avLst/>
          </a:prstGeom>
        </p:spPr>
      </p:pic>
      <p:pic>
        <p:nvPicPr>
          <p:cNvPr id="19" name="Picture 18">
            <a:extLst>
              <a:ext uri="{FF2B5EF4-FFF2-40B4-BE49-F238E27FC236}">
                <a16:creationId xmlns:a16="http://schemas.microsoft.com/office/drawing/2014/main" id="{F21BCEE4-CB82-7B44-70FD-25FCDC627627}"/>
              </a:ext>
            </a:extLst>
          </p:cNvPr>
          <p:cNvPicPr>
            <a:picLocks noChangeAspect="1"/>
          </p:cNvPicPr>
          <p:nvPr/>
        </p:nvPicPr>
        <p:blipFill>
          <a:blip r:embed="rId12"/>
          <a:stretch>
            <a:fillRect/>
          </a:stretch>
        </p:blipFill>
        <p:spPr>
          <a:xfrm>
            <a:off x="1329750" y="1529410"/>
            <a:ext cx="1274238" cy="1520875"/>
          </a:xfrm>
          <a:prstGeom prst="rect">
            <a:avLst/>
          </a:prstGeom>
        </p:spPr>
      </p:pic>
      <p:pic>
        <p:nvPicPr>
          <p:cNvPr id="38" name="Audio 37">
            <a:hlinkClick r:id="" action="ppaction://media"/>
            <a:extLst>
              <a:ext uri="{FF2B5EF4-FFF2-40B4-BE49-F238E27FC236}">
                <a16:creationId xmlns:a16="http://schemas.microsoft.com/office/drawing/2014/main" id="{66F8F1A3-D08B-D566-FFFD-15335F095C0D}"/>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585200" y="4591050"/>
            <a:ext cx="406400" cy="406400"/>
          </a:xfrm>
          <a:prstGeom prst="rect">
            <a:avLst/>
          </a:prstGeom>
        </p:spPr>
      </p:pic>
    </p:spTree>
    <p:extLst>
      <p:ext uri="{BB962C8B-B14F-4D97-AF65-F5344CB8AC3E}">
        <p14:creationId xmlns:p14="http://schemas.microsoft.com/office/powerpoint/2010/main" val="4232323403"/>
      </p:ext>
    </p:extLst>
  </p:cSld>
  <p:clrMapOvr>
    <a:masterClrMapping/>
  </p:clrMapOvr>
  <mc:AlternateContent xmlns:mc="http://schemas.openxmlformats.org/markup-compatibility/2006" xmlns:p14="http://schemas.microsoft.com/office/powerpoint/2010/main">
    <mc:Choice Requires="p14">
      <p:transition spd="slow" p14:dur="2000" advTm="33929"/>
    </mc:Choice>
    <mc:Fallback xmlns="">
      <p:transition spd="slow" advTm="33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5A615-ADA7-6D63-A8A4-53155DBF0848}"/>
              </a:ext>
            </a:extLst>
          </p:cNvPr>
          <p:cNvSpPr>
            <a:spLocks noGrp="1"/>
          </p:cNvSpPr>
          <p:nvPr>
            <p:ph type="title"/>
          </p:nvPr>
        </p:nvSpPr>
        <p:spPr>
          <a:xfrm>
            <a:off x="152400" y="974725"/>
            <a:ext cx="8991600" cy="3952364"/>
          </a:xfrm>
        </p:spPr>
        <p:txBody>
          <a:bodyPr/>
          <a:lstStyle/>
          <a:p>
            <a:r>
              <a:rPr lang="en-GB" sz="1800" dirty="0">
                <a:latin typeface="Calibri" panose="020F0502020204030204" pitchFamily="34" charset="0"/>
                <a:cs typeface="Calibri" panose="020F0502020204030204" pitchFamily="34" charset="0"/>
              </a:rPr>
              <a:t>Outdoor Callisthenic Equipment and Play Space Upgrades, Clondalkin Park (€120,000 + €7,000 Seed Funding)</a:t>
            </a:r>
            <a:br>
              <a:rPr lang="en-GB" sz="1800" dirty="0">
                <a:latin typeface="Calibri" panose="020F0502020204030204" pitchFamily="34" charset="0"/>
                <a:cs typeface="Calibri" panose="020F0502020204030204" pitchFamily="34" charset="0"/>
              </a:rPr>
            </a:br>
            <a:r>
              <a:rPr lang="en-GB" sz="1800" b="0" dirty="0">
                <a:solidFill>
                  <a:schemeClr val="tx1"/>
                </a:solidFill>
                <a:latin typeface="Calibri" panose="020F0502020204030204" pitchFamily="34" charset="0"/>
                <a:cs typeface="Calibri" panose="020F0502020204030204" pitchFamily="34" charset="0"/>
              </a:rPr>
              <a:t>Delayed due to supplier issues and ground conditions. Additional €7,000 required for works to make good around the site by disposing soil and adding accessible footpaths to workout area. Excavations commenced on Monday 13</a:t>
            </a:r>
            <a:r>
              <a:rPr lang="en-GB" sz="1800" b="0" baseline="30000" dirty="0">
                <a:solidFill>
                  <a:schemeClr val="tx1"/>
                </a:solidFill>
                <a:latin typeface="Calibri" panose="020F0502020204030204" pitchFamily="34" charset="0"/>
                <a:cs typeface="Calibri" panose="020F0502020204030204" pitchFamily="34" charset="0"/>
              </a:rPr>
              <a:t>th</a:t>
            </a:r>
            <a:r>
              <a:rPr lang="en-GB" sz="1800" b="0" dirty="0">
                <a:solidFill>
                  <a:schemeClr val="tx1"/>
                </a:solidFill>
                <a:latin typeface="Calibri" panose="020F0502020204030204" pitchFamily="34" charset="0"/>
                <a:cs typeface="Calibri" panose="020F0502020204030204" pitchFamily="34" charset="0"/>
              </a:rPr>
              <a:t> February 2023.</a:t>
            </a:r>
            <a:br>
              <a:rPr lang="en-GB" sz="1800" b="0" dirty="0">
                <a:latin typeface="Calibri" panose="020F0502020204030204" pitchFamily="34" charset="0"/>
                <a:cs typeface="Calibri" panose="020F0502020204030204" pitchFamily="34" charset="0"/>
              </a:rPr>
            </a:br>
            <a:br>
              <a:rPr lang="en-GB" sz="1800" b="0" dirty="0">
                <a:latin typeface="Calibri" panose="020F0502020204030204" pitchFamily="34" charset="0"/>
                <a:cs typeface="Calibri" panose="020F0502020204030204" pitchFamily="34" charset="0"/>
              </a:rPr>
            </a:br>
            <a:r>
              <a:rPr lang="en-GB" sz="1800" dirty="0">
                <a:latin typeface="Calibri" panose="020F0502020204030204" pitchFamily="34" charset="0"/>
                <a:cs typeface="Calibri" panose="020F0502020204030204" pitchFamily="34" charset="0"/>
              </a:rPr>
              <a:t>Outdoor Callisthenic Equipment, </a:t>
            </a:r>
            <a:r>
              <a:rPr lang="en-GB" sz="1800" dirty="0" err="1">
                <a:latin typeface="Calibri" panose="020F0502020204030204" pitchFamily="34" charset="0"/>
                <a:cs typeface="Calibri" panose="020F0502020204030204" pitchFamily="34" charset="0"/>
              </a:rPr>
              <a:t>Balgaddy</a:t>
            </a:r>
            <a:r>
              <a:rPr lang="en-GB" sz="1800" dirty="0">
                <a:latin typeface="Calibri" panose="020F0502020204030204" pitchFamily="34" charset="0"/>
                <a:cs typeface="Calibri" panose="020F0502020204030204" pitchFamily="34" charset="0"/>
              </a:rPr>
              <a:t> (€60,000)</a:t>
            </a:r>
            <a:br>
              <a:rPr lang="en-GB" sz="1800" dirty="0">
                <a:latin typeface="Calibri" panose="020F0502020204030204" pitchFamily="34" charset="0"/>
                <a:cs typeface="Calibri" panose="020F0502020204030204" pitchFamily="34" charset="0"/>
              </a:rPr>
            </a:br>
            <a:r>
              <a:rPr lang="en-GB" sz="1800" b="0" dirty="0">
                <a:solidFill>
                  <a:schemeClr val="tx1"/>
                </a:solidFill>
                <a:latin typeface="Calibri" panose="020F0502020204030204" pitchFamily="34" charset="0"/>
                <a:cs typeface="Calibri" panose="020F0502020204030204" pitchFamily="34" charset="0"/>
              </a:rPr>
              <a:t>Callisthenic equipment erected and operational.</a:t>
            </a:r>
            <a:br>
              <a:rPr lang="en-GB" sz="1800" dirty="0">
                <a:latin typeface="Calibri" panose="020F0502020204030204" pitchFamily="34" charset="0"/>
                <a:cs typeface="Calibri" panose="020F0502020204030204" pitchFamily="34" charset="0"/>
              </a:rPr>
            </a:br>
            <a:br>
              <a:rPr lang="en-GB" sz="1800" dirty="0">
                <a:solidFill>
                  <a:schemeClr val="tx1"/>
                </a:solidFill>
                <a:latin typeface="Calibri" panose="020F0502020204030204" pitchFamily="34" charset="0"/>
                <a:cs typeface="Calibri" panose="020F0502020204030204" pitchFamily="34" charset="0"/>
              </a:rPr>
            </a:br>
            <a:r>
              <a:rPr lang="en-GB" sz="1800" dirty="0">
                <a:latin typeface="Calibri" panose="020F0502020204030204" pitchFamily="34" charset="0"/>
                <a:cs typeface="Calibri" panose="020F0502020204030204" pitchFamily="34" charset="0"/>
              </a:rPr>
              <a:t>Black Lane Upgrades, </a:t>
            </a:r>
            <a:r>
              <a:rPr lang="en-GB" sz="1800" dirty="0" err="1">
                <a:latin typeface="Calibri" panose="020F0502020204030204" pitchFamily="34" charset="0"/>
                <a:cs typeface="Calibri" panose="020F0502020204030204" pitchFamily="34" charset="0"/>
              </a:rPr>
              <a:t>Neilstown</a:t>
            </a:r>
            <a:r>
              <a:rPr lang="en-GB" sz="1800" dirty="0">
                <a:latin typeface="Calibri" panose="020F0502020204030204" pitchFamily="34" charset="0"/>
                <a:cs typeface="Calibri" panose="020F0502020204030204" pitchFamily="34" charset="0"/>
              </a:rPr>
              <a:t>, Clondalkin (€50,000)</a:t>
            </a:r>
            <a:br>
              <a:rPr lang="en-GB" sz="1800" dirty="0">
                <a:solidFill>
                  <a:schemeClr val="tx1"/>
                </a:solidFill>
                <a:latin typeface="Calibri" panose="020F0502020204030204" pitchFamily="34" charset="0"/>
                <a:cs typeface="Calibri" panose="020F0502020204030204" pitchFamily="34" charset="0"/>
              </a:rPr>
            </a:br>
            <a:r>
              <a:rPr lang="en-GB" sz="1800" b="0" dirty="0">
                <a:solidFill>
                  <a:schemeClr val="tx1"/>
                </a:solidFill>
                <a:latin typeface="Calibri" panose="020F0502020204030204" pitchFamily="34" charset="0"/>
                <a:cs typeface="Calibri" panose="020F0502020204030204" pitchFamily="34" charset="0"/>
              </a:rPr>
              <a:t>Construction substantially complete. Lighting installed and awaiting testing. Minor landscape work to be completed when weather improves in Spring 2023.</a:t>
            </a:r>
            <a:br>
              <a:rPr lang="en-GB" sz="1800" b="0" dirty="0">
                <a:solidFill>
                  <a:schemeClr val="tx1"/>
                </a:solidFill>
                <a:latin typeface="Calibri" panose="020F0502020204030204" pitchFamily="34" charset="0"/>
                <a:cs typeface="Calibri" panose="020F0502020204030204" pitchFamily="34" charset="0"/>
              </a:rPr>
            </a:br>
            <a:br>
              <a:rPr lang="en-GB" sz="1800" b="0" dirty="0">
                <a:solidFill>
                  <a:schemeClr val="tx1"/>
                </a:solidFill>
                <a:latin typeface="Calibri" panose="020F0502020204030204" pitchFamily="34" charset="0"/>
                <a:cs typeface="Calibri" panose="020F0502020204030204" pitchFamily="34" charset="0"/>
              </a:rPr>
            </a:br>
            <a:br>
              <a:rPr lang="en-GB" sz="1100" dirty="0"/>
            </a:br>
            <a:endParaRPr lang="en-IE" sz="1100" dirty="0">
              <a:solidFill>
                <a:schemeClr val="tx1"/>
              </a:solidFill>
            </a:endParaRPr>
          </a:p>
        </p:txBody>
      </p:sp>
      <p:sp>
        <p:nvSpPr>
          <p:cNvPr id="3" name="TextBox 2">
            <a:extLst>
              <a:ext uri="{FF2B5EF4-FFF2-40B4-BE49-F238E27FC236}">
                <a16:creationId xmlns:a16="http://schemas.microsoft.com/office/drawing/2014/main" id="{4C639922-43A7-FA0A-FA97-B4E39609CA6D}"/>
              </a:ext>
            </a:extLst>
          </p:cNvPr>
          <p:cNvSpPr txBox="1"/>
          <p:nvPr/>
        </p:nvSpPr>
        <p:spPr>
          <a:xfrm>
            <a:off x="5029200" y="-92075"/>
            <a:ext cx="4343400" cy="830997"/>
          </a:xfrm>
          <a:prstGeom prst="rect">
            <a:avLst/>
          </a:prstGeom>
          <a:noFill/>
        </p:spPr>
        <p:txBody>
          <a:bodyPr wrap="square" rtlCol="0">
            <a:spAutoFit/>
          </a:bodyPr>
          <a:lstStyle/>
          <a:p>
            <a:r>
              <a:rPr lang="en-GB" sz="2400" b="1" dirty="0">
                <a:solidFill>
                  <a:srgbClr val="00B050"/>
                </a:solidFill>
              </a:rPr>
              <a:t>Community Enhancement Fund  </a:t>
            </a:r>
          </a:p>
          <a:p>
            <a:r>
              <a:rPr lang="en-GB" sz="2400" b="1" dirty="0">
                <a:solidFill>
                  <a:srgbClr val="00B050"/>
                </a:solidFill>
              </a:rPr>
              <a:t>                   Clondalkin </a:t>
            </a:r>
            <a:endParaRPr lang="en-IE" sz="2400" b="1" dirty="0">
              <a:solidFill>
                <a:srgbClr val="00B050"/>
              </a:solidFill>
            </a:endParaRPr>
          </a:p>
        </p:txBody>
      </p:sp>
      <p:pic>
        <p:nvPicPr>
          <p:cNvPr id="35" name="Audio 34">
            <a:hlinkClick r:id="" action="ppaction://media"/>
            <a:extLst>
              <a:ext uri="{FF2B5EF4-FFF2-40B4-BE49-F238E27FC236}">
                <a16:creationId xmlns:a16="http://schemas.microsoft.com/office/drawing/2014/main" id="{FD56E0AA-6335-490F-EE12-09FB6C2FE7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4510088"/>
            <a:ext cx="487362" cy="487362"/>
          </a:xfrm>
          <a:prstGeom prst="rect">
            <a:avLst/>
          </a:prstGeom>
        </p:spPr>
      </p:pic>
    </p:spTree>
    <p:extLst>
      <p:ext uri="{BB962C8B-B14F-4D97-AF65-F5344CB8AC3E}">
        <p14:creationId xmlns:p14="http://schemas.microsoft.com/office/powerpoint/2010/main" val="862790075"/>
      </p:ext>
    </p:extLst>
  </p:cSld>
  <p:clrMapOvr>
    <a:masterClrMapping/>
  </p:clrMapOvr>
  <mc:AlternateContent xmlns:mc="http://schemas.openxmlformats.org/markup-compatibility/2006" xmlns:p14="http://schemas.microsoft.com/office/powerpoint/2010/main">
    <mc:Choice Requires="p14">
      <p:transition spd="slow" p14:dur="2000" advTm="105459"/>
    </mc:Choice>
    <mc:Fallback xmlns="">
      <p:transition spd="slow" advTm="105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0B203-54F8-1EB0-56AA-93E8991EE4CD}"/>
              </a:ext>
            </a:extLst>
          </p:cNvPr>
          <p:cNvSpPr>
            <a:spLocks noGrp="1"/>
          </p:cNvSpPr>
          <p:nvPr>
            <p:ph type="title"/>
          </p:nvPr>
        </p:nvSpPr>
        <p:spPr>
          <a:xfrm>
            <a:off x="4267200" y="-92074"/>
            <a:ext cx="4724400" cy="997709"/>
          </a:xfrm>
        </p:spPr>
        <p:txBody>
          <a:bodyPr/>
          <a:lstStyle/>
          <a:p>
            <a:r>
              <a:rPr lang="en-GB" sz="2400" b="1" dirty="0">
                <a:solidFill>
                  <a:srgbClr val="00B050"/>
                </a:solidFill>
              </a:rPr>
              <a:t>Community Enhancement Fund  </a:t>
            </a:r>
            <a:br>
              <a:rPr lang="en-GB" sz="2400" b="1" dirty="0">
                <a:solidFill>
                  <a:srgbClr val="00B050"/>
                </a:solidFill>
              </a:rPr>
            </a:br>
            <a:r>
              <a:rPr lang="en-GB" sz="2400" b="1" dirty="0">
                <a:solidFill>
                  <a:srgbClr val="00B050"/>
                </a:solidFill>
              </a:rPr>
              <a:t>                      Clondalkin </a:t>
            </a:r>
            <a:br>
              <a:rPr lang="en-IE" sz="1600" b="1" dirty="0">
                <a:solidFill>
                  <a:srgbClr val="00B050"/>
                </a:solidFill>
              </a:rPr>
            </a:br>
            <a:endParaRPr lang="en-IE" dirty="0"/>
          </a:p>
        </p:txBody>
      </p:sp>
      <p:sp>
        <p:nvSpPr>
          <p:cNvPr id="4" name="TextBox 3">
            <a:extLst>
              <a:ext uri="{FF2B5EF4-FFF2-40B4-BE49-F238E27FC236}">
                <a16:creationId xmlns:a16="http://schemas.microsoft.com/office/drawing/2014/main" id="{B6884700-23EC-9D1D-9967-72E6348A512B}"/>
              </a:ext>
            </a:extLst>
          </p:cNvPr>
          <p:cNvSpPr txBox="1"/>
          <p:nvPr/>
        </p:nvSpPr>
        <p:spPr>
          <a:xfrm>
            <a:off x="0" y="1203325"/>
            <a:ext cx="8991600" cy="3970318"/>
          </a:xfrm>
          <a:prstGeom prst="rect">
            <a:avLst/>
          </a:prstGeom>
          <a:noFill/>
        </p:spPr>
        <p:txBody>
          <a:bodyPr wrap="square">
            <a:spAutoFit/>
          </a:bodyPr>
          <a:lstStyle/>
          <a:p>
            <a:r>
              <a:rPr lang="en-GB" sz="1800" b="1" dirty="0">
                <a:solidFill>
                  <a:srgbClr val="00B050"/>
                </a:solidFill>
                <a:latin typeface="Calibri" panose="020F0502020204030204" pitchFamily="34" charset="0"/>
                <a:cs typeface="Calibri" panose="020F0502020204030204" pitchFamily="34" charset="0"/>
              </a:rPr>
              <a:t>Active Families (€13,500)</a:t>
            </a:r>
            <a:br>
              <a:rPr lang="en-GB" sz="1800" dirty="0">
                <a:latin typeface="Calibri" panose="020F0502020204030204" pitchFamily="34" charset="0"/>
                <a:cs typeface="Calibri" panose="020F0502020204030204" pitchFamily="34" charset="0"/>
              </a:rPr>
            </a:br>
            <a:r>
              <a:rPr lang="en-GB" sz="1800" dirty="0">
                <a:solidFill>
                  <a:schemeClr val="tx1"/>
                </a:solidFill>
                <a:latin typeface="Calibri" panose="020F0502020204030204" pitchFamily="34" charset="0"/>
                <a:cs typeface="Calibri" panose="020F0502020204030204" pitchFamily="34" charset="0"/>
              </a:rPr>
              <a:t>South Dublin County Partnership appointed Food and Community Nutritionist – will lead out on development of the programme. Summer 2023.</a:t>
            </a:r>
            <a:br>
              <a:rPr lang="en-GB" sz="1800" dirty="0">
                <a:solidFill>
                  <a:schemeClr val="tx1"/>
                </a:solidFill>
                <a:latin typeface="Calibri" panose="020F0502020204030204" pitchFamily="34" charset="0"/>
                <a:cs typeface="Calibri" panose="020F0502020204030204" pitchFamily="34" charset="0"/>
              </a:rPr>
            </a:br>
            <a:endParaRPr lang="en-GB" sz="1800" b="1" dirty="0">
              <a:solidFill>
                <a:srgbClr val="00B050"/>
              </a:solidFill>
            </a:endParaRPr>
          </a:p>
          <a:p>
            <a:r>
              <a:rPr lang="en-GB" sz="1800" b="1" dirty="0">
                <a:solidFill>
                  <a:srgbClr val="00B050"/>
                </a:solidFill>
              </a:rPr>
              <a:t>Community Health Fair, Rowlagh, Clondalkin (€5,000)</a:t>
            </a:r>
            <a:br>
              <a:rPr lang="en-GB" sz="1800" dirty="0"/>
            </a:br>
            <a:r>
              <a:rPr lang="en-GB" sz="1800" dirty="0">
                <a:solidFill>
                  <a:schemeClr val="tx1"/>
                </a:solidFill>
              </a:rPr>
              <a:t>Completed in October 2022 – funding transferred to South Dublin County Partnership.</a:t>
            </a:r>
            <a:br>
              <a:rPr lang="en-GB" sz="1800" dirty="0">
                <a:solidFill>
                  <a:schemeClr val="tx1"/>
                </a:solidFill>
              </a:rPr>
            </a:br>
            <a:br>
              <a:rPr lang="en-GB" sz="1800" dirty="0">
                <a:solidFill>
                  <a:schemeClr val="tx1"/>
                </a:solidFill>
              </a:rPr>
            </a:br>
            <a:r>
              <a:rPr lang="en-GB" sz="1800" b="1" dirty="0">
                <a:solidFill>
                  <a:srgbClr val="00B050"/>
                </a:solidFill>
              </a:rPr>
              <a:t>Resilience Programme for Women, Neilstown (€1,000)</a:t>
            </a:r>
            <a:br>
              <a:rPr lang="en-GB" sz="1800" dirty="0"/>
            </a:br>
            <a:r>
              <a:rPr lang="en-GB" sz="1800" dirty="0">
                <a:solidFill>
                  <a:schemeClr val="tx1"/>
                </a:solidFill>
              </a:rPr>
              <a:t>Completed by forty participants in Clondalkin, October 2022.</a:t>
            </a:r>
            <a:br>
              <a:rPr lang="en-GB" sz="1800" dirty="0"/>
            </a:br>
            <a:br>
              <a:rPr lang="en-GB" sz="1800" dirty="0"/>
            </a:br>
            <a:r>
              <a:rPr lang="en-GB" sz="1800" b="1" dirty="0">
                <a:solidFill>
                  <a:srgbClr val="00B050"/>
                </a:solidFill>
              </a:rPr>
              <a:t>Period poverty initiative – </a:t>
            </a:r>
            <a:r>
              <a:rPr lang="en-GB" sz="1800" b="1" dirty="0" err="1">
                <a:solidFill>
                  <a:srgbClr val="00B050"/>
                </a:solidFill>
              </a:rPr>
              <a:t>Bawnogue</a:t>
            </a:r>
            <a:r>
              <a:rPr lang="en-GB" sz="1800" b="1" dirty="0">
                <a:solidFill>
                  <a:srgbClr val="00B050"/>
                </a:solidFill>
              </a:rPr>
              <a:t> Community Centre (€500)</a:t>
            </a:r>
            <a:br>
              <a:rPr lang="en-GB" sz="1800" dirty="0"/>
            </a:br>
            <a:r>
              <a:rPr lang="en-GB" sz="1800" dirty="0">
                <a:solidFill>
                  <a:schemeClr val="tx1"/>
                </a:solidFill>
              </a:rPr>
              <a:t>Project completed – funding disseminated to purchase products. </a:t>
            </a:r>
            <a:br>
              <a:rPr lang="en-GB" sz="1800" dirty="0"/>
            </a:br>
            <a:br>
              <a:rPr lang="en-GB" sz="1800" dirty="0"/>
            </a:br>
            <a:endParaRPr lang="en-IE" dirty="0"/>
          </a:p>
        </p:txBody>
      </p:sp>
      <p:pic>
        <p:nvPicPr>
          <p:cNvPr id="23" name="Audio 22">
            <a:hlinkClick r:id="" action="ppaction://media"/>
            <a:extLst>
              <a:ext uri="{FF2B5EF4-FFF2-40B4-BE49-F238E27FC236}">
                <a16:creationId xmlns:a16="http://schemas.microsoft.com/office/drawing/2014/main" id="{1D8829AA-42A7-48A2-F50E-D6A52081DC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4510088"/>
            <a:ext cx="487362" cy="487362"/>
          </a:xfrm>
          <a:prstGeom prst="rect">
            <a:avLst/>
          </a:prstGeom>
        </p:spPr>
      </p:pic>
    </p:spTree>
    <p:extLst>
      <p:ext uri="{BB962C8B-B14F-4D97-AF65-F5344CB8AC3E}">
        <p14:creationId xmlns:p14="http://schemas.microsoft.com/office/powerpoint/2010/main" val="690916413"/>
      </p:ext>
    </p:extLst>
  </p:cSld>
  <p:clrMapOvr>
    <a:masterClrMapping/>
  </p:clrMapOvr>
  <mc:AlternateContent xmlns:mc="http://schemas.openxmlformats.org/markup-compatibility/2006" xmlns:p14="http://schemas.microsoft.com/office/powerpoint/2010/main">
    <mc:Choice Requires="p14">
      <p:transition spd="slow" p14:dur="2000" advTm="72584"/>
    </mc:Choice>
    <mc:Fallback xmlns="">
      <p:transition spd="slow" advTm="72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8B20C9-E90C-D02A-F3C9-34C877ECB294}"/>
              </a:ext>
            </a:extLst>
          </p:cNvPr>
          <p:cNvSpPr>
            <a:spLocks noGrp="1"/>
          </p:cNvSpPr>
          <p:nvPr>
            <p:ph type="title"/>
          </p:nvPr>
        </p:nvSpPr>
        <p:spPr>
          <a:xfrm>
            <a:off x="4267200" y="0"/>
            <a:ext cx="4724400" cy="751488"/>
          </a:xfrm>
        </p:spPr>
        <p:txBody>
          <a:bodyPr/>
          <a:lstStyle/>
          <a:p>
            <a:r>
              <a:rPr lang="en-GB" sz="2400" dirty="0"/>
              <a:t>Community Enhancement Fund </a:t>
            </a:r>
            <a:br>
              <a:rPr lang="en-GB" sz="2400" dirty="0"/>
            </a:br>
            <a:r>
              <a:rPr lang="en-GB" sz="2400" dirty="0"/>
              <a:t>                       Clondalkin</a:t>
            </a:r>
            <a:endParaRPr lang="en-IE" sz="2400" dirty="0"/>
          </a:p>
        </p:txBody>
      </p:sp>
      <p:pic>
        <p:nvPicPr>
          <p:cNvPr id="7" name="Picture 6" descr="A picture containing grass, sky, outdoor, track&#10;&#10;Description automatically generated">
            <a:extLst>
              <a:ext uri="{FF2B5EF4-FFF2-40B4-BE49-F238E27FC236}">
                <a16:creationId xmlns:a16="http://schemas.microsoft.com/office/drawing/2014/main" id="{C424E515-C1E6-F6EF-062B-CE35CD731A7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377" t="32244" r="7830" b="26325"/>
          <a:stretch/>
        </p:blipFill>
        <p:spPr>
          <a:xfrm>
            <a:off x="205984" y="1254617"/>
            <a:ext cx="3286280" cy="1296000"/>
          </a:xfrm>
          <a:prstGeom prst="rect">
            <a:avLst/>
          </a:prstGeom>
        </p:spPr>
      </p:pic>
      <p:pic>
        <p:nvPicPr>
          <p:cNvPr id="9" name="Picture 8" descr="A group of people in a room&#10;&#10;Description automatically generated with medium confidence">
            <a:extLst>
              <a:ext uri="{FF2B5EF4-FFF2-40B4-BE49-F238E27FC236}">
                <a16:creationId xmlns:a16="http://schemas.microsoft.com/office/drawing/2014/main" id="{7A2CF77A-E9E1-07C9-A3A0-F75915BEB08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5561" b="21886"/>
          <a:stretch/>
        </p:blipFill>
        <p:spPr>
          <a:xfrm>
            <a:off x="6292272" y="3184525"/>
            <a:ext cx="2737128" cy="1188000"/>
          </a:xfrm>
          <a:prstGeom prst="rect">
            <a:avLst/>
          </a:prstGeom>
        </p:spPr>
      </p:pic>
      <p:pic>
        <p:nvPicPr>
          <p:cNvPr id="11" name="Picture 10" descr="A picture containing grass, tree, outdoor, park&#10;&#10;Description automatically generated">
            <a:extLst>
              <a:ext uri="{FF2B5EF4-FFF2-40B4-BE49-F238E27FC236}">
                <a16:creationId xmlns:a16="http://schemas.microsoft.com/office/drawing/2014/main" id="{28432851-211F-65E6-7276-1EF6038397E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3422" t="29219" r="23422" b="14553"/>
          <a:stretch/>
        </p:blipFill>
        <p:spPr>
          <a:xfrm>
            <a:off x="6672507" y="890118"/>
            <a:ext cx="2199786" cy="1548000"/>
          </a:xfrm>
          <a:prstGeom prst="rect">
            <a:avLst/>
          </a:prstGeom>
        </p:spPr>
      </p:pic>
      <p:pic>
        <p:nvPicPr>
          <p:cNvPr id="13" name="Picture 12" descr="A picture containing grass, outdoor, sky, ground&#10;&#10;Description automatically generated">
            <a:extLst>
              <a:ext uri="{FF2B5EF4-FFF2-40B4-BE49-F238E27FC236}">
                <a16:creationId xmlns:a16="http://schemas.microsoft.com/office/drawing/2014/main" id="{944A0326-45CB-3F39-D702-CBE9A036D71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3366" t="32244" r="22257" b="18927"/>
          <a:stretch/>
        </p:blipFill>
        <p:spPr>
          <a:xfrm>
            <a:off x="3581400" y="898525"/>
            <a:ext cx="2726181" cy="1836000"/>
          </a:xfrm>
          <a:prstGeom prst="rect">
            <a:avLst/>
          </a:prstGeom>
        </p:spPr>
      </p:pic>
      <p:pic>
        <p:nvPicPr>
          <p:cNvPr id="15" name="Picture 14" descr="A group of people posing for a photo&#10;&#10;Description automatically generated with medium confidence">
            <a:extLst>
              <a:ext uri="{FF2B5EF4-FFF2-40B4-BE49-F238E27FC236}">
                <a16:creationId xmlns:a16="http://schemas.microsoft.com/office/drawing/2014/main" id="{9C678E28-6320-BF05-6A48-D271AF24838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23366" b="23366"/>
          <a:stretch/>
        </p:blipFill>
        <p:spPr>
          <a:xfrm>
            <a:off x="3595734" y="3072698"/>
            <a:ext cx="2500590" cy="1332000"/>
          </a:xfrm>
          <a:prstGeom prst="rect">
            <a:avLst/>
          </a:prstGeom>
        </p:spPr>
      </p:pic>
      <p:pic>
        <p:nvPicPr>
          <p:cNvPr id="17" name="Picture 16" descr="A group of people walking down a road with strollers&#10;&#10;Description automatically generated with medium confidence">
            <a:extLst>
              <a:ext uri="{FF2B5EF4-FFF2-40B4-BE49-F238E27FC236}">
                <a16:creationId xmlns:a16="http://schemas.microsoft.com/office/drawing/2014/main" id="{D7EFC179-E394-210B-BEBB-53E8B09B5E8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6462" t="29285" r="37176" b="27805"/>
          <a:stretch/>
        </p:blipFill>
        <p:spPr>
          <a:xfrm>
            <a:off x="434148" y="2931852"/>
            <a:ext cx="2567169" cy="1584000"/>
          </a:xfrm>
          <a:prstGeom prst="rect">
            <a:avLst/>
          </a:prstGeom>
        </p:spPr>
      </p:pic>
      <p:sp>
        <p:nvSpPr>
          <p:cNvPr id="2" name="TextBox 1">
            <a:extLst>
              <a:ext uri="{FF2B5EF4-FFF2-40B4-BE49-F238E27FC236}">
                <a16:creationId xmlns:a16="http://schemas.microsoft.com/office/drawing/2014/main" id="{4774CFFB-F9F8-DD4D-2F91-1AE6F860E4B3}"/>
              </a:ext>
            </a:extLst>
          </p:cNvPr>
          <p:cNvSpPr txBox="1"/>
          <p:nvPr/>
        </p:nvSpPr>
        <p:spPr>
          <a:xfrm>
            <a:off x="762000" y="2599234"/>
            <a:ext cx="1981200" cy="261610"/>
          </a:xfrm>
          <a:prstGeom prst="rect">
            <a:avLst/>
          </a:prstGeom>
          <a:noFill/>
        </p:spPr>
        <p:txBody>
          <a:bodyPr wrap="square" rtlCol="0">
            <a:spAutoFit/>
          </a:bodyPr>
          <a:lstStyle/>
          <a:p>
            <a:pPr algn="ctr"/>
            <a:r>
              <a:rPr lang="en-GB" sz="1100" b="1" dirty="0">
                <a:solidFill>
                  <a:srgbClr val="00B050"/>
                </a:solidFill>
              </a:rPr>
              <a:t>BALGADDY, CALLISTHENICS </a:t>
            </a:r>
            <a:endParaRPr lang="en-IE" sz="1100" b="1" dirty="0">
              <a:solidFill>
                <a:srgbClr val="00B050"/>
              </a:solidFill>
            </a:endParaRPr>
          </a:p>
        </p:txBody>
      </p:sp>
      <p:sp>
        <p:nvSpPr>
          <p:cNvPr id="4" name="TextBox 3">
            <a:extLst>
              <a:ext uri="{FF2B5EF4-FFF2-40B4-BE49-F238E27FC236}">
                <a16:creationId xmlns:a16="http://schemas.microsoft.com/office/drawing/2014/main" id="{8DEC2B6A-00C5-B775-5BC9-1FD5859CD826}"/>
              </a:ext>
            </a:extLst>
          </p:cNvPr>
          <p:cNvSpPr txBox="1"/>
          <p:nvPr/>
        </p:nvSpPr>
        <p:spPr>
          <a:xfrm>
            <a:off x="3880576" y="2665505"/>
            <a:ext cx="2362200" cy="430887"/>
          </a:xfrm>
          <a:prstGeom prst="rect">
            <a:avLst/>
          </a:prstGeom>
          <a:noFill/>
        </p:spPr>
        <p:txBody>
          <a:bodyPr wrap="square" rtlCol="0">
            <a:spAutoFit/>
          </a:bodyPr>
          <a:lstStyle/>
          <a:p>
            <a:pPr algn="ctr"/>
            <a:r>
              <a:rPr lang="en-GB" sz="1050" b="1" dirty="0">
                <a:solidFill>
                  <a:srgbClr val="00B050"/>
                </a:solidFill>
              </a:rPr>
              <a:t>BLACK LANE IMPROVEMENTS NEILSTOWN</a:t>
            </a:r>
            <a:endParaRPr lang="en-IE" sz="1050" b="1" dirty="0">
              <a:solidFill>
                <a:srgbClr val="00B050"/>
              </a:solidFill>
            </a:endParaRPr>
          </a:p>
        </p:txBody>
      </p:sp>
      <p:sp>
        <p:nvSpPr>
          <p:cNvPr id="5" name="TextBox 4">
            <a:extLst>
              <a:ext uri="{FF2B5EF4-FFF2-40B4-BE49-F238E27FC236}">
                <a16:creationId xmlns:a16="http://schemas.microsoft.com/office/drawing/2014/main" id="{B474A93A-7FA0-994E-4621-6CDD2C78DC58}"/>
              </a:ext>
            </a:extLst>
          </p:cNvPr>
          <p:cNvSpPr txBox="1"/>
          <p:nvPr/>
        </p:nvSpPr>
        <p:spPr>
          <a:xfrm>
            <a:off x="6858000" y="4496439"/>
            <a:ext cx="1828800" cy="261610"/>
          </a:xfrm>
          <a:prstGeom prst="rect">
            <a:avLst/>
          </a:prstGeom>
          <a:noFill/>
        </p:spPr>
        <p:txBody>
          <a:bodyPr wrap="square" rtlCol="0">
            <a:spAutoFit/>
          </a:bodyPr>
          <a:lstStyle/>
          <a:p>
            <a:pPr algn="ctr"/>
            <a:r>
              <a:rPr lang="en-GB" sz="1100" b="1" dirty="0">
                <a:solidFill>
                  <a:srgbClr val="00B050"/>
                </a:solidFill>
              </a:rPr>
              <a:t>ROWLAGH HEALTH FAIR</a:t>
            </a:r>
            <a:endParaRPr lang="en-IE" sz="1100" b="1" dirty="0">
              <a:solidFill>
                <a:srgbClr val="00B050"/>
              </a:solidFill>
            </a:endParaRPr>
          </a:p>
        </p:txBody>
      </p:sp>
      <p:sp>
        <p:nvSpPr>
          <p:cNvPr id="6" name="TextBox 5">
            <a:extLst>
              <a:ext uri="{FF2B5EF4-FFF2-40B4-BE49-F238E27FC236}">
                <a16:creationId xmlns:a16="http://schemas.microsoft.com/office/drawing/2014/main" id="{7FB9BC69-EC12-B330-6265-E1879CCEAF6C}"/>
              </a:ext>
            </a:extLst>
          </p:cNvPr>
          <p:cNvSpPr txBox="1"/>
          <p:nvPr/>
        </p:nvSpPr>
        <p:spPr>
          <a:xfrm>
            <a:off x="891280" y="4591002"/>
            <a:ext cx="1763625" cy="461665"/>
          </a:xfrm>
          <a:prstGeom prst="rect">
            <a:avLst/>
          </a:prstGeom>
          <a:noFill/>
        </p:spPr>
        <p:txBody>
          <a:bodyPr wrap="square" rtlCol="0">
            <a:spAutoFit/>
          </a:bodyPr>
          <a:lstStyle/>
          <a:p>
            <a:pPr algn="ctr"/>
            <a:r>
              <a:rPr lang="en-GB" sz="1200" b="1" dirty="0">
                <a:solidFill>
                  <a:srgbClr val="00B050"/>
                </a:solidFill>
              </a:rPr>
              <a:t>ACTIVE FAMILIES - CLONDALKIN</a:t>
            </a:r>
            <a:endParaRPr lang="en-IE" sz="1200" b="1" dirty="0">
              <a:solidFill>
                <a:srgbClr val="00B050"/>
              </a:solidFill>
            </a:endParaRPr>
          </a:p>
        </p:txBody>
      </p:sp>
      <p:sp>
        <p:nvSpPr>
          <p:cNvPr id="8" name="TextBox 7">
            <a:extLst>
              <a:ext uri="{FF2B5EF4-FFF2-40B4-BE49-F238E27FC236}">
                <a16:creationId xmlns:a16="http://schemas.microsoft.com/office/drawing/2014/main" id="{B2480860-916D-D27B-9208-086129CCD432}"/>
              </a:ext>
            </a:extLst>
          </p:cNvPr>
          <p:cNvSpPr txBox="1"/>
          <p:nvPr/>
        </p:nvSpPr>
        <p:spPr>
          <a:xfrm>
            <a:off x="3664929" y="4498984"/>
            <a:ext cx="2362200" cy="430887"/>
          </a:xfrm>
          <a:prstGeom prst="rect">
            <a:avLst/>
          </a:prstGeom>
          <a:noFill/>
        </p:spPr>
        <p:txBody>
          <a:bodyPr wrap="square" rtlCol="0">
            <a:spAutoFit/>
          </a:bodyPr>
          <a:lstStyle/>
          <a:p>
            <a:pPr algn="ctr"/>
            <a:r>
              <a:rPr lang="en-GB" sz="1100" b="1" dirty="0">
                <a:solidFill>
                  <a:srgbClr val="00B050"/>
                </a:solidFill>
              </a:rPr>
              <a:t>RESILIENCE PROGRAMME FOR WOMEN - CLONDALKIN</a:t>
            </a:r>
            <a:endParaRPr lang="en-IE" sz="1100" b="1" dirty="0">
              <a:solidFill>
                <a:srgbClr val="00B050"/>
              </a:solidFill>
            </a:endParaRPr>
          </a:p>
        </p:txBody>
      </p:sp>
      <p:sp>
        <p:nvSpPr>
          <p:cNvPr id="10" name="TextBox 9">
            <a:extLst>
              <a:ext uri="{FF2B5EF4-FFF2-40B4-BE49-F238E27FC236}">
                <a16:creationId xmlns:a16="http://schemas.microsoft.com/office/drawing/2014/main" id="{CE5B8961-F0BE-ED5C-95D4-785B7042A587}"/>
              </a:ext>
            </a:extLst>
          </p:cNvPr>
          <p:cNvSpPr txBox="1"/>
          <p:nvPr/>
        </p:nvSpPr>
        <p:spPr>
          <a:xfrm>
            <a:off x="7189175" y="2422769"/>
            <a:ext cx="1371600" cy="738664"/>
          </a:xfrm>
          <a:prstGeom prst="rect">
            <a:avLst/>
          </a:prstGeom>
          <a:noFill/>
        </p:spPr>
        <p:txBody>
          <a:bodyPr wrap="square" rtlCol="0">
            <a:spAutoFit/>
          </a:bodyPr>
          <a:lstStyle/>
          <a:p>
            <a:pPr algn="ctr"/>
            <a:r>
              <a:rPr lang="en-GB" sz="1050" b="1" dirty="0">
                <a:solidFill>
                  <a:srgbClr val="00B050"/>
                </a:solidFill>
              </a:rPr>
              <a:t>CALLISTHENIC AND PLAYGROUND IMPROVEMENTS – CLONDALKIN PARK</a:t>
            </a:r>
            <a:endParaRPr lang="en-IE" sz="1050" b="1" dirty="0">
              <a:solidFill>
                <a:srgbClr val="00B050"/>
              </a:solidFill>
            </a:endParaRPr>
          </a:p>
        </p:txBody>
      </p:sp>
      <p:pic>
        <p:nvPicPr>
          <p:cNvPr id="21" name="Audio 20">
            <a:hlinkClick r:id="" action="ppaction://media"/>
            <a:extLst>
              <a:ext uri="{FF2B5EF4-FFF2-40B4-BE49-F238E27FC236}">
                <a16:creationId xmlns:a16="http://schemas.microsoft.com/office/drawing/2014/main" id="{20815E79-C4F5-D067-77AC-7EC3FE6492A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504238" y="4510088"/>
            <a:ext cx="487362" cy="487362"/>
          </a:xfrm>
          <a:prstGeom prst="rect">
            <a:avLst/>
          </a:prstGeom>
        </p:spPr>
      </p:pic>
    </p:spTree>
    <p:extLst>
      <p:ext uri="{BB962C8B-B14F-4D97-AF65-F5344CB8AC3E}">
        <p14:creationId xmlns:p14="http://schemas.microsoft.com/office/powerpoint/2010/main" val="237471530"/>
      </p:ext>
    </p:extLst>
  </p:cSld>
  <p:clrMapOvr>
    <a:masterClrMapping/>
  </p:clrMapOvr>
  <mc:AlternateContent xmlns:mc="http://schemas.openxmlformats.org/markup-compatibility/2006" xmlns:p14="http://schemas.microsoft.com/office/powerpoint/2010/main">
    <mc:Choice Requires="p14">
      <p:transition spd="slow" p14:dur="2000" advTm="17041"/>
    </mc:Choice>
    <mc:Fallback xmlns="">
      <p:transition spd="slow" advTm="17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1489</TotalTime>
  <Words>1427</Words>
  <Application>Microsoft Office PowerPoint</Application>
  <PresentationFormat>Custom</PresentationFormat>
  <Paragraphs>81</Paragraphs>
  <Slides>7</Slides>
  <Notes>7</Notes>
  <HiddenSlides>0</HiddenSlides>
  <MMClips>7</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7</vt:i4>
      </vt:variant>
    </vt:vector>
  </HeadingPairs>
  <TitlesOfParts>
    <vt:vector size="10" baseType="lpstr">
      <vt:lpstr>Calibri</vt:lpstr>
      <vt:lpstr>Helvetica</vt:lpstr>
      <vt:lpstr>Office Theme</vt:lpstr>
      <vt:lpstr>Community Enhancement Fund   Tallaght - €250,000 Clondalkin - €250,000</vt:lpstr>
      <vt:lpstr>  Trim Trail, MacUilliam Estate (€70,000) Construction of footpath substantially complete. Line marking and seeding to be completed when temperatures increase.  Adult changing room, St Aengus Community Centre (€50,000) Scope of works and assessment completed. Facilities and property manager appointed – seeking three quotes. Quotes to be returned before end of Q.1   Sensory garden, St Aengus Community Centre (€50,000) Design completed.  Two quotes returned based on the design. Seeking final agreement on the contractor.  </vt:lpstr>
      <vt:lpstr>Community Enhancement Fund                         Tallaght  </vt:lpstr>
      <vt:lpstr>Community Enhancement Fund                        Tallaght  </vt:lpstr>
      <vt:lpstr>Outdoor Callisthenic Equipment and Play Space Upgrades, Clondalkin Park (€120,000 + €7,000 Seed Funding) Delayed due to supplier issues and ground conditions. Additional €7,000 required for works to make good around the site by disposing soil and adding accessible footpaths to workout area. Excavations commenced on Monday 13th February 2023.  Outdoor Callisthenic Equipment, Balgaddy (€60,000) Callisthenic equipment erected and operational.  Black Lane Upgrades, Neilstown, Clondalkin (€50,000) Construction substantially complete. Lighting installed and awaiting testing. Minor landscape work to be completed when weather improves in Spring 2023.   </vt:lpstr>
      <vt:lpstr>Community Enhancement Fund                         Clondalkin  </vt:lpstr>
      <vt:lpstr>Community Enhancement Fund                         Clondalkin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text</dc:title>
  <dc:creator>Grainne Meehan</dc:creator>
  <cp:lastModifiedBy>Colm Ward</cp:lastModifiedBy>
  <cp:revision>16</cp:revision>
  <dcterms:created xsi:type="dcterms:W3CDTF">2021-10-19T08:35:33Z</dcterms:created>
  <dcterms:modified xsi:type="dcterms:W3CDTF">2023-02-17T16:23:07Z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2021-10-19T00:00:00Z</vt:filetime>
  </property>
  <property fmtid="{D5CDD505-2E9C-101B-9397-08002B2CF9AE}" pid="3" name="Creator">
    <vt:lpwstr>Adobe InDesign 16.3 (Macintosh)</vt:lpwstr>
  </property>
  <property fmtid="{D5CDD505-2E9C-101B-9397-08002B2CF9AE}" pid="4" name="LastSaved">
    <vt:filetime>2021-10-19T00:00:00Z</vt:filetime>
  </property>
</Properties>
</file>