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4"/>
  </p:sldMasterIdLst>
  <p:notesMasterIdLst>
    <p:notesMasterId r:id="rId26"/>
  </p:notesMasterIdLst>
  <p:sldIdLst>
    <p:sldId id="269" r:id="rId5"/>
    <p:sldId id="4088" r:id="rId6"/>
    <p:sldId id="4110" r:id="rId7"/>
    <p:sldId id="4113" r:id="rId8"/>
    <p:sldId id="4114" r:id="rId9"/>
    <p:sldId id="4115" r:id="rId10"/>
    <p:sldId id="4116" r:id="rId11"/>
    <p:sldId id="4117" r:id="rId12"/>
    <p:sldId id="4118" r:id="rId13"/>
    <p:sldId id="4119" r:id="rId14"/>
    <p:sldId id="4120" r:id="rId15"/>
    <p:sldId id="4122" r:id="rId16"/>
    <p:sldId id="4123" r:id="rId17"/>
    <p:sldId id="4090" r:id="rId18"/>
    <p:sldId id="3337" r:id="rId19"/>
    <p:sldId id="4099" r:id="rId20"/>
    <p:sldId id="4100" r:id="rId21"/>
    <p:sldId id="4102" r:id="rId22"/>
    <p:sldId id="4109" r:id="rId23"/>
    <p:sldId id="4112" r:id="rId24"/>
    <p:sldId id="4098" r:id="rId2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Inter" panose="020B0604020202020204" charset="0"/>
      <p:regular r:id="rId31"/>
      <p:bold r:id="rId32"/>
    </p:embeddedFont>
    <p:embeddedFont>
      <p:font typeface="Lato Light" panose="020F0502020204030203" pitchFamily="34" charset="0"/>
      <p:regular r:id="rId33"/>
      <p: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A0B2"/>
    <a:srgbClr val="1B8E9D"/>
    <a:srgbClr val="136873"/>
    <a:srgbClr val="167581"/>
    <a:srgbClr val="0D3148"/>
    <a:srgbClr val="008276"/>
    <a:srgbClr val="009688"/>
    <a:srgbClr val="00685E"/>
    <a:srgbClr val="00544C"/>
    <a:srgbClr val="0071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6626A3-B987-41F7-8D78-2B8A9BEE291F}" v="32" dt="2023-02-19T20:45:00.1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86" autoAdjust="0"/>
    <p:restoredTop sz="93277" autoAdjust="0"/>
  </p:normalViewPr>
  <p:slideViewPr>
    <p:cSldViewPr snapToGrid="0">
      <p:cViewPr varScale="1">
        <p:scale>
          <a:sx n="84" d="100"/>
          <a:sy n="84" d="100"/>
        </p:scale>
        <p:origin x="788" y="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3solutionsltd.sharepoint.com/sites/S3TeamSite/Shared%20Documents/S3%20Consulting/Strategic%20Plan/South%20Dublin%20Sports%20Strategy/Survey%20Analysis/Updated/ALL%20respons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amonnSeydak\AppData\Local\Temp\Temp1_Data_Q36_230219.zip\Active%20South%20Dublin%20Strategy%20Resident%20Surve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Main reasons for taking part in sport/physical activity (N=1257)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'Question 12'!$A$4:$A$12</c:f>
              <c:strCache>
                <c:ptCount val="9"/>
                <c:pt idx="0">
                  <c:v>To improve my health and fitness</c:v>
                </c:pt>
                <c:pt idx="1">
                  <c:v>To relax</c:v>
                </c:pt>
                <c:pt idx="2">
                  <c:v>To improve my athletic skills</c:v>
                </c:pt>
                <c:pt idx="3">
                  <c:v>To compete with others</c:v>
                </c:pt>
                <c:pt idx="4">
                  <c:v>To spend time with family and friends</c:v>
                </c:pt>
                <c:pt idx="5">
                  <c:v>To control my weight</c:v>
                </c:pt>
                <c:pt idx="6">
                  <c:v>To improve how I look</c:v>
                </c:pt>
                <c:pt idx="7">
                  <c:v>To have fun</c:v>
                </c:pt>
                <c:pt idx="8">
                  <c:v>Other (please specify)</c:v>
                </c:pt>
              </c:strCache>
            </c:strRef>
          </c:cat>
          <c:val>
            <c:numRef>
              <c:f>'Question 12'!$B$4:$B$12</c:f>
              <c:numCache>
                <c:formatCode>0%</c:formatCode>
                <c:ptCount val="9"/>
                <c:pt idx="0">
                  <c:v>0.81940000000000002</c:v>
                </c:pt>
                <c:pt idx="1">
                  <c:v>0.3715</c:v>
                </c:pt>
                <c:pt idx="2">
                  <c:v>0.1305</c:v>
                </c:pt>
                <c:pt idx="3">
                  <c:v>7.2400000000000006E-2</c:v>
                </c:pt>
                <c:pt idx="4">
                  <c:v>0.2084</c:v>
                </c:pt>
                <c:pt idx="5">
                  <c:v>0.39219999999999999</c:v>
                </c:pt>
                <c:pt idx="6">
                  <c:v>0.20760000000000001</c:v>
                </c:pt>
                <c:pt idx="7">
                  <c:v>0.36670000000000003</c:v>
                </c:pt>
                <c:pt idx="8">
                  <c:v>6.6000000000000003E-2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E2-4947-A980-FCB373B07A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3715455"/>
        <c:axId val="583705887"/>
      </c:barChart>
      <c:catAx>
        <c:axId val="583715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3705887"/>
        <c:crosses val="autoZero"/>
        <c:auto val="1"/>
        <c:lblAlgn val="ctr"/>
        <c:lblOffset val="100"/>
        <c:noMultiLvlLbl val="0"/>
      </c:catAx>
      <c:valAx>
        <c:axId val="58370588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583715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tx1"/>
    </a:solidFill>
    <a:ln>
      <a:noFill/>
    </a:ln>
    <a:effectLst/>
  </c:spPr>
  <c:txPr>
    <a:bodyPr/>
    <a:lstStyle/>
    <a:p>
      <a:pPr>
        <a:defRPr sz="9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What could be done to make sport and physical activity facilities more accessible to you in South Dublin? (select the top 3)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36'!$B$3</c:f>
              <c:strCache>
                <c:ptCount val="1"/>
                <c:pt idx="0">
                  <c:v>Responses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cat>
            <c:strRef>
              <c:f>'Question 36'!$A$4:$A$12</c:f>
              <c:strCache>
                <c:ptCount val="9"/>
                <c:pt idx="0">
                  <c:v>Expand hours of delivery</c:v>
                </c:pt>
                <c:pt idx="1">
                  <c:v>Provide a larger variety of facility types</c:v>
                </c:pt>
                <c:pt idx="2">
                  <c:v>Better advertising of what is available</c:v>
                </c:pt>
                <c:pt idx="3">
                  <c:v>Improve the quality of facilities</c:v>
                </c:pt>
                <c:pt idx="4">
                  <c:v>Improve transport to facilities</c:v>
                </c:pt>
                <c:pt idx="5">
                  <c:v>Improve accessibility for people with disabilities</c:v>
                </c:pt>
                <c:pt idx="6">
                  <c:v>Cater for different levels of participation</c:v>
                </c:pt>
                <c:pt idx="7">
                  <c:v>Reduce cost</c:v>
                </c:pt>
                <c:pt idx="8">
                  <c:v>Other (please specify)</c:v>
                </c:pt>
              </c:strCache>
            </c:strRef>
          </c:cat>
          <c:val>
            <c:numRef>
              <c:f>'Question 36'!$B$4:$B$12</c:f>
              <c:numCache>
                <c:formatCode>0.00%</c:formatCode>
                <c:ptCount val="9"/>
                <c:pt idx="0">
                  <c:v>0.3019</c:v>
                </c:pt>
                <c:pt idx="1">
                  <c:v>0.34810000000000002</c:v>
                </c:pt>
                <c:pt idx="2">
                  <c:v>0.42570000000000002</c:v>
                </c:pt>
                <c:pt idx="3">
                  <c:v>0.29459999999999997</c:v>
                </c:pt>
                <c:pt idx="4">
                  <c:v>0.19209999999999999</c:v>
                </c:pt>
                <c:pt idx="5">
                  <c:v>0.1283</c:v>
                </c:pt>
                <c:pt idx="6">
                  <c:v>0.32129999999999997</c:v>
                </c:pt>
                <c:pt idx="7">
                  <c:v>0.47739999999999999</c:v>
                </c:pt>
                <c:pt idx="8">
                  <c:v>8.4000000000000005E-2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42-406C-980C-EF1CAB0552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10"/>
        <c:axId val="100"/>
      </c:barChart>
      <c:valAx>
        <c:axId val="100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0"/>
        <c:crosses val="autoZero"/>
        <c:crossBetween val="between"/>
      </c:valAx>
      <c:catAx>
        <c:axId val="1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"/>
        <c:crosses val="autoZero"/>
        <c:auto val="0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0"/>
    <c:dispBlanksAs val="gap"/>
    <c:showDLblsOverMax val="0"/>
  </c:chart>
  <c:spPr>
    <a:solidFill>
      <a:schemeClr val="tx1"/>
    </a:solidFill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2890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B6948B-4348-C142-BE18-B10A5D61495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17CE40F-CBA6-D540-A363-F7F00EFEB6E2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20481" name="Text Box 1">
            <a:extLst>
              <a:ext uri="{FF2B5EF4-FFF2-40B4-BE49-F238E27FC236}">
                <a16:creationId xmlns:a16="http://schemas.microsoft.com/office/drawing/2014/main" id="{FAC9A7A6-9661-A143-B2AA-9AF84960733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Text Box 2">
            <a:extLst>
              <a:ext uri="{FF2B5EF4-FFF2-40B4-BE49-F238E27FC236}">
                <a16:creationId xmlns:a16="http://schemas.microsoft.com/office/drawing/2014/main" id="{3045E97E-0E0D-844D-95D4-552815DD29F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2286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B6948B-4348-C142-BE18-B10A5D61495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17CE40F-CBA6-D540-A363-F7F00EFEB6E2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20481" name="Text Box 1">
            <a:extLst>
              <a:ext uri="{FF2B5EF4-FFF2-40B4-BE49-F238E27FC236}">
                <a16:creationId xmlns:a16="http://schemas.microsoft.com/office/drawing/2014/main" id="{FAC9A7A6-9661-A143-B2AA-9AF84960733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Text Box 2">
            <a:extLst>
              <a:ext uri="{FF2B5EF4-FFF2-40B4-BE49-F238E27FC236}">
                <a16:creationId xmlns:a16="http://schemas.microsoft.com/office/drawing/2014/main" id="{3045E97E-0E0D-844D-95D4-552815DD29F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3374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05378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0e1363c5df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0e1363c5df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8730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1643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0e1363c5df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0e1363c5df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7345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0e1363c5df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0e1363c5df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5433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0e1363c5df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0e1363c5df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772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9776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B6948B-4348-C142-BE18-B10A5D61495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17CE40F-CBA6-D540-A363-F7F00EFEB6E2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0481" name="Text Box 1">
            <a:extLst>
              <a:ext uri="{FF2B5EF4-FFF2-40B4-BE49-F238E27FC236}">
                <a16:creationId xmlns:a16="http://schemas.microsoft.com/office/drawing/2014/main" id="{FAC9A7A6-9661-A143-B2AA-9AF84960733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Text Box 2">
            <a:extLst>
              <a:ext uri="{FF2B5EF4-FFF2-40B4-BE49-F238E27FC236}">
                <a16:creationId xmlns:a16="http://schemas.microsoft.com/office/drawing/2014/main" id="{3045E97E-0E0D-844D-95D4-552815DD29F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3459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B6948B-4348-C142-BE18-B10A5D61495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17CE40F-CBA6-D540-A363-F7F00EFEB6E2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0481" name="Text Box 1">
            <a:extLst>
              <a:ext uri="{FF2B5EF4-FFF2-40B4-BE49-F238E27FC236}">
                <a16:creationId xmlns:a16="http://schemas.microsoft.com/office/drawing/2014/main" id="{FAC9A7A6-9661-A143-B2AA-9AF84960733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Text Box 2">
            <a:extLst>
              <a:ext uri="{FF2B5EF4-FFF2-40B4-BE49-F238E27FC236}">
                <a16:creationId xmlns:a16="http://schemas.microsoft.com/office/drawing/2014/main" id="{3045E97E-0E0D-844D-95D4-552815DD29F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435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B6948B-4348-C142-BE18-B10A5D61495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17CE40F-CBA6-D540-A363-F7F00EFEB6E2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0481" name="Text Box 1">
            <a:extLst>
              <a:ext uri="{FF2B5EF4-FFF2-40B4-BE49-F238E27FC236}">
                <a16:creationId xmlns:a16="http://schemas.microsoft.com/office/drawing/2014/main" id="{FAC9A7A6-9661-A143-B2AA-9AF84960733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Text Box 2">
            <a:extLst>
              <a:ext uri="{FF2B5EF4-FFF2-40B4-BE49-F238E27FC236}">
                <a16:creationId xmlns:a16="http://schemas.microsoft.com/office/drawing/2014/main" id="{3045E97E-0E0D-844D-95D4-552815DD29F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0438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9" name="Google Shape;49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90500" y="4290000"/>
            <a:ext cx="548700" cy="5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9"/>
          <p:cNvSpPr/>
          <p:nvPr/>
        </p:nvSpPr>
        <p:spPr>
          <a:xfrm rot="5400000">
            <a:off x="-2541900" y="2541900"/>
            <a:ext cx="5149800" cy="66000"/>
          </a:xfrm>
          <a:prstGeom prst="rect">
            <a:avLst/>
          </a:prstGeom>
          <a:solidFill>
            <a:srgbClr val="0099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rgbClr val="0099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7" name="Google Shape;57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90500" y="4290000"/>
            <a:ext cx="548700" cy="54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1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1" name="Google Shape;61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90500" y="4290000"/>
            <a:ext cx="548700" cy="5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1"/>
          <p:cNvSpPr/>
          <p:nvPr/>
        </p:nvSpPr>
        <p:spPr>
          <a:xfrm rot="5400000">
            <a:off x="-2541900" y="2541900"/>
            <a:ext cx="5149800" cy="66000"/>
          </a:xfrm>
          <a:prstGeom prst="rect">
            <a:avLst/>
          </a:prstGeom>
          <a:solidFill>
            <a:srgbClr val="0099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9665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" name="Google Shape;26;p5"/>
          <p:cNvSpPr/>
          <p:nvPr/>
        </p:nvSpPr>
        <p:spPr>
          <a:xfrm rot="5400000">
            <a:off x="-2541900" y="2541900"/>
            <a:ext cx="5149800" cy="66000"/>
          </a:xfrm>
          <a:prstGeom prst="rect">
            <a:avLst/>
          </a:prstGeom>
          <a:solidFill>
            <a:srgbClr val="0099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6486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rgbClr val="0D3148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sz="28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sz="2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sz="2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sz="2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sz="2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sz="2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sz="2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sz="2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sz="2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"/>
              <a:buChar char="●"/>
              <a:defRPr sz="18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Char char="○"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Char char="■"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Char char="●"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Char char="○"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Char char="■"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Char char="●"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Char char="○"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Char char="■"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6" r:id="rId3"/>
    <p:sldLayoutId id="2147483657" r:id="rId4"/>
    <p:sldLayoutId id="2147483659" r:id="rId5"/>
    <p:sldLayoutId id="2147483661" r:id="rId6"/>
    <p:sldLayoutId id="2147483662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ctrTitle"/>
          </p:nvPr>
        </p:nvSpPr>
        <p:spPr>
          <a:xfrm>
            <a:off x="350675" y="1556600"/>
            <a:ext cx="6679712" cy="233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4370" dirty="0"/>
              <a:t>Active South Dublin</a:t>
            </a:r>
            <a:br>
              <a:rPr lang="en-GB" sz="4370" dirty="0"/>
            </a:br>
            <a:r>
              <a:rPr lang="en-GB" sz="4370" dirty="0"/>
              <a:t>Local Sports Plan </a:t>
            </a:r>
            <a:br>
              <a:rPr lang="en-GB" sz="4370" dirty="0"/>
            </a:br>
            <a:r>
              <a:rPr lang="en-GB" sz="4370" dirty="0"/>
              <a:t>2023-2027 </a:t>
            </a:r>
            <a:endParaRPr sz="4370" dirty="0"/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675" y="365850"/>
            <a:ext cx="908001" cy="90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/>
          <p:nvPr/>
        </p:nvSpPr>
        <p:spPr>
          <a:xfrm>
            <a:off x="0" y="4402350"/>
            <a:ext cx="9144000" cy="75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26" name="Picture 2" descr="South Dublin County Council - Resource Centre | Esri UK &amp; Ireland">
            <a:extLst>
              <a:ext uri="{FF2B5EF4-FFF2-40B4-BE49-F238E27FC236}">
                <a16:creationId xmlns:a16="http://schemas.microsoft.com/office/drawing/2014/main" id="{8BBE3E0B-B9A3-BBE2-1A6D-A4CD8C353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673" y="365850"/>
            <a:ext cx="2897687" cy="109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490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4CB680-5DAA-6D53-D92A-823493FCF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86" y="89829"/>
            <a:ext cx="7986915" cy="496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58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DD99D5-FED7-A8D5-93D8-CE66DB34C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750" y="445025"/>
            <a:ext cx="3622876" cy="572700"/>
          </a:xfrm>
        </p:spPr>
        <p:txBody>
          <a:bodyPr>
            <a:normAutofit fontScale="90000"/>
          </a:bodyPr>
          <a:lstStyle/>
          <a:p>
            <a:r>
              <a:rPr lang="en-GB" dirty="0"/>
              <a:t>Stakeholder Priorities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CC6ED2-7D7E-CF0F-9961-E4EE93AC4D8C}"/>
              </a:ext>
            </a:extLst>
          </p:cNvPr>
          <p:cNvSpPr txBox="1"/>
          <p:nvPr/>
        </p:nvSpPr>
        <p:spPr>
          <a:xfrm>
            <a:off x="391750" y="1229932"/>
            <a:ext cx="366044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Improved facilities (longer opening times, greater access and greater variety and type of sports facilities) </a:t>
            </a:r>
            <a:endParaRPr lang="en-GB" sz="1800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Reduced cost</a:t>
            </a:r>
            <a:endParaRPr lang="en-GB" sz="1800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Better promotion, advertising and marketing of sport and physical activities available </a:t>
            </a:r>
            <a:endParaRPr lang="en-GB" sz="1800" i="1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i="1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92F20E16-F1B7-F817-8AC1-FCB6DB1C793B}"/>
              </a:ext>
            </a:extLst>
          </p:cNvPr>
          <p:cNvSpPr txBox="1">
            <a:spLocks/>
          </p:cNvSpPr>
          <p:nvPr/>
        </p:nvSpPr>
        <p:spPr>
          <a:xfrm>
            <a:off x="4762658" y="445025"/>
            <a:ext cx="362287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sz="28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sz="2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sz="2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sz="2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sz="2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sz="2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sz="2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sz="2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sz="2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r>
              <a:rPr lang="en-GB" dirty="0"/>
              <a:t>Resident Priorities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44D782-51F7-6B33-464C-CDD0DEF93211}"/>
              </a:ext>
            </a:extLst>
          </p:cNvPr>
          <p:cNvSpPr txBox="1"/>
          <p:nvPr/>
        </p:nvSpPr>
        <p:spPr>
          <a:xfrm>
            <a:off x="4052196" y="1180169"/>
            <a:ext cx="4979129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Facility improvements (new and existing). </a:t>
            </a:r>
            <a:r>
              <a:rPr lang="en-GB" sz="18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Priorities included </a:t>
            </a:r>
            <a:r>
              <a:rPr lang="en-GB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swimming pools, outdoor green spaces, cycling tracks, outdoor basketball areas, tennis courts, more community sport facilities and public toilets.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GB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ost and affordability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GB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ange of programmes and activities  - especially fun based programmes, family activities organised to remove barriers (i.e. childcare) and programmes engaging key target groups</a:t>
            </a:r>
            <a:endParaRPr lang="en-GB" sz="1800" i="1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i="1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96456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DD99D5-FED7-A8D5-93D8-CE66DB34C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09476"/>
            <a:ext cx="8527500" cy="572700"/>
          </a:xfrm>
        </p:spPr>
        <p:txBody>
          <a:bodyPr>
            <a:normAutofit fontScale="90000"/>
          </a:bodyPr>
          <a:lstStyle/>
          <a:p>
            <a:r>
              <a:rPr lang="en-GB" dirty="0"/>
              <a:t>Consultation Insights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CC6ED2-7D7E-CF0F-9961-E4EE93AC4D8C}"/>
              </a:ext>
            </a:extLst>
          </p:cNvPr>
          <p:cNvSpPr txBox="1"/>
          <p:nvPr/>
        </p:nvSpPr>
        <p:spPr>
          <a:xfrm>
            <a:off x="311700" y="1074637"/>
            <a:ext cx="8360499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 evidence that SDCC as an organisation values </a:t>
            </a:r>
            <a:r>
              <a:rPr lang="en-GB" sz="15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sport and physical activity – however, extent to which this value is integrated across SDCC departments is questionable</a:t>
            </a:r>
          </a:p>
          <a:p>
            <a:endParaRPr lang="en-GB" sz="1500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Limited/little or no awareness of the sports function, its structure and key personnel involved across several SDCC depts.  Some SDCC staff </a:t>
            </a:r>
            <a:r>
              <a:rPr lang="en-GB" sz="1500" i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GB" sz="1500" b="1" i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didn’t know they existed, didn’t know the difference between the sports office and the LSP”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500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reinforced by external stakeholders that the sports function lacks a strong identity and is </a:t>
            </a:r>
            <a:r>
              <a:rPr lang="en-GB" sz="1500" b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“hidden away in the community team, if it is really valued, it would be front and centre of council structure”. </a:t>
            </a:r>
          </a:p>
          <a:p>
            <a:endParaRPr lang="en-GB" sz="1500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Limited sharing across directorates –  t</a:t>
            </a:r>
            <a:r>
              <a:rPr lang="en-GB" sz="15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level of </a:t>
            </a:r>
            <a:r>
              <a:rPr lang="en-GB" sz="15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integration</a:t>
            </a:r>
            <a:r>
              <a:rPr lang="en-GB" sz="15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tends to be dependent on individual personnel: </a:t>
            </a:r>
            <a:r>
              <a:rPr lang="en-GB" sz="1500" i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“it feels bottom up and so it is precarious, there needs to be more of a top down support and visibility”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500" i="1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500" i="1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500" i="1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500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500" i="1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500" i="1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500" i="1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5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500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5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5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B588C1-5168-F7A4-882C-D5A52C570D34}"/>
              </a:ext>
            </a:extLst>
          </p:cNvPr>
          <p:cNvSpPr txBox="1"/>
          <p:nvPr/>
        </p:nvSpPr>
        <p:spPr>
          <a:xfrm>
            <a:off x="4267200" y="260090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b="1" i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GB" sz="1600" b="1" i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its not that it (sport and physical activity) is not valued, it is siloed at the minute”</a:t>
            </a:r>
            <a:endParaRPr lang="en-GB" b="1" i="1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71746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DD99D5-FED7-A8D5-93D8-CE66DB34C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70492"/>
            <a:ext cx="8527500" cy="572700"/>
          </a:xfrm>
        </p:spPr>
        <p:txBody>
          <a:bodyPr>
            <a:normAutofit fontScale="90000"/>
          </a:bodyPr>
          <a:lstStyle/>
          <a:p>
            <a:r>
              <a:rPr lang="en-GB" dirty="0"/>
              <a:t>Consultation Insights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CC6ED2-7D7E-CF0F-9961-E4EE93AC4D8C}"/>
              </a:ext>
            </a:extLst>
          </p:cNvPr>
          <p:cNvSpPr txBox="1"/>
          <p:nvPr/>
        </p:nvSpPr>
        <p:spPr>
          <a:xfrm>
            <a:off x="311700" y="1100064"/>
            <a:ext cx="8360499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sports office are consulted in a limited way on new capital projects or local area plans etc</a:t>
            </a:r>
          </a:p>
          <a:p>
            <a:endParaRPr lang="en-GB" sz="1600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External stakeholders (i.e. ETB) report that multiple council sections “come at you” with programme ideas and funding and we haven’t the time or capacity – need for a more streamlined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Lots of investment going on across the council: play facilities, hang out facilities, natural play spaces, </a:t>
            </a:r>
            <a:r>
              <a:rPr lang="en-GB" sz="16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Corcagh</a:t>
            </a:r>
            <a:r>
              <a:rPr lang="en-GB" sz="16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park – but ensuring that these facilities are maximised is a challenge</a:t>
            </a:r>
            <a:endParaRPr lang="en-GB" sz="1600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600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i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 sports office/sports function/LSP have experience and skills in activating spaces through their programmes and activities, maybe we aren’t utilising this enough to make spaces are optimised”</a:t>
            </a:r>
            <a:endParaRPr lang="en-GB" sz="1600" i="1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i="1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Sports club perspective </a:t>
            </a:r>
            <a:r>
              <a:rPr lang="en-GB" sz="1600" b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“never sure which department they are talking to, sports office or LSP”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i="1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i="1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i="1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6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56258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29106-DBEE-BFE9-3BDE-032CE6952683}"/>
              </a:ext>
            </a:extLst>
          </p:cNvPr>
          <p:cNvSpPr txBox="1">
            <a:spLocks/>
          </p:cNvSpPr>
          <p:nvPr/>
        </p:nvSpPr>
        <p:spPr>
          <a:xfrm>
            <a:off x="588176" y="255177"/>
            <a:ext cx="4714765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r>
              <a:rPr lang="en-US" dirty="0"/>
              <a:t>Mission</a:t>
            </a:r>
            <a:endParaRPr lang="en-GB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0E75BCB-A022-CE14-0828-04E4750DC412}"/>
              </a:ext>
            </a:extLst>
          </p:cNvPr>
          <p:cNvCxnSpPr>
            <a:cxnSpLocks/>
          </p:cNvCxnSpPr>
          <p:nvPr/>
        </p:nvCxnSpPr>
        <p:spPr>
          <a:xfrm>
            <a:off x="351734" y="1192824"/>
            <a:ext cx="0" cy="3399332"/>
          </a:xfrm>
          <a:prstGeom prst="line">
            <a:avLst/>
          </a:prstGeom>
          <a:ln>
            <a:solidFill>
              <a:srgbClr val="0099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87948AE-BABC-8D73-85CA-0FF532BB2024}"/>
              </a:ext>
            </a:extLst>
          </p:cNvPr>
          <p:cNvSpPr txBox="1"/>
          <p:nvPr/>
        </p:nvSpPr>
        <p:spPr>
          <a:xfrm>
            <a:off x="641246" y="2033141"/>
            <a:ext cx="81510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inspire Active &amp; healthy lifestyles for all in South Dublin </a:t>
            </a:r>
            <a:endParaRPr lang="en-GB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00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Freeform 1">
            <a:extLst>
              <a:ext uri="{FF2B5EF4-FFF2-40B4-BE49-F238E27FC236}">
                <a16:creationId xmlns:a16="http://schemas.microsoft.com/office/drawing/2014/main" id="{83F24854-3649-3D48-9485-4D53D3BF5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333" y="3011931"/>
            <a:ext cx="1320205" cy="462789"/>
          </a:xfrm>
          <a:custGeom>
            <a:avLst/>
            <a:gdLst>
              <a:gd name="T0" fmla="*/ 3243 w 3244"/>
              <a:gd name="T1" fmla="*/ 569 h 1139"/>
              <a:gd name="T2" fmla="*/ 3243 w 3244"/>
              <a:gd name="T3" fmla="*/ 569 h 1139"/>
              <a:gd name="T4" fmla="*/ 1621 w 3244"/>
              <a:gd name="T5" fmla="*/ 1138 h 1139"/>
              <a:gd name="T6" fmla="*/ 1621 w 3244"/>
              <a:gd name="T7" fmla="*/ 1138 h 1139"/>
              <a:gd name="T8" fmla="*/ 0 w 3244"/>
              <a:gd name="T9" fmla="*/ 569 h 1139"/>
              <a:gd name="T10" fmla="*/ 0 w 3244"/>
              <a:gd name="T11" fmla="*/ 569 h 1139"/>
              <a:gd name="T12" fmla="*/ 1621 w 3244"/>
              <a:gd name="T13" fmla="*/ 0 h 1139"/>
              <a:gd name="T14" fmla="*/ 1621 w 3244"/>
              <a:gd name="T15" fmla="*/ 0 h 1139"/>
              <a:gd name="T16" fmla="*/ 3243 w 3244"/>
              <a:gd name="T17" fmla="*/ 569 h 1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44" h="1139">
                <a:moveTo>
                  <a:pt x="3243" y="569"/>
                </a:moveTo>
                <a:lnTo>
                  <a:pt x="3243" y="569"/>
                </a:lnTo>
                <a:cubicBezTo>
                  <a:pt x="3243" y="883"/>
                  <a:pt x="2517" y="1138"/>
                  <a:pt x="1621" y="1138"/>
                </a:cubicBezTo>
                <a:lnTo>
                  <a:pt x="1621" y="1138"/>
                </a:lnTo>
                <a:cubicBezTo>
                  <a:pt x="726" y="1138"/>
                  <a:pt x="0" y="883"/>
                  <a:pt x="0" y="569"/>
                </a:cubicBezTo>
                <a:lnTo>
                  <a:pt x="0" y="569"/>
                </a:lnTo>
                <a:cubicBezTo>
                  <a:pt x="0" y="255"/>
                  <a:pt x="726" y="0"/>
                  <a:pt x="1621" y="0"/>
                </a:cubicBezTo>
                <a:lnTo>
                  <a:pt x="1621" y="0"/>
                </a:lnTo>
                <a:cubicBezTo>
                  <a:pt x="2517" y="0"/>
                  <a:pt x="3243" y="255"/>
                  <a:pt x="3243" y="569"/>
                </a:cubicBezTo>
              </a:path>
            </a:pathLst>
          </a:custGeom>
          <a:solidFill>
            <a:srgbClr val="00645A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0242" name="Freeform 2">
            <a:extLst>
              <a:ext uri="{FF2B5EF4-FFF2-40B4-BE49-F238E27FC236}">
                <a16:creationId xmlns:a16="http://schemas.microsoft.com/office/drawing/2014/main" id="{CD9147BE-6DF5-874D-8810-F9F0350A3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57" y="1324005"/>
            <a:ext cx="1564156" cy="1933670"/>
          </a:xfrm>
          <a:custGeom>
            <a:avLst/>
            <a:gdLst>
              <a:gd name="T0" fmla="*/ 1922 w 3846"/>
              <a:gd name="T1" fmla="*/ 4752 h 4753"/>
              <a:gd name="T2" fmla="*/ 3845 w 3846"/>
              <a:gd name="T3" fmla="*/ 1423 h 4753"/>
              <a:gd name="T4" fmla="*/ 1922 w 3846"/>
              <a:gd name="T5" fmla="*/ 0 h 4753"/>
              <a:gd name="T6" fmla="*/ 0 w 3846"/>
              <a:gd name="T7" fmla="*/ 1423 h 4753"/>
              <a:gd name="T8" fmla="*/ 1922 w 3846"/>
              <a:gd name="T9" fmla="*/ 4752 h 4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46" h="4753">
                <a:moveTo>
                  <a:pt x="1922" y="4752"/>
                </a:moveTo>
                <a:lnTo>
                  <a:pt x="3845" y="1423"/>
                </a:lnTo>
                <a:lnTo>
                  <a:pt x="1922" y="0"/>
                </a:lnTo>
                <a:lnTo>
                  <a:pt x="0" y="1423"/>
                </a:lnTo>
                <a:lnTo>
                  <a:pt x="1922" y="4752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 useBgFill="1">
        <p:nvSpPr>
          <p:cNvPr id="10243" name="Freeform 3">
            <a:extLst>
              <a:ext uri="{FF2B5EF4-FFF2-40B4-BE49-F238E27FC236}">
                <a16:creationId xmlns:a16="http://schemas.microsoft.com/office/drawing/2014/main" id="{594ECCA7-34C5-3145-8E0E-3ABE92215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671" y="1519525"/>
            <a:ext cx="1169529" cy="1445768"/>
          </a:xfrm>
          <a:custGeom>
            <a:avLst/>
            <a:gdLst>
              <a:gd name="T0" fmla="*/ 1437 w 2877"/>
              <a:gd name="T1" fmla="*/ 3555 h 3556"/>
              <a:gd name="T2" fmla="*/ 2876 w 2877"/>
              <a:gd name="T3" fmla="*/ 1064 h 3556"/>
              <a:gd name="T4" fmla="*/ 1437 w 2877"/>
              <a:gd name="T5" fmla="*/ 0 h 3556"/>
              <a:gd name="T6" fmla="*/ 0 w 2877"/>
              <a:gd name="T7" fmla="*/ 1064 h 3556"/>
              <a:gd name="T8" fmla="*/ 1437 w 2877"/>
              <a:gd name="T9" fmla="*/ 3555 h 3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7" h="3556">
                <a:moveTo>
                  <a:pt x="1437" y="3555"/>
                </a:moveTo>
                <a:lnTo>
                  <a:pt x="2876" y="1064"/>
                </a:lnTo>
                <a:lnTo>
                  <a:pt x="1437" y="0"/>
                </a:lnTo>
                <a:lnTo>
                  <a:pt x="0" y="1064"/>
                </a:lnTo>
                <a:lnTo>
                  <a:pt x="1437" y="3555"/>
                </a:lnTo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0244" name="Freeform 4">
            <a:extLst>
              <a:ext uri="{FF2B5EF4-FFF2-40B4-BE49-F238E27FC236}">
                <a16:creationId xmlns:a16="http://schemas.microsoft.com/office/drawing/2014/main" id="{4B712C63-8C61-A745-BADD-384669D8F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0091" y="3011931"/>
            <a:ext cx="1320205" cy="462789"/>
          </a:xfrm>
          <a:custGeom>
            <a:avLst/>
            <a:gdLst>
              <a:gd name="T0" fmla="*/ 3243 w 3244"/>
              <a:gd name="T1" fmla="*/ 569 h 1139"/>
              <a:gd name="T2" fmla="*/ 3243 w 3244"/>
              <a:gd name="T3" fmla="*/ 569 h 1139"/>
              <a:gd name="T4" fmla="*/ 1622 w 3244"/>
              <a:gd name="T5" fmla="*/ 1138 h 1139"/>
              <a:gd name="T6" fmla="*/ 1622 w 3244"/>
              <a:gd name="T7" fmla="*/ 1138 h 1139"/>
              <a:gd name="T8" fmla="*/ 0 w 3244"/>
              <a:gd name="T9" fmla="*/ 569 h 1139"/>
              <a:gd name="T10" fmla="*/ 0 w 3244"/>
              <a:gd name="T11" fmla="*/ 569 h 1139"/>
              <a:gd name="T12" fmla="*/ 1622 w 3244"/>
              <a:gd name="T13" fmla="*/ 0 h 1139"/>
              <a:gd name="T14" fmla="*/ 1622 w 3244"/>
              <a:gd name="T15" fmla="*/ 0 h 1139"/>
              <a:gd name="T16" fmla="*/ 3243 w 3244"/>
              <a:gd name="T17" fmla="*/ 569 h 1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44" h="1139">
                <a:moveTo>
                  <a:pt x="3243" y="569"/>
                </a:moveTo>
                <a:lnTo>
                  <a:pt x="3243" y="569"/>
                </a:lnTo>
                <a:cubicBezTo>
                  <a:pt x="3243" y="883"/>
                  <a:pt x="2517" y="1138"/>
                  <a:pt x="1622" y="1138"/>
                </a:cubicBezTo>
                <a:lnTo>
                  <a:pt x="1622" y="1138"/>
                </a:lnTo>
                <a:cubicBezTo>
                  <a:pt x="726" y="1138"/>
                  <a:pt x="0" y="883"/>
                  <a:pt x="0" y="569"/>
                </a:cubicBezTo>
                <a:lnTo>
                  <a:pt x="0" y="569"/>
                </a:lnTo>
                <a:cubicBezTo>
                  <a:pt x="0" y="255"/>
                  <a:pt x="726" y="0"/>
                  <a:pt x="1622" y="0"/>
                </a:cubicBezTo>
                <a:lnTo>
                  <a:pt x="1622" y="0"/>
                </a:lnTo>
                <a:cubicBezTo>
                  <a:pt x="2517" y="0"/>
                  <a:pt x="3243" y="255"/>
                  <a:pt x="3243" y="569"/>
                </a:cubicBezTo>
              </a:path>
            </a:pathLst>
          </a:custGeom>
          <a:solidFill>
            <a:srgbClr val="007166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0245" name="Freeform 5">
            <a:extLst>
              <a:ext uri="{FF2B5EF4-FFF2-40B4-BE49-F238E27FC236}">
                <a16:creationId xmlns:a16="http://schemas.microsoft.com/office/drawing/2014/main" id="{C4CC8E3A-2105-9646-8719-D4570FADB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8116" y="1324005"/>
            <a:ext cx="1564156" cy="1933670"/>
          </a:xfrm>
          <a:custGeom>
            <a:avLst/>
            <a:gdLst>
              <a:gd name="T0" fmla="*/ 1923 w 3847"/>
              <a:gd name="T1" fmla="*/ 4752 h 4753"/>
              <a:gd name="T2" fmla="*/ 3846 w 3847"/>
              <a:gd name="T3" fmla="*/ 1423 h 4753"/>
              <a:gd name="T4" fmla="*/ 1923 w 3847"/>
              <a:gd name="T5" fmla="*/ 0 h 4753"/>
              <a:gd name="T6" fmla="*/ 0 w 3847"/>
              <a:gd name="T7" fmla="*/ 1423 h 4753"/>
              <a:gd name="T8" fmla="*/ 1923 w 3847"/>
              <a:gd name="T9" fmla="*/ 4752 h 4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47" h="4753">
                <a:moveTo>
                  <a:pt x="1923" y="4752"/>
                </a:moveTo>
                <a:lnTo>
                  <a:pt x="3846" y="1423"/>
                </a:lnTo>
                <a:lnTo>
                  <a:pt x="1923" y="0"/>
                </a:lnTo>
                <a:lnTo>
                  <a:pt x="0" y="1423"/>
                </a:lnTo>
                <a:lnTo>
                  <a:pt x="1923" y="4752"/>
                </a:lnTo>
              </a:path>
            </a:pathLst>
          </a:custGeom>
          <a:solidFill>
            <a:srgbClr val="009688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 useBgFill="1">
        <p:nvSpPr>
          <p:cNvPr id="10246" name="Freeform 6">
            <a:extLst>
              <a:ext uri="{FF2B5EF4-FFF2-40B4-BE49-F238E27FC236}">
                <a16:creationId xmlns:a16="http://schemas.microsoft.com/office/drawing/2014/main" id="{5C3C7918-5F8D-6449-BCBF-6FBEDE0E8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5429" y="1519525"/>
            <a:ext cx="1169529" cy="1445768"/>
          </a:xfrm>
          <a:custGeom>
            <a:avLst/>
            <a:gdLst>
              <a:gd name="T0" fmla="*/ 1438 w 2877"/>
              <a:gd name="T1" fmla="*/ 3555 h 3556"/>
              <a:gd name="T2" fmla="*/ 2876 w 2877"/>
              <a:gd name="T3" fmla="*/ 1064 h 3556"/>
              <a:gd name="T4" fmla="*/ 1438 w 2877"/>
              <a:gd name="T5" fmla="*/ 0 h 3556"/>
              <a:gd name="T6" fmla="*/ 0 w 2877"/>
              <a:gd name="T7" fmla="*/ 1064 h 3556"/>
              <a:gd name="T8" fmla="*/ 1438 w 2877"/>
              <a:gd name="T9" fmla="*/ 3555 h 3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7" h="3556">
                <a:moveTo>
                  <a:pt x="1438" y="3555"/>
                </a:moveTo>
                <a:lnTo>
                  <a:pt x="2876" y="1064"/>
                </a:lnTo>
                <a:lnTo>
                  <a:pt x="1438" y="0"/>
                </a:lnTo>
                <a:lnTo>
                  <a:pt x="0" y="1064"/>
                </a:lnTo>
                <a:lnTo>
                  <a:pt x="1438" y="3555"/>
                </a:lnTo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0247" name="Freeform 7">
            <a:extLst>
              <a:ext uri="{FF2B5EF4-FFF2-40B4-BE49-F238E27FC236}">
                <a16:creationId xmlns:a16="http://schemas.microsoft.com/office/drawing/2014/main" id="{A1751E74-99ED-2A45-A78F-C7093ED86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4435" y="3011931"/>
            <a:ext cx="1318412" cy="462789"/>
          </a:xfrm>
          <a:custGeom>
            <a:avLst/>
            <a:gdLst>
              <a:gd name="T0" fmla="*/ 3242 w 3243"/>
              <a:gd name="T1" fmla="*/ 569 h 1139"/>
              <a:gd name="T2" fmla="*/ 3242 w 3243"/>
              <a:gd name="T3" fmla="*/ 569 h 1139"/>
              <a:gd name="T4" fmla="*/ 1621 w 3243"/>
              <a:gd name="T5" fmla="*/ 1138 h 1139"/>
              <a:gd name="T6" fmla="*/ 1621 w 3243"/>
              <a:gd name="T7" fmla="*/ 1138 h 1139"/>
              <a:gd name="T8" fmla="*/ 0 w 3243"/>
              <a:gd name="T9" fmla="*/ 569 h 1139"/>
              <a:gd name="T10" fmla="*/ 0 w 3243"/>
              <a:gd name="T11" fmla="*/ 569 h 1139"/>
              <a:gd name="T12" fmla="*/ 1621 w 3243"/>
              <a:gd name="T13" fmla="*/ 0 h 1139"/>
              <a:gd name="T14" fmla="*/ 1621 w 3243"/>
              <a:gd name="T15" fmla="*/ 0 h 1139"/>
              <a:gd name="T16" fmla="*/ 3242 w 3243"/>
              <a:gd name="T17" fmla="*/ 569 h 1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43" h="1139">
                <a:moveTo>
                  <a:pt x="3242" y="569"/>
                </a:moveTo>
                <a:lnTo>
                  <a:pt x="3242" y="569"/>
                </a:lnTo>
                <a:cubicBezTo>
                  <a:pt x="3242" y="883"/>
                  <a:pt x="2516" y="1138"/>
                  <a:pt x="1621" y="1138"/>
                </a:cubicBezTo>
                <a:lnTo>
                  <a:pt x="1621" y="1138"/>
                </a:lnTo>
                <a:cubicBezTo>
                  <a:pt x="726" y="1138"/>
                  <a:pt x="0" y="883"/>
                  <a:pt x="0" y="569"/>
                </a:cubicBezTo>
                <a:lnTo>
                  <a:pt x="0" y="569"/>
                </a:lnTo>
                <a:cubicBezTo>
                  <a:pt x="0" y="255"/>
                  <a:pt x="726" y="0"/>
                  <a:pt x="1621" y="0"/>
                </a:cubicBezTo>
                <a:lnTo>
                  <a:pt x="1621" y="0"/>
                </a:lnTo>
                <a:cubicBezTo>
                  <a:pt x="2516" y="0"/>
                  <a:pt x="3242" y="255"/>
                  <a:pt x="3242" y="569"/>
                </a:cubicBezTo>
              </a:path>
            </a:pathLst>
          </a:custGeom>
          <a:solidFill>
            <a:srgbClr val="125E68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0248" name="Freeform 8">
            <a:extLst>
              <a:ext uri="{FF2B5EF4-FFF2-40B4-BE49-F238E27FC236}">
                <a16:creationId xmlns:a16="http://schemas.microsoft.com/office/drawing/2014/main" id="{5AAC0516-A74C-2F42-82A1-42BFE53C6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0666" y="1324005"/>
            <a:ext cx="1564156" cy="1933670"/>
          </a:xfrm>
          <a:custGeom>
            <a:avLst/>
            <a:gdLst>
              <a:gd name="T0" fmla="*/ 1923 w 3847"/>
              <a:gd name="T1" fmla="*/ 4752 h 4753"/>
              <a:gd name="T2" fmla="*/ 3846 w 3847"/>
              <a:gd name="T3" fmla="*/ 1423 h 4753"/>
              <a:gd name="T4" fmla="*/ 1923 w 3847"/>
              <a:gd name="T5" fmla="*/ 0 h 4753"/>
              <a:gd name="T6" fmla="*/ 0 w 3847"/>
              <a:gd name="T7" fmla="*/ 1423 h 4753"/>
              <a:gd name="T8" fmla="*/ 1923 w 3847"/>
              <a:gd name="T9" fmla="*/ 4752 h 4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47" h="4753">
                <a:moveTo>
                  <a:pt x="1923" y="4752"/>
                </a:moveTo>
                <a:lnTo>
                  <a:pt x="3846" y="1423"/>
                </a:lnTo>
                <a:lnTo>
                  <a:pt x="1923" y="0"/>
                </a:lnTo>
                <a:lnTo>
                  <a:pt x="0" y="1423"/>
                </a:lnTo>
                <a:lnTo>
                  <a:pt x="1923" y="4752"/>
                </a:lnTo>
              </a:path>
            </a:pathLst>
          </a:custGeom>
          <a:solidFill>
            <a:srgbClr val="16758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 useBgFill="1">
        <p:nvSpPr>
          <p:cNvPr id="10249" name="Freeform 9">
            <a:extLst>
              <a:ext uri="{FF2B5EF4-FFF2-40B4-BE49-F238E27FC236}">
                <a16:creationId xmlns:a16="http://schemas.microsoft.com/office/drawing/2014/main" id="{0BC04258-04DA-0145-8450-1464F4399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7980" y="1519525"/>
            <a:ext cx="1169529" cy="1445768"/>
          </a:xfrm>
          <a:custGeom>
            <a:avLst/>
            <a:gdLst>
              <a:gd name="T0" fmla="*/ 1438 w 2877"/>
              <a:gd name="T1" fmla="*/ 3555 h 3556"/>
              <a:gd name="T2" fmla="*/ 2876 w 2877"/>
              <a:gd name="T3" fmla="*/ 1064 h 3556"/>
              <a:gd name="T4" fmla="*/ 1438 w 2877"/>
              <a:gd name="T5" fmla="*/ 0 h 3556"/>
              <a:gd name="T6" fmla="*/ 0 w 2877"/>
              <a:gd name="T7" fmla="*/ 1064 h 3556"/>
              <a:gd name="T8" fmla="*/ 1438 w 2877"/>
              <a:gd name="T9" fmla="*/ 3555 h 3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7" h="3556">
                <a:moveTo>
                  <a:pt x="1438" y="3555"/>
                </a:moveTo>
                <a:lnTo>
                  <a:pt x="2876" y="1064"/>
                </a:lnTo>
                <a:lnTo>
                  <a:pt x="1438" y="0"/>
                </a:lnTo>
                <a:lnTo>
                  <a:pt x="0" y="1064"/>
                </a:lnTo>
                <a:lnTo>
                  <a:pt x="1438" y="3555"/>
                </a:lnTo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0250" name="Freeform 10">
            <a:extLst>
              <a:ext uri="{FF2B5EF4-FFF2-40B4-BE49-F238E27FC236}">
                <a16:creationId xmlns:a16="http://schemas.microsoft.com/office/drawing/2014/main" id="{1A250F5B-B98B-B742-8DA3-50288CEA0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5192" y="3011931"/>
            <a:ext cx="1320205" cy="462789"/>
          </a:xfrm>
          <a:custGeom>
            <a:avLst/>
            <a:gdLst>
              <a:gd name="T0" fmla="*/ 3243 w 3244"/>
              <a:gd name="T1" fmla="*/ 569 h 1139"/>
              <a:gd name="T2" fmla="*/ 3243 w 3244"/>
              <a:gd name="T3" fmla="*/ 569 h 1139"/>
              <a:gd name="T4" fmla="*/ 1621 w 3244"/>
              <a:gd name="T5" fmla="*/ 1138 h 1139"/>
              <a:gd name="T6" fmla="*/ 1621 w 3244"/>
              <a:gd name="T7" fmla="*/ 1138 h 1139"/>
              <a:gd name="T8" fmla="*/ 0 w 3244"/>
              <a:gd name="T9" fmla="*/ 569 h 1139"/>
              <a:gd name="T10" fmla="*/ 0 w 3244"/>
              <a:gd name="T11" fmla="*/ 569 h 1139"/>
              <a:gd name="T12" fmla="*/ 1621 w 3244"/>
              <a:gd name="T13" fmla="*/ 0 h 1139"/>
              <a:gd name="T14" fmla="*/ 1621 w 3244"/>
              <a:gd name="T15" fmla="*/ 0 h 1139"/>
              <a:gd name="T16" fmla="*/ 3243 w 3244"/>
              <a:gd name="T17" fmla="*/ 569 h 1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44" h="1139">
                <a:moveTo>
                  <a:pt x="3243" y="569"/>
                </a:moveTo>
                <a:lnTo>
                  <a:pt x="3243" y="569"/>
                </a:lnTo>
                <a:cubicBezTo>
                  <a:pt x="3243" y="883"/>
                  <a:pt x="2517" y="1138"/>
                  <a:pt x="1621" y="1138"/>
                </a:cubicBezTo>
                <a:lnTo>
                  <a:pt x="1621" y="1138"/>
                </a:lnTo>
                <a:cubicBezTo>
                  <a:pt x="726" y="1138"/>
                  <a:pt x="0" y="883"/>
                  <a:pt x="0" y="569"/>
                </a:cubicBezTo>
                <a:lnTo>
                  <a:pt x="0" y="569"/>
                </a:lnTo>
                <a:cubicBezTo>
                  <a:pt x="0" y="255"/>
                  <a:pt x="726" y="0"/>
                  <a:pt x="1621" y="0"/>
                </a:cubicBezTo>
                <a:lnTo>
                  <a:pt x="1621" y="0"/>
                </a:lnTo>
                <a:cubicBezTo>
                  <a:pt x="2517" y="0"/>
                  <a:pt x="3243" y="255"/>
                  <a:pt x="3243" y="569"/>
                </a:cubicBezTo>
              </a:path>
            </a:pathLst>
          </a:custGeom>
          <a:solidFill>
            <a:srgbClr val="1B91A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0251" name="Freeform 11">
            <a:extLst>
              <a:ext uri="{FF2B5EF4-FFF2-40B4-BE49-F238E27FC236}">
                <a16:creationId xmlns:a16="http://schemas.microsoft.com/office/drawing/2014/main" id="{7DE5407B-BB79-DF48-8AFB-1BFCF79EC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3217" y="1324005"/>
            <a:ext cx="1564156" cy="1933670"/>
          </a:xfrm>
          <a:custGeom>
            <a:avLst/>
            <a:gdLst>
              <a:gd name="T0" fmla="*/ 1923 w 3847"/>
              <a:gd name="T1" fmla="*/ 4752 h 4753"/>
              <a:gd name="T2" fmla="*/ 3846 w 3847"/>
              <a:gd name="T3" fmla="*/ 1423 h 4753"/>
              <a:gd name="T4" fmla="*/ 1923 w 3847"/>
              <a:gd name="T5" fmla="*/ 0 h 4753"/>
              <a:gd name="T6" fmla="*/ 0 w 3847"/>
              <a:gd name="T7" fmla="*/ 1423 h 4753"/>
              <a:gd name="T8" fmla="*/ 1923 w 3847"/>
              <a:gd name="T9" fmla="*/ 4752 h 4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47" h="4753">
                <a:moveTo>
                  <a:pt x="1923" y="4752"/>
                </a:moveTo>
                <a:lnTo>
                  <a:pt x="3846" y="1423"/>
                </a:lnTo>
                <a:lnTo>
                  <a:pt x="1923" y="0"/>
                </a:lnTo>
                <a:lnTo>
                  <a:pt x="0" y="1423"/>
                </a:lnTo>
                <a:lnTo>
                  <a:pt x="1923" y="4752"/>
                </a:lnTo>
              </a:path>
            </a:pathLst>
          </a:custGeom>
          <a:solidFill>
            <a:srgbClr val="1EA0B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 useBgFill="1">
        <p:nvSpPr>
          <p:cNvPr id="10252" name="Freeform 12">
            <a:extLst>
              <a:ext uri="{FF2B5EF4-FFF2-40B4-BE49-F238E27FC236}">
                <a16:creationId xmlns:a16="http://schemas.microsoft.com/office/drawing/2014/main" id="{4FA833AC-079F-AB4E-9AC3-ACF13BFFA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0530" y="1519525"/>
            <a:ext cx="1171323" cy="1445768"/>
          </a:xfrm>
          <a:custGeom>
            <a:avLst/>
            <a:gdLst>
              <a:gd name="T0" fmla="*/ 1438 w 2878"/>
              <a:gd name="T1" fmla="*/ 3555 h 3556"/>
              <a:gd name="T2" fmla="*/ 2877 w 2878"/>
              <a:gd name="T3" fmla="*/ 1064 h 3556"/>
              <a:gd name="T4" fmla="*/ 1438 w 2878"/>
              <a:gd name="T5" fmla="*/ 0 h 3556"/>
              <a:gd name="T6" fmla="*/ 0 w 2878"/>
              <a:gd name="T7" fmla="*/ 1064 h 3556"/>
              <a:gd name="T8" fmla="*/ 1438 w 2878"/>
              <a:gd name="T9" fmla="*/ 3555 h 3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8" h="3556">
                <a:moveTo>
                  <a:pt x="1438" y="3555"/>
                </a:moveTo>
                <a:lnTo>
                  <a:pt x="2877" y="1064"/>
                </a:lnTo>
                <a:lnTo>
                  <a:pt x="1438" y="0"/>
                </a:lnTo>
                <a:lnTo>
                  <a:pt x="0" y="1064"/>
                </a:lnTo>
                <a:lnTo>
                  <a:pt x="1438" y="3555"/>
                </a:lnTo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pic>
        <p:nvPicPr>
          <p:cNvPr id="7" name="Graphic 6" descr="Group of people with solid fill">
            <a:extLst>
              <a:ext uri="{FF2B5EF4-FFF2-40B4-BE49-F238E27FC236}">
                <a16:creationId xmlns:a16="http://schemas.microsoft.com/office/drawing/2014/main" id="{7846CDF2-35DD-0112-E550-650B8A0CBA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12738" y="1665070"/>
            <a:ext cx="750112" cy="750112"/>
          </a:xfrm>
          <a:prstGeom prst="rect">
            <a:avLst/>
          </a:prstGeom>
        </p:spPr>
      </p:pic>
      <p:pic>
        <p:nvPicPr>
          <p:cNvPr id="8" name="Graphic 7" descr="Influencer with solid fill">
            <a:extLst>
              <a:ext uri="{FF2B5EF4-FFF2-40B4-BE49-F238E27FC236}">
                <a16:creationId xmlns:a16="http://schemas.microsoft.com/office/drawing/2014/main" id="{CEC69774-2377-E26E-6701-FD947D8F96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65066" y="1630214"/>
            <a:ext cx="750112" cy="750112"/>
          </a:xfrm>
          <a:prstGeom prst="rect">
            <a:avLst/>
          </a:prstGeom>
        </p:spPr>
      </p:pic>
      <p:pic>
        <p:nvPicPr>
          <p:cNvPr id="9" name="Graphic 8" descr="Marketing with solid fill">
            <a:extLst>
              <a:ext uri="{FF2B5EF4-FFF2-40B4-BE49-F238E27FC236}">
                <a16:creationId xmlns:a16="http://schemas.microsoft.com/office/drawing/2014/main" id="{E6306CD8-6D7E-CB4E-30C9-FB60E51E41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41539" y="1665070"/>
            <a:ext cx="750112" cy="750112"/>
          </a:xfrm>
          <a:prstGeom prst="rect">
            <a:avLst/>
          </a:prstGeom>
        </p:spPr>
      </p:pic>
      <p:pic>
        <p:nvPicPr>
          <p:cNvPr id="10" name="Graphic 9" descr="Route (Two Pins With A Path) with solid fill">
            <a:extLst>
              <a:ext uri="{FF2B5EF4-FFF2-40B4-BE49-F238E27FC236}">
                <a16:creationId xmlns:a16="http://schemas.microsoft.com/office/drawing/2014/main" id="{C8E8EAEA-AFD9-5A2E-F76A-7DCCD082EB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65136" y="1671265"/>
            <a:ext cx="750112" cy="750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4DC4765-7B6E-8385-E7BB-00FAE0A13E50}"/>
              </a:ext>
            </a:extLst>
          </p:cNvPr>
          <p:cNvSpPr txBox="1"/>
          <p:nvPr/>
        </p:nvSpPr>
        <p:spPr>
          <a:xfrm>
            <a:off x="615770" y="3563066"/>
            <a:ext cx="1687329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Inter" panose="020B0604020202020204" charset="0"/>
                <a:ea typeface="Inter" panose="020B0604020202020204" charset="0"/>
                <a:cs typeface="Poppins" pitchFamily="2" charset="77"/>
              </a:rPr>
              <a:t>Active Communities and Clubs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C7B6AF-40E4-02DB-9A29-99D092D13057}"/>
              </a:ext>
            </a:extLst>
          </p:cNvPr>
          <p:cNvSpPr txBox="1"/>
          <p:nvPr/>
        </p:nvSpPr>
        <p:spPr>
          <a:xfrm>
            <a:off x="2833696" y="3563065"/>
            <a:ext cx="1412993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Inter" panose="020B0604020202020204" charset="0"/>
                <a:ea typeface="Inter" panose="020B0604020202020204" charset="0"/>
                <a:cs typeface="Poppins" pitchFamily="2" charset="77"/>
              </a:rPr>
              <a:t>Active Spaces and Places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F00ADF-3C0D-EECE-9427-7A2E69EBDBFC}"/>
              </a:ext>
            </a:extLst>
          </p:cNvPr>
          <p:cNvSpPr txBox="1"/>
          <p:nvPr/>
        </p:nvSpPr>
        <p:spPr>
          <a:xfrm>
            <a:off x="4635341" y="3701564"/>
            <a:ext cx="1974804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Inter" panose="020B0604020202020204" charset="0"/>
                <a:ea typeface="Inter" panose="020B0604020202020204" charset="0"/>
                <a:cs typeface="Poppins" pitchFamily="2" charset="77"/>
              </a:rPr>
              <a:t>Active Communication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FE49A2-1FE4-5873-5845-BD54733756CF}"/>
              </a:ext>
            </a:extLst>
          </p:cNvPr>
          <p:cNvSpPr txBox="1"/>
          <p:nvPr/>
        </p:nvSpPr>
        <p:spPr>
          <a:xfrm>
            <a:off x="6522712" y="3541546"/>
            <a:ext cx="2253806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Inter" panose="020B0604020202020204" charset="0"/>
                <a:ea typeface="Inter" panose="020B0604020202020204" charset="0"/>
                <a:cs typeface="Poppins" pitchFamily="2" charset="77"/>
              </a:rPr>
              <a:t>Active Partnerships and Systems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15DD412-7D3C-5A3A-FABB-F0BB181F98E0}"/>
              </a:ext>
            </a:extLst>
          </p:cNvPr>
          <p:cNvSpPr txBox="1">
            <a:spLocks/>
          </p:cNvSpPr>
          <p:nvPr/>
        </p:nvSpPr>
        <p:spPr>
          <a:xfrm>
            <a:off x="220091" y="136079"/>
            <a:ext cx="4714765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r>
              <a:rPr lang="en-US" dirty="0"/>
              <a:t>Our Strategic Themes</a:t>
            </a:r>
            <a:endParaRPr lang="en-GB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DADF398-B90C-029C-F866-1BE92636F4E8}"/>
              </a:ext>
            </a:extLst>
          </p:cNvPr>
          <p:cNvCxnSpPr>
            <a:cxnSpLocks/>
          </p:cNvCxnSpPr>
          <p:nvPr/>
        </p:nvCxnSpPr>
        <p:spPr>
          <a:xfrm>
            <a:off x="351734" y="1192824"/>
            <a:ext cx="0" cy="3399332"/>
          </a:xfrm>
          <a:prstGeom prst="line">
            <a:avLst/>
          </a:prstGeom>
          <a:ln>
            <a:solidFill>
              <a:srgbClr val="0099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5603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Freeform 1">
            <a:extLst>
              <a:ext uri="{FF2B5EF4-FFF2-40B4-BE49-F238E27FC236}">
                <a16:creationId xmlns:a16="http://schemas.microsoft.com/office/drawing/2014/main" id="{83F24854-3649-3D48-9485-4D53D3BF5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333" y="3011931"/>
            <a:ext cx="1320205" cy="462789"/>
          </a:xfrm>
          <a:custGeom>
            <a:avLst/>
            <a:gdLst>
              <a:gd name="T0" fmla="*/ 3243 w 3244"/>
              <a:gd name="T1" fmla="*/ 569 h 1139"/>
              <a:gd name="T2" fmla="*/ 3243 w 3244"/>
              <a:gd name="T3" fmla="*/ 569 h 1139"/>
              <a:gd name="T4" fmla="*/ 1621 w 3244"/>
              <a:gd name="T5" fmla="*/ 1138 h 1139"/>
              <a:gd name="T6" fmla="*/ 1621 w 3244"/>
              <a:gd name="T7" fmla="*/ 1138 h 1139"/>
              <a:gd name="T8" fmla="*/ 0 w 3244"/>
              <a:gd name="T9" fmla="*/ 569 h 1139"/>
              <a:gd name="T10" fmla="*/ 0 w 3244"/>
              <a:gd name="T11" fmla="*/ 569 h 1139"/>
              <a:gd name="T12" fmla="*/ 1621 w 3244"/>
              <a:gd name="T13" fmla="*/ 0 h 1139"/>
              <a:gd name="T14" fmla="*/ 1621 w 3244"/>
              <a:gd name="T15" fmla="*/ 0 h 1139"/>
              <a:gd name="T16" fmla="*/ 3243 w 3244"/>
              <a:gd name="T17" fmla="*/ 569 h 1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44" h="1139">
                <a:moveTo>
                  <a:pt x="3243" y="569"/>
                </a:moveTo>
                <a:lnTo>
                  <a:pt x="3243" y="569"/>
                </a:lnTo>
                <a:cubicBezTo>
                  <a:pt x="3243" y="883"/>
                  <a:pt x="2517" y="1138"/>
                  <a:pt x="1621" y="1138"/>
                </a:cubicBezTo>
                <a:lnTo>
                  <a:pt x="1621" y="1138"/>
                </a:lnTo>
                <a:cubicBezTo>
                  <a:pt x="726" y="1138"/>
                  <a:pt x="0" y="883"/>
                  <a:pt x="0" y="569"/>
                </a:cubicBezTo>
                <a:lnTo>
                  <a:pt x="0" y="569"/>
                </a:lnTo>
                <a:cubicBezTo>
                  <a:pt x="0" y="255"/>
                  <a:pt x="726" y="0"/>
                  <a:pt x="1621" y="0"/>
                </a:cubicBezTo>
                <a:lnTo>
                  <a:pt x="1621" y="0"/>
                </a:lnTo>
                <a:cubicBezTo>
                  <a:pt x="2517" y="0"/>
                  <a:pt x="3243" y="255"/>
                  <a:pt x="3243" y="569"/>
                </a:cubicBezTo>
              </a:path>
            </a:pathLst>
          </a:custGeom>
          <a:solidFill>
            <a:srgbClr val="00645A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0242" name="Freeform 2">
            <a:extLst>
              <a:ext uri="{FF2B5EF4-FFF2-40B4-BE49-F238E27FC236}">
                <a16:creationId xmlns:a16="http://schemas.microsoft.com/office/drawing/2014/main" id="{CD9147BE-6DF5-874D-8810-F9F0350A3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57" y="1324005"/>
            <a:ext cx="1564156" cy="1933670"/>
          </a:xfrm>
          <a:custGeom>
            <a:avLst/>
            <a:gdLst>
              <a:gd name="T0" fmla="*/ 1922 w 3846"/>
              <a:gd name="T1" fmla="*/ 4752 h 4753"/>
              <a:gd name="T2" fmla="*/ 3845 w 3846"/>
              <a:gd name="T3" fmla="*/ 1423 h 4753"/>
              <a:gd name="T4" fmla="*/ 1922 w 3846"/>
              <a:gd name="T5" fmla="*/ 0 h 4753"/>
              <a:gd name="T6" fmla="*/ 0 w 3846"/>
              <a:gd name="T7" fmla="*/ 1423 h 4753"/>
              <a:gd name="T8" fmla="*/ 1922 w 3846"/>
              <a:gd name="T9" fmla="*/ 4752 h 4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46" h="4753">
                <a:moveTo>
                  <a:pt x="1922" y="4752"/>
                </a:moveTo>
                <a:lnTo>
                  <a:pt x="3845" y="1423"/>
                </a:lnTo>
                <a:lnTo>
                  <a:pt x="1922" y="0"/>
                </a:lnTo>
                <a:lnTo>
                  <a:pt x="0" y="1423"/>
                </a:lnTo>
                <a:lnTo>
                  <a:pt x="1922" y="4752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 useBgFill="1">
        <p:nvSpPr>
          <p:cNvPr id="10243" name="Freeform 3">
            <a:extLst>
              <a:ext uri="{FF2B5EF4-FFF2-40B4-BE49-F238E27FC236}">
                <a16:creationId xmlns:a16="http://schemas.microsoft.com/office/drawing/2014/main" id="{594ECCA7-34C5-3145-8E0E-3ABE92215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671" y="1519525"/>
            <a:ext cx="1169529" cy="1445768"/>
          </a:xfrm>
          <a:custGeom>
            <a:avLst/>
            <a:gdLst>
              <a:gd name="T0" fmla="*/ 1437 w 2877"/>
              <a:gd name="T1" fmla="*/ 3555 h 3556"/>
              <a:gd name="T2" fmla="*/ 2876 w 2877"/>
              <a:gd name="T3" fmla="*/ 1064 h 3556"/>
              <a:gd name="T4" fmla="*/ 1437 w 2877"/>
              <a:gd name="T5" fmla="*/ 0 h 3556"/>
              <a:gd name="T6" fmla="*/ 0 w 2877"/>
              <a:gd name="T7" fmla="*/ 1064 h 3556"/>
              <a:gd name="T8" fmla="*/ 1437 w 2877"/>
              <a:gd name="T9" fmla="*/ 3555 h 3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7" h="3556">
                <a:moveTo>
                  <a:pt x="1437" y="3555"/>
                </a:moveTo>
                <a:lnTo>
                  <a:pt x="2876" y="1064"/>
                </a:lnTo>
                <a:lnTo>
                  <a:pt x="1437" y="0"/>
                </a:lnTo>
                <a:lnTo>
                  <a:pt x="0" y="1064"/>
                </a:lnTo>
                <a:lnTo>
                  <a:pt x="1437" y="3555"/>
                </a:lnTo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 useBgFill="1">
        <p:nvSpPr>
          <p:cNvPr id="10246" name="Freeform 6">
            <a:extLst>
              <a:ext uri="{FF2B5EF4-FFF2-40B4-BE49-F238E27FC236}">
                <a16:creationId xmlns:a16="http://schemas.microsoft.com/office/drawing/2014/main" id="{5C3C7918-5F8D-6449-BCBF-6FBEDE0E8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5429" y="1519525"/>
            <a:ext cx="1169529" cy="1445768"/>
          </a:xfrm>
          <a:custGeom>
            <a:avLst/>
            <a:gdLst>
              <a:gd name="T0" fmla="*/ 1438 w 2877"/>
              <a:gd name="T1" fmla="*/ 3555 h 3556"/>
              <a:gd name="T2" fmla="*/ 2876 w 2877"/>
              <a:gd name="T3" fmla="*/ 1064 h 3556"/>
              <a:gd name="T4" fmla="*/ 1438 w 2877"/>
              <a:gd name="T5" fmla="*/ 0 h 3556"/>
              <a:gd name="T6" fmla="*/ 0 w 2877"/>
              <a:gd name="T7" fmla="*/ 1064 h 3556"/>
              <a:gd name="T8" fmla="*/ 1438 w 2877"/>
              <a:gd name="T9" fmla="*/ 3555 h 3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7" h="3556">
                <a:moveTo>
                  <a:pt x="1438" y="3555"/>
                </a:moveTo>
                <a:lnTo>
                  <a:pt x="2876" y="1064"/>
                </a:lnTo>
                <a:lnTo>
                  <a:pt x="1438" y="0"/>
                </a:lnTo>
                <a:lnTo>
                  <a:pt x="0" y="1064"/>
                </a:lnTo>
                <a:lnTo>
                  <a:pt x="1438" y="3555"/>
                </a:lnTo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 useBgFill="1">
        <p:nvSpPr>
          <p:cNvPr id="10249" name="Freeform 9">
            <a:extLst>
              <a:ext uri="{FF2B5EF4-FFF2-40B4-BE49-F238E27FC236}">
                <a16:creationId xmlns:a16="http://schemas.microsoft.com/office/drawing/2014/main" id="{0BC04258-04DA-0145-8450-1464F4399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7980" y="1519525"/>
            <a:ext cx="1169529" cy="1445768"/>
          </a:xfrm>
          <a:custGeom>
            <a:avLst/>
            <a:gdLst>
              <a:gd name="T0" fmla="*/ 1438 w 2877"/>
              <a:gd name="T1" fmla="*/ 3555 h 3556"/>
              <a:gd name="T2" fmla="*/ 2876 w 2877"/>
              <a:gd name="T3" fmla="*/ 1064 h 3556"/>
              <a:gd name="T4" fmla="*/ 1438 w 2877"/>
              <a:gd name="T5" fmla="*/ 0 h 3556"/>
              <a:gd name="T6" fmla="*/ 0 w 2877"/>
              <a:gd name="T7" fmla="*/ 1064 h 3556"/>
              <a:gd name="T8" fmla="*/ 1438 w 2877"/>
              <a:gd name="T9" fmla="*/ 3555 h 3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7" h="3556">
                <a:moveTo>
                  <a:pt x="1438" y="3555"/>
                </a:moveTo>
                <a:lnTo>
                  <a:pt x="2876" y="1064"/>
                </a:lnTo>
                <a:lnTo>
                  <a:pt x="1438" y="0"/>
                </a:lnTo>
                <a:lnTo>
                  <a:pt x="0" y="1064"/>
                </a:lnTo>
                <a:lnTo>
                  <a:pt x="1438" y="3555"/>
                </a:lnTo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DC4765-7B6E-8385-E7BB-00FAE0A13E50}"/>
              </a:ext>
            </a:extLst>
          </p:cNvPr>
          <p:cNvSpPr txBox="1"/>
          <p:nvPr/>
        </p:nvSpPr>
        <p:spPr>
          <a:xfrm>
            <a:off x="615770" y="3563066"/>
            <a:ext cx="1687329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Inter" panose="020B0604020202020204" charset="0"/>
                <a:ea typeface="Inter" panose="020B0604020202020204" charset="0"/>
                <a:cs typeface="Poppins" pitchFamily="2" charset="77"/>
              </a:rPr>
              <a:t>Active Communities and Clubs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DADF398-B90C-029C-F866-1BE92636F4E8}"/>
              </a:ext>
            </a:extLst>
          </p:cNvPr>
          <p:cNvCxnSpPr>
            <a:cxnSpLocks/>
          </p:cNvCxnSpPr>
          <p:nvPr/>
        </p:nvCxnSpPr>
        <p:spPr>
          <a:xfrm>
            <a:off x="351734" y="1192824"/>
            <a:ext cx="0" cy="3399332"/>
          </a:xfrm>
          <a:prstGeom prst="line">
            <a:avLst/>
          </a:prstGeom>
          <a:ln>
            <a:solidFill>
              <a:srgbClr val="0099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 6">
            <a:extLst>
              <a:ext uri="{FF2B5EF4-FFF2-40B4-BE49-F238E27FC236}">
                <a16:creationId xmlns:a16="http://schemas.microsoft.com/office/drawing/2014/main" id="{804F6AB8-8BF6-6CD6-DB26-5B8D30632BD1}"/>
              </a:ext>
            </a:extLst>
          </p:cNvPr>
          <p:cNvSpPr/>
          <p:nvPr/>
        </p:nvSpPr>
        <p:spPr>
          <a:xfrm>
            <a:off x="2794447" y="1093435"/>
            <a:ext cx="6220361" cy="808877"/>
          </a:xfrm>
          <a:custGeom>
            <a:avLst/>
            <a:gdLst>
              <a:gd name="connsiteX0" fmla="*/ 0 w 12039600"/>
              <a:gd name="connsiteY0" fmla="*/ 0 h 2184400"/>
              <a:gd name="connsiteX1" fmla="*/ 11886910 w 12039600"/>
              <a:gd name="connsiteY1" fmla="*/ 0 h 2184400"/>
              <a:gd name="connsiteX2" fmla="*/ 12039600 w 12039600"/>
              <a:gd name="connsiteY2" fmla="*/ 152690 h 2184400"/>
              <a:gd name="connsiteX3" fmla="*/ 12039600 w 12039600"/>
              <a:gd name="connsiteY3" fmla="*/ 2031710 h 2184400"/>
              <a:gd name="connsiteX4" fmla="*/ 11886910 w 12039600"/>
              <a:gd name="connsiteY4" fmla="*/ 2184400 h 2184400"/>
              <a:gd name="connsiteX5" fmla="*/ 0 w 12039600"/>
              <a:gd name="connsiteY5" fmla="*/ 2184400 h 2184400"/>
              <a:gd name="connsiteX6" fmla="*/ 934579 w 12039600"/>
              <a:gd name="connsiteY6" fmla="*/ 1249821 h 2184400"/>
              <a:gd name="connsiteX7" fmla="*/ 934579 w 12039600"/>
              <a:gd name="connsiteY7" fmla="*/ 934580 h 218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39600" h="2184400">
                <a:moveTo>
                  <a:pt x="0" y="0"/>
                </a:moveTo>
                <a:lnTo>
                  <a:pt x="11886910" y="0"/>
                </a:lnTo>
                <a:cubicBezTo>
                  <a:pt x="11971238" y="0"/>
                  <a:pt x="12039600" y="68362"/>
                  <a:pt x="12039600" y="152690"/>
                </a:cubicBezTo>
                <a:lnTo>
                  <a:pt x="12039600" y="2031710"/>
                </a:lnTo>
                <a:cubicBezTo>
                  <a:pt x="12039600" y="2116038"/>
                  <a:pt x="11971238" y="2184400"/>
                  <a:pt x="11886910" y="2184400"/>
                </a:cubicBezTo>
                <a:lnTo>
                  <a:pt x="0" y="2184400"/>
                </a:lnTo>
                <a:lnTo>
                  <a:pt x="934579" y="1249821"/>
                </a:lnTo>
                <a:cubicBezTo>
                  <a:pt x="1021631" y="1162770"/>
                  <a:pt x="1021631" y="1021631"/>
                  <a:pt x="934579" y="934580"/>
                </a:cubicBezTo>
                <a:close/>
              </a:path>
            </a:pathLst>
          </a:custGeom>
          <a:solidFill>
            <a:srgbClr val="007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25" dirty="0">
              <a:latin typeface="Lato Light" panose="020F0502020204030203" pitchFamily="34" charset="0"/>
            </a:endParaRPr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BDE94CEB-FE8B-6BEE-49F0-065C40100FDD}"/>
              </a:ext>
            </a:extLst>
          </p:cNvPr>
          <p:cNvSpPr/>
          <p:nvPr/>
        </p:nvSpPr>
        <p:spPr>
          <a:xfrm>
            <a:off x="2788746" y="2329205"/>
            <a:ext cx="6249242" cy="808877"/>
          </a:xfrm>
          <a:custGeom>
            <a:avLst/>
            <a:gdLst>
              <a:gd name="connsiteX0" fmla="*/ 0 w 12039600"/>
              <a:gd name="connsiteY0" fmla="*/ 0 h 2184400"/>
              <a:gd name="connsiteX1" fmla="*/ 11886910 w 12039600"/>
              <a:gd name="connsiteY1" fmla="*/ 0 h 2184400"/>
              <a:gd name="connsiteX2" fmla="*/ 12039600 w 12039600"/>
              <a:gd name="connsiteY2" fmla="*/ 152690 h 2184400"/>
              <a:gd name="connsiteX3" fmla="*/ 12039600 w 12039600"/>
              <a:gd name="connsiteY3" fmla="*/ 2031710 h 2184400"/>
              <a:gd name="connsiteX4" fmla="*/ 11886910 w 12039600"/>
              <a:gd name="connsiteY4" fmla="*/ 2184400 h 2184400"/>
              <a:gd name="connsiteX5" fmla="*/ 0 w 12039600"/>
              <a:gd name="connsiteY5" fmla="*/ 2184400 h 2184400"/>
              <a:gd name="connsiteX6" fmla="*/ 934579 w 12039600"/>
              <a:gd name="connsiteY6" fmla="*/ 1249821 h 2184400"/>
              <a:gd name="connsiteX7" fmla="*/ 934579 w 12039600"/>
              <a:gd name="connsiteY7" fmla="*/ 934580 h 218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39600" h="2184400">
                <a:moveTo>
                  <a:pt x="0" y="0"/>
                </a:moveTo>
                <a:lnTo>
                  <a:pt x="11886910" y="0"/>
                </a:lnTo>
                <a:cubicBezTo>
                  <a:pt x="11971238" y="0"/>
                  <a:pt x="12039600" y="68362"/>
                  <a:pt x="12039600" y="152690"/>
                </a:cubicBezTo>
                <a:lnTo>
                  <a:pt x="12039600" y="2031710"/>
                </a:lnTo>
                <a:cubicBezTo>
                  <a:pt x="12039600" y="2116038"/>
                  <a:pt x="11971238" y="2184400"/>
                  <a:pt x="11886910" y="2184400"/>
                </a:cubicBezTo>
                <a:lnTo>
                  <a:pt x="0" y="2184400"/>
                </a:lnTo>
                <a:lnTo>
                  <a:pt x="934579" y="1249821"/>
                </a:lnTo>
                <a:cubicBezTo>
                  <a:pt x="1021631" y="1162770"/>
                  <a:pt x="1021631" y="1021631"/>
                  <a:pt x="934579" y="934580"/>
                </a:cubicBezTo>
                <a:close/>
              </a:path>
            </a:pathLst>
          </a:custGeom>
          <a:solidFill>
            <a:srgbClr val="007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25" dirty="0">
              <a:latin typeface="Lato Light" panose="020F0502020204030203" pitchFamily="34" charset="0"/>
            </a:endParaRP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1A6DE509-FC01-6D92-4F73-B4A931F15E7E}"/>
              </a:ext>
            </a:extLst>
          </p:cNvPr>
          <p:cNvSpPr/>
          <p:nvPr/>
        </p:nvSpPr>
        <p:spPr>
          <a:xfrm>
            <a:off x="2764314" y="3550377"/>
            <a:ext cx="6249242" cy="808877"/>
          </a:xfrm>
          <a:custGeom>
            <a:avLst/>
            <a:gdLst>
              <a:gd name="connsiteX0" fmla="*/ 0 w 12039600"/>
              <a:gd name="connsiteY0" fmla="*/ 0 h 2184400"/>
              <a:gd name="connsiteX1" fmla="*/ 11886910 w 12039600"/>
              <a:gd name="connsiteY1" fmla="*/ 0 h 2184400"/>
              <a:gd name="connsiteX2" fmla="*/ 12039600 w 12039600"/>
              <a:gd name="connsiteY2" fmla="*/ 152690 h 2184400"/>
              <a:gd name="connsiteX3" fmla="*/ 12039600 w 12039600"/>
              <a:gd name="connsiteY3" fmla="*/ 2031710 h 2184400"/>
              <a:gd name="connsiteX4" fmla="*/ 11886910 w 12039600"/>
              <a:gd name="connsiteY4" fmla="*/ 2184400 h 2184400"/>
              <a:gd name="connsiteX5" fmla="*/ 0 w 12039600"/>
              <a:gd name="connsiteY5" fmla="*/ 2184400 h 2184400"/>
              <a:gd name="connsiteX6" fmla="*/ 934579 w 12039600"/>
              <a:gd name="connsiteY6" fmla="*/ 1249821 h 2184400"/>
              <a:gd name="connsiteX7" fmla="*/ 934579 w 12039600"/>
              <a:gd name="connsiteY7" fmla="*/ 934580 h 218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39600" h="2184400">
                <a:moveTo>
                  <a:pt x="0" y="0"/>
                </a:moveTo>
                <a:lnTo>
                  <a:pt x="11886910" y="0"/>
                </a:lnTo>
                <a:cubicBezTo>
                  <a:pt x="11971238" y="0"/>
                  <a:pt x="12039600" y="68362"/>
                  <a:pt x="12039600" y="152690"/>
                </a:cubicBezTo>
                <a:lnTo>
                  <a:pt x="12039600" y="2031710"/>
                </a:lnTo>
                <a:cubicBezTo>
                  <a:pt x="12039600" y="2116038"/>
                  <a:pt x="11971238" y="2184400"/>
                  <a:pt x="11886910" y="2184400"/>
                </a:cubicBezTo>
                <a:lnTo>
                  <a:pt x="0" y="2184400"/>
                </a:lnTo>
                <a:lnTo>
                  <a:pt x="934579" y="1249821"/>
                </a:lnTo>
                <a:cubicBezTo>
                  <a:pt x="1021631" y="1162770"/>
                  <a:pt x="1021631" y="1021631"/>
                  <a:pt x="934579" y="934580"/>
                </a:cubicBezTo>
                <a:close/>
              </a:path>
            </a:pathLst>
          </a:custGeom>
          <a:solidFill>
            <a:srgbClr val="007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25" dirty="0">
              <a:latin typeface="Lato Light" panose="020F0502020204030203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02603D6-63AE-2EA8-F14C-5492F5ED7DBE}"/>
              </a:ext>
            </a:extLst>
          </p:cNvPr>
          <p:cNvSpPr txBox="1">
            <a:spLocks/>
          </p:cNvSpPr>
          <p:nvPr/>
        </p:nvSpPr>
        <p:spPr>
          <a:xfrm>
            <a:off x="3398355" y="1148882"/>
            <a:ext cx="5615201" cy="588623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200" dirty="0">
                <a:solidFill>
                  <a:schemeClr val="tx1"/>
                </a:solidFill>
                <a:effectLst/>
                <a:latin typeface="Inter" panose="020B0604020202020204" charset="0"/>
                <a:ea typeface="Inter" panose="020B0604020202020204" charset="0"/>
              </a:rPr>
              <a:t>Develop active lifestyles amongst communities in South Dublin, in all their diversity, through an innovative annual programme of participation opportunities</a:t>
            </a:r>
            <a:endParaRPr lang="en-US" sz="1200" dirty="0">
              <a:solidFill>
                <a:schemeClr val="tx1"/>
              </a:solidFill>
              <a:latin typeface="Inter" panose="020B0604020202020204" charset="0"/>
              <a:ea typeface="Inter" panose="020B0604020202020204" charset="0"/>
              <a:cs typeface="Open Sans Light" panose="020B03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62F0B8-34AC-7EB2-0A28-93F1D19E4013}"/>
              </a:ext>
            </a:extLst>
          </p:cNvPr>
          <p:cNvSpPr txBox="1"/>
          <p:nvPr/>
        </p:nvSpPr>
        <p:spPr>
          <a:xfrm>
            <a:off x="2357648" y="1252236"/>
            <a:ext cx="310103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Inter" panose="020B0604020202020204" charset="0"/>
                <a:ea typeface="Inter" panose="020B0604020202020204" charset="0"/>
                <a:cs typeface="Poppins" pitchFamily="2" charset="77"/>
              </a:rPr>
              <a:t>1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D5383D6-6C0A-2145-AE79-0A0265F824D6}"/>
              </a:ext>
            </a:extLst>
          </p:cNvPr>
          <p:cNvSpPr txBox="1">
            <a:spLocks/>
          </p:cNvSpPr>
          <p:nvPr/>
        </p:nvSpPr>
        <p:spPr>
          <a:xfrm>
            <a:off x="3415970" y="3729782"/>
            <a:ext cx="5520104" cy="403957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44450" lvl="0" algn="l">
              <a:lnSpc>
                <a:spcPct val="100000"/>
              </a:lnSpc>
              <a:spcAft>
                <a:spcPts val="0"/>
              </a:spcAft>
            </a:pPr>
            <a:r>
              <a:rPr lang="en-GB" sz="1200" dirty="0">
                <a:solidFill>
                  <a:schemeClr val="tx1"/>
                </a:solidFill>
                <a:effectLst/>
                <a:latin typeface="Inter" panose="020B0604020202020204" charset="0"/>
                <a:ea typeface="Inter" panose="020B0604020202020204" charset="0"/>
                <a:cs typeface="Calibri" panose="020F0502020204030204" pitchFamily="34" charset="0"/>
              </a:rPr>
              <a:t>Support the development of vibrant, inclusive sports clubs across South Dublin, building pathways to long term sustainable participation</a:t>
            </a:r>
            <a:endParaRPr lang="en-GB" sz="1200" dirty="0">
              <a:solidFill>
                <a:schemeClr val="tx1"/>
              </a:solidFill>
              <a:effectLst/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9415ECB8-6ED4-353F-25CC-33017073ADD3}"/>
              </a:ext>
            </a:extLst>
          </p:cNvPr>
          <p:cNvSpPr txBox="1">
            <a:spLocks/>
          </p:cNvSpPr>
          <p:nvPr/>
        </p:nvSpPr>
        <p:spPr>
          <a:xfrm>
            <a:off x="3502951" y="2488533"/>
            <a:ext cx="5433123" cy="403957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defTabSz="1087636" eaLnBrk="1" latinLnBrk="0" hangingPunct="1">
              <a:spcBef>
                <a:spcPct val="20000"/>
              </a:spcBef>
              <a:buNone/>
              <a:defRPr sz="1200" kern="1200">
                <a:solidFill>
                  <a:schemeClr val="tx1"/>
                </a:solidFill>
                <a:effectLst/>
                <a:latin typeface="Inter" panose="020B0604020202020204" charset="0"/>
                <a:ea typeface="Inter" panose="020B0604020202020204" charset="0"/>
                <a:cs typeface="Open Sans Light"/>
              </a:defRPr>
            </a:lvl1pPr>
            <a:lvl2pPr marL="1087636" indent="0" algn="ctr" defTabSz="1087636" eaLnBrk="1" latinLnBrk="0" hangingPunct="1">
              <a:lnSpc>
                <a:spcPct val="130000"/>
              </a:lnSpc>
              <a:spcBef>
                <a:spcPct val="20000"/>
              </a:spcBef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eaLnBrk="1" latinLnBrk="0" hangingPunct="1">
              <a:lnSpc>
                <a:spcPct val="130000"/>
              </a:lnSpc>
              <a:spcBef>
                <a:spcPct val="20000"/>
              </a:spcBef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eaLnBrk="1" latinLnBrk="0" hangingPunct="1">
              <a:lnSpc>
                <a:spcPct val="130000"/>
              </a:lnSpc>
              <a:spcBef>
                <a:spcPct val="20000"/>
              </a:spcBef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eaLnBrk="1" latinLnBrk="0" hangingPunct="1">
              <a:lnSpc>
                <a:spcPct val="130000"/>
              </a:lnSpc>
              <a:spcBef>
                <a:spcPct val="20000"/>
              </a:spcBef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eaLnBrk="1" latinLnBrk="0" hangingPunct="1">
              <a:spcBef>
                <a:spcPct val="20000"/>
              </a:spcBef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eaLnBrk="1" latinLnBrk="0" hangingPunct="1">
              <a:spcBef>
                <a:spcPct val="20000"/>
              </a:spcBef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eaLnBrk="1" latinLnBrk="0" hangingPunct="1">
              <a:spcBef>
                <a:spcPct val="20000"/>
              </a:spcBef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eaLnBrk="1" latinLnBrk="0" hangingPunct="1">
              <a:spcBef>
                <a:spcPct val="20000"/>
              </a:spcBef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Enhance South Dublin as an ‘Active Place’ by delivering flagship participation opportunities and sporting events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88570C-4031-30EA-BA3F-86589B749DDA}"/>
              </a:ext>
            </a:extLst>
          </p:cNvPr>
          <p:cNvSpPr txBox="1"/>
          <p:nvPr/>
        </p:nvSpPr>
        <p:spPr>
          <a:xfrm>
            <a:off x="2357648" y="2474449"/>
            <a:ext cx="356579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Inter" panose="020B0604020202020204" charset="0"/>
                <a:ea typeface="Inter" panose="020B0604020202020204" charset="0"/>
                <a:cs typeface="Poppins" pitchFamily="2" charset="77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EA8097-EEF2-0534-FA5C-D9F2CB97093D}"/>
              </a:ext>
            </a:extLst>
          </p:cNvPr>
          <p:cNvSpPr txBox="1"/>
          <p:nvPr/>
        </p:nvSpPr>
        <p:spPr>
          <a:xfrm>
            <a:off x="2351236" y="3743648"/>
            <a:ext cx="366907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Inter" panose="020B0604020202020204" charset="0"/>
                <a:ea typeface="Inter" panose="020B0604020202020204" charset="0"/>
                <a:cs typeface="Poppins" pitchFamily="2" charset="77"/>
              </a:rPr>
              <a:t>3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3AA4C39F-4AEC-FF96-E182-612D56483A2E}"/>
              </a:ext>
            </a:extLst>
          </p:cNvPr>
          <p:cNvSpPr txBox="1">
            <a:spLocks/>
          </p:cNvSpPr>
          <p:nvPr/>
        </p:nvSpPr>
        <p:spPr>
          <a:xfrm>
            <a:off x="351734" y="74514"/>
            <a:ext cx="8038385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r>
              <a:rPr lang="en-US" dirty="0"/>
              <a:t>Theme 1 – Active Communities and Clubs</a:t>
            </a:r>
            <a:endParaRPr lang="en-GB" dirty="0"/>
          </a:p>
        </p:txBody>
      </p:sp>
      <p:pic>
        <p:nvPicPr>
          <p:cNvPr id="7" name="Graphic 6" descr="Group of people with solid fill">
            <a:extLst>
              <a:ext uri="{FF2B5EF4-FFF2-40B4-BE49-F238E27FC236}">
                <a16:creationId xmlns:a16="http://schemas.microsoft.com/office/drawing/2014/main" id="{8AAD70BD-A682-42A8-6C0D-4B15165053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12738" y="1665070"/>
            <a:ext cx="750112" cy="75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848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Freeform 1">
            <a:extLst>
              <a:ext uri="{FF2B5EF4-FFF2-40B4-BE49-F238E27FC236}">
                <a16:creationId xmlns:a16="http://schemas.microsoft.com/office/drawing/2014/main" id="{83F24854-3649-3D48-9485-4D53D3BF5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333" y="3011931"/>
            <a:ext cx="1320205" cy="462789"/>
          </a:xfrm>
          <a:custGeom>
            <a:avLst/>
            <a:gdLst>
              <a:gd name="T0" fmla="*/ 3243 w 3244"/>
              <a:gd name="T1" fmla="*/ 569 h 1139"/>
              <a:gd name="T2" fmla="*/ 3243 w 3244"/>
              <a:gd name="T3" fmla="*/ 569 h 1139"/>
              <a:gd name="T4" fmla="*/ 1621 w 3244"/>
              <a:gd name="T5" fmla="*/ 1138 h 1139"/>
              <a:gd name="T6" fmla="*/ 1621 w 3244"/>
              <a:gd name="T7" fmla="*/ 1138 h 1139"/>
              <a:gd name="T8" fmla="*/ 0 w 3244"/>
              <a:gd name="T9" fmla="*/ 569 h 1139"/>
              <a:gd name="T10" fmla="*/ 0 w 3244"/>
              <a:gd name="T11" fmla="*/ 569 h 1139"/>
              <a:gd name="T12" fmla="*/ 1621 w 3244"/>
              <a:gd name="T13" fmla="*/ 0 h 1139"/>
              <a:gd name="T14" fmla="*/ 1621 w 3244"/>
              <a:gd name="T15" fmla="*/ 0 h 1139"/>
              <a:gd name="T16" fmla="*/ 3243 w 3244"/>
              <a:gd name="T17" fmla="*/ 569 h 1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44" h="1139">
                <a:moveTo>
                  <a:pt x="3243" y="569"/>
                </a:moveTo>
                <a:lnTo>
                  <a:pt x="3243" y="569"/>
                </a:lnTo>
                <a:cubicBezTo>
                  <a:pt x="3243" y="883"/>
                  <a:pt x="2517" y="1138"/>
                  <a:pt x="1621" y="1138"/>
                </a:cubicBezTo>
                <a:lnTo>
                  <a:pt x="1621" y="1138"/>
                </a:lnTo>
                <a:cubicBezTo>
                  <a:pt x="726" y="1138"/>
                  <a:pt x="0" y="883"/>
                  <a:pt x="0" y="569"/>
                </a:cubicBezTo>
                <a:lnTo>
                  <a:pt x="0" y="569"/>
                </a:lnTo>
                <a:cubicBezTo>
                  <a:pt x="0" y="255"/>
                  <a:pt x="726" y="0"/>
                  <a:pt x="1621" y="0"/>
                </a:cubicBezTo>
                <a:lnTo>
                  <a:pt x="1621" y="0"/>
                </a:lnTo>
                <a:cubicBezTo>
                  <a:pt x="2517" y="0"/>
                  <a:pt x="3243" y="255"/>
                  <a:pt x="3243" y="569"/>
                </a:cubicBezTo>
              </a:path>
            </a:pathLst>
          </a:custGeom>
          <a:solidFill>
            <a:srgbClr val="00645A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0242" name="Freeform 2">
            <a:extLst>
              <a:ext uri="{FF2B5EF4-FFF2-40B4-BE49-F238E27FC236}">
                <a16:creationId xmlns:a16="http://schemas.microsoft.com/office/drawing/2014/main" id="{CD9147BE-6DF5-874D-8810-F9F0350A3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57" y="1324005"/>
            <a:ext cx="1564156" cy="1933670"/>
          </a:xfrm>
          <a:custGeom>
            <a:avLst/>
            <a:gdLst>
              <a:gd name="T0" fmla="*/ 1922 w 3846"/>
              <a:gd name="T1" fmla="*/ 4752 h 4753"/>
              <a:gd name="T2" fmla="*/ 3845 w 3846"/>
              <a:gd name="T3" fmla="*/ 1423 h 4753"/>
              <a:gd name="T4" fmla="*/ 1922 w 3846"/>
              <a:gd name="T5" fmla="*/ 0 h 4753"/>
              <a:gd name="T6" fmla="*/ 0 w 3846"/>
              <a:gd name="T7" fmla="*/ 1423 h 4753"/>
              <a:gd name="T8" fmla="*/ 1922 w 3846"/>
              <a:gd name="T9" fmla="*/ 4752 h 4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46" h="4753">
                <a:moveTo>
                  <a:pt x="1922" y="4752"/>
                </a:moveTo>
                <a:lnTo>
                  <a:pt x="3845" y="1423"/>
                </a:lnTo>
                <a:lnTo>
                  <a:pt x="1922" y="0"/>
                </a:lnTo>
                <a:lnTo>
                  <a:pt x="0" y="1423"/>
                </a:lnTo>
                <a:lnTo>
                  <a:pt x="1922" y="4752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 useBgFill="1">
        <p:nvSpPr>
          <p:cNvPr id="10243" name="Freeform 3">
            <a:extLst>
              <a:ext uri="{FF2B5EF4-FFF2-40B4-BE49-F238E27FC236}">
                <a16:creationId xmlns:a16="http://schemas.microsoft.com/office/drawing/2014/main" id="{594ECCA7-34C5-3145-8E0E-3ABE92215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671" y="1519525"/>
            <a:ext cx="1169529" cy="1445768"/>
          </a:xfrm>
          <a:custGeom>
            <a:avLst/>
            <a:gdLst>
              <a:gd name="T0" fmla="*/ 1437 w 2877"/>
              <a:gd name="T1" fmla="*/ 3555 h 3556"/>
              <a:gd name="T2" fmla="*/ 2876 w 2877"/>
              <a:gd name="T3" fmla="*/ 1064 h 3556"/>
              <a:gd name="T4" fmla="*/ 1437 w 2877"/>
              <a:gd name="T5" fmla="*/ 0 h 3556"/>
              <a:gd name="T6" fmla="*/ 0 w 2877"/>
              <a:gd name="T7" fmla="*/ 1064 h 3556"/>
              <a:gd name="T8" fmla="*/ 1437 w 2877"/>
              <a:gd name="T9" fmla="*/ 3555 h 3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7" h="3556">
                <a:moveTo>
                  <a:pt x="1437" y="3555"/>
                </a:moveTo>
                <a:lnTo>
                  <a:pt x="2876" y="1064"/>
                </a:lnTo>
                <a:lnTo>
                  <a:pt x="1437" y="0"/>
                </a:lnTo>
                <a:lnTo>
                  <a:pt x="0" y="1064"/>
                </a:lnTo>
                <a:lnTo>
                  <a:pt x="1437" y="3555"/>
                </a:lnTo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 useBgFill="1">
        <p:nvSpPr>
          <p:cNvPr id="10246" name="Freeform 6">
            <a:extLst>
              <a:ext uri="{FF2B5EF4-FFF2-40B4-BE49-F238E27FC236}">
                <a16:creationId xmlns:a16="http://schemas.microsoft.com/office/drawing/2014/main" id="{5C3C7918-5F8D-6449-BCBF-6FBEDE0E8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5429" y="1519525"/>
            <a:ext cx="1169529" cy="1445768"/>
          </a:xfrm>
          <a:custGeom>
            <a:avLst/>
            <a:gdLst>
              <a:gd name="T0" fmla="*/ 1438 w 2877"/>
              <a:gd name="T1" fmla="*/ 3555 h 3556"/>
              <a:gd name="T2" fmla="*/ 2876 w 2877"/>
              <a:gd name="T3" fmla="*/ 1064 h 3556"/>
              <a:gd name="T4" fmla="*/ 1438 w 2877"/>
              <a:gd name="T5" fmla="*/ 0 h 3556"/>
              <a:gd name="T6" fmla="*/ 0 w 2877"/>
              <a:gd name="T7" fmla="*/ 1064 h 3556"/>
              <a:gd name="T8" fmla="*/ 1438 w 2877"/>
              <a:gd name="T9" fmla="*/ 3555 h 3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7" h="3556">
                <a:moveTo>
                  <a:pt x="1438" y="3555"/>
                </a:moveTo>
                <a:lnTo>
                  <a:pt x="2876" y="1064"/>
                </a:lnTo>
                <a:lnTo>
                  <a:pt x="1438" y="0"/>
                </a:lnTo>
                <a:lnTo>
                  <a:pt x="0" y="1064"/>
                </a:lnTo>
                <a:lnTo>
                  <a:pt x="1438" y="3555"/>
                </a:lnTo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 useBgFill="1">
        <p:nvSpPr>
          <p:cNvPr id="10249" name="Freeform 9">
            <a:extLst>
              <a:ext uri="{FF2B5EF4-FFF2-40B4-BE49-F238E27FC236}">
                <a16:creationId xmlns:a16="http://schemas.microsoft.com/office/drawing/2014/main" id="{0BC04258-04DA-0145-8450-1464F4399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7980" y="1519525"/>
            <a:ext cx="1169529" cy="1445768"/>
          </a:xfrm>
          <a:custGeom>
            <a:avLst/>
            <a:gdLst>
              <a:gd name="T0" fmla="*/ 1438 w 2877"/>
              <a:gd name="T1" fmla="*/ 3555 h 3556"/>
              <a:gd name="T2" fmla="*/ 2876 w 2877"/>
              <a:gd name="T3" fmla="*/ 1064 h 3556"/>
              <a:gd name="T4" fmla="*/ 1438 w 2877"/>
              <a:gd name="T5" fmla="*/ 0 h 3556"/>
              <a:gd name="T6" fmla="*/ 0 w 2877"/>
              <a:gd name="T7" fmla="*/ 1064 h 3556"/>
              <a:gd name="T8" fmla="*/ 1438 w 2877"/>
              <a:gd name="T9" fmla="*/ 3555 h 3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7" h="3556">
                <a:moveTo>
                  <a:pt x="1438" y="3555"/>
                </a:moveTo>
                <a:lnTo>
                  <a:pt x="2876" y="1064"/>
                </a:lnTo>
                <a:lnTo>
                  <a:pt x="1438" y="0"/>
                </a:lnTo>
                <a:lnTo>
                  <a:pt x="0" y="1064"/>
                </a:lnTo>
                <a:lnTo>
                  <a:pt x="1438" y="3555"/>
                </a:lnTo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DC4765-7B6E-8385-E7BB-00FAE0A13E50}"/>
              </a:ext>
            </a:extLst>
          </p:cNvPr>
          <p:cNvSpPr txBox="1"/>
          <p:nvPr/>
        </p:nvSpPr>
        <p:spPr>
          <a:xfrm>
            <a:off x="615770" y="3563065"/>
            <a:ext cx="1687329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Inter" panose="020B0604020202020204" charset="0"/>
                <a:ea typeface="Inter" panose="020B0604020202020204" charset="0"/>
                <a:cs typeface="Poppins" pitchFamily="2" charset="77"/>
              </a:rPr>
              <a:t>Active Spaces and Places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DADF398-B90C-029C-F866-1BE92636F4E8}"/>
              </a:ext>
            </a:extLst>
          </p:cNvPr>
          <p:cNvCxnSpPr>
            <a:cxnSpLocks/>
          </p:cNvCxnSpPr>
          <p:nvPr/>
        </p:nvCxnSpPr>
        <p:spPr>
          <a:xfrm>
            <a:off x="351734" y="1192824"/>
            <a:ext cx="0" cy="3399332"/>
          </a:xfrm>
          <a:prstGeom prst="line">
            <a:avLst/>
          </a:prstGeom>
          <a:ln>
            <a:solidFill>
              <a:srgbClr val="0099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 6">
            <a:extLst>
              <a:ext uri="{FF2B5EF4-FFF2-40B4-BE49-F238E27FC236}">
                <a16:creationId xmlns:a16="http://schemas.microsoft.com/office/drawing/2014/main" id="{804F6AB8-8BF6-6CD6-DB26-5B8D30632BD1}"/>
              </a:ext>
            </a:extLst>
          </p:cNvPr>
          <p:cNvSpPr/>
          <p:nvPr/>
        </p:nvSpPr>
        <p:spPr>
          <a:xfrm>
            <a:off x="2794447" y="1093435"/>
            <a:ext cx="6220361" cy="808877"/>
          </a:xfrm>
          <a:custGeom>
            <a:avLst/>
            <a:gdLst>
              <a:gd name="connsiteX0" fmla="*/ 0 w 12039600"/>
              <a:gd name="connsiteY0" fmla="*/ 0 h 2184400"/>
              <a:gd name="connsiteX1" fmla="*/ 11886910 w 12039600"/>
              <a:gd name="connsiteY1" fmla="*/ 0 h 2184400"/>
              <a:gd name="connsiteX2" fmla="*/ 12039600 w 12039600"/>
              <a:gd name="connsiteY2" fmla="*/ 152690 h 2184400"/>
              <a:gd name="connsiteX3" fmla="*/ 12039600 w 12039600"/>
              <a:gd name="connsiteY3" fmla="*/ 2031710 h 2184400"/>
              <a:gd name="connsiteX4" fmla="*/ 11886910 w 12039600"/>
              <a:gd name="connsiteY4" fmla="*/ 2184400 h 2184400"/>
              <a:gd name="connsiteX5" fmla="*/ 0 w 12039600"/>
              <a:gd name="connsiteY5" fmla="*/ 2184400 h 2184400"/>
              <a:gd name="connsiteX6" fmla="*/ 934579 w 12039600"/>
              <a:gd name="connsiteY6" fmla="*/ 1249821 h 2184400"/>
              <a:gd name="connsiteX7" fmla="*/ 934579 w 12039600"/>
              <a:gd name="connsiteY7" fmla="*/ 934580 h 218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39600" h="2184400">
                <a:moveTo>
                  <a:pt x="0" y="0"/>
                </a:moveTo>
                <a:lnTo>
                  <a:pt x="11886910" y="0"/>
                </a:lnTo>
                <a:cubicBezTo>
                  <a:pt x="11971238" y="0"/>
                  <a:pt x="12039600" y="68362"/>
                  <a:pt x="12039600" y="152690"/>
                </a:cubicBezTo>
                <a:lnTo>
                  <a:pt x="12039600" y="2031710"/>
                </a:lnTo>
                <a:cubicBezTo>
                  <a:pt x="12039600" y="2116038"/>
                  <a:pt x="11971238" y="2184400"/>
                  <a:pt x="11886910" y="2184400"/>
                </a:cubicBezTo>
                <a:lnTo>
                  <a:pt x="0" y="2184400"/>
                </a:lnTo>
                <a:lnTo>
                  <a:pt x="934579" y="1249821"/>
                </a:lnTo>
                <a:cubicBezTo>
                  <a:pt x="1021631" y="1162770"/>
                  <a:pt x="1021631" y="1021631"/>
                  <a:pt x="934579" y="934580"/>
                </a:cubicBezTo>
                <a:close/>
              </a:path>
            </a:pathLst>
          </a:custGeom>
          <a:solidFill>
            <a:srgbClr val="007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25" dirty="0">
              <a:latin typeface="Lato Light" panose="020F0502020204030203" pitchFamily="34" charset="0"/>
            </a:endParaRPr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BDE94CEB-FE8B-6BEE-49F0-065C40100FDD}"/>
              </a:ext>
            </a:extLst>
          </p:cNvPr>
          <p:cNvSpPr/>
          <p:nvPr/>
        </p:nvSpPr>
        <p:spPr>
          <a:xfrm>
            <a:off x="2788746" y="2329205"/>
            <a:ext cx="6249242" cy="808877"/>
          </a:xfrm>
          <a:custGeom>
            <a:avLst/>
            <a:gdLst>
              <a:gd name="connsiteX0" fmla="*/ 0 w 12039600"/>
              <a:gd name="connsiteY0" fmla="*/ 0 h 2184400"/>
              <a:gd name="connsiteX1" fmla="*/ 11886910 w 12039600"/>
              <a:gd name="connsiteY1" fmla="*/ 0 h 2184400"/>
              <a:gd name="connsiteX2" fmla="*/ 12039600 w 12039600"/>
              <a:gd name="connsiteY2" fmla="*/ 152690 h 2184400"/>
              <a:gd name="connsiteX3" fmla="*/ 12039600 w 12039600"/>
              <a:gd name="connsiteY3" fmla="*/ 2031710 h 2184400"/>
              <a:gd name="connsiteX4" fmla="*/ 11886910 w 12039600"/>
              <a:gd name="connsiteY4" fmla="*/ 2184400 h 2184400"/>
              <a:gd name="connsiteX5" fmla="*/ 0 w 12039600"/>
              <a:gd name="connsiteY5" fmla="*/ 2184400 h 2184400"/>
              <a:gd name="connsiteX6" fmla="*/ 934579 w 12039600"/>
              <a:gd name="connsiteY6" fmla="*/ 1249821 h 2184400"/>
              <a:gd name="connsiteX7" fmla="*/ 934579 w 12039600"/>
              <a:gd name="connsiteY7" fmla="*/ 934580 h 218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39600" h="2184400">
                <a:moveTo>
                  <a:pt x="0" y="0"/>
                </a:moveTo>
                <a:lnTo>
                  <a:pt x="11886910" y="0"/>
                </a:lnTo>
                <a:cubicBezTo>
                  <a:pt x="11971238" y="0"/>
                  <a:pt x="12039600" y="68362"/>
                  <a:pt x="12039600" y="152690"/>
                </a:cubicBezTo>
                <a:lnTo>
                  <a:pt x="12039600" y="2031710"/>
                </a:lnTo>
                <a:cubicBezTo>
                  <a:pt x="12039600" y="2116038"/>
                  <a:pt x="11971238" y="2184400"/>
                  <a:pt x="11886910" y="2184400"/>
                </a:cubicBezTo>
                <a:lnTo>
                  <a:pt x="0" y="2184400"/>
                </a:lnTo>
                <a:lnTo>
                  <a:pt x="934579" y="1249821"/>
                </a:lnTo>
                <a:cubicBezTo>
                  <a:pt x="1021631" y="1162770"/>
                  <a:pt x="1021631" y="1021631"/>
                  <a:pt x="934579" y="934580"/>
                </a:cubicBezTo>
                <a:close/>
              </a:path>
            </a:pathLst>
          </a:custGeom>
          <a:solidFill>
            <a:srgbClr val="007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25" dirty="0">
              <a:latin typeface="Lato Light" panose="020F0502020204030203" pitchFamily="34" charset="0"/>
            </a:endParaRP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1A6DE509-FC01-6D92-4F73-B4A931F15E7E}"/>
              </a:ext>
            </a:extLst>
          </p:cNvPr>
          <p:cNvSpPr/>
          <p:nvPr/>
        </p:nvSpPr>
        <p:spPr>
          <a:xfrm>
            <a:off x="2788746" y="3590846"/>
            <a:ext cx="6249242" cy="808877"/>
          </a:xfrm>
          <a:custGeom>
            <a:avLst/>
            <a:gdLst>
              <a:gd name="connsiteX0" fmla="*/ 0 w 12039600"/>
              <a:gd name="connsiteY0" fmla="*/ 0 h 2184400"/>
              <a:gd name="connsiteX1" fmla="*/ 11886910 w 12039600"/>
              <a:gd name="connsiteY1" fmla="*/ 0 h 2184400"/>
              <a:gd name="connsiteX2" fmla="*/ 12039600 w 12039600"/>
              <a:gd name="connsiteY2" fmla="*/ 152690 h 2184400"/>
              <a:gd name="connsiteX3" fmla="*/ 12039600 w 12039600"/>
              <a:gd name="connsiteY3" fmla="*/ 2031710 h 2184400"/>
              <a:gd name="connsiteX4" fmla="*/ 11886910 w 12039600"/>
              <a:gd name="connsiteY4" fmla="*/ 2184400 h 2184400"/>
              <a:gd name="connsiteX5" fmla="*/ 0 w 12039600"/>
              <a:gd name="connsiteY5" fmla="*/ 2184400 h 2184400"/>
              <a:gd name="connsiteX6" fmla="*/ 934579 w 12039600"/>
              <a:gd name="connsiteY6" fmla="*/ 1249821 h 2184400"/>
              <a:gd name="connsiteX7" fmla="*/ 934579 w 12039600"/>
              <a:gd name="connsiteY7" fmla="*/ 934580 h 218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39600" h="2184400">
                <a:moveTo>
                  <a:pt x="0" y="0"/>
                </a:moveTo>
                <a:lnTo>
                  <a:pt x="11886910" y="0"/>
                </a:lnTo>
                <a:cubicBezTo>
                  <a:pt x="11971238" y="0"/>
                  <a:pt x="12039600" y="68362"/>
                  <a:pt x="12039600" y="152690"/>
                </a:cubicBezTo>
                <a:lnTo>
                  <a:pt x="12039600" y="2031710"/>
                </a:lnTo>
                <a:cubicBezTo>
                  <a:pt x="12039600" y="2116038"/>
                  <a:pt x="11971238" y="2184400"/>
                  <a:pt x="11886910" y="2184400"/>
                </a:cubicBezTo>
                <a:lnTo>
                  <a:pt x="0" y="2184400"/>
                </a:lnTo>
                <a:lnTo>
                  <a:pt x="934579" y="1249821"/>
                </a:lnTo>
                <a:cubicBezTo>
                  <a:pt x="1021631" y="1162770"/>
                  <a:pt x="1021631" y="1021631"/>
                  <a:pt x="934579" y="934580"/>
                </a:cubicBezTo>
                <a:close/>
              </a:path>
            </a:pathLst>
          </a:custGeom>
          <a:solidFill>
            <a:srgbClr val="007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25" dirty="0">
              <a:latin typeface="Lato Light" panose="020F0502020204030203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02603D6-63AE-2EA8-F14C-5492F5ED7DBE}"/>
              </a:ext>
            </a:extLst>
          </p:cNvPr>
          <p:cNvSpPr txBox="1">
            <a:spLocks/>
          </p:cNvSpPr>
          <p:nvPr/>
        </p:nvSpPr>
        <p:spPr>
          <a:xfrm>
            <a:off x="3374216" y="1275249"/>
            <a:ext cx="5615201" cy="403957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200" dirty="0">
                <a:solidFill>
                  <a:schemeClr val="tx1"/>
                </a:solidFill>
                <a:effectLst/>
                <a:latin typeface="Inter" panose="020B0604020202020204" charset="0"/>
                <a:ea typeface="Inter" panose="020B0604020202020204" charset="0"/>
              </a:rPr>
              <a:t>Optimise the potential of existing assets such as community centres, leisure centres and schools as providers of sport and physical activity opportunities</a:t>
            </a:r>
            <a:endParaRPr lang="en-US" sz="1200" dirty="0">
              <a:solidFill>
                <a:schemeClr val="tx1"/>
              </a:solidFill>
              <a:latin typeface="Inter" panose="020B0604020202020204" charset="0"/>
              <a:ea typeface="Inter" panose="020B0604020202020204" charset="0"/>
              <a:cs typeface="Open Sans Light" panose="020B03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62F0B8-34AC-7EB2-0A28-93F1D19E4013}"/>
              </a:ext>
            </a:extLst>
          </p:cNvPr>
          <p:cNvSpPr txBox="1"/>
          <p:nvPr/>
        </p:nvSpPr>
        <p:spPr>
          <a:xfrm>
            <a:off x="2357648" y="1252236"/>
            <a:ext cx="310103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Inter" panose="020B0604020202020204" charset="0"/>
                <a:ea typeface="Inter" panose="020B0604020202020204" charset="0"/>
                <a:cs typeface="Poppins" pitchFamily="2" charset="77"/>
              </a:rPr>
              <a:t>4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D5383D6-6C0A-2145-AE79-0A0265F824D6}"/>
              </a:ext>
            </a:extLst>
          </p:cNvPr>
          <p:cNvSpPr txBox="1">
            <a:spLocks/>
          </p:cNvSpPr>
          <p:nvPr/>
        </p:nvSpPr>
        <p:spPr>
          <a:xfrm>
            <a:off x="3447457" y="3667221"/>
            <a:ext cx="5520104" cy="588623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  <a:buSzPts val="1000"/>
              <a:tabLst>
                <a:tab pos="457200" algn="l"/>
              </a:tabLst>
            </a:pPr>
            <a:r>
              <a:rPr lang="en-GB" sz="1200" dirty="0">
                <a:solidFill>
                  <a:schemeClr val="tx1"/>
                </a:solidFill>
                <a:effectLst/>
                <a:latin typeface="Inter" panose="020B0604020202020204" charset="0"/>
                <a:ea typeface="Inter" panose="020B0604020202020204" charset="0"/>
                <a:cs typeface="Calibri" panose="020F0502020204030204" pitchFamily="34" charset="0"/>
              </a:rPr>
              <a:t>Significantly enhance the availability of quality sport and physical activity facilities and spaces through the full delivery of our sports capital programme</a:t>
            </a:r>
            <a:endParaRPr lang="en-GB" sz="1200" dirty="0">
              <a:solidFill>
                <a:schemeClr val="tx1"/>
              </a:solidFill>
              <a:effectLst/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9415ECB8-6ED4-353F-25CC-33017073ADD3}"/>
              </a:ext>
            </a:extLst>
          </p:cNvPr>
          <p:cNvSpPr txBox="1">
            <a:spLocks/>
          </p:cNvSpPr>
          <p:nvPr/>
        </p:nvSpPr>
        <p:spPr>
          <a:xfrm>
            <a:off x="3428143" y="2468955"/>
            <a:ext cx="5433123" cy="588623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defTabSz="1087636" eaLnBrk="1" latinLnBrk="0" hangingPunct="1">
              <a:spcBef>
                <a:spcPct val="20000"/>
              </a:spcBef>
              <a:buNone/>
              <a:defRPr sz="1200" kern="1200">
                <a:solidFill>
                  <a:schemeClr val="tx1"/>
                </a:solidFill>
                <a:effectLst/>
                <a:latin typeface="Inter" panose="020B0604020202020204" charset="0"/>
                <a:ea typeface="Inter" panose="020B0604020202020204" charset="0"/>
                <a:cs typeface="Open Sans Light"/>
              </a:defRPr>
            </a:lvl1pPr>
            <a:lvl2pPr marL="1087636" indent="0" algn="ctr" defTabSz="1087636" eaLnBrk="1" latinLnBrk="0" hangingPunct="1">
              <a:lnSpc>
                <a:spcPct val="130000"/>
              </a:lnSpc>
              <a:spcBef>
                <a:spcPct val="20000"/>
              </a:spcBef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eaLnBrk="1" latinLnBrk="0" hangingPunct="1">
              <a:lnSpc>
                <a:spcPct val="130000"/>
              </a:lnSpc>
              <a:spcBef>
                <a:spcPct val="20000"/>
              </a:spcBef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eaLnBrk="1" latinLnBrk="0" hangingPunct="1">
              <a:lnSpc>
                <a:spcPct val="130000"/>
              </a:lnSpc>
              <a:spcBef>
                <a:spcPct val="20000"/>
              </a:spcBef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eaLnBrk="1" latinLnBrk="0" hangingPunct="1">
              <a:lnSpc>
                <a:spcPct val="130000"/>
              </a:lnSpc>
              <a:spcBef>
                <a:spcPct val="20000"/>
              </a:spcBef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eaLnBrk="1" latinLnBrk="0" hangingPunct="1">
              <a:spcBef>
                <a:spcPct val="20000"/>
              </a:spcBef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eaLnBrk="1" latinLnBrk="0" hangingPunct="1">
              <a:spcBef>
                <a:spcPct val="20000"/>
              </a:spcBef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eaLnBrk="1" latinLnBrk="0" hangingPunct="1">
              <a:spcBef>
                <a:spcPct val="20000"/>
              </a:spcBef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eaLnBrk="1" latinLnBrk="0" hangingPunct="1">
              <a:spcBef>
                <a:spcPct val="20000"/>
              </a:spcBef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tx1"/>
                </a:solidFill>
                <a:effectLst/>
                <a:latin typeface="Inter" panose="020B0604020202020204" charset="0"/>
                <a:ea typeface="Inter" panose="020B0604020202020204" charset="0"/>
              </a:rPr>
              <a:t>Ensure that sport and physical activity is imprinted into planning and decision making processes on new facilities and new developments in South Dublin 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88570C-4031-30EA-BA3F-86589B749DDA}"/>
              </a:ext>
            </a:extLst>
          </p:cNvPr>
          <p:cNvSpPr txBox="1"/>
          <p:nvPr/>
        </p:nvSpPr>
        <p:spPr>
          <a:xfrm>
            <a:off x="2357648" y="2474449"/>
            <a:ext cx="356579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Inter" panose="020B0604020202020204" charset="0"/>
                <a:ea typeface="Inter" panose="020B0604020202020204" charset="0"/>
                <a:cs typeface="Poppins" pitchFamily="2" charset="77"/>
              </a:rPr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EA8097-EEF2-0534-FA5C-D9F2CB97093D}"/>
              </a:ext>
            </a:extLst>
          </p:cNvPr>
          <p:cNvSpPr txBox="1"/>
          <p:nvPr/>
        </p:nvSpPr>
        <p:spPr>
          <a:xfrm>
            <a:off x="2351236" y="3743648"/>
            <a:ext cx="366907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Inter" panose="020B0604020202020204" charset="0"/>
                <a:ea typeface="Inter" panose="020B0604020202020204" charset="0"/>
                <a:cs typeface="Poppins" pitchFamily="2" charset="77"/>
              </a:rPr>
              <a:t>6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3AA4C39F-4AEC-FF96-E182-612D56483A2E}"/>
              </a:ext>
            </a:extLst>
          </p:cNvPr>
          <p:cNvSpPr txBox="1">
            <a:spLocks/>
          </p:cNvSpPr>
          <p:nvPr/>
        </p:nvSpPr>
        <p:spPr>
          <a:xfrm>
            <a:off x="220091" y="136079"/>
            <a:ext cx="8038385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r>
              <a:rPr lang="en-US" dirty="0"/>
              <a:t>Theme 2 – Active Spaces and Places</a:t>
            </a:r>
            <a:endParaRPr lang="en-GB" dirty="0"/>
          </a:p>
        </p:txBody>
      </p:sp>
      <p:pic>
        <p:nvPicPr>
          <p:cNvPr id="8" name="Graphic 7" descr="Route (Two Pins With A Path) with solid fill">
            <a:extLst>
              <a:ext uri="{FF2B5EF4-FFF2-40B4-BE49-F238E27FC236}">
                <a16:creationId xmlns:a16="http://schemas.microsoft.com/office/drawing/2014/main" id="{93087CFE-1B05-A77F-BC56-076085C1C3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4378" y="1734068"/>
            <a:ext cx="750112" cy="75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795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3" name="Freeform 3">
            <a:extLst>
              <a:ext uri="{FF2B5EF4-FFF2-40B4-BE49-F238E27FC236}">
                <a16:creationId xmlns:a16="http://schemas.microsoft.com/office/drawing/2014/main" id="{594ECCA7-34C5-3145-8E0E-3ABE92215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671" y="1519525"/>
            <a:ext cx="1169529" cy="1445768"/>
          </a:xfrm>
          <a:custGeom>
            <a:avLst/>
            <a:gdLst>
              <a:gd name="T0" fmla="*/ 1437 w 2877"/>
              <a:gd name="T1" fmla="*/ 3555 h 3556"/>
              <a:gd name="T2" fmla="*/ 2876 w 2877"/>
              <a:gd name="T3" fmla="*/ 1064 h 3556"/>
              <a:gd name="T4" fmla="*/ 1437 w 2877"/>
              <a:gd name="T5" fmla="*/ 0 h 3556"/>
              <a:gd name="T6" fmla="*/ 0 w 2877"/>
              <a:gd name="T7" fmla="*/ 1064 h 3556"/>
              <a:gd name="T8" fmla="*/ 1437 w 2877"/>
              <a:gd name="T9" fmla="*/ 3555 h 3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7" h="3556">
                <a:moveTo>
                  <a:pt x="1437" y="3555"/>
                </a:moveTo>
                <a:lnTo>
                  <a:pt x="2876" y="1064"/>
                </a:lnTo>
                <a:lnTo>
                  <a:pt x="1437" y="0"/>
                </a:lnTo>
                <a:lnTo>
                  <a:pt x="0" y="1064"/>
                </a:lnTo>
                <a:lnTo>
                  <a:pt x="1437" y="3555"/>
                </a:lnTo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 useBgFill="1">
        <p:nvSpPr>
          <p:cNvPr id="10246" name="Freeform 6">
            <a:extLst>
              <a:ext uri="{FF2B5EF4-FFF2-40B4-BE49-F238E27FC236}">
                <a16:creationId xmlns:a16="http://schemas.microsoft.com/office/drawing/2014/main" id="{5C3C7918-5F8D-6449-BCBF-6FBEDE0E8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5429" y="1519525"/>
            <a:ext cx="1169529" cy="1445768"/>
          </a:xfrm>
          <a:custGeom>
            <a:avLst/>
            <a:gdLst>
              <a:gd name="T0" fmla="*/ 1438 w 2877"/>
              <a:gd name="T1" fmla="*/ 3555 h 3556"/>
              <a:gd name="T2" fmla="*/ 2876 w 2877"/>
              <a:gd name="T3" fmla="*/ 1064 h 3556"/>
              <a:gd name="T4" fmla="*/ 1438 w 2877"/>
              <a:gd name="T5" fmla="*/ 0 h 3556"/>
              <a:gd name="T6" fmla="*/ 0 w 2877"/>
              <a:gd name="T7" fmla="*/ 1064 h 3556"/>
              <a:gd name="T8" fmla="*/ 1438 w 2877"/>
              <a:gd name="T9" fmla="*/ 3555 h 3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7" h="3556">
                <a:moveTo>
                  <a:pt x="1438" y="3555"/>
                </a:moveTo>
                <a:lnTo>
                  <a:pt x="2876" y="1064"/>
                </a:lnTo>
                <a:lnTo>
                  <a:pt x="1438" y="0"/>
                </a:lnTo>
                <a:lnTo>
                  <a:pt x="0" y="1064"/>
                </a:lnTo>
                <a:lnTo>
                  <a:pt x="1438" y="3555"/>
                </a:lnTo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 useBgFill="1">
        <p:nvSpPr>
          <p:cNvPr id="10249" name="Freeform 9">
            <a:extLst>
              <a:ext uri="{FF2B5EF4-FFF2-40B4-BE49-F238E27FC236}">
                <a16:creationId xmlns:a16="http://schemas.microsoft.com/office/drawing/2014/main" id="{0BC04258-04DA-0145-8450-1464F4399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7980" y="1519525"/>
            <a:ext cx="1169529" cy="1445768"/>
          </a:xfrm>
          <a:custGeom>
            <a:avLst/>
            <a:gdLst>
              <a:gd name="T0" fmla="*/ 1438 w 2877"/>
              <a:gd name="T1" fmla="*/ 3555 h 3556"/>
              <a:gd name="T2" fmla="*/ 2876 w 2877"/>
              <a:gd name="T3" fmla="*/ 1064 h 3556"/>
              <a:gd name="T4" fmla="*/ 1438 w 2877"/>
              <a:gd name="T5" fmla="*/ 0 h 3556"/>
              <a:gd name="T6" fmla="*/ 0 w 2877"/>
              <a:gd name="T7" fmla="*/ 1064 h 3556"/>
              <a:gd name="T8" fmla="*/ 1438 w 2877"/>
              <a:gd name="T9" fmla="*/ 3555 h 3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7" h="3556">
                <a:moveTo>
                  <a:pt x="1438" y="3555"/>
                </a:moveTo>
                <a:lnTo>
                  <a:pt x="2876" y="1064"/>
                </a:lnTo>
                <a:lnTo>
                  <a:pt x="1438" y="0"/>
                </a:lnTo>
                <a:lnTo>
                  <a:pt x="0" y="1064"/>
                </a:lnTo>
                <a:lnTo>
                  <a:pt x="1438" y="3555"/>
                </a:lnTo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DADF398-B90C-029C-F866-1BE92636F4E8}"/>
              </a:ext>
            </a:extLst>
          </p:cNvPr>
          <p:cNvCxnSpPr>
            <a:cxnSpLocks/>
          </p:cNvCxnSpPr>
          <p:nvPr/>
        </p:nvCxnSpPr>
        <p:spPr>
          <a:xfrm>
            <a:off x="351734" y="1192824"/>
            <a:ext cx="0" cy="3399332"/>
          </a:xfrm>
          <a:prstGeom prst="line">
            <a:avLst/>
          </a:prstGeom>
          <a:ln>
            <a:solidFill>
              <a:srgbClr val="0099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 6">
            <a:extLst>
              <a:ext uri="{FF2B5EF4-FFF2-40B4-BE49-F238E27FC236}">
                <a16:creationId xmlns:a16="http://schemas.microsoft.com/office/drawing/2014/main" id="{804F6AB8-8BF6-6CD6-DB26-5B8D30632BD1}"/>
              </a:ext>
            </a:extLst>
          </p:cNvPr>
          <p:cNvSpPr/>
          <p:nvPr/>
        </p:nvSpPr>
        <p:spPr>
          <a:xfrm>
            <a:off x="2794447" y="1093435"/>
            <a:ext cx="6220361" cy="808877"/>
          </a:xfrm>
          <a:custGeom>
            <a:avLst/>
            <a:gdLst>
              <a:gd name="connsiteX0" fmla="*/ 0 w 12039600"/>
              <a:gd name="connsiteY0" fmla="*/ 0 h 2184400"/>
              <a:gd name="connsiteX1" fmla="*/ 11886910 w 12039600"/>
              <a:gd name="connsiteY1" fmla="*/ 0 h 2184400"/>
              <a:gd name="connsiteX2" fmla="*/ 12039600 w 12039600"/>
              <a:gd name="connsiteY2" fmla="*/ 152690 h 2184400"/>
              <a:gd name="connsiteX3" fmla="*/ 12039600 w 12039600"/>
              <a:gd name="connsiteY3" fmla="*/ 2031710 h 2184400"/>
              <a:gd name="connsiteX4" fmla="*/ 11886910 w 12039600"/>
              <a:gd name="connsiteY4" fmla="*/ 2184400 h 2184400"/>
              <a:gd name="connsiteX5" fmla="*/ 0 w 12039600"/>
              <a:gd name="connsiteY5" fmla="*/ 2184400 h 2184400"/>
              <a:gd name="connsiteX6" fmla="*/ 934579 w 12039600"/>
              <a:gd name="connsiteY6" fmla="*/ 1249821 h 2184400"/>
              <a:gd name="connsiteX7" fmla="*/ 934579 w 12039600"/>
              <a:gd name="connsiteY7" fmla="*/ 934580 h 218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39600" h="2184400">
                <a:moveTo>
                  <a:pt x="0" y="0"/>
                </a:moveTo>
                <a:lnTo>
                  <a:pt x="11886910" y="0"/>
                </a:lnTo>
                <a:cubicBezTo>
                  <a:pt x="11971238" y="0"/>
                  <a:pt x="12039600" y="68362"/>
                  <a:pt x="12039600" y="152690"/>
                </a:cubicBezTo>
                <a:lnTo>
                  <a:pt x="12039600" y="2031710"/>
                </a:lnTo>
                <a:cubicBezTo>
                  <a:pt x="12039600" y="2116038"/>
                  <a:pt x="11971238" y="2184400"/>
                  <a:pt x="11886910" y="2184400"/>
                </a:cubicBezTo>
                <a:lnTo>
                  <a:pt x="0" y="2184400"/>
                </a:lnTo>
                <a:lnTo>
                  <a:pt x="934579" y="1249821"/>
                </a:lnTo>
                <a:cubicBezTo>
                  <a:pt x="1021631" y="1162770"/>
                  <a:pt x="1021631" y="1021631"/>
                  <a:pt x="934579" y="934580"/>
                </a:cubicBezTo>
                <a:close/>
              </a:path>
            </a:pathLst>
          </a:custGeom>
          <a:solidFill>
            <a:srgbClr val="007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25" dirty="0">
              <a:latin typeface="Lato Light" panose="020F0502020204030203" pitchFamily="34" charset="0"/>
            </a:endParaRPr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BDE94CEB-FE8B-6BEE-49F0-065C40100FDD}"/>
              </a:ext>
            </a:extLst>
          </p:cNvPr>
          <p:cNvSpPr/>
          <p:nvPr/>
        </p:nvSpPr>
        <p:spPr>
          <a:xfrm>
            <a:off x="2788746" y="2329205"/>
            <a:ext cx="6249242" cy="808877"/>
          </a:xfrm>
          <a:custGeom>
            <a:avLst/>
            <a:gdLst>
              <a:gd name="connsiteX0" fmla="*/ 0 w 12039600"/>
              <a:gd name="connsiteY0" fmla="*/ 0 h 2184400"/>
              <a:gd name="connsiteX1" fmla="*/ 11886910 w 12039600"/>
              <a:gd name="connsiteY1" fmla="*/ 0 h 2184400"/>
              <a:gd name="connsiteX2" fmla="*/ 12039600 w 12039600"/>
              <a:gd name="connsiteY2" fmla="*/ 152690 h 2184400"/>
              <a:gd name="connsiteX3" fmla="*/ 12039600 w 12039600"/>
              <a:gd name="connsiteY3" fmla="*/ 2031710 h 2184400"/>
              <a:gd name="connsiteX4" fmla="*/ 11886910 w 12039600"/>
              <a:gd name="connsiteY4" fmla="*/ 2184400 h 2184400"/>
              <a:gd name="connsiteX5" fmla="*/ 0 w 12039600"/>
              <a:gd name="connsiteY5" fmla="*/ 2184400 h 2184400"/>
              <a:gd name="connsiteX6" fmla="*/ 934579 w 12039600"/>
              <a:gd name="connsiteY6" fmla="*/ 1249821 h 2184400"/>
              <a:gd name="connsiteX7" fmla="*/ 934579 w 12039600"/>
              <a:gd name="connsiteY7" fmla="*/ 934580 h 218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39600" h="2184400">
                <a:moveTo>
                  <a:pt x="0" y="0"/>
                </a:moveTo>
                <a:lnTo>
                  <a:pt x="11886910" y="0"/>
                </a:lnTo>
                <a:cubicBezTo>
                  <a:pt x="11971238" y="0"/>
                  <a:pt x="12039600" y="68362"/>
                  <a:pt x="12039600" y="152690"/>
                </a:cubicBezTo>
                <a:lnTo>
                  <a:pt x="12039600" y="2031710"/>
                </a:lnTo>
                <a:cubicBezTo>
                  <a:pt x="12039600" y="2116038"/>
                  <a:pt x="11971238" y="2184400"/>
                  <a:pt x="11886910" y="2184400"/>
                </a:cubicBezTo>
                <a:lnTo>
                  <a:pt x="0" y="2184400"/>
                </a:lnTo>
                <a:lnTo>
                  <a:pt x="934579" y="1249821"/>
                </a:lnTo>
                <a:cubicBezTo>
                  <a:pt x="1021631" y="1162770"/>
                  <a:pt x="1021631" y="1021631"/>
                  <a:pt x="934579" y="934580"/>
                </a:cubicBezTo>
                <a:close/>
              </a:path>
            </a:pathLst>
          </a:custGeom>
          <a:solidFill>
            <a:srgbClr val="007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25" dirty="0">
              <a:latin typeface="Lato Light" panose="020F0502020204030203" pitchFamily="34" charset="0"/>
            </a:endParaRP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1A6DE509-FC01-6D92-4F73-B4A931F15E7E}"/>
              </a:ext>
            </a:extLst>
          </p:cNvPr>
          <p:cNvSpPr/>
          <p:nvPr/>
        </p:nvSpPr>
        <p:spPr>
          <a:xfrm>
            <a:off x="2788746" y="3590846"/>
            <a:ext cx="6249242" cy="808877"/>
          </a:xfrm>
          <a:custGeom>
            <a:avLst/>
            <a:gdLst>
              <a:gd name="connsiteX0" fmla="*/ 0 w 12039600"/>
              <a:gd name="connsiteY0" fmla="*/ 0 h 2184400"/>
              <a:gd name="connsiteX1" fmla="*/ 11886910 w 12039600"/>
              <a:gd name="connsiteY1" fmla="*/ 0 h 2184400"/>
              <a:gd name="connsiteX2" fmla="*/ 12039600 w 12039600"/>
              <a:gd name="connsiteY2" fmla="*/ 152690 h 2184400"/>
              <a:gd name="connsiteX3" fmla="*/ 12039600 w 12039600"/>
              <a:gd name="connsiteY3" fmla="*/ 2031710 h 2184400"/>
              <a:gd name="connsiteX4" fmla="*/ 11886910 w 12039600"/>
              <a:gd name="connsiteY4" fmla="*/ 2184400 h 2184400"/>
              <a:gd name="connsiteX5" fmla="*/ 0 w 12039600"/>
              <a:gd name="connsiteY5" fmla="*/ 2184400 h 2184400"/>
              <a:gd name="connsiteX6" fmla="*/ 934579 w 12039600"/>
              <a:gd name="connsiteY6" fmla="*/ 1249821 h 2184400"/>
              <a:gd name="connsiteX7" fmla="*/ 934579 w 12039600"/>
              <a:gd name="connsiteY7" fmla="*/ 934580 h 218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39600" h="2184400">
                <a:moveTo>
                  <a:pt x="0" y="0"/>
                </a:moveTo>
                <a:lnTo>
                  <a:pt x="11886910" y="0"/>
                </a:lnTo>
                <a:cubicBezTo>
                  <a:pt x="11971238" y="0"/>
                  <a:pt x="12039600" y="68362"/>
                  <a:pt x="12039600" y="152690"/>
                </a:cubicBezTo>
                <a:lnTo>
                  <a:pt x="12039600" y="2031710"/>
                </a:lnTo>
                <a:cubicBezTo>
                  <a:pt x="12039600" y="2116038"/>
                  <a:pt x="11971238" y="2184400"/>
                  <a:pt x="11886910" y="2184400"/>
                </a:cubicBezTo>
                <a:lnTo>
                  <a:pt x="0" y="2184400"/>
                </a:lnTo>
                <a:lnTo>
                  <a:pt x="934579" y="1249821"/>
                </a:lnTo>
                <a:cubicBezTo>
                  <a:pt x="1021631" y="1162770"/>
                  <a:pt x="1021631" y="1021631"/>
                  <a:pt x="934579" y="934580"/>
                </a:cubicBezTo>
                <a:close/>
              </a:path>
            </a:pathLst>
          </a:custGeom>
          <a:solidFill>
            <a:srgbClr val="007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25" dirty="0">
              <a:latin typeface="Lato Light" panose="020F0502020204030203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02603D6-63AE-2EA8-F14C-5492F5ED7DBE}"/>
              </a:ext>
            </a:extLst>
          </p:cNvPr>
          <p:cNvSpPr txBox="1">
            <a:spLocks/>
          </p:cNvSpPr>
          <p:nvPr/>
        </p:nvSpPr>
        <p:spPr>
          <a:xfrm>
            <a:off x="3350806" y="1252236"/>
            <a:ext cx="5615201" cy="403957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</a:pPr>
            <a:r>
              <a:rPr lang="en-GB" sz="1200">
                <a:solidFill>
                  <a:schemeClr val="tx1"/>
                </a:solidFill>
                <a:effectLst/>
                <a:latin typeface="Inter" panose="020B0604020202020204" charset="0"/>
                <a:ea typeface="Inter" panose="020B0604020202020204" charset="0"/>
                <a:cs typeface="Calibri" panose="020F0502020204030204" pitchFamily="34" charset="0"/>
              </a:rPr>
              <a:t>Enhance the </a:t>
            </a:r>
            <a:r>
              <a:rPr lang="en-GB" sz="1200" dirty="0">
                <a:solidFill>
                  <a:schemeClr val="tx1"/>
                </a:solidFill>
                <a:effectLst/>
                <a:latin typeface="Inter" panose="020B0604020202020204" charset="0"/>
                <a:ea typeface="Inter" panose="020B0604020202020204" charset="0"/>
                <a:cs typeface="Calibri" panose="020F0502020204030204" pitchFamily="34" charset="0"/>
              </a:rPr>
              <a:t>reach and presence of the Active South Dublin brand to promote the value, benefits and opportunities in sport and physical activity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62F0B8-34AC-7EB2-0A28-93F1D19E4013}"/>
              </a:ext>
            </a:extLst>
          </p:cNvPr>
          <p:cNvSpPr txBox="1"/>
          <p:nvPr/>
        </p:nvSpPr>
        <p:spPr>
          <a:xfrm>
            <a:off x="2357648" y="1252236"/>
            <a:ext cx="310103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Inter" panose="020B0604020202020204" charset="0"/>
                <a:ea typeface="Inter" panose="020B0604020202020204" charset="0"/>
                <a:cs typeface="Poppins" pitchFamily="2" charset="77"/>
              </a:rPr>
              <a:t>7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D5383D6-6C0A-2145-AE79-0A0265F824D6}"/>
              </a:ext>
            </a:extLst>
          </p:cNvPr>
          <p:cNvSpPr txBox="1">
            <a:spLocks/>
          </p:cNvSpPr>
          <p:nvPr/>
        </p:nvSpPr>
        <p:spPr>
          <a:xfrm>
            <a:off x="3445903" y="3717777"/>
            <a:ext cx="5520104" cy="403957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</a:pPr>
            <a:r>
              <a:rPr lang="en-GB" sz="1200" dirty="0">
                <a:solidFill>
                  <a:schemeClr val="tx1"/>
                </a:solidFill>
                <a:effectLst/>
                <a:latin typeface="Inter" panose="020B0604020202020204" charset="0"/>
                <a:ea typeface="Inter" panose="020B0604020202020204" charset="0"/>
                <a:cs typeface="Calibri" panose="020F0502020204030204" pitchFamily="34" charset="0"/>
              </a:rPr>
              <a:t>Maximise the use of data and evidence in sport and physical activity decision making and share good practice and communicate impact</a:t>
            </a:r>
            <a:endParaRPr lang="en-GB" sz="1200" dirty="0">
              <a:solidFill>
                <a:schemeClr val="tx1"/>
              </a:solidFill>
              <a:effectLst/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9415ECB8-6ED4-353F-25CC-33017073ADD3}"/>
              </a:ext>
            </a:extLst>
          </p:cNvPr>
          <p:cNvSpPr txBox="1">
            <a:spLocks/>
          </p:cNvSpPr>
          <p:nvPr/>
        </p:nvSpPr>
        <p:spPr>
          <a:xfrm>
            <a:off x="3397889" y="2427156"/>
            <a:ext cx="5433123" cy="588623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defTabSz="1087636" eaLnBrk="1" latinLnBrk="0" hangingPunct="1">
              <a:spcBef>
                <a:spcPct val="20000"/>
              </a:spcBef>
              <a:buNone/>
              <a:defRPr sz="1200" kern="1200">
                <a:solidFill>
                  <a:schemeClr val="tx1"/>
                </a:solidFill>
                <a:effectLst/>
                <a:latin typeface="Inter" panose="020B0604020202020204" charset="0"/>
                <a:ea typeface="Inter" panose="020B0604020202020204" charset="0"/>
                <a:cs typeface="Open Sans Light"/>
              </a:defRPr>
            </a:lvl1pPr>
            <a:lvl2pPr marL="1087636" indent="0" algn="ctr" defTabSz="1087636" eaLnBrk="1" latinLnBrk="0" hangingPunct="1">
              <a:lnSpc>
                <a:spcPct val="130000"/>
              </a:lnSpc>
              <a:spcBef>
                <a:spcPct val="20000"/>
              </a:spcBef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eaLnBrk="1" latinLnBrk="0" hangingPunct="1">
              <a:lnSpc>
                <a:spcPct val="130000"/>
              </a:lnSpc>
              <a:spcBef>
                <a:spcPct val="20000"/>
              </a:spcBef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eaLnBrk="1" latinLnBrk="0" hangingPunct="1">
              <a:lnSpc>
                <a:spcPct val="130000"/>
              </a:lnSpc>
              <a:spcBef>
                <a:spcPct val="20000"/>
              </a:spcBef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eaLnBrk="1" latinLnBrk="0" hangingPunct="1">
              <a:lnSpc>
                <a:spcPct val="130000"/>
              </a:lnSpc>
              <a:spcBef>
                <a:spcPct val="20000"/>
              </a:spcBef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eaLnBrk="1" latinLnBrk="0" hangingPunct="1">
              <a:spcBef>
                <a:spcPct val="20000"/>
              </a:spcBef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eaLnBrk="1" latinLnBrk="0" hangingPunct="1">
              <a:spcBef>
                <a:spcPct val="20000"/>
              </a:spcBef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eaLnBrk="1" latinLnBrk="0" hangingPunct="1">
              <a:spcBef>
                <a:spcPct val="20000"/>
              </a:spcBef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eaLnBrk="1" latinLnBrk="0" hangingPunct="1">
              <a:spcBef>
                <a:spcPct val="20000"/>
              </a:spcBef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GB" sz="1200" dirty="0">
                <a:solidFill>
                  <a:schemeClr val="tx1"/>
                </a:solidFill>
                <a:effectLst/>
                <a:latin typeface="Inter" panose="020B0604020202020204" charset="0"/>
                <a:ea typeface="Inter" panose="020B0604020202020204" charset="0"/>
                <a:cs typeface="Calibri" panose="020F0502020204030204" pitchFamily="34" charset="0"/>
              </a:rPr>
              <a:t>Proactively target communities that are underserved and underrepresented through positive, inclusive messaging on motivation, capability and opportunity to be active</a:t>
            </a:r>
            <a:endParaRPr lang="en-GB" sz="1200" dirty="0">
              <a:solidFill>
                <a:schemeClr val="tx1"/>
              </a:solidFill>
              <a:effectLst/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88570C-4031-30EA-BA3F-86589B749DDA}"/>
              </a:ext>
            </a:extLst>
          </p:cNvPr>
          <p:cNvSpPr txBox="1"/>
          <p:nvPr/>
        </p:nvSpPr>
        <p:spPr>
          <a:xfrm>
            <a:off x="2273132" y="2427156"/>
            <a:ext cx="1162022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Inter" panose="020B0604020202020204" charset="0"/>
                <a:ea typeface="Inter" panose="020B0604020202020204" charset="0"/>
                <a:cs typeface="Poppins" pitchFamily="2" charset="77"/>
              </a:rPr>
              <a:t>8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3AA4C39F-4AEC-FF96-E182-612D56483A2E}"/>
              </a:ext>
            </a:extLst>
          </p:cNvPr>
          <p:cNvSpPr txBox="1">
            <a:spLocks/>
          </p:cNvSpPr>
          <p:nvPr/>
        </p:nvSpPr>
        <p:spPr>
          <a:xfrm>
            <a:off x="220091" y="101208"/>
            <a:ext cx="8038385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r>
              <a:rPr lang="en-US" dirty="0"/>
              <a:t>Theme 3 – Active Communication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4807F6-23FC-DDCF-0367-693D4E76E613}"/>
              </a:ext>
            </a:extLst>
          </p:cNvPr>
          <p:cNvSpPr txBox="1"/>
          <p:nvPr/>
        </p:nvSpPr>
        <p:spPr>
          <a:xfrm>
            <a:off x="2309822" y="3662926"/>
            <a:ext cx="1162022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Inter" panose="020B0604020202020204" charset="0"/>
                <a:ea typeface="Inter" panose="020B0604020202020204" charset="0"/>
                <a:cs typeface="Poppins" pitchFamily="2" charset="77"/>
              </a:rPr>
              <a:t>9</a:t>
            </a:r>
          </a:p>
        </p:txBody>
      </p:sp>
      <p:sp>
        <p:nvSpPr>
          <p:cNvPr id="9" name="Freeform 1">
            <a:extLst>
              <a:ext uri="{FF2B5EF4-FFF2-40B4-BE49-F238E27FC236}">
                <a16:creationId xmlns:a16="http://schemas.microsoft.com/office/drawing/2014/main" id="{A83ABCC5-FF79-E7C6-8F9B-BC1AFA1D6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333" y="3011931"/>
            <a:ext cx="1320205" cy="462789"/>
          </a:xfrm>
          <a:custGeom>
            <a:avLst/>
            <a:gdLst>
              <a:gd name="T0" fmla="*/ 3243 w 3244"/>
              <a:gd name="T1" fmla="*/ 569 h 1139"/>
              <a:gd name="T2" fmla="*/ 3243 w 3244"/>
              <a:gd name="T3" fmla="*/ 569 h 1139"/>
              <a:gd name="T4" fmla="*/ 1621 w 3244"/>
              <a:gd name="T5" fmla="*/ 1138 h 1139"/>
              <a:gd name="T6" fmla="*/ 1621 w 3244"/>
              <a:gd name="T7" fmla="*/ 1138 h 1139"/>
              <a:gd name="T8" fmla="*/ 0 w 3244"/>
              <a:gd name="T9" fmla="*/ 569 h 1139"/>
              <a:gd name="T10" fmla="*/ 0 w 3244"/>
              <a:gd name="T11" fmla="*/ 569 h 1139"/>
              <a:gd name="T12" fmla="*/ 1621 w 3244"/>
              <a:gd name="T13" fmla="*/ 0 h 1139"/>
              <a:gd name="T14" fmla="*/ 1621 w 3244"/>
              <a:gd name="T15" fmla="*/ 0 h 1139"/>
              <a:gd name="T16" fmla="*/ 3243 w 3244"/>
              <a:gd name="T17" fmla="*/ 569 h 1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44" h="1139">
                <a:moveTo>
                  <a:pt x="3243" y="569"/>
                </a:moveTo>
                <a:lnTo>
                  <a:pt x="3243" y="569"/>
                </a:lnTo>
                <a:cubicBezTo>
                  <a:pt x="3243" y="883"/>
                  <a:pt x="2517" y="1138"/>
                  <a:pt x="1621" y="1138"/>
                </a:cubicBezTo>
                <a:lnTo>
                  <a:pt x="1621" y="1138"/>
                </a:lnTo>
                <a:cubicBezTo>
                  <a:pt x="726" y="1138"/>
                  <a:pt x="0" y="883"/>
                  <a:pt x="0" y="569"/>
                </a:cubicBezTo>
                <a:lnTo>
                  <a:pt x="0" y="569"/>
                </a:lnTo>
                <a:cubicBezTo>
                  <a:pt x="0" y="255"/>
                  <a:pt x="726" y="0"/>
                  <a:pt x="1621" y="0"/>
                </a:cubicBezTo>
                <a:lnTo>
                  <a:pt x="1621" y="0"/>
                </a:lnTo>
                <a:cubicBezTo>
                  <a:pt x="2517" y="0"/>
                  <a:pt x="3243" y="255"/>
                  <a:pt x="3243" y="569"/>
                </a:cubicBezTo>
              </a:path>
            </a:pathLst>
          </a:custGeom>
          <a:solidFill>
            <a:srgbClr val="00645A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0" name="Freeform 2">
            <a:extLst>
              <a:ext uri="{FF2B5EF4-FFF2-40B4-BE49-F238E27FC236}">
                <a16:creationId xmlns:a16="http://schemas.microsoft.com/office/drawing/2014/main" id="{14FC13CB-03EB-54BB-E76B-A4E342B38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57" y="1324005"/>
            <a:ext cx="1564156" cy="1933670"/>
          </a:xfrm>
          <a:custGeom>
            <a:avLst/>
            <a:gdLst>
              <a:gd name="T0" fmla="*/ 1922 w 3846"/>
              <a:gd name="T1" fmla="*/ 4752 h 4753"/>
              <a:gd name="T2" fmla="*/ 3845 w 3846"/>
              <a:gd name="T3" fmla="*/ 1423 h 4753"/>
              <a:gd name="T4" fmla="*/ 1922 w 3846"/>
              <a:gd name="T5" fmla="*/ 0 h 4753"/>
              <a:gd name="T6" fmla="*/ 0 w 3846"/>
              <a:gd name="T7" fmla="*/ 1423 h 4753"/>
              <a:gd name="T8" fmla="*/ 1922 w 3846"/>
              <a:gd name="T9" fmla="*/ 4752 h 4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46" h="4753">
                <a:moveTo>
                  <a:pt x="1922" y="4752"/>
                </a:moveTo>
                <a:lnTo>
                  <a:pt x="3845" y="1423"/>
                </a:lnTo>
                <a:lnTo>
                  <a:pt x="1922" y="0"/>
                </a:lnTo>
                <a:lnTo>
                  <a:pt x="0" y="1423"/>
                </a:lnTo>
                <a:lnTo>
                  <a:pt x="1922" y="4752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 useBgFill="1">
        <p:nvSpPr>
          <p:cNvPr id="12" name="Freeform 3">
            <a:extLst>
              <a:ext uri="{FF2B5EF4-FFF2-40B4-BE49-F238E27FC236}">
                <a16:creationId xmlns:a16="http://schemas.microsoft.com/office/drawing/2014/main" id="{1F85BC44-34C1-0C3E-592B-A78544160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671" y="1519525"/>
            <a:ext cx="1169529" cy="1445768"/>
          </a:xfrm>
          <a:custGeom>
            <a:avLst/>
            <a:gdLst>
              <a:gd name="T0" fmla="*/ 1437 w 2877"/>
              <a:gd name="T1" fmla="*/ 3555 h 3556"/>
              <a:gd name="T2" fmla="*/ 2876 w 2877"/>
              <a:gd name="T3" fmla="*/ 1064 h 3556"/>
              <a:gd name="T4" fmla="*/ 1437 w 2877"/>
              <a:gd name="T5" fmla="*/ 0 h 3556"/>
              <a:gd name="T6" fmla="*/ 0 w 2877"/>
              <a:gd name="T7" fmla="*/ 1064 h 3556"/>
              <a:gd name="T8" fmla="*/ 1437 w 2877"/>
              <a:gd name="T9" fmla="*/ 3555 h 3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7" h="3556">
                <a:moveTo>
                  <a:pt x="1437" y="3555"/>
                </a:moveTo>
                <a:lnTo>
                  <a:pt x="2876" y="1064"/>
                </a:lnTo>
                <a:lnTo>
                  <a:pt x="1437" y="0"/>
                </a:lnTo>
                <a:lnTo>
                  <a:pt x="0" y="1064"/>
                </a:lnTo>
                <a:lnTo>
                  <a:pt x="1437" y="3555"/>
                </a:lnTo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2AFAD0-4F94-5781-FD0B-881B36CF446A}"/>
              </a:ext>
            </a:extLst>
          </p:cNvPr>
          <p:cNvSpPr txBox="1"/>
          <p:nvPr/>
        </p:nvSpPr>
        <p:spPr>
          <a:xfrm>
            <a:off x="473212" y="3632147"/>
            <a:ext cx="1972445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Inter" panose="020B0604020202020204" charset="0"/>
                <a:ea typeface="Inter" panose="020B0604020202020204" charset="0"/>
                <a:cs typeface="Poppins" pitchFamily="2" charset="77"/>
              </a:rPr>
              <a:t>Active Communication</a:t>
            </a:r>
          </a:p>
        </p:txBody>
      </p:sp>
      <p:pic>
        <p:nvPicPr>
          <p:cNvPr id="14" name="Graphic 13" descr="Marketing with solid fill">
            <a:extLst>
              <a:ext uri="{FF2B5EF4-FFF2-40B4-BE49-F238E27FC236}">
                <a16:creationId xmlns:a16="http://schemas.microsoft.com/office/drawing/2014/main" id="{DF9C2144-95B2-C0EC-D410-E546150B4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1025" y="1773851"/>
            <a:ext cx="750112" cy="75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565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3" name="Freeform 3">
            <a:extLst>
              <a:ext uri="{FF2B5EF4-FFF2-40B4-BE49-F238E27FC236}">
                <a16:creationId xmlns:a16="http://schemas.microsoft.com/office/drawing/2014/main" id="{594ECCA7-34C5-3145-8E0E-3ABE92215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671" y="1519525"/>
            <a:ext cx="1169529" cy="1445768"/>
          </a:xfrm>
          <a:custGeom>
            <a:avLst/>
            <a:gdLst>
              <a:gd name="T0" fmla="*/ 1437 w 2877"/>
              <a:gd name="T1" fmla="*/ 3555 h 3556"/>
              <a:gd name="T2" fmla="*/ 2876 w 2877"/>
              <a:gd name="T3" fmla="*/ 1064 h 3556"/>
              <a:gd name="T4" fmla="*/ 1437 w 2877"/>
              <a:gd name="T5" fmla="*/ 0 h 3556"/>
              <a:gd name="T6" fmla="*/ 0 w 2877"/>
              <a:gd name="T7" fmla="*/ 1064 h 3556"/>
              <a:gd name="T8" fmla="*/ 1437 w 2877"/>
              <a:gd name="T9" fmla="*/ 3555 h 3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7" h="3556">
                <a:moveTo>
                  <a:pt x="1437" y="3555"/>
                </a:moveTo>
                <a:lnTo>
                  <a:pt x="2876" y="1064"/>
                </a:lnTo>
                <a:lnTo>
                  <a:pt x="1437" y="0"/>
                </a:lnTo>
                <a:lnTo>
                  <a:pt x="0" y="1064"/>
                </a:lnTo>
                <a:lnTo>
                  <a:pt x="1437" y="3555"/>
                </a:lnTo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 useBgFill="1">
        <p:nvSpPr>
          <p:cNvPr id="10246" name="Freeform 6">
            <a:extLst>
              <a:ext uri="{FF2B5EF4-FFF2-40B4-BE49-F238E27FC236}">
                <a16:creationId xmlns:a16="http://schemas.microsoft.com/office/drawing/2014/main" id="{5C3C7918-5F8D-6449-BCBF-6FBEDE0E8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5429" y="1519525"/>
            <a:ext cx="1169529" cy="1445768"/>
          </a:xfrm>
          <a:custGeom>
            <a:avLst/>
            <a:gdLst>
              <a:gd name="T0" fmla="*/ 1438 w 2877"/>
              <a:gd name="T1" fmla="*/ 3555 h 3556"/>
              <a:gd name="T2" fmla="*/ 2876 w 2877"/>
              <a:gd name="T3" fmla="*/ 1064 h 3556"/>
              <a:gd name="T4" fmla="*/ 1438 w 2877"/>
              <a:gd name="T5" fmla="*/ 0 h 3556"/>
              <a:gd name="T6" fmla="*/ 0 w 2877"/>
              <a:gd name="T7" fmla="*/ 1064 h 3556"/>
              <a:gd name="T8" fmla="*/ 1438 w 2877"/>
              <a:gd name="T9" fmla="*/ 3555 h 3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7" h="3556">
                <a:moveTo>
                  <a:pt x="1438" y="3555"/>
                </a:moveTo>
                <a:lnTo>
                  <a:pt x="2876" y="1064"/>
                </a:lnTo>
                <a:lnTo>
                  <a:pt x="1438" y="0"/>
                </a:lnTo>
                <a:lnTo>
                  <a:pt x="0" y="1064"/>
                </a:lnTo>
                <a:lnTo>
                  <a:pt x="1438" y="3555"/>
                </a:lnTo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 useBgFill="1">
        <p:nvSpPr>
          <p:cNvPr id="10249" name="Freeform 9">
            <a:extLst>
              <a:ext uri="{FF2B5EF4-FFF2-40B4-BE49-F238E27FC236}">
                <a16:creationId xmlns:a16="http://schemas.microsoft.com/office/drawing/2014/main" id="{0BC04258-04DA-0145-8450-1464F4399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7980" y="1519525"/>
            <a:ext cx="1169529" cy="1445768"/>
          </a:xfrm>
          <a:custGeom>
            <a:avLst/>
            <a:gdLst>
              <a:gd name="T0" fmla="*/ 1438 w 2877"/>
              <a:gd name="T1" fmla="*/ 3555 h 3556"/>
              <a:gd name="T2" fmla="*/ 2876 w 2877"/>
              <a:gd name="T3" fmla="*/ 1064 h 3556"/>
              <a:gd name="T4" fmla="*/ 1438 w 2877"/>
              <a:gd name="T5" fmla="*/ 0 h 3556"/>
              <a:gd name="T6" fmla="*/ 0 w 2877"/>
              <a:gd name="T7" fmla="*/ 1064 h 3556"/>
              <a:gd name="T8" fmla="*/ 1438 w 2877"/>
              <a:gd name="T9" fmla="*/ 3555 h 3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7" h="3556">
                <a:moveTo>
                  <a:pt x="1438" y="3555"/>
                </a:moveTo>
                <a:lnTo>
                  <a:pt x="2876" y="1064"/>
                </a:lnTo>
                <a:lnTo>
                  <a:pt x="1438" y="0"/>
                </a:lnTo>
                <a:lnTo>
                  <a:pt x="0" y="1064"/>
                </a:lnTo>
                <a:lnTo>
                  <a:pt x="1438" y="3555"/>
                </a:lnTo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DADF398-B90C-029C-F866-1BE92636F4E8}"/>
              </a:ext>
            </a:extLst>
          </p:cNvPr>
          <p:cNvCxnSpPr>
            <a:cxnSpLocks/>
          </p:cNvCxnSpPr>
          <p:nvPr/>
        </p:nvCxnSpPr>
        <p:spPr>
          <a:xfrm>
            <a:off x="351734" y="1192824"/>
            <a:ext cx="0" cy="3399332"/>
          </a:xfrm>
          <a:prstGeom prst="line">
            <a:avLst/>
          </a:prstGeom>
          <a:ln>
            <a:solidFill>
              <a:srgbClr val="0099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 6">
            <a:extLst>
              <a:ext uri="{FF2B5EF4-FFF2-40B4-BE49-F238E27FC236}">
                <a16:creationId xmlns:a16="http://schemas.microsoft.com/office/drawing/2014/main" id="{804F6AB8-8BF6-6CD6-DB26-5B8D30632BD1}"/>
              </a:ext>
            </a:extLst>
          </p:cNvPr>
          <p:cNvSpPr/>
          <p:nvPr/>
        </p:nvSpPr>
        <p:spPr>
          <a:xfrm>
            <a:off x="2789371" y="1779539"/>
            <a:ext cx="6220361" cy="808877"/>
          </a:xfrm>
          <a:custGeom>
            <a:avLst/>
            <a:gdLst>
              <a:gd name="connsiteX0" fmla="*/ 0 w 12039600"/>
              <a:gd name="connsiteY0" fmla="*/ 0 h 2184400"/>
              <a:gd name="connsiteX1" fmla="*/ 11886910 w 12039600"/>
              <a:gd name="connsiteY1" fmla="*/ 0 h 2184400"/>
              <a:gd name="connsiteX2" fmla="*/ 12039600 w 12039600"/>
              <a:gd name="connsiteY2" fmla="*/ 152690 h 2184400"/>
              <a:gd name="connsiteX3" fmla="*/ 12039600 w 12039600"/>
              <a:gd name="connsiteY3" fmla="*/ 2031710 h 2184400"/>
              <a:gd name="connsiteX4" fmla="*/ 11886910 w 12039600"/>
              <a:gd name="connsiteY4" fmla="*/ 2184400 h 2184400"/>
              <a:gd name="connsiteX5" fmla="*/ 0 w 12039600"/>
              <a:gd name="connsiteY5" fmla="*/ 2184400 h 2184400"/>
              <a:gd name="connsiteX6" fmla="*/ 934579 w 12039600"/>
              <a:gd name="connsiteY6" fmla="*/ 1249821 h 2184400"/>
              <a:gd name="connsiteX7" fmla="*/ 934579 w 12039600"/>
              <a:gd name="connsiteY7" fmla="*/ 934580 h 218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39600" h="2184400">
                <a:moveTo>
                  <a:pt x="0" y="0"/>
                </a:moveTo>
                <a:lnTo>
                  <a:pt x="11886910" y="0"/>
                </a:lnTo>
                <a:cubicBezTo>
                  <a:pt x="11971238" y="0"/>
                  <a:pt x="12039600" y="68362"/>
                  <a:pt x="12039600" y="152690"/>
                </a:cubicBezTo>
                <a:lnTo>
                  <a:pt x="12039600" y="2031710"/>
                </a:lnTo>
                <a:cubicBezTo>
                  <a:pt x="12039600" y="2116038"/>
                  <a:pt x="11971238" y="2184400"/>
                  <a:pt x="11886910" y="2184400"/>
                </a:cubicBezTo>
                <a:lnTo>
                  <a:pt x="0" y="2184400"/>
                </a:lnTo>
                <a:lnTo>
                  <a:pt x="934579" y="1249821"/>
                </a:lnTo>
                <a:cubicBezTo>
                  <a:pt x="1021631" y="1162770"/>
                  <a:pt x="1021631" y="1021631"/>
                  <a:pt x="934579" y="934580"/>
                </a:cubicBezTo>
                <a:close/>
              </a:path>
            </a:pathLst>
          </a:custGeom>
          <a:solidFill>
            <a:srgbClr val="007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25" dirty="0">
              <a:latin typeface="Lato Light" panose="020F0502020204030203" pitchFamily="34" charset="0"/>
            </a:endParaRPr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BDE94CEB-FE8B-6BEE-49F0-065C40100FDD}"/>
              </a:ext>
            </a:extLst>
          </p:cNvPr>
          <p:cNvSpPr/>
          <p:nvPr/>
        </p:nvSpPr>
        <p:spPr>
          <a:xfrm>
            <a:off x="2790861" y="3134684"/>
            <a:ext cx="6249242" cy="808877"/>
          </a:xfrm>
          <a:custGeom>
            <a:avLst/>
            <a:gdLst>
              <a:gd name="connsiteX0" fmla="*/ 0 w 12039600"/>
              <a:gd name="connsiteY0" fmla="*/ 0 h 2184400"/>
              <a:gd name="connsiteX1" fmla="*/ 11886910 w 12039600"/>
              <a:gd name="connsiteY1" fmla="*/ 0 h 2184400"/>
              <a:gd name="connsiteX2" fmla="*/ 12039600 w 12039600"/>
              <a:gd name="connsiteY2" fmla="*/ 152690 h 2184400"/>
              <a:gd name="connsiteX3" fmla="*/ 12039600 w 12039600"/>
              <a:gd name="connsiteY3" fmla="*/ 2031710 h 2184400"/>
              <a:gd name="connsiteX4" fmla="*/ 11886910 w 12039600"/>
              <a:gd name="connsiteY4" fmla="*/ 2184400 h 2184400"/>
              <a:gd name="connsiteX5" fmla="*/ 0 w 12039600"/>
              <a:gd name="connsiteY5" fmla="*/ 2184400 h 2184400"/>
              <a:gd name="connsiteX6" fmla="*/ 934579 w 12039600"/>
              <a:gd name="connsiteY6" fmla="*/ 1249821 h 2184400"/>
              <a:gd name="connsiteX7" fmla="*/ 934579 w 12039600"/>
              <a:gd name="connsiteY7" fmla="*/ 934580 h 218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39600" h="2184400">
                <a:moveTo>
                  <a:pt x="0" y="0"/>
                </a:moveTo>
                <a:lnTo>
                  <a:pt x="11886910" y="0"/>
                </a:lnTo>
                <a:cubicBezTo>
                  <a:pt x="11971238" y="0"/>
                  <a:pt x="12039600" y="68362"/>
                  <a:pt x="12039600" y="152690"/>
                </a:cubicBezTo>
                <a:lnTo>
                  <a:pt x="12039600" y="2031710"/>
                </a:lnTo>
                <a:cubicBezTo>
                  <a:pt x="12039600" y="2116038"/>
                  <a:pt x="11971238" y="2184400"/>
                  <a:pt x="11886910" y="2184400"/>
                </a:cubicBezTo>
                <a:lnTo>
                  <a:pt x="0" y="2184400"/>
                </a:lnTo>
                <a:lnTo>
                  <a:pt x="934579" y="1249821"/>
                </a:lnTo>
                <a:cubicBezTo>
                  <a:pt x="1021631" y="1162770"/>
                  <a:pt x="1021631" y="1021631"/>
                  <a:pt x="934579" y="934580"/>
                </a:cubicBezTo>
                <a:close/>
              </a:path>
            </a:pathLst>
          </a:custGeom>
          <a:solidFill>
            <a:srgbClr val="007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25" dirty="0">
              <a:latin typeface="Lato Light" panose="020F0502020204030203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02603D6-63AE-2EA8-F14C-5492F5ED7DBE}"/>
              </a:ext>
            </a:extLst>
          </p:cNvPr>
          <p:cNvSpPr txBox="1">
            <a:spLocks/>
          </p:cNvSpPr>
          <p:nvPr/>
        </p:nvSpPr>
        <p:spPr>
          <a:xfrm>
            <a:off x="3356291" y="1884465"/>
            <a:ext cx="5615201" cy="588623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</a:pPr>
            <a:r>
              <a:rPr lang="en-GB" sz="1200" dirty="0">
                <a:solidFill>
                  <a:schemeClr val="tx1"/>
                </a:solidFill>
                <a:effectLst/>
                <a:latin typeface="Inter" panose="020B0604020202020204" charset="0"/>
                <a:ea typeface="Inter" panose="020B0604020202020204" charset="0"/>
                <a:cs typeface="Calibri" panose="020F0502020204030204" pitchFamily="34" charset="0"/>
              </a:rPr>
              <a:t>Develop a fully resourced and integrated Active South Dublin team and embed a unity of purpose across the Council to develop active and health lifestyles for all in South Dublin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62F0B8-34AC-7EB2-0A28-93F1D19E4013}"/>
              </a:ext>
            </a:extLst>
          </p:cNvPr>
          <p:cNvSpPr txBox="1"/>
          <p:nvPr/>
        </p:nvSpPr>
        <p:spPr>
          <a:xfrm>
            <a:off x="2275247" y="1949868"/>
            <a:ext cx="71665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Inter" panose="020B0604020202020204" charset="0"/>
                <a:ea typeface="Inter" panose="020B0604020202020204" charset="0"/>
                <a:cs typeface="Poppins" pitchFamily="2" charset="77"/>
              </a:rPr>
              <a:t>10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9415ECB8-6ED4-353F-25CC-33017073ADD3}"/>
              </a:ext>
            </a:extLst>
          </p:cNvPr>
          <p:cNvSpPr txBox="1">
            <a:spLocks/>
          </p:cNvSpPr>
          <p:nvPr/>
        </p:nvSpPr>
        <p:spPr>
          <a:xfrm>
            <a:off x="3400004" y="3232635"/>
            <a:ext cx="5433123" cy="403957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defTabSz="1087636" eaLnBrk="1" latinLnBrk="0" hangingPunct="1">
              <a:spcBef>
                <a:spcPct val="20000"/>
              </a:spcBef>
              <a:buNone/>
              <a:defRPr sz="1200" kern="1200">
                <a:solidFill>
                  <a:schemeClr val="tx1"/>
                </a:solidFill>
                <a:effectLst/>
                <a:latin typeface="Inter" panose="020B0604020202020204" charset="0"/>
                <a:ea typeface="Inter" panose="020B0604020202020204" charset="0"/>
                <a:cs typeface="Open Sans Light"/>
              </a:defRPr>
            </a:lvl1pPr>
            <a:lvl2pPr marL="1087636" indent="0" algn="ctr" defTabSz="1087636" eaLnBrk="1" latinLnBrk="0" hangingPunct="1">
              <a:lnSpc>
                <a:spcPct val="130000"/>
              </a:lnSpc>
              <a:spcBef>
                <a:spcPct val="20000"/>
              </a:spcBef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eaLnBrk="1" latinLnBrk="0" hangingPunct="1">
              <a:lnSpc>
                <a:spcPct val="130000"/>
              </a:lnSpc>
              <a:spcBef>
                <a:spcPct val="20000"/>
              </a:spcBef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eaLnBrk="1" latinLnBrk="0" hangingPunct="1">
              <a:lnSpc>
                <a:spcPct val="130000"/>
              </a:lnSpc>
              <a:spcBef>
                <a:spcPct val="20000"/>
              </a:spcBef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eaLnBrk="1" latinLnBrk="0" hangingPunct="1">
              <a:lnSpc>
                <a:spcPct val="130000"/>
              </a:lnSpc>
              <a:spcBef>
                <a:spcPct val="20000"/>
              </a:spcBef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eaLnBrk="1" latinLnBrk="0" hangingPunct="1">
              <a:spcBef>
                <a:spcPct val="20000"/>
              </a:spcBef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eaLnBrk="1" latinLnBrk="0" hangingPunct="1">
              <a:spcBef>
                <a:spcPct val="20000"/>
              </a:spcBef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eaLnBrk="1" latinLnBrk="0" hangingPunct="1">
              <a:spcBef>
                <a:spcPct val="20000"/>
              </a:spcBef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eaLnBrk="1" latinLnBrk="0" hangingPunct="1">
              <a:spcBef>
                <a:spcPct val="20000"/>
              </a:spcBef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GB" sz="1200" dirty="0">
                <a:solidFill>
                  <a:schemeClr val="tx1"/>
                </a:solidFill>
                <a:effectLst/>
                <a:latin typeface="Inter" panose="020B0604020202020204" charset="0"/>
                <a:ea typeface="Inter" panose="020B0604020202020204" charset="0"/>
                <a:cs typeface="Calibri" panose="020F0502020204030204" pitchFamily="34" charset="0"/>
              </a:rPr>
              <a:t>Proactively engage and collaborate with a range of partners in the delivery of local, regional and national strategies and policies</a:t>
            </a:r>
            <a:endParaRPr lang="en-GB" sz="1200" dirty="0">
              <a:solidFill>
                <a:schemeClr val="tx1"/>
              </a:solidFill>
              <a:effectLst/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88570C-4031-30EA-BA3F-86589B749DDA}"/>
              </a:ext>
            </a:extLst>
          </p:cNvPr>
          <p:cNvSpPr txBox="1"/>
          <p:nvPr/>
        </p:nvSpPr>
        <p:spPr>
          <a:xfrm>
            <a:off x="2275247" y="3232635"/>
            <a:ext cx="1162022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Inter" panose="020B0604020202020204" charset="0"/>
                <a:ea typeface="Inter" panose="020B0604020202020204" charset="0"/>
                <a:cs typeface="Poppins" pitchFamily="2" charset="77"/>
              </a:rPr>
              <a:t>11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3AA4C39F-4AEC-FF96-E182-612D56483A2E}"/>
              </a:ext>
            </a:extLst>
          </p:cNvPr>
          <p:cNvSpPr txBox="1">
            <a:spLocks/>
          </p:cNvSpPr>
          <p:nvPr/>
        </p:nvSpPr>
        <p:spPr>
          <a:xfrm>
            <a:off x="220091" y="101208"/>
            <a:ext cx="8038385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r>
              <a:rPr lang="en-US" dirty="0"/>
              <a:t>Theme 4 – Active Partnerships and Systems</a:t>
            </a:r>
            <a:endParaRPr lang="en-GB" dirty="0"/>
          </a:p>
        </p:txBody>
      </p:sp>
      <p:sp>
        <p:nvSpPr>
          <p:cNvPr id="9" name="Freeform 1">
            <a:extLst>
              <a:ext uri="{FF2B5EF4-FFF2-40B4-BE49-F238E27FC236}">
                <a16:creationId xmlns:a16="http://schemas.microsoft.com/office/drawing/2014/main" id="{A83ABCC5-FF79-E7C6-8F9B-BC1AFA1D6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333" y="3011931"/>
            <a:ext cx="1320205" cy="462789"/>
          </a:xfrm>
          <a:custGeom>
            <a:avLst/>
            <a:gdLst>
              <a:gd name="T0" fmla="*/ 3243 w 3244"/>
              <a:gd name="T1" fmla="*/ 569 h 1139"/>
              <a:gd name="T2" fmla="*/ 3243 w 3244"/>
              <a:gd name="T3" fmla="*/ 569 h 1139"/>
              <a:gd name="T4" fmla="*/ 1621 w 3244"/>
              <a:gd name="T5" fmla="*/ 1138 h 1139"/>
              <a:gd name="T6" fmla="*/ 1621 w 3244"/>
              <a:gd name="T7" fmla="*/ 1138 h 1139"/>
              <a:gd name="T8" fmla="*/ 0 w 3244"/>
              <a:gd name="T9" fmla="*/ 569 h 1139"/>
              <a:gd name="T10" fmla="*/ 0 w 3244"/>
              <a:gd name="T11" fmla="*/ 569 h 1139"/>
              <a:gd name="T12" fmla="*/ 1621 w 3244"/>
              <a:gd name="T13" fmla="*/ 0 h 1139"/>
              <a:gd name="T14" fmla="*/ 1621 w 3244"/>
              <a:gd name="T15" fmla="*/ 0 h 1139"/>
              <a:gd name="T16" fmla="*/ 3243 w 3244"/>
              <a:gd name="T17" fmla="*/ 569 h 1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44" h="1139">
                <a:moveTo>
                  <a:pt x="3243" y="569"/>
                </a:moveTo>
                <a:lnTo>
                  <a:pt x="3243" y="569"/>
                </a:lnTo>
                <a:cubicBezTo>
                  <a:pt x="3243" y="883"/>
                  <a:pt x="2517" y="1138"/>
                  <a:pt x="1621" y="1138"/>
                </a:cubicBezTo>
                <a:lnTo>
                  <a:pt x="1621" y="1138"/>
                </a:lnTo>
                <a:cubicBezTo>
                  <a:pt x="726" y="1138"/>
                  <a:pt x="0" y="883"/>
                  <a:pt x="0" y="569"/>
                </a:cubicBezTo>
                <a:lnTo>
                  <a:pt x="0" y="569"/>
                </a:lnTo>
                <a:cubicBezTo>
                  <a:pt x="0" y="255"/>
                  <a:pt x="726" y="0"/>
                  <a:pt x="1621" y="0"/>
                </a:cubicBezTo>
                <a:lnTo>
                  <a:pt x="1621" y="0"/>
                </a:lnTo>
                <a:cubicBezTo>
                  <a:pt x="2517" y="0"/>
                  <a:pt x="3243" y="255"/>
                  <a:pt x="3243" y="569"/>
                </a:cubicBezTo>
              </a:path>
            </a:pathLst>
          </a:custGeom>
          <a:solidFill>
            <a:srgbClr val="00645A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0" name="Freeform 2">
            <a:extLst>
              <a:ext uri="{FF2B5EF4-FFF2-40B4-BE49-F238E27FC236}">
                <a16:creationId xmlns:a16="http://schemas.microsoft.com/office/drawing/2014/main" id="{14FC13CB-03EB-54BB-E76B-A4E342B38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57" y="1324005"/>
            <a:ext cx="1564156" cy="1933670"/>
          </a:xfrm>
          <a:custGeom>
            <a:avLst/>
            <a:gdLst>
              <a:gd name="T0" fmla="*/ 1922 w 3846"/>
              <a:gd name="T1" fmla="*/ 4752 h 4753"/>
              <a:gd name="T2" fmla="*/ 3845 w 3846"/>
              <a:gd name="T3" fmla="*/ 1423 h 4753"/>
              <a:gd name="T4" fmla="*/ 1922 w 3846"/>
              <a:gd name="T5" fmla="*/ 0 h 4753"/>
              <a:gd name="T6" fmla="*/ 0 w 3846"/>
              <a:gd name="T7" fmla="*/ 1423 h 4753"/>
              <a:gd name="T8" fmla="*/ 1922 w 3846"/>
              <a:gd name="T9" fmla="*/ 4752 h 4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46" h="4753">
                <a:moveTo>
                  <a:pt x="1922" y="4752"/>
                </a:moveTo>
                <a:lnTo>
                  <a:pt x="3845" y="1423"/>
                </a:lnTo>
                <a:lnTo>
                  <a:pt x="1922" y="0"/>
                </a:lnTo>
                <a:lnTo>
                  <a:pt x="0" y="1423"/>
                </a:lnTo>
                <a:lnTo>
                  <a:pt x="1922" y="4752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 useBgFill="1">
        <p:nvSpPr>
          <p:cNvPr id="12" name="Freeform 3">
            <a:extLst>
              <a:ext uri="{FF2B5EF4-FFF2-40B4-BE49-F238E27FC236}">
                <a16:creationId xmlns:a16="http://schemas.microsoft.com/office/drawing/2014/main" id="{1F85BC44-34C1-0C3E-592B-A78544160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671" y="1519525"/>
            <a:ext cx="1169529" cy="1445768"/>
          </a:xfrm>
          <a:custGeom>
            <a:avLst/>
            <a:gdLst>
              <a:gd name="T0" fmla="*/ 1437 w 2877"/>
              <a:gd name="T1" fmla="*/ 3555 h 3556"/>
              <a:gd name="T2" fmla="*/ 2876 w 2877"/>
              <a:gd name="T3" fmla="*/ 1064 h 3556"/>
              <a:gd name="T4" fmla="*/ 1437 w 2877"/>
              <a:gd name="T5" fmla="*/ 0 h 3556"/>
              <a:gd name="T6" fmla="*/ 0 w 2877"/>
              <a:gd name="T7" fmla="*/ 1064 h 3556"/>
              <a:gd name="T8" fmla="*/ 1437 w 2877"/>
              <a:gd name="T9" fmla="*/ 3555 h 3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7" h="3556">
                <a:moveTo>
                  <a:pt x="1437" y="3555"/>
                </a:moveTo>
                <a:lnTo>
                  <a:pt x="2876" y="1064"/>
                </a:lnTo>
                <a:lnTo>
                  <a:pt x="1437" y="0"/>
                </a:lnTo>
                <a:lnTo>
                  <a:pt x="0" y="1064"/>
                </a:lnTo>
                <a:lnTo>
                  <a:pt x="1437" y="3555"/>
                </a:lnTo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2AFAD0-4F94-5781-FD0B-881B36CF446A}"/>
              </a:ext>
            </a:extLst>
          </p:cNvPr>
          <p:cNvSpPr txBox="1"/>
          <p:nvPr/>
        </p:nvSpPr>
        <p:spPr>
          <a:xfrm>
            <a:off x="473212" y="3493648"/>
            <a:ext cx="1972445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Inter" panose="020B0604020202020204" charset="0"/>
                <a:ea typeface="Inter" panose="020B0604020202020204" charset="0"/>
                <a:cs typeface="Poppins" pitchFamily="2" charset="77"/>
              </a:rPr>
              <a:t>Active Partnerships and Systems</a:t>
            </a:r>
          </a:p>
        </p:txBody>
      </p:sp>
      <p:pic>
        <p:nvPicPr>
          <p:cNvPr id="7" name="Graphic 6" descr="Influencer with solid fill">
            <a:extLst>
              <a:ext uri="{FF2B5EF4-FFF2-40B4-BE49-F238E27FC236}">
                <a16:creationId xmlns:a16="http://schemas.microsoft.com/office/drawing/2014/main" id="{A1476BD6-1E8D-905A-BCE2-B0A098A8D3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4623" y="1677044"/>
            <a:ext cx="750112" cy="75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4417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29106-DBEE-BFE9-3BDE-032CE6952683}"/>
              </a:ext>
            </a:extLst>
          </p:cNvPr>
          <p:cNvSpPr txBox="1">
            <a:spLocks/>
          </p:cNvSpPr>
          <p:nvPr/>
        </p:nvSpPr>
        <p:spPr>
          <a:xfrm>
            <a:off x="220091" y="136079"/>
            <a:ext cx="4714765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r>
              <a:rPr lang="en-US" dirty="0"/>
              <a:t>Consultation Activity</a:t>
            </a:r>
            <a:endParaRPr lang="en-GB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0E75BCB-A022-CE14-0828-04E4750DC412}"/>
              </a:ext>
            </a:extLst>
          </p:cNvPr>
          <p:cNvCxnSpPr>
            <a:cxnSpLocks/>
          </p:cNvCxnSpPr>
          <p:nvPr/>
        </p:nvCxnSpPr>
        <p:spPr>
          <a:xfrm>
            <a:off x="351734" y="1192824"/>
            <a:ext cx="0" cy="3399332"/>
          </a:xfrm>
          <a:prstGeom prst="line">
            <a:avLst/>
          </a:prstGeom>
          <a:ln>
            <a:solidFill>
              <a:srgbClr val="0099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Laptop with solid fill">
            <a:extLst>
              <a:ext uri="{FF2B5EF4-FFF2-40B4-BE49-F238E27FC236}">
                <a16:creationId xmlns:a16="http://schemas.microsoft.com/office/drawing/2014/main" id="{732F668A-5D30-CC91-019E-023E02032D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48703" y="1497218"/>
            <a:ext cx="1258029" cy="1258029"/>
          </a:xfrm>
          <a:prstGeom prst="rect">
            <a:avLst/>
          </a:prstGeom>
        </p:spPr>
      </p:pic>
      <p:pic>
        <p:nvPicPr>
          <p:cNvPr id="8" name="Graphic 7" descr="Computer with solid fill">
            <a:extLst>
              <a:ext uri="{FF2B5EF4-FFF2-40B4-BE49-F238E27FC236}">
                <a16:creationId xmlns:a16="http://schemas.microsoft.com/office/drawing/2014/main" id="{820670D5-AA1C-423B-721C-55B704E753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96828" y="1497217"/>
            <a:ext cx="1258029" cy="1258029"/>
          </a:xfrm>
          <a:prstGeom prst="rect">
            <a:avLst/>
          </a:prstGeom>
        </p:spPr>
      </p:pic>
      <p:pic>
        <p:nvPicPr>
          <p:cNvPr id="22" name="Graphic 21" descr="Meeting with solid fill">
            <a:extLst>
              <a:ext uri="{FF2B5EF4-FFF2-40B4-BE49-F238E27FC236}">
                <a16:creationId xmlns:a16="http://schemas.microsoft.com/office/drawing/2014/main" id="{E6D400E3-52EA-E89A-29D2-8628ED6A12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00578" y="1497216"/>
            <a:ext cx="1258029" cy="1258029"/>
          </a:xfrm>
          <a:prstGeom prst="rect">
            <a:avLst/>
          </a:prstGeom>
        </p:spPr>
      </p:pic>
      <p:pic>
        <p:nvPicPr>
          <p:cNvPr id="24" name="Graphic 23" descr="Boardroom with solid fill">
            <a:extLst>
              <a:ext uri="{FF2B5EF4-FFF2-40B4-BE49-F238E27FC236}">
                <a16:creationId xmlns:a16="http://schemas.microsoft.com/office/drawing/2014/main" id="{D8F0ED4D-E95E-1DDF-336D-F5D03F3125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5334" y="1435879"/>
            <a:ext cx="1445674" cy="144567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87948AE-BABC-8D73-85CA-0FF532BB2024}"/>
              </a:ext>
            </a:extLst>
          </p:cNvPr>
          <p:cNvSpPr txBox="1"/>
          <p:nvPr/>
        </p:nvSpPr>
        <p:spPr>
          <a:xfrm>
            <a:off x="2788148" y="2661691"/>
            <a:ext cx="17091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chemeClr val="tx1"/>
                </a:solidFill>
                <a:latin typeface="Inter" panose="020B0604020202020204" charset="0"/>
                <a:ea typeface="Inter" panose="020B0604020202020204" charset="0"/>
              </a:rPr>
              <a:t>29</a:t>
            </a:r>
            <a:endParaRPr lang="en-GB" b="1" dirty="0">
              <a:solidFill>
                <a:schemeClr val="tx1"/>
              </a:solidFill>
              <a:latin typeface="Inter" panose="020B0604020202020204" charset="0"/>
              <a:ea typeface="Inter" panose="020B0604020202020204" charset="0"/>
            </a:endParaRPr>
          </a:p>
          <a:p>
            <a:pPr algn="ctr"/>
            <a:r>
              <a:rPr lang="en-GB" dirty="0">
                <a:solidFill>
                  <a:schemeClr val="tx1"/>
                </a:solidFill>
                <a:latin typeface="Inter" panose="020B0604020202020204" charset="0"/>
                <a:ea typeface="Inter" panose="020B0604020202020204" charset="0"/>
              </a:rPr>
              <a:t>People engaged in 5 x Focus Groups with Stakeholder Organisations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9B960B-04B5-DABA-9545-282234C8D46D}"/>
              </a:ext>
            </a:extLst>
          </p:cNvPr>
          <p:cNvSpPr txBox="1"/>
          <p:nvPr/>
        </p:nvSpPr>
        <p:spPr>
          <a:xfrm>
            <a:off x="598955" y="2661691"/>
            <a:ext cx="192470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chemeClr val="tx1"/>
                </a:solidFill>
                <a:latin typeface="Inter" panose="020B0604020202020204" charset="0"/>
                <a:ea typeface="Inter" panose="020B0604020202020204" charset="0"/>
              </a:rPr>
              <a:t>22</a:t>
            </a:r>
            <a:endParaRPr lang="en-GB" b="1" dirty="0">
              <a:solidFill>
                <a:schemeClr val="tx1"/>
              </a:solidFill>
              <a:latin typeface="Inter" panose="020B0604020202020204" charset="0"/>
              <a:ea typeface="Inter" panose="020B0604020202020204" charset="0"/>
            </a:endParaRPr>
          </a:p>
          <a:p>
            <a:pPr algn="ctr"/>
            <a:r>
              <a:rPr lang="en-GB" dirty="0">
                <a:solidFill>
                  <a:schemeClr val="tx1"/>
                </a:solidFill>
                <a:latin typeface="Inter" panose="020B0604020202020204" charset="0"/>
                <a:ea typeface="Inter" panose="020B0604020202020204" charset="0"/>
              </a:rPr>
              <a:t>Semi Structured Interviews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8067D94-7B37-9AA9-6A08-689F75E19995}"/>
              </a:ext>
            </a:extLst>
          </p:cNvPr>
          <p:cNvSpPr txBox="1"/>
          <p:nvPr/>
        </p:nvSpPr>
        <p:spPr>
          <a:xfrm>
            <a:off x="4720557" y="2675946"/>
            <a:ext cx="19405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chemeClr val="tx1"/>
                </a:solidFill>
                <a:latin typeface="Inter" panose="020B0604020202020204" charset="0"/>
                <a:ea typeface="Inter" panose="020B0604020202020204" charset="0"/>
              </a:rPr>
              <a:t>111 Responses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Inter" panose="020B0604020202020204" charset="0"/>
                <a:ea typeface="Inter" panose="020B0604020202020204" charset="0"/>
              </a:rPr>
              <a:t>To our Online Survey for stakeholder organisations from 90 different groups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B71205B-7A52-6B2A-83EB-F09106625068}"/>
              </a:ext>
            </a:extLst>
          </p:cNvPr>
          <p:cNvSpPr txBox="1"/>
          <p:nvPr/>
        </p:nvSpPr>
        <p:spPr>
          <a:xfrm>
            <a:off x="6721233" y="2675947"/>
            <a:ext cx="20092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chemeClr val="tx1"/>
                </a:solidFill>
                <a:latin typeface="Inter" panose="020B0604020202020204" charset="0"/>
                <a:ea typeface="Inter" panose="020B0604020202020204" charset="0"/>
              </a:rPr>
              <a:t>1626 Responses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Inter" panose="020B0604020202020204" charset="0"/>
                <a:ea typeface="Inter" panose="020B0604020202020204" charset="0"/>
              </a:rPr>
              <a:t>To our Online Survey for local residents</a:t>
            </a:r>
          </a:p>
        </p:txBody>
      </p:sp>
    </p:spTree>
    <p:extLst>
      <p:ext uri="{BB962C8B-B14F-4D97-AF65-F5344CB8AC3E}">
        <p14:creationId xmlns:p14="http://schemas.microsoft.com/office/powerpoint/2010/main" val="2393704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29106-DBEE-BFE9-3BDE-032CE6952683}"/>
              </a:ext>
            </a:extLst>
          </p:cNvPr>
          <p:cNvSpPr txBox="1">
            <a:spLocks/>
          </p:cNvSpPr>
          <p:nvPr/>
        </p:nvSpPr>
        <p:spPr>
          <a:xfrm>
            <a:off x="220091" y="136079"/>
            <a:ext cx="4714765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r>
              <a:rPr lang="en-US" dirty="0"/>
              <a:t>Process to Completion</a:t>
            </a:r>
            <a:endParaRPr lang="en-GB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0E75BCB-A022-CE14-0828-04E4750DC412}"/>
              </a:ext>
            </a:extLst>
          </p:cNvPr>
          <p:cNvCxnSpPr>
            <a:cxnSpLocks/>
          </p:cNvCxnSpPr>
          <p:nvPr/>
        </p:nvCxnSpPr>
        <p:spPr>
          <a:xfrm>
            <a:off x="351734" y="1192824"/>
            <a:ext cx="0" cy="3399332"/>
          </a:xfrm>
          <a:prstGeom prst="line">
            <a:avLst/>
          </a:prstGeom>
          <a:ln>
            <a:solidFill>
              <a:srgbClr val="0099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79B960B-04B5-DABA-9545-282234C8D46D}"/>
              </a:ext>
            </a:extLst>
          </p:cNvPr>
          <p:cNvSpPr txBox="1"/>
          <p:nvPr/>
        </p:nvSpPr>
        <p:spPr>
          <a:xfrm>
            <a:off x="537363" y="1124710"/>
            <a:ext cx="832703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effectLst/>
                <a:latin typeface="Inter" panose="020B0604020202020204" charset="0"/>
                <a:ea typeface="Inter" panose="020B0604020202020204" charset="0"/>
                <a:cs typeface="Calibri" panose="020F0502020204030204" pitchFamily="34" charset="0"/>
              </a:rPr>
              <a:t>Internal meetings with </a:t>
            </a:r>
            <a:r>
              <a:rPr lang="en-GB" dirty="0">
                <a:solidFill>
                  <a:schemeClr val="tx1"/>
                </a:solidFill>
                <a:latin typeface="Inter" panose="020B0604020202020204" charset="0"/>
                <a:ea typeface="Inter" panose="020B0604020202020204" charset="0"/>
                <a:cs typeface="Calibri" panose="020F0502020204030204" pitchFamily="34" charset="0"/>
              </a:rPr>
              <a:t>SDCC departments to refine actions, consider resource requirements by </a:t>
            </a:r>
            <a:r>
              <a:rPr lang="en-GB" b="1" dirty="0">
                <a:solidFill>
                  <a:schemeClr val="tx1"/>
                </a:solidFill>
                <a:latin typeface="Inter" panose="020B0604020202020204" charset="0"/>
                <a:ea typeface="Inter" panose="020B0604020202020204" charset="0"/>
                <a:cs typeface="Calibri" panose="020F0502020204030204" pitchFamily="34" charset="0"/>
              </a:rPr>
              <a:t>7</a:t>
            </a:r>
            <a:r>
              <a:rPr lang="en-GB" b="1" baseline="30000" dirty="0">
                <a:solidFill>
                  <a:schemeClr val="tx1"/>
                </a:solidFill>
                <a:latin typeface="Inter" panose="020B0604020202020204" charset="0"/>
                <a:ea typeface="Inter" panose="020B0604020202020204" charset="0"/>
                <a:cs typeface="Calibri" panose="020F0502020204030204" pitchFamily="34" charset="0"/>
              </a:rPr>
              <a:t>th</a:t>
            </a:r>
            <a:r>
              <a:rPr lang="en-GB" b="1" dirty="0">
                <a:solidFill>
                  <a:schemeClr val="tx1"/>
                </a:solidFill>
                <a:latin typeface="Inter" panose="020B0604020202020204" charset="0"/>
                <a:ea typeface="Inter" panose="020B0604020202020204" charset="0"/>
                <a:cs typeface="Calibri" panose="020F0502020204030204" pitchFamily="34" charset="0"/>
              </a:rPr>
              <a:t> March </a:t>
            </a:r>
          </a:p>
          <a:p>
            <a:pPr lvl="0"/>
            <a:endParaRPr lang="en-GB" dirty="0">
              <a:solidFill>
                <a:schemeClr val="tx1"/>
              </a:solidFill>
              <a:latin typeface="Inter" panose="020B0604020202020204" charset="0"/>
              <a:ea typeface="Inter" panose="020B0604020202020204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effectLst/>
                <a:latin typeface="Inter" panose="020B0604020202020204" charset="0"/>
                <a:ea typeface="Inter" panose="020B0604020202020204" charset="0"/>
                <a:cs typeface="Calibri" panose="020F0502020204030204" pitchFamily="34" charset="0"/>
              </a:rPr>
              <a:t>Full draft strategy document, including early sections, context, narrative by </a:t>
            </a:r>
            <a:r>
              <a:rPr lang="en-GB" b="1" dirty="0">
                <a:solidFill>
                  <a:schemeClr val="tx1"/>
                </a:solidFill>
                <a:effectLst/>
                <a:latin typeface="Inter" panose="020B0604020202020204" charset="0"/>
                <a:ea typeface="Inter" panose="020B0604020202020204" charset="0"/>
                <a:cs typeface="Calibri" panose="020F0502020204030204" pitchFamily="34" charset="0"/>
              </a:rPr>
              <a:t>10</a:t>
            </a:r>
            <a:r>
              <a:rPr lang="en-GB" b="1" baseline="30000" dirty="0">
                <a:solidFill>
                  <a:schemeClr val="tx1"/>
                </a:solidFill>
                <a:effectLst/>
                <a:latin typeface="Inter" panose="020B0604020202020204" charset="0"/>
                <a:ea typeface="Inter" panose="020B0604020202020204" charset="0"/>
                <a:cs typeface="Calibri" panose="020F0502020204030204" pitchFamily="34" charset="0"/>
              </a:rPr>
              <a:t>th</a:t>
            </a:r>
            <a:r>
              <a:rPr lang="en-GB" b="1" dirty="0">
                <a:solidFill>
                  <a:schemeClr val="tx1"/>
                </a:solidFill>
                <a:effectLst/>
                <a:latin typeface="Inter" panose="020B0604020202020204" charset="0"/>
                <a:ea typeface="Inter" panose="020B0604020202020204" charset="0"/>
                <a:cs typeface="Calibri" panose="020F0502020204030204" pitchFamily="34" charset="0"/>
              </a:rPr>
              <a:t> March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  <a:latin typeface="Inter" panose="020B0604020202020204" charset="0"/>
              <a:ea typeface="Inter" panose="020B0604020202020204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effectLst/>
                <a:latin typeface="Inter" panose="020B0604020202020204" charset="0"/>
                <a:ea typeface="Inter" panose="020B0604020202020204" charset="0"/>
                <a:cs typeface="Calibri" panose="020F0502020204030204" pitchFamily="34" charset="0"/>
              </a:rPr>
              <a:t>Follow up, external consultation meetings (in person and online to validate or challenge draft </a:t>
            </a:r>
            <a:r>
              <a:rPr lang="en-GB" b="1" dirty="0">
                <a:solidFill>
                  <a:schemeClr val="tx1"/>
                </a:solidFill>
                <a:effectLst/>
                <a:latin typeface="Inter" panose="020B0604020202020204" charset="0"/>
                <a:ea typeface="Inter" panose="020B0604020202020204" charset="0"/>
                <a:cs typeface="Calibri" panose="020F0502020204030204" pitchFamily="34" charset="0"/>
              </a:rPr>
              <a:t>by 21</a:t>
            </a:r>
            <a:r>
              <a:rPr lang="en-GB" b="1" baseline="30000" dirty="0">
                <a:solidFill>
                  <a:schemeClr val="tx1"/>
                </a:solidFill>
                <a:effectLst/>
                <a:latin typeface="Inter" panose="020B0604020202020204" charset="0"/>
                <a:ea typeface="Inter" panose="020B0604020202020204" charset="0"/>
                <a:cs typeface="Calibri" panose="020F0502020204030204" pitchFamily="34" charset="0"/>
              </a:rPr>
              <a:t>st</a:t>
            </a:r>
            <a:r>
              <a:rPr lang="en-GB" b="1" dirty="0">
                <a:solidFill>
                  <a:schemeClr val="tx1"/>
                </a:solidFill>
                <a:effectLst/>
                <a:latin typeface="Inter" panose="020B0604020202020204" charset="0"/>
                <a:ea typeface="Inter" panose="020B0604020202020204" charset="0"/>
                <a:cs typeface="Calibri" panose="020F0502020204030204" pitchFamily="34" charset="0"/>
              </a:rPr>
              <a:t> March</a:t>
            </a:r>
            <a:r>
              <a:rPr lang="en-GB" dirty="0">
                <a:solidFill>
                  <a:schemeClr val="tx1"/>
                </a:solidFill>
                <a:effectLst/>
                <a:latin typeface="Inter" panose="020B0604020202020204" charset="0"/>
                <a:ea typeface="Inter" panose="020B0604020202020204" charset="0"/>
                <a:cs typeface="Calibri" panose="020F0502020204030204" pitchFamily="34" charset="0"/>
              </a:rPr>
              <a:t>) – including Sport Ireland, External Orgs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  <a:latin typeface="Inter" panose="020B0604020202020204" charset="0"/>
              <a:ea typeface="Inter" panose="020B0604020202020204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effectLst/>
                <a:latin typeface="Inter" panose="020B0604020202020204" charset="0"/>
                <a:ea typeface="Inter" panose="020B0604020202020204" charset="0"/>
                <a:cs typeface="Calibri" panose="020F0502020204030204" pitchFamily="34" charset="0"/>
              </a:rPr>
              <a:t>Offer to engage members of SPC in specific meeting to review consultation document and strategy detail.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  <a:latin typeface="Inter" panose="020B0604020202020204" charset="0"/>
              <a:ea typeface="Inter" panose="020B0604020202020204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effectLst/>
                <a:latin typeface="Inter" panose="020B0604020202020204" charset="0"/>
                <a:ea typeface="Inter" panose="020B0604020202020204" charset="0"/>
                <a:cs typeface="Calibri" panose="020F0502020204030204" pitchFamily="34" charset="0"/>
              </a:rPr>
              <a:t>Full draft of strategy content submitted for consideration and sign off by SPC at 2</a:t>
            </a:r>
            <a:r>
              <a:rPr lang="en-GB" baseline="30000" dirty="0">
                <a:solidFill>
                  <a:schemeClr val="tx1"/>
                </a:solidFill>
                <a:effectLst/>
                <a:latin typeface="Inter" panose="020B0604020202020204" charset="0"/>
                <a:ea typeface="Inter" panose="020B0604020202020204" charset="0"/>
                <a:cs typeface="Calibri" panose="020F0502020204030204" pitchFamily="34" charset="0"/>
              </a:rPr>
              <a:t>nd</a:t>
            </a:r>
            <a:r>
              <a:rPr lang="en-GB" dirty="0">
                <a:solidFill>
                  <a:schemeClr val="tx1"/>
                </a:solidFill>
                <a:effectLst/>
                <a:latin typeface="Inter" panose="020B0604020202020204" charset="0"/>
                <a:ea typeface="Inter" panose="020B0604020202020204" charset="0"/>
                <a:cs typeface="Calibri" panose="020F0502020204030204" pitchFamily="34" charset="0"/>
              </a:rPr>
              <a:t> April meeting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  <a:latin typeface="Inter" panose="020B0604020202020204" charset="0"/>
              <a:ea typeface="Inter" panose="020B0604020202020204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4843463" algn="l"/>
              </a:tabLst>
            </a:pPr>
            <a:r>
              <a:rPr lang="en-GB" dirty="0">
                <a:solidFill>
                  <a:schemeClr val="tx1"/>
                </a:solidFill>
                <a:effectLst/>
                <a:latin typeface="Inter" panose="020B0604020202020204" charset="0"/>
                <a:ea typeface="Inter" panose="020B0604020202020204" charset="0"/>
                <a:cs typeface="Calibri" panose="020F0502020204030204" pitchFamily="34" charset="0"/>
              </a:rPr>
              <a:t>Design, branding and public launch to follow once content approved. </a:t>
            </a:r>
            <a:r>
              <a:rPr lang="en-GB" b="1" dirty="0">
                <a:solidFill>
                  <a:schemeClr val="tx1"/>
                </a:solidFill>
                <a:effectLst/>
                <a:latin typeface="Inter" panose="020B0604020202020204" charset="0"/>
                <a:ea typeface="Inter" panose="020B0604020202020204" charset="0"/>
                <a:cs typeface="Calibri" panose="020F0502020204030204" pitchFamily="34" charset="0"/>
              </a:rPr>
              <a:t>Indicatively end April 2023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800" b="1" dirty="0">
              <a:solidFill>
                <a:srgbClr val="00B0F0"/>
              </a:solidFill>
              <a:latin typeface="Inter" panose="020B0604020202020204" charset="0"/>
              <a:ea typeface="Inter" panose="020B0604020202020204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  <a:effectLst/>
              <a:latin typeface="Inter" panose="020B0604020202020204" charset="0"/>
              <a:ea typeface="Inter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106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/>
          <p:nvPr/>
        </p:nvSpPr>
        <p:spPr>
          <a:xfrm>
            <a:off x="0" y="4392975"/>
            <a:ext cx="9144000" cy="750600"/>
          </a:xfrm>
          <a:prstGeom prst="rect">
            <a:avLst/>
          </a:prstGeom>
          <a:solidFill>
            <a:srgbClr val="0099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ctrTitle" idx="4294967295"/>
          </p:nvPr>
        </p:nvSpPr>
        <p:spPr>
          <a:xfrm>
            <a:off x="1901175" y="4554825"/>
            <a:ext cx="3034800" cy="4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Twin Spires Centre, Belfast BT13 2JF</a:t>
            </a:r>
            <a:endParaRPr sz="1200"/>
          </a:p>
        </p:txBody>
      </p:sp>
      <p:sp>
        <p:nvSpPr>
          <p:cNvPr id="130" name="Google Shape;130;p21"/>
          <p:cNvSpPr txBox="1">
            <a:spLocks noGrp="1"/>
          </p:cNvSpPr>
          <p:nvPr>
            <p:ph type="ctrTitle" idx="4294967295"/>
          </p:nvPr>
        </p:nvSpPr>
        <p:spPr>
          <a:xfrm>
            <a:off x="364475" y="4554825"/>
            <a:ext cx="1384200" cy="4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028 9048 0005</a:t>
            </a:r>
            <a:endParaRPr sz="1200"/>
          </a:p>
        </p:txBody>
      </p:sp>
      <p:sp>
        <p:nvSpPr>
          <p:cNvPr id="131" name="Google Shape;131;p21"/>
          <p:cNvSpPr txBox="1">
            <a:spLocks noGrp="1"/>
          </p:cNvSpPr>
          <p:nvPr>
            <p:ph type="ctrTitle" idx="4294967295"/>
          </p:nvPr>
        </p:nvSpPr>
        <p:spPr>
          <a:xfrm>
            <a:off x="5088375" y="4554825"/>
            <a:ext cx="1997400" cy="4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info@s3solutions.co.uk</a:t>
            </a:r>
            <a:endParaRPr sz="1200"/>
          </a:p>
        </p:txBody>
      </p:sp>
      <p:pic>
        <p:nvPicPr>
          <p:cNvPr id="132" name="Google Shape;13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675" y="330525"/>
            <a:ext cx="667901" cy="6679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1"/>
          <p:cNvSpPr txBox="1">
            <a:spLocks noGrp="1"/>
          </p:cNvSpPr>
          <p:nvPr>
            <p:ph type="body" idx="4294967295"/>
          </p:nvPr>
        </p:nvSpPr>
        <p:spPr>
          <a:xfrm>
            <a:off x="311700" y="2033825"/>
            <a:ext cx="3757800" cy="9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018"/>
              <a:buNone/>
            </a:pPr>
            <a:r>
              <a:rPr lang="en-GB" sz="4800" b="1" dirty="0">
                <a:solidFill>
                  <a:schemeClr val="dk1"/>
                </a:solidFill>
              </a:rPr>
              <a:t>Questions?</a:t>
            </a:r>
            <a:endParaRPr sz="4800" b="1" dirty="0">
              <a:solidFill>
                <a:schemeClr val="dk1"/>
              </a:solidFill>
            </a:endParaRPr>
          </a:p>
        </p:txBody>
      </p:sp>
      <p:cxnSp>
        <p:nvCxnSpPr>
          <p:cNvPr id="134" name="Google Shape;134;p21"/>
          <p:cNvCxnSpPr/>
          <p:nvPr/>
        </p:nvCxnSpPr>
        <p:spPr>
          <a:xfrm>
            <a:off x="406250" y="2988325"/>
            <a:ext cx="3353400" cy="0"/>
          </a:xfrm>
          <a:prstGeom prst="straightConnector1">
            <a:avLst/>
          </a:prstGeom>
          <a:noFill/>
          <a:ln w="9525" cap="flat" cmpd="sng">
            <a:solidFill>
              <a:srgbClr val="0099F7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787013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E0CBA6B0-0361-D1CF-7B27-24D089D1B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614" y="945597"/>
            <a:ext cx="6769152" cy="3892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A9299E3-A943-F4F3-BA1E-072D6B6FEA11}"/>
              </a:ext>
            </a:extLst>
          </p:cNvPr>
          <p:cNvSpPr txBox="1">
            <a:spLocks/>
          </p:cNvSpPr>
          <p:nvPr/>
        </p:nvSpPr>
        <p:spPr>
          <a:xfrm>
            <a:off x="204326" y="-44623"/>
            <a:ext cx="4714765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r>
              <a:rPr lang="en-US" dirty="0"/>
              <a:t>Headline Survey Findings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2005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9299E3-A943-F4F3-BA1E-072D6B6FEA11}"/>
              </a:ext>
            </a:extLst>
          </p:cNvPr>
          <p:cNvSpPr txBox="1">
            <a:spLocks/>
          </p:cNvSpPr>
          <p:nvPr/>
        </p:nvSpPr>
        <p:spPr>
          <a:xfrm>
            <a:off x="220091" y="-3419"/>
            <a:ext cx="4714765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r>
              <a:rPr lang="en-US" dirty="0"/>
              <a:t>Headline Survey Findings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DF9619-D8EA-53CA-EE72-E78F27156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719" y="961362"/>
            <a:ext cx="6882650" cy="3807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1997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2865637F-3228-BFDC-C9F7-5B3E7E68A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596" y="1388449"/>
            <a:ext cx="1666240" cy="2051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GB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21% </a:t>
            </a:r>
          </a:p>
          <a:p>
            <a:pPr algn="ctr">
              <a:lnSpc>
                <a:spcPct val="115000"/>
              </a:lnSpc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respondents  reported that they had a disability, long term illness or health problem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C2C4E6D6-0960-1873-314B-44B70FF5D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9658" y="1388449"/>
            <a:ext cx="2251127" cy="2051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79% </a:t>
            </a:r>
          </a:p>
          <a:p>
            <a:pPr algn="ctr">
              <a:lnSpc>
                <a:spcPct val="115000"/>
              </a:lnSpc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‘White Irish’, 10% from any other white background, 4% Asian or Asian Irish, 1% from Black or Black Irish and 1% from other . ethnicities. 3 responses were received from Irish Travellers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D682EEF5-6005-CAFE-E791-AD8098641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9710" y="1388449"/>
            <a:ext cx="1666240" cy="2051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GB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69% </a:t>
            </a:r>
          </a:p>
          <a:p>
            <a:pPr algn="ctr">
              <a:lnSpc>
                <a:spcPct val="115000"/>
              </a:lnSpc>
            </a:pPr>
            <a:r>
              <a:rPr lang="en-GB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respondents were female while </a:t>
            </a:r>
            <a:r>
              <a:rPr lang="en-GB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29% </a:t>
            </a:r>
            <a:r>
              <a:rPr lang="en-GB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were male,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C6FB140D-C83F-2FD9-A84C-79DE91497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763" y="1388449"/>
            <a:ext cx="1666240" cy="2051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GB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13%</a:t>
            </a:r>
            <a:r>
              <a:rPr lang="en-GB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15000"/>
              </a:lnSpc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respondents described their sexual orientation as LGBTQI+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B712A26-0341-950B-B3EB-931C8CC4236E}"/>
              </a:ext>
            </a:extLst>
          </p:cNvPr>
          <p:cNvSpPr txBox="1">
            <a:spLocks/>
          </p:cNvSpPr>
          <p:nvPr/>
        </p:nvSpPr>
        <p:spPr>
          <a:xfrm>
            <a:off x="282380" y="213557"/>
            <a:ext cx="4714765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r>
              <a:rPr lang="en-US" dirty="0"/>
              <a:t>Headline Survey Findings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53ECFC-DBB5-DD35-D83A-53BDE7473DC9}"/>
              </a:ext>
            </a:extLst>
          </p:cNvPr>
          <p:cNvSpPr txBox="1"/>
          <p:nvPr/>
        </p:nvSpPr>
        <p:spPr>
          <a:xfrm>
            <a:off x="337891" y="3705930"/>
            <a:ext cx="7224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Responses in line with the Irish Sports Monitor 2019</a:t>
            </a:r>
            <a:endParaRPr lang="en-GB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509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3774745-96E3-7541-FC11-48F3C50CFD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5092700"/>
              </p:ext>
            </p:extLst>
          </p:nvPr>
        </p:nvGraphicFramePr>
        <p:xfrm>
          <a:off x="563374" y="1191754"/>
          <a:ext cx="8095257" cy="3523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5C3E0DE7-B539-F7A5-5F8F-4CF1A1FCBE00}"/>
              </a:ext>
            </a:extLst>
          </p:cNvPr>
          <p:cNvSpPr txBox="1">
            <a:spLocks/>
          </p:cNvSpPr>
          <p:nvPr/>
        </p:nvSpPr>
        <p:spPr>
          <a:xfrm>
            <a:off x="282380" y="213557"/>
            <a:ext cx="4714765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r>
              <a:rPr lang="en-US" dirty="0"/>
              <a:t>Headline Survey Findings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0535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A7419B-5FC0-3A82-D105-C4AB16DE4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291" y="254760"/>
            <a:ext cx="5873252" cy="4507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0992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E26646-E436-D9FE-205A-518CC1D1A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79" y="293105"/>
            <a:ext cx="3682425" cy="4431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81BD0A-4545-9444-0BBD-E17B16DDDF7E}"/>
              </a:ext>
            </a:extLst>
          </p:cNvPr>
          <p:cNvSpPr txBox="1"/>
          <p:nvPr/>
        </p:nvSpPr>
        <p:spPr>
          <a:xfrm>
            <a:off x="4357484" y="293105"/>
            <a:ext cx="4572000" cy="443198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18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Overall, how would you rate opportunities to participate in sport, physical activity and recreation in South Dublin?</a:t>
            </a:r>
          </a:p>
          <a:p>
            <a:endParaRPr lang="en-GB" dirty="0">
              <a:solidFill>
                <a:schemeClr val="bg1"/>
              </a:solidFill>
              <a:latin typeface="National2"/>
            </a:endParaRPr>
          </a:p>
          <a:p>
            <a:r>
              <a:rPr lang="en-GB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15% 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said 1,2,3 or 4 out of 10</a:t>
            </a:r>
          </a:p>
          <a:p>
            <a:endParaRPr lang="en-GB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31% 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said 5 or 6 out of 10</a:t>
            </a:r>
          </a:p>
          <a:p>
            <a:endParaRPr lang="en-GB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6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39% 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said 7 or 8 out of 10</a:t>
            </a:r>
          </a:p>
          <a:p>
            <a:endParaRPr lang="en-GB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16% 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said 9 or 10 out of 10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485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5496601"/>
              </p:ext>
            </p:extLst>
          </p:nvPr>
        </p:nvGraphicFramePr>
        <p:xfrm>
          <a:off x="850106" y="446925"/>
          <a:ext cx="7443788" cy="4249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687989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BAFAC3E5A21B48929A2F02FB590D28" ma:contentTypeVersion="16" ma:contentTypeDescription="Create a new document." ma:contentTypeScope="" ma:versionID="e630fea7bfec8b3bdd440ef6aebad356">
  <xsd:schema xmlns:xsd="http://www.w3.org/2001/XMLSchema" xmlns:xs="http://www.w3.org/2001/XMLSchema" xmlns:p="http://schemas.microsoft.com/office/2006/metadata/properties" xmlns:ns2="7286b82e-99f2-4408-bf7c-ebad7a6c2ae2" xmlns:ns3="4fa65b16-2341-47da-baf3-31ee99c8b927" targetNamespace="http://schemas.microsoft.com/office/2006/metadata/properties" ma:root="true" ma:fieldsID="b7189e78f6ed458adb70fd14676502dd" ns2:_="" ns3:_="">
    <xsd:import namespace="7286b82e-99f2-4408-bf7c-ebad7a6c2ae2"/>
    <xsd:import namespace="4fa65b16-2341-47da-baf3-31ee99c8b9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86b82e-99f2-4408-bf7c-ebad7a6c2a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829de05-fbf9-4f65-bbff-f8a16c0b4a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a65b16-2341-47da-baf3-31ee99c8b92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27cc7f8-84ad-4283-88a3-b40e8ed471d6}" ma:internalName="TaxCatchAll" ma:showField="CatchAllData" ma:web="4fa65b16-2341-47da-baf3-31ee99c8b9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fa65b16-2341-47da-baf3-31ee99c8b927" xsi:nil="true"/>
    <lcf76f155ced4ddcb4097134ff3c332f xmlns="7286b82e-99f2-4408-bf7c-ebad7a6c2ae2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D8AAEE-D8D7-4D46-917A-DE7E59BC0C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86b82e-99f2-4408-bf7c-ebad7a6c2ae2"/>
    <ds:schemaRef ds:uri="4fa65b16-2341-47da-baf3-31ee99c8b9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51B4EA-9D09-47D3-B5A7-34BE4F35C3B8}">
  <ds:schemaRefs>
    <ds:schemaRef ds:uri="4fa65b16-2341-47da-baf3-31ee99c8b927"/>
    <ds:schemaRef ds:uri="http://www.w3.org/XML/1998/namespace"/>
    <ds:schemaRef ds:uri="http://purl.org/dc/terms/"/>
    <ds:schemaRef ds:uri="http://schemas.microsoft.com/office/2006/metadata/properties"/>
    <ds:schemaRef ds:uri="http://purl.org/dc/dcmitype/"/>
    <ds:schemaRef ds:uri="7286b82e-99f2-4408-bf7c-ebad7a6c2ae2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1ABC068-6DE3-4F90-8BF9-6B8FD1131E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1129</Words>
  <Application>Microsoft Office PowerPoint</Application>
  <PresentationFormat>On-screen Show (16:9)</PresentationFormat>
  <Paragraphs>145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National2</vt:lpstr>
      <vt:lpstr>Lato Light</vt:lpstr>
      <vt:lpstr>Calibri</vt:lpstr>
      <vt:lpstr>Inter</vt:lpstr>
      <vt:lpstr>Arial</vt:lpstr>
      <vt:lpstr>Simple Dark</vt:lpstr>
      <vt:lpstr>Active South Dublin Local Sports Plan  2023-2027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Stakeholder Priorities</vt:lpstr>
      <vt:lpstr>Consultation Insights </vt:lpstr>
      <vt:lpstr>Consultation Insights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Twin Spires Centre, Belfast BT13 2JF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Digital Database Logic Model Planning</dc:title>
  <dc:creator>Patricia Magee</dc:creator>
  <cp:lastModifiedBy>Colm Ward</cp:lastModifiedBy>
  <cp:revision>12</cp:revision>
  <dcterms:modified xsi:type="dcterms:W3CDTF">2023-02-20T14:00:25Z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0x010100F9BAFAC3E5A21B48929A2F02FB590D28</vt:lpwstr>
  </property>
  <property fmtid="{D5CDD505-2E9C-101B-9397-08002B2CF9AE}" pid="3" name="MediaServiceImageTags">
    <vt:lpwstr/>
  </property>
</Properties>
</file>