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A_39EDABD8.xml" ContentType="application/vnd.ms-powerpoint.comments+xml"/>
  <Override PartName="/ppt/notesSlides/notesSlide3.xml" ContentType="application/vnd.openxmlformats-officedocument.presentationml.notesSlide+xml"/>
  <Override PartName="/ppt/comments/modernComment_114_5B348B15.xml" ContentType="application/vnd.ms-powerpoint.comments+xml"/>
  <Override PartName="/ppt/notesSlides/notesSlide4.xml" ContentType="application/vnd.openxmlformats-officedocument.presentationml.notesSlide+xml"/>
  <Override PartName="/ppt/comments/modernComment_10F_0.xml" ContentType="application/vnd.ms-powerpoint.comments+xml"/>
  <Override PartName="/ppt/notesSlides/notesSlide5.xml" ContentType="application/vnd.openxmlformats-officedocument.presentationml.notesSlide+xml"/>
  <Override PartName="/ppt/comments/modernComment_111_26FD8C0C.xml" ContentType="application/vnd.ms-powerpoint.comments+xml"/>
  <Override PartName="/ppt/notesSlides/notesSlide6.xml" ContentType="application/vnd.openxmlformats-officedocument.presentationml.notesSlide+xml"/>
  <Override PartName="/ppt/comments/modernComment_10B_E65E5F.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3_561C17D2.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E_FB0CBB34.xml" ContentType="application/vnd.ms-powerpoint.comments+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66" r:id="rId3"/>
    <p:sldId id="276" r:id="rId4"/>
    <p:sldId id="271" r:id="rId5"/>
    <p:sldId id="273" r:id="rId6"/>
    <p:sldId id="260" r:id="rId7"/>
    <p:sldId id="267" r:id="rId8"/>
    <p:sldId id="277" r:id="rId9"/>
    <p:sldId id="278" r:id="rId10"/>
    <p:sldId id="275" r:id="rId11"/>
    <p:sldId id="268" r:id="rId12"/>
    <p:sldId id="269" r:id="rId13"/>
    <p:sldId id="270" r:id="rId14"/>
    <p:sldId id="261" r:id="rId15"/>
    <p:sldId id="274"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5DD336-3EEE-86BC-3660-C0CF95C7AE66}" name="Su Clarke" initials="SC" userId="S::sclarke@sdublincoco.ie::210b90e5-3dfb-4e08-a8e9-fd55ec43276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7" d="100"/>
          <a:sy n="77" d="100"/>
        </p:scale>
        <p:origin x="58" y="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modernComment_10A_39EDABD8.xml><?xml version="1.0" encoding="utf-8"?>
<p188:cmLst xmlns:a="http://schemas.openxmlformats.org/drawingml/2006/main" xmlns:r="http://schemas.openxmlformats.org/officeDocument/2006/relationships" xmlns:p188="http://schemas.microsoft.com/office/powerpoint/2018/8/main">
  <p188:cm id="{625D663E-A33E-4B9B-B3D6-A14D6996A907}" authorId="{A35DD336-3EEE-86BC-3660-C0CF95C7AE66}" created="2023-02-09T12:57:44.886">
    <ac:deMkLst xmlns:ac="http://schemas.microsoft.com/office/drawing/2013/main/command">
      <pc:docMk xmlns:pc="http://schemas.microsoft.com/office/powerpoint/2013/main/command"/>
      <pc:sldMk xmlns:pc="http://schemas.microsoft.com/office/powerpoint/2013/main/command" cId="971877336" sldId="266"/>
      <ac:spMk id="6" creationId="{00000000-0000-0000-0000-000000000000}"/>
    </ac:deMkLst>
    <p188:txBody>
      <a:bodyPr/>
      <a:lstStyle/>
      <a:p>
        <a:r>
          <a:rPr lang="en-IE"/>
          <a:t>Talk a little about yourselves here, where you're from, what age you are, what school  you go to, how long have you been a Comhairle member etc. </a:t>
        </a:r>
      </a:p>
    </p188:txBody>
  </p188:cm>
</p188:cmLst>
</file>

<file path=ppt/comments/modernComment_10B_E65E5F.xml><?xml version="1.0" encoding="utf-8"?>
<p188:cmLst xmlns:a="http://schemas.openxmlformats.org/drawingml/2006/main" xmlns:r="http://schemas.openxmlformats.org/officeDocument/2006/relationships" xmlns:p188="http://schemas.microsoft.com/office/powerpoint/2018/8/main">
  <p188:cm id="{EFDC9C48-D96C-404C-AF8F-59CB61716CAD}" authorId="{A35DD336-3EEE-86BC-3660-C0CF95C7AE66}" created="2023-02-13T17:41:26.505">
    <pc:sldMkLst xmlns:pc="http://schemas.microsoft.com/office/powerpoint/2013/main/command">
      <pc:docMk/>
      <pc:sldMk cId="15097439" sldId="267"/>
    </pc:sldMkLst>
    <p188:txBody>
      <a:bodyPr/>
      <a:lstStyle/>
      <a:p>
        <a:r>
          <a:rPr lang="en-IE"/>
          <a:t>Here is a photo of us meeting with the Mayor </a:t>
        </a:r>
      </a:p>
    </p188:txBody>
  </p188:cm>
</p188:cmLst>
</file>

<file path=ppt/comments/modernComment_10E_FB0CBB34.xml><?xml version="1.0" encoding="utf-8"?>
<p188:cmLst xmlns:a="http://schemas.openxmlformats.org/drawingml/2006/main" xmlns:r="http://schemas.openxmlformats.org/officeDocument/2006/relationships" xmlns:p188="http://schemas.microsoft.com/office/powerpoint/2018/8/main">
  <p188:cm id="{65705086-B741-4997-AC1E-06D5BF9E3520}" authorId="{A35DD336-3EEE-86BC-3660-C0CF95C7AE66}" created="2023-02-16T12:26:38.173">
    <ac:deMkLst xmlns:ac="http://schemas.microsoft.com/office/drawing/2013/main/command">
      <pc:docMk xmlns:pc="http://schemas.microsoft.com/office/powerpoint/2013/main/command"/>
      <pc:sldMk xmlns:pc="http://schemas.microsoft.com/office/powerpoint/2013/main/command" cId="4211915572" sldId="270"/>
      <ac:spMk id="6" creationId="{00000000-0000-0000-0000-000000000000}"/>
    </ac:deMkLst>
    <p188:txBody>
      <a:bodyPr/>
      <a:lstStyle/>
      <a:p>
        <a:r>
          <a:rPr lang="en-IE"/>
          <a:t>You could say here something about presenting to the SPC regularly too</a:t>
        </a:r>
      </a:p>
    </p188:txBody>
  </p188:cm>
</p188:cmLst>
</file>

<file path=ppt/comments/modernComment_10F_0.xml><?xml version="1.0" encoding="utf-8"?>
<p188:cmLst xmlns:a="http://schemas.openxmlformats.org/drawingml/2006/main" xmlns:r="http://schemas.openxmlformats.org/officeDocument/2006/relationships" xmlns:p188="http://schemas.microsoft.com/office/powerpoint/2018/8/main">
  <p188:cm id="{5B089B28-D8EA-41C6-96F2-C14D4A9C71B5}" authorId="{A35DD336-3EEE-86BC-3660-C0CF95C7AE66}" created="2023-02-09T17:24:06.055">
    <pc:sldMkLst xmlns:pc="http://schemas.microsoft.com/office/powerpoint/2013/main/command">
      <pc:docMk/>
      <pc:sldMk cId="0" sldId="271"/>
    </pc:sldMkLst>
    <p188:txBody>
      <a:bodyPr/>
      <a:lstStyle/>
      <a:p>
        <a:r>
          <a:rPr lang="en-IE"/>
          <a:t>Explain photos ! </a:t>
        </a:r>
      </a:p>
    </p188:txBody>
  </p188:cm>
</p188:cmLst>
</file>

<file path=ppt/comments/modernComment_111_26FD8C0C.xml><?xml version="1.0" encoding="utf-8"?>
<p188:cmLst xmlns:a="http://schemas.openxmlformats.org/drawingml/2006/main" xmlns:r="http://schemas.openxmlformats.org/officeDocument/2006/relationships" xmlns:p188="http://schemas.microsoft.com/office/powerpoint/2018/8/main">
  <p188:cm id="{3C617B81-24EF-4ED7-9DA0-8E5A40A4E235}" authorId="{A35DD336-3EEE-86BC-3660-C0CF95C7AE66}" created="2023-02-16T19:59:37.604">
    <ac:deMkLst xmlns:ac="http://schemas.microsoft.com/office/drawing/2013/main/command">
      <pc:docMk xmlns:pc="http://schemas.microsoft.com/office/powerpoint/2013/main/command"/>
      <pc:sldMk xmlns:pc="http://schemas.microsoft.com/office/powerpoint/2013/main/command" cId="654150668" sldId="273"/>
      <ac:spMk id="3" creationId="{9822C26B-7BAD-5698-C8D7-770DDCE2124E}"/>
    </ac:deMkLst>
    <p188:txBody>
      <a:bodyPr/>
      <a:lstStyle/>
      <a:p>
        <a:r>
          <a:rPr lang="en-IE"/>
          <a:t>We have invited reps from the Youth Drug and Alcohol Service and HSE and are waiting to hear back, We will be meeting them in the coming weeks. </a:t>
        </a:r>
      </a:p>
    </p188:txBody>
  </p188:cm>
</p188:cmLst>
</file>

<file path=ppt/comments/modernComment_113_561C17D2.xml><?xml version="1.0" encoding="utf-8"?>
<p188:cmLst xmlns:a="http://schemas.openxmlformats.org/drawingml/2006/main" xmlns:r="http://schemas.openxmlformats.org/officeDocument/2006/relationships" xmlns:p188="http://schemas.microsoft.com/office/powerpoint/2018/8/main">
  <p188:cm id="{9B67DB63-4146-4430-994A-97ACD9E175C7}" authorId="{A35DD336-3EEE-86BC-3660-C0CF95C7AE66}" created="2023-02-09T17:26:45.462">
    <pc:sldMkLst xmlns:pc="http://schemas.microsoft.com/office/powerpoint/2013/main/command">
      <pc:docMk/>
      <pc:sldMk cId="1444681682" sldId="275"/>
    </pc:sldMkLst>
    <p188:txBody>
      <a:bodyPr/>
      <a:lstStyle/>
      <a:p>
        <a:r>
          <a:rPr lang="en-IE"/>
          <a:t>Describe the process by which we decided on the topic</a:t>
        </a:r>
      </a:p>
    </p188:txBody>
  </p188:cm>
</p188:cmLst>
</file>

<file path=ppt/comments/modernComment_114_5B348B15.xml><?xml version="1.0" encoding="utf-8"?>
<p188:cmLst xmlns:a="http://schemas.openxmlformats.org/drawingml/2006/main" xmlns:r="http://schemas.openxmlformats.org/officeDocument/2006/relationships" xmlns:p188="http://schemas.microsoft.com/office/powerpoint/2018/8/main">
  <p188:cm id="{29E07B8D-487D-413F-BD0A-0B7743741A4A}" authorId="{A35DD336-3EEE-86BC-3660-C0CF95C7AE66}" created="2023-02-16T20:13:28.662">
    <pc:sldMkLst xmlns:pc="http://schemas.microsoft.com/office/powerpoint/2013/main/command">
      <pc:docMk/>
      <pc:sldMk cId="1530170133" sldId="276"/>
    </pc:sldMkLst>
    <p188:txBody>
      <a:bodyPr/>
      <a:lstStyle/>
      <a:p>
        <a:r>
          <a:rPr lang="en-IE"/>
          <a:t>Marly talk about the National Executive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1BE602-3640-4314-8521-7421BCE00BD0}" type="datetimeFigureOut">
              <a:rPr lang="en-IE" smtClean="0"/>
              <a:t>14/02/2023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1C24D3-5EE9-49D5-9EFF-F8866CFB4111}" type="slidenum">
              <a:rPr lang="en-IE" smtClean="0"/>
              <a:t>‹#›</a:t>
            </a:fld>
            <a:endParaRPr lang="en-IE"/>
          </a:p>
        </p:txBody>
      </p:sp>
    </p:spTree>
    <p:extLst>
      <p:ext uri="{BB962C8B-B14F-4D97-AF65-F5344CB8AC3E}">
        <p14:creationId xmlns:p14="http://schemas.microsoft.com/office/powerpoint/2010/main" val="3228932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slides each x 4 people</a:t>
            </a:r>
          </a:p>
          <a:p>
            <a:pPr marL="228600" indent="-228600">
              <a:buAutoNum type="arabicPeriod"/>
            </a:pPr>
            <a:r>
              <a:rPr lang="en-GB" dirty="0" err="1"/>
              <a:t>Jagoda</a:t>
            </a:r>
            <a:r>
              <a:rPr lang="en-GB" dirty="0"/>
              <a:t> </a:t>
            </a:r>
          </a:p>
          <a:p>
            <a:pPr marL="228600" indent="-228600">
              <a:buAutoNum type="arabicPeriod"/>
            </a:pPr>
            <a:r>
              <a:rPr lang="en-GB" dirty="0"/>
              <a:t>Katherine +</a:t>
            </a:r>
            <a:r>
              <a:rPr lang="en-GB" baseline="0" dirty="0"/>
              <a:t> interagency</a:t>
            </a:r>
            <a:endParaRPr lang="en-GB" dirty="0"/>
          </a:p>
          <a:p>
            <a:pPr marL="228600" indent="-228600">
              <a:buAutoNum type="arabicPeriod"/>
            </a:pPr>
            <a:r>
              <a:rPr lang="en-GB" dirty="0"/>
              <a:t>Halimat </a:t>
            </a:r>
          </a:p>
          <a:p>
            <a:pPr marL="228600" indent="-228600">
              <a:buAutoNum type="arabicPeriod"/>
            </a:pPr>
            <a:r>
              <a:rPr lang="en-GB" dirty="0"/>
              <a:t>Izzie </a:t>
            </a:r>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1</a:t>
            </a:fld>
            <a:endParaRPr lang="en-IE"/>
          </a:p>
        </p:txBody>
      </p:sp>
    </p:spTree>
    <p:extLst>
      <p:ext uri="{BB962C8B-B14F-4D97-AF65-F5344CB8AC3E}">
        <p14:creationId xmlns:p14="http://schemas.microsoft.com/office/powerpoint/2010/main" val="3556821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11</a:t>
            </a:fld>
            <a:endParaRPr lang="en-IE"/>
          </a:p>
        </p:txBody>
      </p:sp>
    </p:spTree>
    <p:extLst>
      <p:ext uri="{BB962C8B-B14F-4D97-AF65-F5344CB8AC3E}">
        <p14:creationId xmlns:p14="http://schemas.microsoft.com/office/powerpoint/2010/main" val="2287321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Katherine </a:t>
            </a:r>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13</a:t>
            </a:fld>
            <a:endParaRPr lang="en-IE"/>
          </a:p>
        </p:txBody>
      </p:sp>
    </p:spTree>
    <p:extLst>
      <p:ext uri="{BB962C8B-B14F-4D97-AF65-F5344CB8AC3E}">
        <p14:creationId xmlns:p14="http://schemas.microsoft.com/office/powerpoint/2010/main" val="171397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14</a:t>
            </a:fld>
            <a:endParaRPr lang="en-IE"/>
          </a:p>
        </p:txBody>
      </p:sp>
    </p:spTree>
    <p:extLst>
      <p:ext uri="{BB962C8B-B14F-4D97-AF65-F5344CB8AC3E}">
        <p14:creationId xmlns:p14="http://schemas.microsoft.com/office/powerpoint/2010/main" val="786663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2</a:t>
            </a:fld>
            <a:endParaRPr lang="en-IE"/>
          </a:p>
        </p:txBody>
      </p:sp>
    </p:spTree>
    <p:extLst>
      <p:ext uri="{BB962C8B-B14F-4D97-AF65-F5344CB8AC3E}">
        <p14:creationId xmlns:p14="http://schemas.microsoft.com/office/powerpoint/2010/main" val="4068987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3</a:t>
            </a:fld>
            <a:endParaRPr lang="en-IE"/>
          </a:p>
        </p:txBody>
      </p:sp>
    </p:spTree>
    <p:extLst>
      <p:ext uri="{BB962C8B-B14F-4D97-AF65-F5344CB8AC3E}">
        <p14:creationId xmlns:p14="http://schemas.microsoft.com/office/powerpoint/2010/main" val="335722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4</a:t>
            </a:fld>
            <a:endParaRPr lang="en-IE"/>
          </a:p>
        </p:txBody>
      </p:sp>
    </p:spTree>
    <p:extLst>
      <p:ext uri="{BB962C8B-B14F-4D97-AF65-F5344CB8AC3E}">
        <p14:creationId xmlns:p14="http://schemas.microsoft.com/office/powerpoint/2010/main" val="1671646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5</a:t>
            </a:fld>
            <a:endParaRPr lang="en-IE"/>
          </a:p>
        </p:txBody>
      </p:sp>
    </p:spTree>
    <p:extLst>
      <p:ext uri="{BB962C8B-B14F-4D97-AF65-F5344CB8AC3E}">
        <p14:creationId xmlns:p14="http://schemas.microsoft.com/office/powerpoint/2010/main" val="3349179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7</a:t>
            </a:fld>
            <a:endParaRPr lang="en-IE"/>
          </a:p>
        </p:txBody>
      </p:sp>
    </p:spTree>
    <p:extLst>
      <p:ext uri="{BB962C8B-B14F-4D97-AF65-F5344CB8AC3E}">
        <p14:creationId xmlns:p14="http://schemas.microsoft.com/office/powerpoint/2010/main" val="3979993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8</a:t>
            </a:fld>
            <a:endParaRPr lang="en-IE"/>
          </a:p>
        </p:txBody>
      </p:sp>
    </p:spTree>
    <p:extLst>
      <p:ext uri="{BB962C8B-B14F-4D97-AF65-F5344CB8AC3E}">
        <p14:creationId xmlns:p14="http://schemas.microsoft.com/office/powerpoint/2010/main" val="719758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9</a:t>
            </a:fld>
            <a:endParaRPr lang="en-IE"/>
          </a:p>
        </p:txBody>
      </p:sp>
    </p:spTree>
    <p:extLst>
      <p:ext uri="{BB962C8B-B14F-4D97-AF65-F5344CB8AC3E}">
        <p14:creationId xmlns:p14="http://schemas.microsoft.com/office/powerpoint/2010/main" val="3293777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4B64269-D233-447B-8420-9BB377574706}" type="slidenum">
              <a:rPr lang="en-IE" smtClean="0"/>
              <a:t>10</a:t>
            </a:fld>
            <a:endParaRPr lang="en-IE"/>
          </a:p>
        </p:txBody>
      </p:sp>
    </p:spTree>
    <p:extLst>
      <p:ext uri="{BB962C8B-B14F-4D97-AF65-F5344CB8AC3E}">
        <p14:creationId xmlns:p14="http://schemas.microsoft.com/office/powerpoint/2010/main" val="3098980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EF71-073A-5BF2-F3E7-FE008E5ABA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8B0FFC4-1EB0-4448-E379-725EF1AD53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D2E497FF-A52E-83FA-9795-FAD7BB106D29}"/>
              </a:ext>
            </a:extLst>
          </p:cNvPr>
          <p:cNvSpPr>
            <a:spLocks noGrp="1"/>
          </p:cNvSpPr>
          <p:nvPr>
            <p:ph type="dt" sz="half" idx="10"/>
          </p:nvPr>
        </p:nvSpPr>
        <p:spPr/>
        <p:txBody>
          <a:bodyPr/>
          <a:lstStyle/>
          <a:p>
            <a:fld id="{6DEC14A3-8FC0-42CB-8B52-C1A32F8C2C9F}" type="datetimeFigureOut">
              <a:rPr lang="en-IE" smtClean="0"/>
              <a:t>14/02/2023</a:t>
            </a:fld>
            <a:endParaRPr lang="en-IE"/>
          </a:p>
        </p:txBody>
      </p:sp>
      <p:sp>
        <p:nvSpPr>
          <p:cNvPr id="5" name="Footer Placeholder 4">
            <a:extLst>
              <a:ext uri="{FF2B5EF4-FFF2-40B4-BE49-F238E27FC236}">
                <a16:creationId xmlns:a16="http://schemas.microsoft.com/office/drawing/2014/main" id="{4E0BC1E6-D733-07D9-BA81-5868016A005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B4CA35C-FB02-6371-3C4C-A85BE058AB6E}"/>
              </a:ext>
            </a:extLst>
          </p:cNvPr>
          <p:cNvSpPr>
            <a:spLocks noGrp="1"/>
          </p:cNvSpPr>
          <p:nvPr>
            <p:ph type="sldNum" sz="quarter" idx="12"/>
          </p:nvPr>
        </p:nvSpPr>
        <p:spPr/>
        <p:txBody>
          <a:bodyPr/>
          <a:lstStyle/>
          <a:p>
            <a:fld id="{401D898A-A292-4FCF-9E89-39D92AFAE614}" type="slidenum">
              <a:rPr lang="en-IE" smtClean="0"/>
              <a:t>‹#›</a:t>
            </a:fld>
            <a:endParaRPr lang="en-IE"/>
          </a:p>
        </p:txBody>
      </p:sp>
    </p:spTree>
    <p:extLst>
      <p:ext uri="{BB962C8B-B14F-4D97-AF65-F5344CB8AC3E}">
        <p14:creationId xmlns:p14="http://schemas.microsoft.com/office/powerpoint/2010/main" val="4058198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3325-0392-5767-E702-06002D729FDE}"/>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6E035BD-FB2F-F804-6AA3-50523EFCED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B240CCB-69B0-32B0-E581-5B019F4C157F}"/>
              </a:ext>
            </a:extLst>
          </p:cNvPr>
          <p:cNvSpPr>
            <a:spLocks noGrp="1"/>
          </p:cNvSpPr>
          <p:nvPr>
            <p:ph type="dt" sz="half" idx="10"/>
          </p:nvPr>
        </p:nvSpPr>
        <p:spPr/>
        <p:txBody>
          <a:bodyPr/>
          <a:lstStyle/>
          <a:p>
            <a:fld id="{6DEC14A3-8FC0-42CB-8B52-C1A32F8C2C9F}" type="datetimeFigureOut">
              <a:rPr lang="en-IE" smtClean="0"/>
              <a:t>14/02/2023</a:t>
            </a:fld>
            <a:endParaRPr lang="en-IE"/>
          </a:p>
        </p:txBody>
      </p:sp>
      <p:sp>
        <p:nvSpPr>
          <p:cNvPr id="5" name="Footer Placeholder 4">
            <a:extLst>
              <a:ext uri="{FF2B5EF4-FFF2-40B4-BE49-F238E27FC236}">
                <a16:creationId xmlns:a16="http://schemas.microsoft.com/office/drawing/2014/main" id="{FEFB680B-2743-BB61-7691-0DD0F32CC4F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74E30DD-CF55-5DF6-383C-CEE82E996C40}"/>
              </a:ext>
            </a:extLst>
          </p:cNvPr>
          <p:cNvSpPr>
            <a:spLocks noGrp="1"/>
          </p:cNvSpPr>
          <p:nvPr>
            <p:ph type="sldNum" sz="quarter" idx="12"/>
          </p:nvPr>
        </p:nvSpPr>
        <p:spPr/>
        <p:txBody>
          <a:bodyPr/>
          <a:lstStyle/>
          <a:p>
            <a:fld id="{401D898A-A292-4FCF-9E89-39D92AFAE614}" type="slidenum">
              <a:rPr lang="en-IE" smtClean="0"/>
              <a:t>‹#›</a:t>
            </a:fld>
            <a:endParaRPr lang="en-IE"/>
          </a:p>
        </p:txBody>
      </p:sp>
    </p:spTree>
    <p:extLst>
      <p:ext uri="{BB962C8B-B14F-4D97-AF65-F5344CB8AC3E}">
        <p14:creationId xmlns:p14="http://schemas.microsoft.com/office/powerpoint/2010/main" val="3144512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0986FD-8135-3288-72FE-5558F1DD36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B07A55A-1664-E14B-2465-EE9C7D8011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0B2CA00-BF7B-F668-CF8E-B88B8F8E359D}"/>
              </a:ext>
            </a:extLst>
          </p:cNvPr>
          <p:cNvSpPr>
            <a:spLocks noGrp="1"/>
          </p:cNvSpPr>
          <p:nvPr>
            <p:ph type="dt" sz="half" idx="10"/>
          </p:nvPr>
        </p:nvSpPr>
        <p:spPr/>
        <p:txBody>
          <a:bodyPr/>
          <a:lstStyle/>
          <a:p>
            <a:fld id="{6DEC14A3-8FC0-42CB-8B52-C1A32F8C2C9F}" type="datetimeFigureOut">
              <a:rPr lang="en-IE" smtClean="0"/>
              <a:t>14/02/2023</a:t>
            </a:fld>
            <a:endParaRPr lang="en-IE"/>
          </a:p>
        </p:txBody>
      </p:sp>
      <p:sp>
        <p:nvSpPr>
          <p:cNvPr id="5" name="Footer Placeholder 4">
            <a:extLst>
              <a:ext uri="{FF2B5EF4-FFF2-40B4-BE49-F238E27FC236}">
                <a16:creationId xmlns:a16="http://schemas.microsoft.com/office/drawing/2014/main" id="{1F1CA277-023E-5A71-C92F-1532AFB88A2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12598B0-ED84-5964-FCD2-AFA0BFD09959}"/>
              </a:ext>
            </a:extLst>
          </p:cNvPr>
          <p:cNvSpPr>
            <a:spLocks noGrp="1"/>
          </p:cNvSpPr>
          <p:nvPr>
            <p:ph type="sldNum" sz="quarter" idx="12"/>
          </p:nvPr>
        </p:nvSpPr>
        <p:spPr/>
        <p:txBody>
          <a:bodyPr/>
          <a:lstStyle/>
          <a:p>
            <a:fld id="{401D898A-A292-4FCF-9E89-39D92AFAE614}" type="slidenum">
              <a:rPr lang="en-IE" smtClean="0"/>
              <a:t>‹#›</a:t>
            </a:fld>
            <a:endParaRPr lang="en-IE"/>
          </a:p>
        </p:txBody>
      </p:sp>
    </p:spTree>
    <p:extLst>
      <p:ext uri="{BB962C8B-B14F-4D97-AF65-F5344CB8AC3E}">
        <p14:creationId xmlns:p14="http://schemas.microsoft.com/office/powerpoint/2010/main" val="363125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D4A56-75EE-9D99-D20A-B50E164324D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B4F70DE-0659-4155-7037-245FAB9AE3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6412459-C381-6F06-0600-BD3655020FD7}"/>
              </a:ext>
            </a:extLst>
          </p:cNvPr>
          <p:cNvSpPr>
            <a:spLocks noGrp="1"/>
          </p:cNvSpPr>
          <p:nvPr>
            <p:ph type="dt" sz="half" idx="10"/>
          </p:nvPr>
        </p:nvSpPr>
        <p:spPr/>
        <p:txBody>
          <a:bodyPr/>
          <a:lstStyle/>
          <a:p>
            <a:fld id="{6DEC14A3-8FC0-42CB-8B52-C1A32F8C2C9F}" type="datetimeFigureOut">
              <a:rPr lang="en-IE" smtClean="0"/>
              <a:t>14/02/2023</a:t>
            </a:fld>
            <a:endParaRPr lang="en-IE"/>
          </a:p>
        </p:txBody>
      </p:sp>
      <p:sp>
        <p:nvSpPr>
          <p:cNvPr id="5" name="Footer Placeholder 4">
            <a:extLst>
              <a:ext uri="{FF2B5EF4-FFF2-40B4-BE49-F238E27FC236}">
                <a16:creationId xmlns:a16="http://schemas.microsoft.com/office/drawing/2014/main" id="{C48D6E28-BA9F-BF96-E019-F28F1BA92A1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05020E1-4B14-4028-7844-C88D0065E14F}"/>
              </a:ext>
            </a:extLst>
          </p:cNvPr>
          <p:cNvSpPr>
            <a:spLocks noGrp="1"/>
          </p:cNvSpPr>
          <p:nvPr>
            <p:ph type="sldNum" sz="quarter" idx="12"/>
          </p:nvPr>
        </p:nvSpPr>
        <p:spPr/>
        <p:txBody>
          <a:bodyPr/>
          <a:lstStyle/>
          <a:p>
            <a:fld id="{401D898A-A292-4FCF-9E89-39D92AFAE614}" type="slidenum">
              <a:rPr lang="en-IE" smtClean="0"/>
              <a:t>‹#›</a:t>
            </a:fld>
            <a:endParaRPr lang="en-IE"/>
          </a:p>
        </p:txBody>
      </p:sp>
    </p:spTree>
    <p:extLst>
      <p:ext uri="{BB962C8B-B14F-4D97-AF65-F5344CB8AC3E}">
        <p14:creationId xmlns:p14="http://schemas.microsoft.com/office/powerpoint/2010/main" val="422030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B5D7F-075B-F5AA-0FD5-857B48E2EF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6DE64B70-FBCA-0F98-8669-1ABE64FC61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F97C2A-A1D0-7C22-3918-0E26C0C59570}"/>
              </a:ext>
            </a:extLst>
          </p:cNvPr>
          <p:cNvSpPr>
            <a:spLocks noGrp="1"/>
          </p:cNvSpPr>
          <p:nvPr>
            <p:ph type="dt" sz="half" idx="10"/>
          </p:nvPr>
        </p:nvSpPr>
        <p:spPr/>
        <p:txBody>
          <a:bodyPr/>
          <a:lstStyle/>
          <a:p>
            <a:fld id="{6DEC14A3-8FC0-42CB-8B52-C1A32F8C2C9F}" type="datetimeFigureOut">
              <a:rPr lang="en-IE" smtClean="0"/>
              <a:t>14/02/2023</a:t>
            </a:fld>
            <a:endParaRPr lang="en-IE"/>
          </a:p>
        </p:txBody>
      </p:sp>
      <p:sp>
        <p:nvSpPr>
          <p:cNvPr id="5" name="Footer Placeholder 4">
            <a:extLst>
              <a:ext uri="{FF2B5EF4-FFF2-40B4-BE49-F238E27FC236}">
                <a16:creationId xmlns:a16="http://schemas.microsoft.com/office/drawing/2014/main" id="{24D07038-DD5C-067A-C1C7-F7A806D7B79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D3A7063-2A1C-B354-76C0-82EC37ED50A4}"/>
              </a:ext>
            </a:extLst>
          </p:cNvPr>
          <p:cNvSpPr>
            <a:spLocks noGrp="1"/>
          </p:cNvSpPr>
          <p:nvPr>
            <p:ph type="sldNum" sz="quarter" idx="12"/>
          </p:nvPr>
        </p:nvSpPr>
        <p:spPr/>
        <p:txBody>
          <a:bodyPr/>
          <a:lstStyle/>
          <a:p>
            <a:fld id="{401D898A-A292-4FCF-9E89-39D92AFAE614}" type="slidenum">
              <a:rPr lang="en-IE" smtClean="0"/>
              <a:t>‹#›</a:t>
            </a:fld>
            <a:endParaRPr lang="en-IE"/>
          </a:p>
        </p:txBody>
      </p:sp>
    </p:spTree>
    <p:extLst>
      <p:ext uri="{BB962C8B-B14F-4D97-AF65-F5344CB8AC3E}">
        <p14:creationId xmlns:p14="http://schemas.microsoft.com/office/powerpoint/2010/main" val="1607810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7937F-36C3-B4D0-C0DF-DA5192FA73B0}"/>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6025054-A3E2-6865-3A7F-34AC37D15D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E194592-0237-BBB6-7CDE-5CA1F45A70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4ED357B7-F232-04FC-BDC8-E05AB523F340}"/>
              </a:ext>
            </a:extLst>
          </p:cNvPr>
          <p:cNvSpPr>
            <a:spLocks noGrp="1"/>
          </p:cNvSpPr>
          <p:nvPr>
            <p:ph type="dt" sz="half" idx="10"/>
          </p:nvPr>
        </p:nvSpPr>
        <p:spPr/>
        <p:txBody>
          <a:bodyPr/>
          <a:lstStyle/>
          <a:p>
            <a:fld id="{6DEC14A3-8FC0-42CB-8B52-C1A32F8C2C9F}" type="datetimeFigureOut">
              <a:rPr lang="en-IE" smtClean="0"/>
              <a:t>14/02/2023</a:t>
            </a:fld>
            <a:endParaRPr lang="en-IE"/>
          </a:p>
        </p:txBody>
      </p:sp>
      <p:sp>
        <p:nvSpPr>
          <p:cNvPr id="6" name="Footer Placeholder 5">
            <a:extLst>
              <a:ext uri="{FF2B5EF4-FFF2-40B4-BE49-F238E27FC236}">
                <a16:creationId xmlns:a16="http://schemas.microsoft.com/office/drawing/2014/main" id="{08DAFBE7-154E-3E36-A252-420BCE447DF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60F946C-0B01-1AE8-3A01-45CA2A546CA7}"/>
              </a:ext>
            </a:extLst>
          </p:cNvPr>
          <p:cNvSpPr>
            <a:spLocks noGrp="1"/>
          </p:cNvSpPr>
          <p:nvPr>
            <p:ph type="sldNum" sz="quarter" idx="12"/>
          </p:nvPr>
        </p:nvSpPr>
        <p:spPr/>
        <p:txBody>
          <a:bodyPr/>
          <a:lstStyle/>
          <a:p>
            <a:fld id="{401D898A-A292-4FCF-9E89-39D92AFAE614}" type="slidenum">
              <a:rPr lang="en-IE" smtClean="0"/>
              <a:t>‹#›</a:t>
            </a:fld>
            <a:endParaRPr lang="en-IE"/>
          </a:p>
        </p:txBody>
      </p:sp>
    </p:spTree>
    <p:extLst>
      <p:ext uri="{BB962C8B-B14F-4D97-AF65-F5344CB8AC3E}">
        <p14:creationId xmlns:p14="http://schemas.microsoft.com/office/powerpoint/2010/main" val="124398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4BE7-E498-BBAD-C1EE-3E68D3D934A5}"/>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A6D1251-88FD-3F2D-6053-CDCD7EC39D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C1B1F3-D632-7ACB-CBA3-E2D85ADDE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90638FF-7231-68E2-DE42-9FDFA5FA69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39A05C-EF6D-E549-5076-6CF058BA4E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82963C45-2FCA-B59D-11E0-FEB32737E876}"/>
              </a:ext>
            </a:extLst>
          </p:cNvPr>
          <p:cNvSpPr>
            <a:spLocks noGrp="1"/>
          </p:cNvSpPr>
          <p:nvPr>
            <p:ph type="dt" sz="half" idx="10"/>
          </p:nvPr>
        </p:nvSpPr>
        <p:spPr/>
        <p:txBody>
          <a:bodyPr/>
          <a:lstStyle/>
          <a:p>
            <a:fld id="{6DEC14A3-8FC0-42CB-8B52-C1A32F8C2C9F}" type="datetimeFigureOut">
              <a:rPr lang="en-IE" smtClean="0"/>
              <a:t>14/02/2023</a:t>
            </a:fld>
            <a:endParaRPr lang="en-IE"/>
          </a:p>
        </p:txBody>
      </p:sp>
      <p:sp>
        <p:nvSpPr>
          <p:cNvPr id="8" name="Footer Placeholder 7">
            <a:extLst>
              <a:ext uri="{FF2B5EF4-FFF2-40B4-BE49-F238E27FC236}">
                <a16:creationId xmlns:a16="http://schemas.microsoft.com/office/drawing/2014/main" id="{19B25BBE-B65C-37A6-AF90-684EFD14034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F5A1951-F08A-102A-0884-C84E487EAD79}"/>
              </a:ext>
            </a:extLst>
          </p:cNvPr>
          <p:cNvSpPr>
            <a:spLocks noGrp="1"/>
          </p:cNvSpPr>
          <p:nvPr>
            <p:ph type="sldNum" sz="quarter" idx="12"/>
          </p:nvPr>
        </p:nvSpPr>
        <p:spPr/>
        <p:txBody>
          <a:bodyPr/>
          <a:lstStyle/>
          <a:p>
            <a:fld id="{401D898A-A292-4FCF-9E89-39D92AFAE614}" type="slidenum">
              <a:rPr lang="en-IE" smtClean="0"/>
              <a:t>‹#›</a:t>
            </a:fld>
            <a:endParaRPr lang="en-IE"/>
          </a:p>
        </p:txBody>
      </p:sp>
    </p:spTree>
    <p:extLst>
      <p:ext uri="{BB962C8B-B14F-4D97-AF65-F5344CB8AC3E}">
        <p14:creationId xmlns:p14="http://schemas.microsoft.com/office/powerpoint/2010/main" val="2599386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D7C30-10F1-F40F-9A48-8C8928B5B2FC}"/>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14E3E225-A660-D87D-BDED-BC8623D7676F}"/>
              </a:ext>
            </a:extLst>
          </p:cNvPr>
          <p:cNvSpPr>
            <a:spLocks noGrp="1"/>
          </p:cNvSpPr>
          <p:nvPr>
            <p:ph type="dt" sz="half" idx="10"/>
          </p:nvPr>
        </p:nvSpPr>
        <p:spPr/>
        <p:txBody>
          <a:bodyPr/>
          <a:lstStyle/>
          <a:p>
            <a:fld id="{6DEC14A3-8FC0-42CB-8B52-C1A32F8C2C9F}" type="datetimeFigureOut">
              <a:rPr lang="en-IE" smtClean="0"/>
              <a:t>14/02/2023</a:t>
            </a:fld>
            <a:endParaRPr lang="en-IE"/>
          </a:p>
        </p:txBody>
      </p:sp>
      <p:sp>
        <p:nvSpPr>
          <p:cNvPr id="4" name="Footer Placeholder 3">
            <a:extLst>
              <a:ext uri="{FF2B5EF4-FFF2-40B4-BE49-F238E27FC236}">
                <a16:creationId xmlns:a16="http://schemas.microsoft.com/office/drawing/2014/main" id="{AFE82AFF-538F-AEDA-FD57-C04F7FBF5AB3}"/>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E21EDDBE-2DE3-8852-27EF-1E83B05C5B2D}"/>
              </a:ext>
            </a:extLst>
          </p:cNvPr>
          <p:cNvSpPr>
            <a:spLocks noGrp="1"/>
          </p:cNvSpPr>
          <p:nvPr>
            <p:ph type="sldNum" sz="quarter" idx="12"/>
          </p:nvPr>
        </p:nvSpPr>
        <p:spPr/>
        <p:txBody>
          <a:bodyPr/>
          <a:lstStyle/>
          <a:p>
            <a:fld id="{401D898A-A292-4FCF-9E89-39D92AFAE614}" type="slidenum">
              <a:rPr lang="en-IE" smtClean="0"/>
              <a:t>‹#›</a:t>
            </a:fld>
            <a:endParaRPr lang="en-IE"/>
          </a:p>
        </p:txBody>
      </p:sp>
    </p:spTree>
    <p:extLst>
      <p:ext uri="{BB962C8B-B14F-4D97-AF65-F5344CB8AC3E}">
        <p14:creationId xmlns:p14="http://schemas.microsoft.com/office/powerpoint/2010/main" val="410063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895744-8ED1-F132-3805-AFB860903C82}"/>
              </a:ext>
            </a:extLst>
          </p:cNvPr>
          <p:cNvSpPr>
            <a:spLocks noGrp="1"/>
          </p:cNvSpPr>
          <p:nvPr>
            <p:ph type="dt" sz="half" idx="10"/>
          </p:nvPr>
        </p:nvSpPr>
        <p:spPr/>
        <p:txBody>
          <a:bodyPr/>
          <a:lstStyle/>
          <a:p>
            <a:fld id="{6DEC14A3-8FC0-42CB-8B52-C1A32F8C2C9F}" type="datetimeFigureOut">
              <a:rPr lang="en-IE" smtClean="0"/>
              <a:t>14/02/2023</a:t>
            </a:fld>
            <a:endParaRPr lang="en-IE"/>
          </a:p>
        </p:txBody>
      </p:sp>
      <p:sp>
        <p:nvSpPr>
          <p:cNvPr id="3" name="Footer Placeholder 2">
            <a:extLst>
              <a:ext uri="{FF2B5EF4-FFF2-40B4-BE49-F238E27FC236}">
                <a16:creationId xmlns:a16="http://schemas.microsoft.com/office/drawing/2014/main" id="{99B3DEE7-ABE2-7D22-72C5-07FDAD86976C}"/>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EBD0D791-586C-EFE8-E3C3-341544FB40B7}"/>
              </a:ext>
            </a:extLst>
          </p:cNvPr>
          <p:cNvSpPr>
            <a:spLocks noGrp="1"/>
          </p:cNvSpPr>
          <p:nvPr>
            <p:ph type="sldNum" sz="quarter" idx="12"/>
          </p:nvPr>
        </p:nvSpPr>
        <p:spPr/>
        <p:txBody>
          <a:bodyPr/>
          <a:lstStyle/>
          <a:p>
            <a:fld id="{401D898A-A292-4FCF-9E89-39D92AFAE614}" type="slidenum">
              <a:rPr lang="en-IE" smtClean="0"/>
              <a:t>‹#›</a:t>
            </a:fld>
            <a:endParaRPr lang="en-IE"/>
          </a:p>
        </p:txBody>
      </p:sp>
    </p:spTree>
    <p:extLst>
      <p:ext uri="{BB962C8B-B14F-4D97-AF65-F5344CB8AC3E}">
        <p14:creationId xmlns:p14="http://schemas.microsoft.com/office/powerpoint/2010/main" val="4160775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36318-5188-1BAE-4349-88D54801F8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80B8E1C8-FEE8-037D-92D8-8F3348A962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58FF7E46-E2AD-1FBC-6956-F83F26CDB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DA8AF5-BBD7-A6EF-6EF1-E51BFBA14FFE}"/>
              </a:ext>
            </a:extLst>
          </p:cNvPr>
          <p:cNvSpPr>
            <a:spLocks noGrp="1"/>
          </p:cNvSpPr>
          <p:nvPr>
            <p:ph type="dt" sz="half" idx="10"/>
          </p:nvPr>
        </p:nvSpPr>
        <p:spPr/>
        <p:txBody>
          <a:bodyPr/>
          <a:lstStyle/>
          <a:p>
            <a:fld id="{6DEC14A3-8FC0-42CB-8B52-C1A32F8C2C9F}" type="datetimeFigureOut">
              <a:rPr lang="en-IE" smtClean="0"/>
              <a:t>14/02/2023</a:t>
            </a:fld>
            <a:endParaRPr lang="en-IE"/>
          </a:p>
        </p:txBody>
      </p:sp>
      <p:sp>
        <p:nvSpPr>
          <p:cNvPr id="6" name="Footer Placeholder 5">
            <a:extLst>
              <a:ext uri="{FF2B5EF4-FFF2-40B4-BE49-F238E27FC236}">
                <a16:creationId xmlns:a16="http://schemas.microsoft.com/office/drawing/2014/main" id="{22D5CF6D-4B90-A3E6-6D54-E4E5FC25C5C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A6B5133-1E41-6AA9-AE1C-7248CBBA4E39}"/>
              </a:ext>
            </a:extLst>
          </p:cNvPr>
          <p:cNvSpPr>
            <a:spLocks noGrp="1"/>
          </p:cNvSpPr>
          <p:nvPr>
            <p:ph type="sldNum" sz="quarter" idx="12"/>
          </p:nvPr>
        </p:nvSpPr>
        <p:spPr/>
        <p:txBody>
          <a:bodyPr/>
          <a:lstStyle/>
          <a:p>
            <a:fld id="{401D898A-A292-4FCF-9E89-39D92AFAE614}" type="slidenum">
              <a:rPr lang="en-IE" smtClean="0"/>
              <a:t>‹#›</a:t>
            </a:fld>
            <a:endParaRPr lang="en-IE"/>
          </a:p>
        </p:txBody>
      </p:sp>
    </p:spTree>
    <p:extLst>
      <p:ext uri="{BB962C8B-B14F-4D97-AF65-F5344CB8AC3E}">
        <p14:creationId xmlns:p14="http://schemas.microsoft.com/office/powerpoint/2010/main" val="1031636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A50C3-852F-969D-7684-45ABD39D9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E6AB8164-93A9-732C-BDD6-FA6D83D210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DA82A238-097F-7A52-7E27-4DC592B1E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1152E8-419A-FCC7-7B3C-B41603F75107}"/>
              </a:ext>
            </a:extLst>
          </p:cNvPr>
          <p:cNvSpPr>
            <a:spLocks noGrp="1"/>
          </p:cNvSpPr>
          <p:nvPr>
            <p:ph type="dt" sz="half" idx="10"/>
          </p:nvPr>
        </p:nvSpPr>
        <p:spPr/>
        <p:txBody>
          <a:bodyPr/>
          <a:lstStyle/>
          <a:p>
            <a:fld id="{6DEC14A3-8FC0-42CB-8B52-C1A32F8C2C9F}" type="datetimeFigureOut">
              <a:rPr lang="en-IE" smtClean="0"/>
              <a:t>14/02/2023</a:t>
            </a:fld>
            <a:endParaRPr lang="en-IE"/>
          </a:p>
        </p:txBody>
      </p:sp>
      <p:sp>
        <p:nvSpPr>
          <p:cNvPr id="6" name="Footer Placeholder 5">
            <a:extLst>
              <a:ext uri="{FF2B5EF4-FFF2-40B4-BE49-F238E27FC236}">
                <a16:creationId xmlns:a16="http://schemas.microsoft.com/office/drawing/2014/main" id="{99CAEB05-5FA0-8035-D1B3-23D53A0EB73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31FA3FD-9312-7FF0-2986-B45B6851F5B1}"/>
              </a:ext>
            </a:extLst>
          </p:cNvPr>
          <p:cNvSpPr>
            <a:spLocks noGrp="1"/>
          </p:cNvSpPr>
          <p:nvPr>
            <p:ph type="sldNum" sz="quarter" idx="12"/>
          </p:nvPr>
        </p:nvSpPr>
        <p:spPr/>
        <p:txBody>
          <a:bodyPr/>
          <a:lstStyle/>
          <a:p>
            <a:fld id="{401D898A-A292-4FCF-9E89-39D92AFAE614}" type="slidenum">
              <a:rPr lang="en-IE" smtClean="0"/>
              <a:t>‹#›</a:t>
            </a:fld>
            <a:endParaRPr lang="en-IE"/>
          </a:p>
        </p:txBody>
      </p:sp>
    </p:spTree>
    <p:extLst>
      <p:ext uri="{BB962C8B-B14F-4D97-AF65-F5344CB8AC3E}">
        <p14:creationId xmlns:p14="http://schemas.microsoft.com/office/powerpoint/2010/main" val="775253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C6D492-963A-8B62-883D-553A22693A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8AC08D5-E981-E8E7-7D0A-0B377EABAC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20AE752-8CA5-9F20-29B8-F4AF5B4241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EC14A3-8FC0-42CB-8B52-C1A32F8C2C9F}" type="datetimeFigureOut">
              <a:rPr lang="en-IE" smtClean="0"/>
              <a:t>14/02/2023</a:t>
            </a:fld>
            <a:endParaRPr lang="en-IE"/>
          </a:p>
        </p:txBody>
      </p:sp>
      <p:sp>
        <p:nvSpPr>
          <p:cNvPr id="5" name="Footer Placeholder 4">
            <a:extLst>
              <a:ext uri="{FF2B5EF4-FFF2-40B4-BE49-F238E27FC236}">
                <a16:creationId xmlns:a16="http://schemas.microsoft.com/office/drawing/2014/main" id="{004EEFD6-42E6-0840-2974-4638ABD1B1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D9455431-6AFE-D320-D4FD-8CF3C3A24C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1D898A-A292-4FCF-9E89-39D92AFAE614}" type="slidenum">
              <a:rPr lang="en-IE" smtClean="0"/>
              <a:t>‹#›</a:t>
            </a:fld>
            <a:endParaRPr lang="en-IE"/>
          </a:p>
        </p:txBody>
      </p:sp>
    </p:spTree>
    <p:extLst>
      <p:ext uri="{BB962C8B-B14F-4D97-AF65-F5344CB8AC3E}">
        <p14:creationId xmlns:p14="http://schemas.microsoft.com/office/powerpoint/2010/main" val="4182818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13_561C17D2.xml"/><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cid:50466003539328906104402" TargetMode="External"/><Relationship Id="rId5" Type="http://schemas.openxmlformats.org/officeDocument/2006/relationships/image" Target="../media/image14.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E_FB0CBB34.xml"/><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jpeg"/><Relationship Id="rId7" Type="http://schemas.openxmlformats.org/officeDocument/2006/relationships/image" Target="cid:4793913147871704523234946"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cid:2886016830899529285005803" TargetMode="External"/><Relationship Id="rId10" Type="http://schemas.openxmlformats.org/officeDocument/2006/relationships/image" Target="../media/image29.png"/><Relationship Id="rId4" Type="http://schemas.openxmlformats.org/officeDocument/2006/relationships/image" Target="../media/image26.jpeg"/><Relationship Id="rId9" Type="http://schemas.openxmlformats.org/officeDocument/2006/relationships/image" Target="cid:34622730905213011659354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0A_39EDABD8.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microsoft.com/office/2018/10/relationships/comments" Target="../comments/modernComment_114_5B348B15.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cid:9694111596909172586485896" TargetMode="External"/><Relationship Id="rId3" Type="http://schemas.microsoft.com/office/2018/10/relationships/comments" Target="../comments/modernComment_10F_0.xml"/><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cid:9885711596909172586485896" TargetMode="External"/><Relationship Id="rId5" Type="http://schemas.openxmlformats.org/officeDocument/2006/relationships/image" Target="../media/image5.jpeg"/><Relationship Id="rId10" Type="http://schemas.openxmlformats.org/officeDocument/2006/relationships/image" Target="cid:404369655647624584172407" TargetMode="External"/><Relationship Id="rId4" Type="http://schemas.openxmlformats.org/officeDocument/2006/relationships/image" Target="../media/image2.jpeg"/><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microsoft.com/office/2018/10/relationships/comments" Target="../comments/modernComment_111_26FD8C0C.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0B_E65E5F.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VER_PPT.png"/>
          <p:cNvPicPr>
            <a:picLocks noChangeAspect="1"/>
          </p:cNvPicPr>
          <p:nvPr/>
        </p:nvPicPr>
        <p:blipFill>
          <a:blip r:embed="rId3"/>
          <a:stretch>
            <a:fillRect/>
          </a:stretch>
        </p:blipFill>
        <p:spPr>
          <a:xfrm>
            <a:off x="1530246" y="0"/>
            <a:ext cx="9131508"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4"/>
          <a:stretch>
            <a:fillRect/>
          </a:stretch>
        </p:blipFill>
        <p:spPr>
          <a:xfrm>
            <a:off x="1514522" y="0"/>
            <a:ext cx="9144000" cy="6858000"/>
          </a:xfrm>
          <a:prstGeom prst="rect">
            <a:avLst/>
          </a:prstGeom>
        </p:spPr>
      </p:pic>
      <p:sp>
        <p:nvSpPr>
          <p:cNvPr id="5" name="TextBox 4"/>
          <p:cNvSpPr txBox="1"/>
          <p:nvPr/>
        </p:nvSpPr>
        <p:spPr>
          <a:xfrm>
            <a:off x="2261148" y="1125997"/>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2023 Topic – Drugs and Addiction </a:t>
            </a:r>
          </a:p>
        </p:txBody>
      </p:sp>
      <p:sp>
        <p:nvSpPr>
          <p:cNvPr id="2" name="TextBox 1">
            <a:extLst>
              <a:ext uri="{FF2B5EF4-FFF2-40B4-BE49-F238E27FC236}">
                <a16:creationId xmlns:a16="http://schemas.microsoft.com/office/drawing/2014/main" id="{3E0CB303-9E91-143D-749F-C4671162DAE8}"/>
              </a:ext>
            </a:extLst>
          </p:cNvPr>
          <p:cNvSpPr txBox="1"/>
          <p:nvPr/>
        </p:nvSpPr>
        <p:spPr>
          <a:xfrm>
            <a:off x="1737733" y="1924049"/>
            <a:ext cx="4921338" cy="4093428"/>
          </a:xfrm>
          <a:prstGeom prst="rect">
            <a:avLst/>
          </a:prstGeom>
          <a:noFill/>
        </p:spPr>
        <p:txBody>
          <a:bodyPr wrap="square" rtlCol="0">
            <a:spAutoFit/>
          </a:bodyPr>
          <a:lstStyle/>
          <a:p>
            <a:endParaRPr lang="en-GB" sz="2000" dirty="0">
              <a:latin typeface="Arial Rounded MT Bold" panose="020F0704030504030204" pitchFamily="34" charset="0"/>
            </a:endParaRPr>
          </a:p>
          <a:p>
            <a:pPr marL="342900" indent="-342900">
              <a:buFont typeface="Arial" panose="020B0604020202020204" pitchFamily="34" charset="0"/>
              <a:buChar char="•"/>
            </a:pPr>
            <a:r>
              <a:rPr lang="en-GB" sz="2000" dirty="0">
                <a:latin typeface="Arial Rounded MT Bold" panose="020F0704030504030204" pitchFamily="34" charset="0"/>
              </a:rPr>
              <a:t>At our AGM last November the delegates brought up multiple issues that they felt are important to young people living in South Dublin</a:t>
            </a:r>
          </a:p>
          <a:p>
            <a:pPr marL="342900" indent="-342900">
              <a:buFont typeface="Arial" panose="020B0604020202020204" pitchFamily="34" charset="0"/>
              <a:buChar char="•"/>
            </a:pPr>
            <a:r>
              <a:rPr lang="en-GB" sz="2000" dirty="0">
                <a:latin typeface="Arial Rounded MT Bold" panose="020F0704030504030204" pitchFamily="34" charset="0"/>
              </a:rPr>
              <a:t>These included poverty, homelessness,  facilities for young people and the raising up of young people’s voices </a:t>
            </a:r>
          </a:p>
          <a:p>
            <a:pPr marL="342900" indent="-342900">
              <a:buFont typeface="Arial" panose="020B0604020202020204" pitchFamily="34" charset="0"/>
              <a:buChar char="•"/>
            </a:pPr>
            <a:r>
              <a:rPr lang="en-GB" sz="2000" dirty="0">
                <a:latin typeface="Arial Rounded MT Bold" panose="020F0704030504030204" pitchFamily="34" charset="0"/>
              </a:rPr>
              <a:t>Following a vote, the topic we agreed at the AGM for our 2023 topic was Drugs and Addiction</a:t>
            </a:r>
          </a:p>
        </p:txBody>
      </p:sp>
      <p:pic>
        <p:nvPicPr>
          <p:cNvPr id="3" name="Picture 2" descr="A group of people sitting around a table&#10;&#10;Description automatically generated with medium confidence">
            <a:extLst>
              <a:ext uri="{FF2B5EF4-FFF2-40B4-BE49-F238E27FC236}">
                <a16:creationId xmlns:a16="http://schemas.microsoft.com/office/drawing/2014/main" id="{228360EA-F79C-CE8C-CE65-D4B66519D0C3}"/>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rot="688498">
            <a:off x="7362461" y="4284976"/>
            <a:ext cx="2721028" cy="1828203"/>
          </a:xfrm>
          <a:prstGeom prst="rect">
            <a:avLst/>
          </a:prstGeom>
          <a:ln>
            <a:noFill/>
          </a:ln>
          <a:effectLst>
            <a:outerShdw blurRad="190500" algn="tl" rotWithShape="0">
              <a:srgbClr val="000000">
                <a:alpha val="70000"/>
              </a:srgbClr>
            </a:outerShdw>
          </a:effectLst>
        </p:spPr>
      </p:pic>
      <p:pic>
        <p:nvPicPr>
          <p:cNvPr id="6" name="Picture 2">
            <a:extLst>
              <a:ext uri="{FF2B5EF4-FFF2-40B4-BE49-F238E27FC236}">
                <a16:creationId xmlns:a16="http://schemas.microsoft.com/office/drawing/2014/main" id="{0898F107-6BA5-DE2F-0733-81796A2B271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159" t="13856" r="334"/>
          <a:stretch/>
        </p:blipFill>
        <p:spPr bwMode="auto">
          <a:xfrm rot="648110">
            <a:off x="7218059" y="2118051"/>
            <a:ext cx="3097596" cy="17720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681682"/>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1524000" y="0"/>
            <a:ext cx="9144000" cy="6858000"/>
          </a:xfrm>
          <a:prstGeom prst="rect">
            <a:avLst/>
          </a:prstGeom>
        </p:spPr>
      </p:pic>
      <p:sp>
        <p:nvSpPr>
          <p:cNvPr id="5" name="TextBox 4"/>
          <p:cNvSpPr txBox="1"/>
          <p:nvPr/>
        </p:nvSpPr>
        <p:spPr>
          <a:xfrm>
            <a:off x="2459114" y="1100831"/>
            <a:ext cx="6022845"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Annual General  Meeting</a:t>
            </a:r>
          </a:p>
        </p:txBody>
      </p:sp>
      <p:sp>
        <p:nvSpPr>
          <p:cNvPr id="6" name="TextBox 5"/>
          <p:cNvSpPr txBox="1"/>
          <p:nvPr/>
        </p:nvSpPr>
        <p:spPr>
          <a:xfrm>
            <a:off x="1996121" y="2191506"/>
            <a:ext cx="4273620" cy="707886"/>
          </a:xfrm>
          <a:prstGeom prst="rect">
            <a:avLst/>
          </a:prstGeom>
          <a:noFill/>
        </p:spPr>
        <p:txBody>
          <a:bodyPr wrap="square" rtlCol="0">
            <a:spAutoFit/>
          </a:bodyPr>
          <a:lstStyle/>
          <a:p>
            <a:pPr marL="285750" indent="-285750">
              <a:buFont typeface="Arial" panose="020B0604020202020204" pitchFamily="34" charset="0"/>
              <a:buChar char="•"/>
            </a:pPr>
            <a:endParaRPr lang="en-GB" sz="2000" dirty="0">
              <a:latin typeface="Arial Rounded MT Bold" panose="020F0704030504030204" pitchFamily="34" charset="0"/>
            </a:endParaRPr>
          </a:p>
          <a:p>
            <a:pPr marL="285750" indent="-285750">
              <a:buFont typeface="Arial" panose="020B0604020202020204" pitchFamily="34" charset="0"/>
              <a:buChar char="•"/>
            </a:pPr>
            <a:endParaRPr lang="en-GB" sz="2000" dirty="0">
              <a:latin typeface="Arial Rounded MT Bold" panose="020F0704030504030204" pitchFamily="34" charset="0"/>
            </a:endParaRPr>
          </a:p>
        </p:txBody>
      </p:sp>
      <p:pic>
        <p:nvPicPr>
          <p:cNvPr id="3" name="Picture 2">
            <a:extLst>
              <a:ext uri="{FF2B5EF4-FFF2-40B4-BE49-F238E27FC236}">
                <a16:creationId xmlns:a16="http://schemas.microsoft.com/office/drawing/2014/main" id="{A29807E4-ED5C-14C4-12D2-363AB2E259F7}"/>
              </a:ext>
            </a:extLst>
          </p:cNvPr>
          <p:cNvPicPr>
            <a:picLocks noChangeAspect="1"/>
          </p:cNvPicPr>
          <p:nvPr/>
        </p:nvPicPr>
        <p:blipFill>
          <a:blip r:embed="rId4"/>
          <a:stretch>
            <a:fillRect/>
          </a:stretch>
        </p:blipFill>
        <p:spPr>
          <a:xfrm rot="594770">
            <a:off x="6091490" y="4181009"/>
            <a:ext cx="3654139" cy="1806374"/>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25A26C31-6FF3-9935-ADFF-5DCEBB8ACD3B}"/>
              </a:ext>
            </a:extLst>
          </p:cNvPr>
          <p:cNvPicPr>
            <a:picLocks noChangeAspect="1"/>
          </p:cNvPicPr>
          <p:nvPr/>
        </p:nvPicPr>
        <p:blipFill>
          <a:blip r:embed="rId5"/>
          <a:stretch>
            <a:fillRect/>
          </a:stretch>
        </p:blipFill>
        <p:spPr>
          <a:xfrm rot="594961">
            <a:off x="7102938" y="2106629"/>
            <a:ext cx="2731866" cy="1747304"/>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BB43114B-F398-413C-0893-9C343215D563}"/>
              </a:ext>
            </a:extLst>
          </p:cNvPr>
          <p:cNvPicPr>
            <a:picLocks noChangeAspect="1"/>
          </p:cNvPicPr>
          <p:nvPr/>
        </p:nvPicPr>
        <p:blipFill>
          <a:blip r:embed="rId6"/>
          <a:stretch>
            <a:fillRect/>
          </a:stretch>
        </p:blipFill>
        <p:spPr>
          <a:xfrm rot="20968331">
            <a:off x="1856038" y="2113735"/>
            <a:ext cx="3678980" cy="1571314"/>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0161A6F6-EDB9-1D48-6D11-42A813D85B34}"/>
              </a:ext>
            </a:extLst>
          </p:cNvPr>
          <p:cNvPicPr>
            <a:picLocks noChangeAspect="1"/>
          </p:cNvPicPr>
          <p:nvPr/>
        </p:nvPicPr>
        <p:blipFill>
          <a:blip r:embed="rId7"/>
          <a:stretch>
            <a:fillRect/>
          </a:stretch>
        </p:blipFill>
        <p:spPr>
          <a:xfrm rot="20881639">
            <a:off x="2465945" y="4100758"/>
            <a:ext cx="2774846" cy="19668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8046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2"/>
          <a:stretch>
            <a:fillRect/>
          </a:stretch>
        </p:blipFill>
        <p:spPr>
          <a:xfrm>
            <a:off x="1524000" y="160337"/>
            <a:ext cx="9144000" cy="6569355"/>
          </a:xfrm>
          <a:prstGeom prst="rect">
            <a:avLst/>
          </a:prstGeom>
        </p:spPr>
      </p:pic>
      <p:sp>
        <p:nvSpPr>
          <p:cNvPr id="5" name="TextBox 4"/>
          <p:cNvSpPr txBox="1"/>
          <p:nvPr/>
        </p:nvSpPr>
        <p:spPr>
          <a:xfrm>
            <a:off x="2102652" y="1125997"/>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Involvement in Council Work	</a:t>
            </a:r>
          </a:p>
        </p:txBody>
      </p:sp>
      <p:sp>
        <p:nvSpPr>
          <p:cNvPr id="6" name="TextBox 5"/>
          <p:cNvSpPr txBox="1"/>
          <p:nvPr/>
        </p:nvSpPr>
        <p:spPr>
          <a:xfrm>
            <a:off x="1831975" y="2197020"/>
            <a:ext cx="5072163" cy="4483158"/>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Arial Rounded MT Bold" panose="020F0704030504030204" pitchFamily="34" charset="0"/>
              </a:rPr>
              <a:t>Teen Spaces – we are currently liaising with Public Realm on locations and design for teen spaces in the county </a:t>
            </a:r>
          </a:p>
          <a:p>
            <a:pPr marL="285750" indent="-285750">
              <a:buFont typeface="Arial" panose="020B0604020202020204" pitchFamily="34" charset="0"/>
              <a:buChar char="•"/>
            </a:pPr>
            <a:endParaRPr lang="en-GB" sz="2000" dirty="0">
              <a:latin typeface="Arial Rounded MT Bold" panose="020F0704030504030204" pitchFamily="34" charset="0"/>
            </a:endParaRPr>
          </a:p>
          <a:p>
            <a:pPr marL="285750" indent="-285750">
              <a:buFont typeface="Arial" panose="020B0604020202020204" pitchFamily="34" charset="0"/>
              <a:buChar char="•"/>
            </a:pPr>
            <a:r>
              <a:rPr lang="en-GB" sz="2000" dirty="0">
                <a:latin typeface="Arial Rounded MT Bold" panose="020F0704030504030204" pitchFamily="34" charset="0"/>
              </a:rPr>
              <a:t>Mayor’s Initiative – we are working with the Mayor Emma Murphy on our topic of Drugs and Addiction </a:t>
            </a:r>
          </a:p>
          <a:p>
            <a:endParaRPr lang="en-GB" sz="2000" dirty="0">
              <a:latin typeface="Arial Rounded MT Bold" panose="020F0704030504030204" pitchFamily="34" charset="0"/>
            </a:endParaRPr>
          </a:p>
          <a:p>
            <a:pPr marL="285750" indent="-285750">
              <a:buFont typeface="Arial" panose="020B0604020202020204" pitchFamily="34" charset="0"/>
              <a:buChar char="•"/>
            </a:pPr>
            <a:r>
              <a:rPr lang="en-GB" sz="2000" dirty="0">
                <a:latin typeface="Arial Rounded MT Bold" panose="020F0704030504030204" pitchFamily="34" charset="0"/>
              </a:rPr>
              <a:t>Have Your Say - €20K has been allocated for young people to help choose amenities in their area</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IE" dirty="0"/>
          </a:p>
        </p:txBody>
      </p:sp>
      <p:sp>
        <p:nvSpPr>
          <p:cNvPr id="3" name="AutoShape 2" descr="South Dublin County Council - HD1080p Pollinators _ Part 2% All Ireland  Pollinator Plan (3) | Faceboo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7" name="AutoShape 4" descr="South Dublin County Council - HD1080p Pollinators _ Part 2% All Ireland  Pollinator Plan (3) | Faceboo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8" name="AutoShape 6" descr="South Dublin County Council - HD1080p Pollinators _ Part 2% All Ireland  Pollinator Plan (3) | Faceboo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9" name="AutoShape 8" descr="Making meadows in South Dublin » All-Ireland Pollinator Pla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2" name="Picture 11">
            <a:extLst>
              <a:ext uri="{FF2B5EF4-FFF2-40B4-BE49-F238E27FC236}">
                <a16:creationId xmlns:a16="http://schemas.microsoft.com/office/drawing/2014/main" id="{5DC2D3D0-824C-2669-52D4-D78BBE734E3B}"/>
              </a:ext>
            </a:extLst>
          </p:cNvPr>
          <p:cNvPicPr>
            <a:picLocks noChangeAspect="1"/>
          </p:cNvPicPr>
          <p:nvPr/>
        </p:nvPicPr>
        <p:blipFill>
          <a:blip r:embed="rId3"/>
          <a:stretch>
            <a:fillRect/>
          </a:stretch>
        </p:blipFill>
        <p:spPr>
          <a:xfrm rot="21061457">
            <a:off x="6659143" y="5580485"/>
            <a:ext cx="2257740" cy="533474"/>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61447272-FABD-9429-F1DB-728BC0B39D99}"/>
              </a:ext>
            </a:extLst>
          </p:cNvPr>
          <p:cNvPicPr>
            <a:picLocks noChangeAspect="1"/>
          </p:cNvPicPr>
          <p:nvPr/>
        </p:nvPicPr>
        <p:blipFill>
          <a:blip r:embed="rId4"/>
          <a:stretch>
            <a:fillRect/>
          </a:stretch>
        </p:blipFill>
        <p:spPr>
          <a:xfrm rot="21053626">
            <a:off x="6999449" y="1999968"/>
            <a:ext cx="1466849" cy="1321283"/>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7C727AAE-DED3-4B00-7311-1BE48125B997}"/>
              </a:ext>
            </a:extLst>
          </p:cNvPr>
          <p:cNvPicPr>
            <a:picLocks noChangeAspect="1"/>
          </p:cNvPicPr>
          <p:nvPr/>
        </p:nvPicPr>
        <p:blipFill>
          <a:blip r:embed="rId5"/>
          <a:stretch>
            <a:fillRect/>
          </a:stretch>
        </p:blipFill>
        <p:spPr>
          <a:xfrm rot="1197954">
            <a:off x="8044981" y="3654920"/>
            <a:ext cx="2389530" cy="17881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68177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4"/>
          <a:stretch>
            <a:fillRect/>
          </a:stretch>
        </p:blipFill>
        <p:spPr>
          <a:xfrm>
            <a:off x="1524000" y="0"/>
            <a:ext cx="9144000" cy="6858000"/>
          </a:xfrm>
          <a:prstGeom prst="rect">
            <a:avLst/>
          </a:prstGeom>
        </p:spPr>
      </p:pic>
      <p:sp>
        <p:nvSpPr>
          <p:cNvPr id="5" name="TextBox 4"/>
          <p:cNvSpPr txBox="1"/>
          <p:nvPr/>
        </p:nvSpPr>
        <p:spPr>
          <a:xfrm>
            <a:off x="2102652" y="1125997"/>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Working with Decision Makers 	</a:t>
            </a:r>
          </a:p>
        </p:txBody>
      </p:sp>
      <p:sp>
        <p:nvSpPr>
          <p:cNvPr id="6" name="TextBox 5"/>
          <p:cNvSpPr txBox="1"/>
          <p:nvPr/>
        </p:nvSpPr>
        <p:spPr>
          <a:xfrm>
            <a:off x="2136775" y="1820411"/>
            <a:ext cx="5430095" cy="6322313"/>
          </a:xfrm>
          <a:prstGeom prst="rect">
            <a:avLst/>
          </a:prstGeom>
          <a:noFill/>
        </p:spPr>
        <p:txBody>
          <a:bodyPr wrap="square" rtlCol="0">
            <a:spAutoFit/>
          </a:bodyPr>
          <a:lstStyle/>
          <a:p>
            <a:endParaRPr lang="en-GB" sz="2000" dirty="0">
              <a:latin typeface="Arial Rounded MT Bold" panose="020F0704030504030204" pitchFamily="34" charset="0"/>
            </a:endParaRPr>
          </a:p>
          <a:p>
            <a:r>
              <a:rPr lang="en-GB" sz="2000" dirty="0">
                <a:latin typeface="Arial Rounded MT Bold" panose="020F0704030504030204" pitchFamily="34" charset="0"/>
              </a:rPr>
              <a:t>South Dublin CYPSC</a:t>
            </a:r>
          </a:p>
          <a:p>
            <a:endParaRPr lang="en-GB" sz="2000" dirty="0">
              <a:latin typeface="Arial Rounded MT Bold" panose="020F0704030504030204" pitchFamily="34" charset="0"/>
            </a:endParaRPr>
          </a:p>
          <a:p>
            <a:pPr marL="342900" indent="-342900">
              <a:buFont typeface="Arial" panose="020B0604020202020204" pitchFamily="34" charset="0"/>
              <a:buChar char="•"/>
            </a:pPr>
            <a:r>
              <a:rPr lang="en-GB" sz="2000" dirty="0">
                <a:latin typeface="Arial Rounded MT Bold" panose="020F0704030504030204" pitchFamily="34" charset="0"/>
              </a:rPr>
              <a:t>Members of Comhairle will sit on the CYPSC subgroups </a:t>
            </a:r>
          </a:p>
          <a:p>
            <a:endParaRPr lang="en-GB" sz="2000" dirty="0">
              <a:latin typeface="Arial Rounded MT Bold" panose="020F0704030504030204" pitchFamily="34" charset="0"/>
            </a:endParaRPr>
          </a:p>
          <a:p>
            <a:r>
              <a:rPr lang="en-GB" sz="2000" dirty="0">
                <a:latin typeface="Arial Rounded MT Bold" panose="020F0704030504030204" pitchFamily="34" charset="0"/>
              </a:rPr>
              <a:t>LCDC</a:t>
            </a:r>
          </a:p>
          <a:p>
            <a:pPr marL="342900" indent="-342900">
              <a:buFont typeface="Arial" panose="020B0604020202020204" pitchFamily="34" charset="0"/>
              <a:buChar char="•"/>
            </a:pPr>
            <a:r>
              <a:rPr lang="en-GB" sz="2000" dirty="0">
                <a:latin typeface="Arial Rounded MT Bold" panose="020F0704030504030204" pitchFamily="34" charset="0"/>
              </a:rPr>
              <a:t>We hope to present our work to the LCDC twice a year</a:t>
            </a:r>
          </a:p>
          <a:p>
            <a:pPr marL="342900" indent="-342900">
              <a:buFont typeface="Arial" panose="020B0604020202020204" pitchFamily="34" charset="0"/>
              <a:buChar char="•"/>
            </a:pPr>
            <a:endParaRPr lang="en-GB" sz="2000" dirty="0">
              <a:latin typeface="Arial Rounded MT Bold" panose="020F0704030504030204" pitchFamily="34" charset="0"/>
            </a:endParaRPr>
          </a:p>
          <a:p>
            <a:r>
              <a:rPr lang="en-GB" sz="2000" dirty="0">
                <a:latin typeface="Arial Rounded MT Bold" panose="020F0704030504030204" pitchFamily="34" charset="0"/>
              </a:rPr>
              <a:t>Council </a:t>
            </a:r>
          </a:p>
          <a:p>
            <a:pPr marL="342900" indent="-342900">
              <a:buFont typeface="Arial" panose="020B0604020202020204" pitchFamily="34" charset="0"/>
              <a:buChar char="•"/>
            </a:pPr>
            <a:r>
              <a:rPr lang="en-GB" sz="2000" dirty="0">
                <a:latin typeface="Arial Rounded MT Bold" panose="020F0704030504030204" pitchFamily="34" charset="0"/>
              </a:rPr>
              <a:t>We  hope to present to the Elected Members twice a year also </a:t>
            </a:r>
          </a:p>
          <a:p>
            <a:pPr marL="342900" indent="-342900">
              <a:buFont typeface="Arial" panose="020B0604020202020204" pitchFamily="34" charset="0"/>
              <a:buChar char="•"/>
            </a:pPr>
            <a:endParaRPr lang="en-GB" sz="2000" dirty="0">
              <a:latin typeface="Arial Rounded MT Bold" panose="020F0704030504030204" pitchFamily="34" charset="0"/>
            </a:endParaRPr>
          </a:p>
          <a:p>
            <a:endParaRPr lang="en-GB" sz="2000" dirty="0">
              <a:latin typeface="Arial Rounded MT Bold" panose="020F0704030504030204" pitchFamily="34" charset="0"/>
            </a:endParaRPr>
          </a:p>
          <a:p>
            <a:pPr marL="285750" indent="-285750">
              <a:buFont typeface="Arial" panose="020B0604020202020204" pitchFamily="34" charset="0"/>
              <a:buChar char="•"/>
            </a:pPr>
            <a:endParaRPr lang="en-GB" dirty="0"/>
          </a:p>
          <a:p>
            <a:endParaRPr lang="en-GB" dirty="0"/>
          </a:p>
          <a:p>
            <a:endParaRPr lang="en-IE"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IE" dirty="0"/>
          </a:p>
        </p:txBody>
      </p:sp>
      <p:sp>
        <p:nvSpPr>
          <p:cNvPr id="3" name="AutoShape 2" descr="South Dublin County Council - HD1080p Pollinators _ Part 2% All Ireland  Pollinator Plan (3) | Faceboo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7" name="AutoShape 4" descr="South Dublin County Council - HD1080p Pollinators _ Part 2% All Ireland  Pollinator Plan (3) | Faceboo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8" name="AutoShape 6" descr="South Dublin County Council - HD1080p Pollinators _ Part 2% All Ireland  Pollinator Plan (3) | Faceboo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9" name="AutoShape 8" descr="Making meadows in South Dublin » All-Ireland Pollinator Pla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0" name="Picture 9">
            <a:extLst>
              <a:ext uri="{FF2B5EF4-FFF2-40B4-BE49-F238E27FC236}">
                <a16:creationId xmlns:a16="http://schemas.microsoft.com/office/drawing/2014/main" id="{EF586D49-2F53-3269-F588-9A921CB4C9BA}"/>
              </a:ext>
            </a:extLst>
          </p:cNvPr>
          <p:cNvPicPr>
            <a:picLocks noChangeAspect="1"/>
          </p:cNvPicPr>
          <p:nvPr/>
        </p:nvPicPr>
        <p:blipFill>
          <a:blip r:embed="rId5"/>
          <a:stretch>
            <a:fillRect/>
          </a:stretch>
        </p:blipFill>
        <p:spPr>
          <a:xfrm>
            <a:off x="7965675" y="3507461"/>
            <a:ext cx="1824278" cy="1164063"/>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B9187EFA-94CF-D692-05C4-9B7F02BD7B28}"/>
              </a:ext>
            </a:extLst>
          </p:cNvPr>
          <p:cNvPicPr>
            <a:picLocks noChangeAspect="1"/>
          </p:cNvPicPr>
          <p:nvPr/>
        </p:nvPicPr>
        <p:blipFill>
          <a:blip r:embed="rId6"/>
          <a:stretch>
            <a:fillRect/>
          </a:stretch>
        </p:blipFill>
        <p:spPr>
          <a:xfrm>
            <a:off x="8044822" y="1995971"/>
            <a:ext cx="1427948" cy="1133959"/>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A24528AA-1047-CF17-0B5D-99AC85FC4AB3}"/>
              </a:ext>
            </a:extLst>
          </p:cNvPr>
          <p:cNvPicPr>
            <a:picLocks noChangeAspect="1"/>
          </p:cNvPicPr>
          <p:nvPr/>
        </p:nvPicPr>
        <p:blipFill>
          <a:blip r:embed="rId7"/>
          <a:stretch>
            <a:fillRect/>
          </a:stretch>
        </p:blipFill>
        <p:spPr>
          <a:xfrm>
            <a:off x="7965675" y="5149429"/>
            <a:ext cx="1978450" cy="10190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11915572"/>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1524000" y="8965"/>
            <a:ext cx="9144000" cy="6858000"/>
          </a:xfrm>
          <a:prstGeom prst="rect">
            <a:avLst/>
          </a:prstGeom>
        </p:spPr>
      </p:pic>
      <p:sp>
        <p:nvSpPr>
          <p:cNvPr id="5" name="TextBox 4"/>
          <p:cNvSpPr txBox="1"/>
          <p:nvPr/>
        </p:nvSpPr>
        <p:spPr>
          <a:xfrm>
            <a:off x="2088858" y="1224793"/>
            <a:ext cx="6198029"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Social Media </a:t>
            </a:r>
          </a:p>
        </p:txBody>
      </p:sp>
      <p:pic>
        <p:nvPicPr>
          <p:cNvPr id="2" name="Picture 1" descr="Text&#10;&#10;Description automatically generated">
            <a:extLst>
              <a:ext uri="{FF2B5EF4-FFF2-40B4-BE49-F238E27FC236}">
                <a16:creationId xmlns:a16="http://schemas.microsoft.com/office/drawing/2014/main" id="{4A0726B3-421E-80EF-D7EC-183F41E09026}"/>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rot="20876818">
            <a:off x="6311198" y="2147187"/>
            <a:ext cx="1720773" cy="2151185"/>
          </a:xfrm>
          <a:prstGeom prst="rect">
            <a:avLst/>
          </a:prstGeom>
          <a:ln>
            <a:noFill/>
          </a:ln>
          <a:effectLst>
            <a:outerShdw blurRad="190500" algn="tl" rotWithShape="0">
              <a:srgbClr val="000000">
                <a:alpha val="70000"/>
              </a:srgbClr>
            </a:outerShdw>
          </a:effectLst>
        </p:spPr>
      </p:pic>
      <p:pic>
        <p:nvPicPr>
          <p:cNvPr id="3" name="Picture 2" descr="Text&#10;&#10;Description automatically generated">
            <a:extLst>
              <a:ext uri="{FF2B5EF4-FFF2-40B4-BE49-F238E27FC236}">
                <a16:creationId xmlns:a16="http://schemas.microsoft.com/office/drawing/2014/main" id="{A991D3BB-AF5B-444B-9A49-1508454DA241}"/>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bwMode="auto">
          <a:xfrm rot="288576">
            <a:off x="8321749" y="4227017"/>
            <a:ext cx="1730638" cy="2161555"/>
          </a:xfrm>
          <a:prstGeom prst="rect">
            <a:avLst/>
          </a:prstGeom>
          <a:ln>
            <a:noFill/>
          </a:ln>
          <a:effectLst>
            <a:outerShdw blurRad="190500" algn="tl" rotWithShape="0">
              <a:srgbClr val="000000">
                <a:alpha val="70000"/>
              </a:srgbClr>
            </a:outerShdw>
          </a:effectLst>
        </p:spPr>
      </p:pic>
      <p:pic>
        <p:nvPicPr>
          <p:cNvPr id="6" name="Picture 5" descr="A group of people posing for the camera&#10;&#10;Description automatically generated">
            <a:extLst>
              <a:ext uri="{FF2B5EF4-FFF2-40B4-BE49-F238E27FC236}">
                <a16:creationId xmlns:a16="http://schemas.microsoft.com/office/drawing/2014/main" id="{BC77745C-FB8B-62F1-A91B-51FC06DAD427}"/>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bwMode="auto">
          <a:xfrm rot="1014204">
            <a:off x="6125937" y="4851489"/>
            <a:ext cx="1745448" cy="1317431"/>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A1DA8B8B-8CDA-3EE6-1E3C-1B7D615B0DAD}"/>
              </a:ext>
            </a:extLst>
          </p:cNvPr>
          <p:cNvSpPr txBox="1"/>
          <p:nvPr/>
        </p:nvSpPr>
        <p:spPr>
          <a:xfrm>
            <a:off x="1728133" y="2007345"/>
            <a:ext cx="4125820" cy="4093428"/>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Rounded MT Bold" panose="020F0704030504030204" pitchFamily="34" charset="0"/>
              </a:rPr>
              <a:t>We are active on Social Media and have Instagram, Tik Tok and Twitter accounts</a:t>
            </a:r>
          </a:p>
          <a:p>
            <a:pPr marL="342900" indent="-342900">
              <a:buFont typeface="Arial" panose="020B0604020202020204" pitchFamily="34" charset="0"/>
              <a:buChar char="•"/>
            </a:pPr>
            <a:r>
              <a:rPr lang="en-GB" sz="2000" dirty="0">
                <a:latin typeface="Arial Rounded MT Bold" panose="020F0704030504030204" pitchFamily="34" charset="0"/>
              </a:rPr>
              <a:t>We use talent within Comhairle and the Comhairle colours to create a strong brand for South Dublin </a:t>
            </a:r>
          </a:p>
          <a:p>
            <a:pPr marL="342900" indent="-342900">
              <a:buFont typeface="Arial" panose="020B0604020202020204" pitchFamily="34" charset="0"/>
              <a:buChar char="•"/>
            </a:pPr>
            <a:r>
              <a:rPr lang="en-GB" sz="2000" dirty="0">
                <a:latin typeface="Arial Rounded MT Bold" panose="020F0704030504030204" pitchFamily="34" charset="0"/>
              </a:rPr>
              <a:t>We plan on starting a digital newsletter that will be sent to all schools, alternative learning programmes and youth services in South Dublin </a:t>
            </a:r>
            <a:endParaRPr lang="en-IE" sz="2000" dirty="0">
              <a:latin typeface="Arial Rounded MT Bold" panose="020F0704030504030204" pitchFamily="34" charset="0"/>
            </a:endParaRPr>
          </a:p>
        </p:txBody>
      </p:sp>
      <p:pic>
        <p:nvPicPr>
          <p:cNvPr id="12" name="Picture 11">
            <a:extLst>
              <a:ext uri="{FF2B5EF4-FFF2-40B4-BE49-F238E27FC236}">
                <a16:creationId xmlns:a16="http://schemas.microsoft.com/office/drawing/2014/main" id="{AB64A674-86A6-4E55-2476-3AF48A77AFA3}"/>
              </a:ext>
            </a:extLst>
          </p:cNvPr>
          <p:cNvPicPr>
            <a:picLocks noChangeAspect="1"/>
          </p:cNvPicPr>
          <p:nvPr/>
        </p:nvPicPr>
        <p:blipFill>
          <a:blip r:embed="rId10"/>
          <a:stretch>
            <a:fillRect/>
          </a:stretch>
        </p:blipFill>
        <p:spPr>
          <a:xfrm rot="1187247">
            <a:off x="8597152" y="2007344"/>
            <a:ext cx="1448249" cy="17991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05018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2"/>
          <a:stretch>
            <a:fillRect/>
          </a:stretch>
        </p:blipFill>
        <p:spPr>
          <a:xfrm>
            <a:off x="1514522" y="0"/>
            <a:ext cx="9144000" cy="6858000"/>
          </a:xfrm>
          <a:prstGeom prst="rect">
            <a:avLst/>
          </a:prstGeom>
        </p:spPr>
      </p:pic>
      <p:sp>
        <p:nvSpPr>
          <p:cNvPr id="7" name="TextBox 6"/>
          <p:cNvSpPr txBox="1"/>
          <p:nvPr/>
        </p:nvSpPr>
        <p:spPr>
          <a:xfrm>
            <a:off x="1992924" y="1154215"/>
            <a:ext cx="6379308" cy="492443"/>
          </a:xfrm>
          <a:prstGeom prst="rect">
            <a:avLst/>
          </a:prstGeom>
          <a:noFill/>
        </p:spPr>
        <p:txBody>
          <a:bodyPr wrap="square" rtlCol="0">
            <a:spAutoFit/>
          </a:bodyPr>
          <a:lstStyle/>
          <a:p>
            <a:r>
              <a:rPr lang="en-US" sz="2600">
                <a:solidFill>
                  <a:srgbClr val="92278F"/>
                </a:solidFill>
                <a:latin typeface="Arial Rounded MT Bold"/>
                <a:cs typeface="Arial Rounded MT Bold"/>
              </a:rPr>
              <a:t>Work plan for the rest of the year</a:t>
            </a:r>
            <a:endParaRPr lang="en-US" sz="2600" dirty="0">
              <a:solidFill>
                <a:srgbClr val="92278F"/>
              </a:solidFill>
              <a:latin typeface="Arial Rounded MT Bold"/>
              <a:cs typeface="Arial Rounded MT Bold"/>
            </a:endParaRPr>
          </a:p>
        </p:txBody>
      </p:sp>
      <p:sp>
        <p:nvSpPr>
          <p:cNvPr id="2" name="TextBox 1">
            <a:extLst>
              <a:ext uri="{FF2B5EF4-FFF2-40B4-BE49-F238E27FC236}">
                <a16:creationId xmlns:a16="http://schemas.microsoft.com/office/drawing/2014/main" id="{3466039E-7E13-B0DF-4C12-CC7A349A9846}"/>
              </a:ext>
            </a:extLst>
          </p:cNvPr>
          <p:cNvSpPr txBox="1"/>
          <p:nvPr/>
        </p:nvSpPr>
        <p:spPr>
          <a:xfrm>
            <a:off x="1992925" y="1721224"/>
            <a:ext cx="4902826" cy="6217087"/>
          </a:xfrm>
          <a:prstGeom prst="rect">
            <a:avLst/>
          </a:prstGeom>
          <a:noFill/>
        </p:spPr>
        <p:txBody>
          <a:bodyPr wrap="square" rtlCol="0">
            <a:spAutoFit/>
          </a:bodyPr>
          <a:lstStyle/>
          <a:p>
            <a:r>
              <a:rPr lang="en-GB" sz="2000" dirty="0">
                <a:latin typeface="Arial Rounded MT Bold" panose="020F0704030504030204" pitchFamily="34" charset="0"/>
              </a:rPr>
              <a:t>In addition to working on our topic, Comhairle take part in the following;</a:t>
            </a:r>
          </a:p>
          <a:p>
            <a:endParaRPr lang="en-GB" sz="2000" dirty="0">
              <a:latin typeface="Arial Rounded MT Bold" panose="020F0704030504030204" pitchFamily="34" charset="0"/>
            </a:endParaRPr>
          </a:p>
          <a:p>
            <a:r>
              <a:rPr lang="en-GB" sz="2000" dirty="0">
                <a:latin typeface="Arial Rounded MT Bold" panose="020F0704030504030204" pitchFamily="34" charset="0"/>
              </a:rPr>
              <a:t>National Showcase</a:t>
            </a:r>
          </a:p>
          <a:p>
            <a:pPr marL="342900" indent="-342900">
              <a:buFont typeface="Arial" panose="020B0604020202020204" pitchFamily="34" charset="0"/>
              <a:buChar char="•"/>
            </a:pPr>
            <a:r>
              <a:rPr lang="en-GB" sz="2000" dirty="0">
                <a:latin typeface="Arial Rounded MT Bold" panose="020F0704030504030204" pitchFamily="34" charset="0"/>
              </a:rPr>
              <a:t>Every two years all the Comhairlí in the country come together to have a national showcase where they can see each other’s work and network</a:t>
            </a:r>
          </a:p>
          <a:p>
            <a:r>
              <a:rPr lang="en-GB" sz="2000" dirty="0">
                <a:latin typeface="Arial Rounded MT Bold" panose="020F0704030504030204" pitchFamily="34" charset="0"/>
              </a:rPr>
              <a:t> </a:t>
            </a:r>
          </a:p>
          <a:p>
            <a:r>
              <a:rPr lang="en-GB" sz="2000" dirty="0">
                <a:latin typeface="Arial Rounded MT Bold" panose="020F0704030504030204" pitchFamily="34" charset="0"/>
              </a:rPr>
              <a:t>Consultations</a:t>
            </a:r>
          </a:p>
          <a:p>
            <a:pPr marL="342900" indent="-342900">
              <a:buFont typeface="Arial" panose="020B0604020202020204" pitchFamily="34" charset="0"/>
              <a:buChar char="•"/>
            </a:pPr>
            <a:r>
              <a:rPr lang="en-GB" sz="2000" dirty="0">
                <a:latin typeface="Arial Rounded MT Bold" panose="020F0704030504030204" pitchFamily="34" charset="0"/>
              </a:rPr>
              <a:t>Comhairle regularly take part in national consultations on subjects like Growing Up in Ireland, Skin Cancer and Seanad n nÓg. </a:t>
            </a:r>
          </a:p>
          <a:p>
            <a:pPr marL="342900" indent="-342900">
              <a:buFont typeface="Arial" panose="020B0604020202020204" pitchFamily="34" charset="0"/>
              <a:buChar char="•"/>
            </a:pPr>
            <a:endParaRPr lang="en-GB" sz="2000" dirty="0">
              <a:latin typeface="Arial Rounded MT Bold" panose="020F0704030504030204" pitchFamily="34" charset="0"/>
            </a:endParaRPr>
          </a:p>
          <a:p>
            <a:pPr marL="342900" indent="-342900">
              <a:buFont typeface="Arial" panose="020B0604020202020204" pitchFamily="34" charset="0"/>
              <a:buChar char="•"/>
            </a:pPr>
            <a:endParaRPr lang="en-GB" sz="2000" dirty="0">
              <a:latin typeface="Arial Rounded MT Bold" panose="020F0704030504030204" pitchFamily="34" charset="0"/>
            </a:endParaRPr>
          </a:p>
          <a:p>
            <a:pPr marL="342900" indent="-342900">
              <a:buFont typeface="Arial" panose="020B0604020202020204" pitchFamily="34" charset="0"/>
              <a:buChar char="•"/>
            </a:pPr>
            <a:endParaRPr lang="en-GB" sz="2000" dirty="0">
              <a:latin typeface="Arial Rounded MT Bold" panose="020F0704030504030204" pitchFamily="34" charset="0"/>
            </a:endParaRPr>
          </a:p>
          <a:p>
            <a:pPr marL="285750" indent="-285750">
              <a:buFont typeface="Arial" panose="020B0604020202020204" pitchFamily="34" charset="0"/>
              <a:buChar char="•"/>
            </a:pPr>
            <a:endParaRPr lang="en-GB" sz="2000" dirty="0">
              <a:latin typeface="Arial Rounded MT Bold" panose="020F0704030504030204" pitchFamily="34" charset="0"/>
            </a:endParaRPr>
          </a:p>
          <a:p>
            <a:pPr marL="285750" indent="-285750">
              <a:buFont typeface="Arial" panose="020B0604020202020204" pitchFamily="34" charset="0"/>
              <a:buChar char="•"/>
            </a:pPr>
            <a:endParaRPr lang="en-IE" dirty="0"/>
          </a:p>
        </p:txBody>
      </p:sp>
      <p:pic>
        <p:nvPicPr>
          <p:cNvPr id="5" name="Picture 4">
            <a:extLst>
              <a:ext uri="{FF2B5EF4-FFF2-40B4-BE49-F238E27FC236}">
                <a16:creationId xmlns:a16="http://schemas.microsoft.com/office/drawing/2014/main" id="{06C4BF0D-A570-4671-07C5-55CA89D84B75}"/>
              </a:ext>
            </a:extLst>
          </p:cNvPr>
          <p:cNvPicPr>
            <a:picLocks noChangeAspect="1"/>
          </p:cNvPicPr>
          <p:nvPr/>
        </p:nvPicPr>
        <p:blipFill>
          <a:blip r:embed="rId3"/>
          <a:stretch>
            <a:fillRect/>
          </a:stretch>
        </p:blipFill>
        <p:spPr>
          <a:xfrm rot="905946">
            <a:off x="7649327" y="2261784"/>
            <a:ext cx="2482081" cy="1479546"/>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53C11C69-C442-3F24-0DA3-F705DB8FAEED}"/>
              </a:ext>
            </a:extLst>
          </p:cNvPr>
          <p:cNvPicPr>
            <a:picLocks noChangeAspect="1"/>
          </p:cNvPicPr>
          <p:nvPr/>
        </p:nvPicPr>
        <p:blipFill>
          <a:blip r:embed="rId4"/>
          <a:stretch>
            <a:fillRect/>
          </a:stretch>
        </p:blipFill>
        <p:spPr>
          <a:xfrm rot="1064469">
            <a:off x="7142136" y="4298199"/>
            <a:ext cx="2460190" cy="170715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48634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0125B-7FF1-44A0-AEDA-C32104871E83}"/>
              </a:ext>
            </a:extLst>
          </p:cNvPr>
          <p:cNvSpPr>
            <a:spLocks noGrp="1"/>
          </p:cNvSpPr>
          <p:nvPr>
            <p:ph type="title"/>
          </p:nvPr>
        </p:nvSpPr>
        <p:spPr>
          <a:xfrm flipV="1">
            <a:off x="5444454" y="889231"/>
            <a:ext cx="2457975" cy="385895"/>
          </a:xfrm>
        </p:spPr>
        <p:txBody>
          <a:bodyPr>
            <a:normAutofit fontScale="90000"/>
          </a:bodyPr>
          <a:lstStyle/>
          <a:p>
            <a:endParaRPr lang="en-IE" dirty="0"/>
          </a:p>
        </p:txBody>
      </p:sp>
      <p:pic>
        <p:nvPicPr>
          <p:cNvPr id="4" name="Picture 3" descr="COMHAIRLE3.jpg">
            <a:extLst>
              <a:ext uri="{FF2B5EF4-FFF2-40B4-BE49-F238E27FC236}">
                <a16:creationId xmlns:a16="http://schemas.microsoft.com/office/drawing/2014/main" id="{5149F83A-416A-4A8F-81C0-09CF2ECB9D09}"/>
              </a:ext>
            </a:extLst>
          </p:cNvPr>
          <p:cNvPicPr>
            <a:picLocks noChangeAspect="1"/>
          </p:cNvPicPr>
          <p:nvPr/>
        </p:nvPicPr>
        <p:blipFill>
          <a:blip r:embed="rId2"/>
          <a:stretch>
            <a:fillRect/>
          </a:stretch>
        </p:blipFill>
        <p:spPr>
          <a:xfrm>
            <a:off x="1468074" y="518020"/>
            <a:ext cx="8453306" cy="6339980"/>
          </a:xfrm>
          <a:prstGeom prst="rect">
            <a:avLst/>
          </a:prstGeom>
        </p:spPr>
      </p:pic>
      <p:pic>
        <p:nvPicPr>
          <p:cNvPr id="10" name="Picture 9">
            <a:extLst>
              <a:ext uri="{FF2B5EF4-FFF2-40B4-BE49-F238E27FC236}">
                <a16:creationId xmlns:a16="http://schemas.microsoft.com/office/drawing/2014/main" id="{24DE0E09-F42E-4F12-8D75-D6A0C59B4995}"/>
              </a:ext>
            </a:extLst>
          </p:cNvPr>
          <p:cNvPicPr>
            <a:picLocks noChangeAspect="1"/>
          </p:cNvPicPr>
          <p:nvPr/>
        </p:nvPicPr>
        <p:blipFill>
          <a:blip r:embed="rId3"/>
          <a:stretch>
            <a:fillRect/>
          </a:stretch>
        </p:blipFill>
        <p:spPr>
          <a:xfrm>
            <a:off x="2078690" y="2526873"/>
            <a:ext cx="7232073" cy="30793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2226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4"/>
          <a:stretch>
            <a:fillRect/>
          </a:stretch>
        </p:blipFill>
        <p:spPr>
          <a:xfrm>
            <a:off x="1524000" y="0"/>
            <a:ext cx="9144000" cy="6858000"/>
          </a:xfrm>
          <a:prstGeom prst="rect">
            <a:avLst/>
          </a:prstGeom>
        </p:spPr>
      </p:pic>
      <p:sp>
        <p:nvSpPr>
          <p:cNvPr id="5" name="TextBox 4"/>
          <p:cNvSpPr txBox="1"/>
          <p:nvPr/>
        </p:nvSpPr>
        <p:spPr>
          <a:xfrm>
            <a:off x="2274775" y="1125997"/>
            <a:ext cx="6379308" cy="523220"/>
          </a:xfrm>
          <a:prstGeom prst="rect">
            <a:avLst/>
          </a:prstGeom>
          <a:noFill/>
        </p:spPr>
        <p:txBody>
          <a:bodyPr wrap="square" rtlCol="0">
            <a:spAutoFit/>
          </a:bodyPr>
          <a:lstStyle/>
          <a:p>
            <a:r>
              <a:rPr lang="en-US" sz="2800" dirty="0">
                <a:solidFill>
                  <a:srgbClr val="92278F"/>
                </a:solidFill>
                <a:latin typeface="Arial Rounded MT Bold"/>
                <a:cs typeface="Arial Rounded MT Bold"/>
              </a:rPr>
              <a:t>Comhairle na nÓg 2023	</a:t>
            </a:r>
          </a:p>
        </p:txBody>
      </p:sp>
      <p:sp>
        <p:nvSpPr>
          <p:cNvPr id="6" name="TextBox 5"/>
          <p:cNvSpPr txBox="1"/>
          <p:nvPr/>
        </p:nvSpPr>
        <p:spPr>
          <a:xfrm>
            <a:off x="2133600" y="2384612"/>
            <a:ext cx="3831516" cy="5078313"/>
          </a:xfrm>
          <a:prstGeom prst="rect">
            <a:avLst/>
          </a:prstGeom>
          <a:noFill/>
        </p:spPr>
        <p:txBody>
          <a:bodyPr wrap="square" rtlCol="0">
            <a:spAutoFit/>
          </a:bodyPr>
          <a:lstStyle/>
          <a:p>
            <a:r>
              <a:rPr lang="en-GB" sz="2000" dirty="0">
                <a:latin typeface="Arial Rounded MT Bold" panose="020F0704030504030204" pitchFamily="34" charset="0"/>
              </a:rPr>
              <a:t>Members presenting today; </a:t>
            </a:r>
          </a:p>
          <a:p>
            <a:endParaRPr lang="en-GB" sz="2000" dirty="0">
              <a:latin typeface="Arial Rounded MT Bold" panose="020F0704030504030204" pitchFamily="34" charset="0"/>
            </a:endParaRPr>
          </a:p>
          <a:p>
            <a:pPr marL="285750" indent="-285750">
              <a:buFont typeface="Arial" panose="020B0604020202020204" pitchFamily="34" charset="0"/>
              <a:buChar char="•"/>
            </a:pPr>
            <a:r>
              <a:rPr lang="en-GB" sz="2000" dirty="0">
                <a:latin typeface="Arial Rounded MT Bold" panose="020F0704030504030204" pitchFamily="34" charset="0"/>
              </a:rPr>
              <a:t>Alix Brady, Chair, South Dublin Comhairle na nÓg, 2023</a:t>
            </a:r>
          </a:p>
          <a:p>
            <a:endParaRPr lang="en-GB" sz="2000" dirty="0">
              <a:latin typeface="Arial Rounded MT Bold" panose="020F0704030504030204" pitchFamily="34" charset="0"/>
            </a:endParaRPr>
          </a:p>
          <a:p>
            <a:pPr marL="285750" indent="-285750">
              <a:buFont typeface="Arial" panose="020B0604020202020204" pitchFamily="34" charset="0"/>
              <a:buChar char="•"/>
            </a:pPr>
            <a:r>
              <a:rPr lang="en-GB" sz="2000" dirty="0">
                <a:latin typeface="Arial Rounded MT Bold" panose="020F0704030504030204" pitchFamily="34" charset="0"/>
              </a:rPr>
              <a:t>Marly Bah, National Executive Representative, South Dublin Comhairle na nÓg, 2023</a:t>
            </a:r>
            <a:r>
              <a:rPr lang="en-GB" dirty="0">
                <a:latin typeface="Arial Rounded MT Bold" panose="020F0704030504030204" pitchFamily="34" charset="0"/>
              </a:rPr>
              <a:t>	</a:t>
            </a:r>
          </a:p>
          <a:p>
            <a:pPr marL="285750" indent="-285750">
              <a:buFont typeface="Arial" panose="020B0604020202020204" pitchFamily="34" charset="0"/>
              <a:buChar char="•"/>
            </a:pPr>
            <a:endParaRPr lang="en-GB" dirty="0">
              <a:latin typeface="Arial Rounded MT Bold" panose="020F0704030504030204" pitchFamily="34" charset="0"/>
            </a:endParaRPr>
          </a:p>
          <a:p>
            <a:pPr marL="285750" indent="-285750">
              <a:buFont typeface="Arial" panose="020B0604020202020204" pitchFamily="34" charset="0"/>
              <a:buChar char="•"/>
            </a:pPr>
            <a:endParaRPr lang="en-GB" dirty="0">
              <a:latin typeface="Arial Rounded MT Bold" panose="020F0704030504030204" pitchFamily="34" charset="0"/>
            </a:endParaRPr>
          </a:p>
          <a:p>
            <a:endParaRPr lang="en-GB" dirty="0">
              <a:latin typeface="Arial Rounded MT Bold" panose="020F0704030504030204" pitchFamily="34" charset="0"/>
            </a:endParaRPr>
          </a:p>
          <a:p>
            <a:pPr marL="285750" indent="-285750">
              <a:buFont typeface="Arial" panose="020B0604020202020204" pitchFamily="34" charset="0"/>
              <a:buChar char="•"/>
            </a:pPr>
            <a:endParaRPr lang="en-GB" dirty="0">
              <a:latin typeface="Arial Rounded MT Bold" panose="020F0704030504030204" pitchFamily="34" charset="0"/>
            </a:endParaRPr>
          </a:p>
          <a:p>
            <a:pPr marL="285750" indent="-285750">
              <a:buFont typeface="Arial" panose="020B0604020202020204" pitchFamily="34" charset="0"/>
              <a:buChar char="•"/>
            </a:pPr>
            <a:endParaRPr lang="en-GB" dirty="0">
              <a:latin typeface="Arial Rounded MT Bold" panose="020F0704030504030204" pitchFamily="34" charset="0"/>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IE" dirty="0"/>
          </a:p>
        </p:txBody>
      </p:sp>
      <p:pic>
        <p:nvPicPr>
          <p:cNvPr id="8" name="Picture 7">
            <a:extLst>
              <a:ext uri="{FF2B5EF4-FFF2-40B4-BE49-F238E27FC236}">
                <a16:creationId xmlns:a16="http://schemas.microsoft.com/office/drawing/2014/main" id="{C69580D1-2D2C-5510-94F7-F1500EC1D9F3}"/>
              </a:ext>
            </a:extLst>
          </p:cNvPr>
          <p:cNvPicPr>
            <a:picLocks noChangeAspect="1"/>
          </p:cNvPicPr>
          <p:nvPr/>
        </p:nvPicPr>
        <p:blipFill>
          <a:blip r:embed="rId5"/>
          <a:stretch>
            <a:fillRect/>
          </a:stretch>
        </p:blipFill>
        <p:spPr>
          <a:xfrm rot="1061785">
            <a:off x="6684346" y="2786639"/>
            <a:ext cx="3004240" cy="23067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71877336"/>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4"/>
          <a:stretch>
            <a:fillRect/>
          </a:stretch>
        </p:blipFill>
        <p:spPr>
          <a:xfrm>
            <a:off x="1514522" y="0"/>
            <a:ext cx="9144000" cy="6858000"/>
          </a:xfrm>
          <a:prstGeom prst="rect">
            <a:avLst/>
          </a:prstGeom>
        </p:spPr>
      </p:pic>
      <p:sp>
        <p:nvSpPr>
          <p:cNvPr id="7" name="TextBox 6">
            <a:extLst>
              <a:ext uri="{FF2B5EF4-FFF2-40B4-BE49-F238E27FC236}">
                <a16:creationId xmlns:a16="http://schemas.microsoft.com/office/drawing/2014/main" id="{D0825835-7850-B1E0-95E5-F7B42E7D5B3E}"/>
              </a:ext>
            </a:extLst>
          </p:cNvPr>
          <p:cNvSpPr txBox="1"/>
          <p:nvPr/>
        </p:nvSpPr>
        <p:spPr>
          <a:xfrm>
            <a:off x="2374084" y="1140903"/>
            <a:ext cx="6647997" cy="540556"/>
          </a:xfrm>
          <a:prstGeom prst="rect">
            <a:avLst/>
          </a:prstGeom>
          <a:noFill/>
        </p:spPr>
        <p:txBody>
          <a:bodyPr wrap="square" rtlCol="0">
            <a:spAutoFit/>
          </a:bodyPr>
          <a:lstStyle/>
          <a:p>
            <a:r>
              <a:rPr lang="en-US" sz="2800" dirty="0">
                <a:solidFill>
                  <a:srgbClr val="92278F"/>
                </a:solidFill>
                <a:latin typeface="Arial Rounded MT Bold"/>
                <a:cs typeface="Arial Rounded MT Bold"/>
              </a:rPr>
              <a:t>Introduction to Comhairle na nÓg</a:t>
            </a:r>
            <a:endParaRPr lang="en-IE" sz="2800" dirty="0"/>
          </a:p>
        </p:txBody>
      </p:sp>
      <p:sp>
        <p:nvSpPr>
          <p:cNvPr id="6" name="TextBox 5">
            <a:extLst>
              <a:ext uri="{FF2B5EF4-FFF2-40B4-BE49-F238E27FC236}">
                <a16:creationId xmlns:a16="http://schemas.microsoft.com/office/drawing/2014/main" id="{CE8BC455-5AFA-9CBB-4B92-F771A69DA65F}"/>
              </a:ext>
            </a:extLst>
          </p:cNvPr>
          <p:cNvSpPr txBox="1"/>
          <p:nvPr/>
        </p:nvSpPr>
        <p:spPr>
          <a:xfrm>
            <a:off x="1514522" y="1862357"/>
            <a:ext cx="6933192" cy="5016758"/>
          </a:xfrm>
          <a:prstGeom prst="rect">
            <a:avLst/>
          </a:prstGeom>
          <a:noFill/>
        </p:spPr>
        <p:txBody>
          <a:bodyPr wrap="square">
            <a:spAutoFit/>
          </a:bodyPr>
          <a:lstStyle/>
          <a:p>
            <a:pPr marL="285750" indent="-285750" algn="l" fontAlgn="base">
              <a:buFont typeface="Arial" panose="020B0604020202020204" pitchFamily="34" charset="0"/>
              <a:buChar char="•"/>
            </a:pPr>
            <a:r>
              <a:rPr lang="en-GB" sz="2000" i="0" dirty="0">
                <a:solidFill>
                  <a:srgbClr val="282D2E"/>
                </a:solidFill>
                <a:effectLst/>
                <a:latin typeface="Arial Rounded MT Bold" panose="020F0704030504030204" pitchFamily="34" charset="0"/>
              </a:rPr>
              <a:t>Comhairle na nÓg are child and youth councils in the 31 local authorities in the country, which give children and young people under the age of 18 an opportunity to have their voices heard</a:t>
            </a:r>
          </a:p>
          <a:p>
            <a:pPr marL="285750" indent="-285750" algn="l" fontAlgn="base">
              <a:buFont typeface="Arial" panose="020B0604020202020204" pitchFamily="34" charset="0"/>
              <a:buChar char="•"/>
            </a:pPr>
            <a:r>
              <a:rPr lang="en-GB" sz="2000" i="0" dirty="0">
                <a:solidFill>
                  <a:srgbClr val="282D2E"/>
                </a:solidFill>
                <a:effectLst/>
                <a:latin typeface="Arial Rounded MT Bold" panose="020F0704030504030204" pitchFamily="34" charset="0"/>
              </a:rPr>
              <a:t>Comhairle na nÓg is designed to enable young people to have a say on the services, policies and </a:t>
            </a:r>
            <a:r>
              <a:rPr lang="en-GB" sz="2000" dirty="0">
                <a:solidFill>
                  <a:srgbClr val="282D2E"/>
                </a:solidFill>
                <a:latin typeface="Arial Rounded MT Bold" panose="020F0704030504030204" pitchFamily="34" charset="0"/>
              </a:rPr>
              <a:t>decisions</a:t>
            </a:r>
            <a:r>
              <a:rPr lang="en-GB" sz="2000" i="0" dirty="0">
                <a:solidFill>
                  <a:srgbClr val="282D2E"/>
                </a:solidFill>
                <a:effectLst/>
                <a:latin typeface="Arial Rounded MT Bold" panose="020F0704030504030204" pitchFamily="34" charset="0"/>
              </a:rPr>
              <a:t> that affect them in their local area</a:t>
            </a:r>
          </a:p>
          <a:p>
            <a:pPr marL="285750" indent="-285750" algn="l" fontAlgn="base">
              <a:buFont typeface="Arial" panose="020B0604020202020204" pitchFamily="34" charset="0"/>
              <a:buChar char="•"/>
            </a:pPr>
            <a:r>
              <a:rPr lang="en-GB" sz="2000" dirty="0">
                <a:solidFill>
                  <a:srgbClr val="282D2E"/>
                </a:solidFill>
                <a:latin typeface="Arial Rounded MT Bold" panose="020F0704030504030204" pitchFamily="34" charset="0"/>
              </a:rPr>
              <a:t>Each year the Comhairle works on a topic of importance to young people in South Dublin</a:t>
            </a:r>
          </a:p>
          <a:p>
            <a:pPr marL="285750" indent="-285750" algn="l" fontAlgn="base">
              <a:buFont typeface="Arial" panose="020B0604020202020204" pitchFamily="34" charset="0"/>
              <a:buChar char="•"/>
            </a:pPr>
            <a:r>
              <a:rPr lang="en-GB" sz="2000" b="0" i="0" dirty="0">
                <a:solidFill>
                  <a:srgbClr val="282D2E"/>
                </a:solidFill>
                <a:effectLst/>
                <a:latin typeface="Arial Rounded MT Bold" panose="020F0704030504030204" pitchFamily="34" charset="0"/>
              </a:rPr>
              <a:t>One representative from each Comhairlí is elected to the Comhairle na nÓg National Executive, which follows up on the recommendations from Dáil na nÓg to make changes for young people on a national level. </a:t>
            </a:r>
            <a:endParaRPr lang="en-GB" sz="2000" dirty="0">
              <a:solidFill>
                <a:srgbClr val="282D2E"/>
              </a:solidFill>
              <a:latin typeface="Arial Rounded MT Bold" panose="020F0704030504030204" pitchFamily="34" charset="0"/>
            </a:endParaRPr>
          </a:p>
          <a:p>
            <a:pPr marL="285750" indent="-285750" algn="l" fontAlgn="base">
              <a:buFont typeface="Arial" panose="020B0604020202020204" pitchFamily="34" charset="0"/>
              <a:buChar char="•"/>
            </a:pPr>
            <a:endParaRPr lang="en-GB" sz="2000" dirty="0">
              <a:solidFill>
                <a:srgbClr val="282D2E"/>
              </a:solidFill>
              <a:latin typeface="Arial Rounded MT Bold" panose="020F0704030504030204" pitchFamily="34" charset="0"/>
            </a:endParaRPr>
          </a:p>
          <a:p>
            <a:pPr marL="285750" indent="-285750" algn="l" fontAlgn="base">
              <a:buFont typeface="Arial" panose="020B0604020202020204" pitchFamily="34" charset="0"/>
              <a:buChar char="•"/>
            </a:pPr>
            <a:endParaRPr lang="en-GB" sz="2000" i="0" dirty="0">
              <a:solidFill>
                <a:srgbClr val="282D2E"/>
              </a:solidFill>
              <a:effectLst/>
              <a:latin typeface="Arial Rounded MT Bold" panose="020F0704030504030204" pitchFamily="34" charset="0"/>
            </a:endParaRPr>
          </a:p>
        </p:txBody>
      </p:sp>
      <p:pic>
        <p:nvPicPr>
          <p:cNvPr id="12" name="Picture 11">
            <a:extLst>
              <a:ext uri="{FF2B5EF4-FFF2-40B4-BE49-F238E27FC236}">
                <a16:creationId xmlns:a16="http://schemas.microsoft.com/office/drawing/2014/main" id="{9CD8EF72-4ACB-81A4-D6B3-9630E0B77A44}"/>
              </a:ext>
            </a:extLst>
          </p:cNvPr>
          <p:cNvPicPr>
            <a:picLocks noChangeAspect="1"/>
          </p:cNvPicPr>
          <p:nvPr/>
        </p:nvPicPr>
        <p:blipFill>
          <a:blip r:embed="rId5"/>
          <a:stretch>
            <a:fillRect/>
          </a:stretch>
        </p:blipFill>
        <p:spPr>
          <a:xfrm rot="1270950">
            <a:off x="8293801" y="3464970"/>
            <a:ext cx="2376022" cy="1139737"/>
          </a:xfrm>
          <a:prstGeom prst="rect">
            <a:avLst/>
          </a:prstGeom>
        </p:spPr>
      </p:pic>
    </p:spTree>
    <p:extLst>
      <p:ext uri="{BB962C8B-B14F-4D97-AF65-F5344CB8AC3E}">
        <p14:creationId xmlns:p14="http://schemas.microsoft.com/office/powerpoint/2010/main" val="1530170133"/>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4"/>
          <a:stretch>
            <a:fillRect/>
          </a:stretch>
        </p:blipFill>
        <p:spPr>
          <a:xfrm>
            <a:off x="1514522" y="0"/>
            <a:ext cx="9144000" cy="6858000"/>
          </a:xfrm>
          <a:prstGeom prst="rect">
            <a:avLst/>
          </a:prstGeom>
        </p:spPr>
      </p:pic>
      <p:sp>
        <p:nvSpPr>
          <p:cNvPr id="3" name="TextBox 2">
            <a:extLst>
              <a:ext uri="{FF2B5EF4-FFF2-40B4-BE49-F238E27FC236}">
                <a16:creationId xmlns:a16="http://schemas.microsoft.com/office/drawing/2014/main" id="{5FA518C4-8544-CC0B-5CA2-563457C540A6}"/>
              </a:ext>
            </a:extLst>
          </p:cNvPr>
          <p:cNvSpPr txBox="1"/>
          <p:nvPr/>
        </p:nvSpPr>
        <p:spPr>
          <a:xfrm>
            <a:off x="1665160" y="1837468"/>
            <a:ext cx="5183315" cy="4708981"/>
          </a:xfrm>
          <a:prstGeom prst="rect">
            <a:avLst/>
          </a:prstGeom>
          <a:noFill/>
        </p:spPr>
        <p:txBody>
          <a:bodyPr wrap="square">
            <a:spAutoFit/>
          </a:bodyPr>
          <a:lstStyle/>
          <a:p>
            <a:r>
              <a:rPr lang="en-GB" sz="2000" dirty="0">
                <a:latin typeface="Arial Rounded MT Bold" panose="020F0704030504030204" pitchFamily="34" charset="0"/>
              </a:rPr>
              <a:t>       How a Comhairle is formed?</a:t>
            </a:r>
          </a:p>
          <a:p>
            <a:r>
              <a:rPr lang="en-GB" sz="2000" dirty="0">
                <a:latin typeface="Arial Rounded MT Bold" panose="020F0704030504030204" pitchFamily="34" charset="0"/>
              </a:rPr>
              <a:t> </a:t>
            </a:r>
          </a:p>
          <a:p>
            <a:pPr marL="742950" lvl="1" indent="-285750">
              <a:buFont typeface="Arial" panose="020B0604020202020204" pitchFamily="34" charset="0"/>
              <a:buChar char="•"/>
            </a:pPr>
            <a:r>
              <a:rPr lang="en-GB" sz="2000" dirty="0">
                <a:latin typeface="Arial Rounded MT Bold" panose="020F0704030504030204" pitchFamily="34" charset="0"/>
              </a:rPr>
              <a:t>An AGM takes place every October or November, and in 2022 we were delighted to have the first in person AGM since 2019 ! </a:t>
            </a:r>
          </a:p>
          <a:p>
            <a:pPr marL="742950" lvl="1" indent="-285750">
              <a:buFont typeface="Arial" panose="020B0604020202020204" pitchFamily="34" charset="0"/>
              <a:buChar char="•"/>
            </a:pPr>
            <a:r>
              <a:rPr lang="en-GB" sz="2000" dirty="0">
                <a:latin typeface="Arial Rounded MT Bold" panose="020F0704030504030204" pitchFamily="34" charset="0"/>
              </a:rPr>
              <a:t>AGM delegates who are interested in joining are invited to an introductory meeting at Christmas time</a:t>
            </a:r>
          </a:p>
          <a:p>
            <a:pPr marL="742950" lvl="1" indent="-285750">
              <a:buFont typeface="Arial" panose="020B0604020202020204" pitchFamily="34" charset="0"/>
              <a:buChar char="•"/>
            </a:pPr>
            <a:r>
              <a:rPr lang="en-GB" sz="2000" dirty="0">
                <a:latin typeface="Arial Rounded MT Bold" panose="020F0704030504030204" pitchFamily="34" charset="0"/>
              </a:rPr>
              <a:t>We then meet and elect our officers and start working on the topic chosen by the delegates at the AGM </a:t>
            </a:r>
          </a:p>
          <a:p>
            <a:endParaRPr lang="en-GB" sz="2000" dirty="0">
              <a:latin typeface="Arial Rounded MT Bold" panose="020F0704030504030204" pitchFamily="34" charset="0"/>
            </a:endParaRPr>
          </a:p>
        </p:txBody>
      </p:sp>
      <p:sp>
        <p:nvSpPr>
          <p:cNvPr id="7" name="TextBox 6">
            <a:extLst>
              <a:ext uri="{FF2B5EF4-FFF2-40B4-BE49-F238E27FC236}">
                <a16:creationId xmlns:a16="http://schemas.microsoft.com/office/drawing/2014/main" id="{D0825835-7850-B1E0-95E5-F7B42E7D5B3E}"/>
              </a:ext>
            </a:extLst>
          </p:cNvPr>
          <p:cNvSpPr txBox="1"/>
          <p:nvPr/>
        </p:nvSpPr>
        <p:spPr>
          <a:xfrm>
            <a:off x="2374084" y="1140903"/>
            <a:ext cx="6647997" cy="540556"/>
          </a:xfrm>
          <a:prstGeom prst="rect">
            <a:avLst/>
          </a:prstGeom>
          <a:noFill/>
        </p:spPr>
        <p:txBody>
          <a:bodyPr wrap="square" rtlCol="0">
            <a:spAutoFit/>
          </a:bodyPr>
          <a:lstStyle/>
          <a:p>
            <a:r>
              <a:rPr lang="en-US" sz="2800" dirty="0">
                <a:solidFill>
                  <a:srgbClr val="92278F"/>
                </a:solidFill>
                <a:latin typeface="Arial Rounded MT Bold"/>
                <a:cs typeface="Arial Rounded MT Bold"/>
              </a:rPr>
              <a:t>Introduction to Comhairle na nÓg</a:t>
            </a:r>
            <a:endParaRPr lang="en-IE" sz="2800" dirty="0"/>
          </a:p>
        </p:txBody>
      </p:sp>
      <p:pic>
        <p:nvPicPr>
          <p:cNvPr id="8" name="Picture 7" descr="A group of people posing for a photo&#10;&#10;Description automatically generated">
            <a:extLst>
              <a:ext uri="{FF2B5EF4-FFF2-40B4-BE49-F238E27FC236}">
                <a16:creationId xmlns:a16="http://schemas.microsoft.com/office/drawing/2014/main" id="{227B0A4C-7740-A576-4F48-4E0C086F5613}"/>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l="7487" t="7960" r="12802" b="-978"/>
          <a:stretch/>
        </p:blipFill>
        <p:spPr bwMode="auto">
          <a:xfrm rot="627892">
            <a:off x="7885388" y="2056420"/>
            <a:ext cx="2027048" cy="153464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0" name="Picture 9" descr="Text&#10;&#10;Description automatically generated">
            <a:extLst>
              <a:ext uri="{FF2B5EF4-FFF2-40B4-BE49-F238E27FC236}">
                <a16:creationId xmlns:a16="http://schemas.microsoft.com/office/drawing/2014/main" id="{10EF5CA9-4713-4AF1-05EB-BACBC0A35AF3}"/>
              </a:ext>
            </a:extLst>
          </p:cNvPr>
          <p:cNvPicPr>
            <a:picLocks noChangeAspect="1"/>
          </p:cNvPicPr>
          <p:nvPr/>
        </p:nvPicPr>
        <p:blipFill>
          <a:blip r:embed="rId7" r:link="rId8">
            <a:extLst>
              <a:ext uri="{28A0092B-C50C-407E-A947-70E740481C1C}">
                <a14:useLocalDpi xmlns:a14="http://schemas.microsoft.com/office/drawing/2010/main" val="0"/>
              </a:ext>
            </a:extLst>
          </a:blip>
          <a:srcRect/>
          <a:stretch>
            <a:fillRect/>
          </a:stretch>
        </p:blipFill>
        <p:spPr bwMode="auto">
          <a:xfrm rot="635852">
            <a:off x="6985073" y="3644568"/>
            <a:ext cx="1631169" cy="1636794"/>
          </a:xfrm>
          <a:prstGeom prst="rect">
            <a:avLst/>
          </a:prstGeom>
          <a:ln>
            <a:noFill/>
          </a:ln>
          <a:effectLst>
            <a:outerShdw blurRad="190500" algn="tl" rotWithShape="0">
              <a:srgbClr val="000000">
                <a:alpha val="70000"/>
              </a:srgbClr>
            </a:outerShdw>
          </a:effectLst>
        </p:spPr>
      </p:pic>
      <p:pic>
        <p:nvPicPr>
          <p:cNvPr id="5" name="Picture 4" descr="A group of people sitting in a room&#10;&#10;Description automatically generated with medium confidence">
            <a:extLst>
              <a:ext uri="{FF2B5EF4-FFF2-40B4-BE49-F238E27FC236}">
                <a16:creationId xmlns:a16="http://schemas.microsoft.com/office/drawing/2014/main" id="{9D648A51-B770-C878-66EF-09FCCC1372A4}"/>
              </a:ext>
            </a:extLst>
          </p:cNvPr>
          <p:cNvPicPr>
            <a:picLocks noChangeAspect="1"/>
          </p:cNvPicPr>
          <p:nvPr/>
        </p:nvPicPr>
        <p:blipFill>
          <a:blip r:embed="rId9" r:link="rId10">
            <a:extLst>
              <a:ext uri="{28A0092B-C50C-407E-A947-70E740481C1C}">
                <a14:useLocalDpi xmlns:a14="http://schemas.microsoft.com/office/drawing/2010/main" val="0"/>
              </a:ext>
            </a:extLst>
          </a:blip>
          <a:srcRect/>
          <a:stretch>
            <a:fillRect/>
          </a:stretch>
        </p:blipFill>
        <p:spPr bwMode="auto">
          <a:xfrm rot="626508">
            <a:off x="8643638" y="4918279"/>
            <a:ext cx="1776266" cy="1342377"/>
          </a:xfrm>
          <a:prstGeom prst="rect">
            <a:avLst/>
          </a:prstGeom>
          <a:ln>
            <a:noFill/>
          </a:ln>
          <a:effectLst>
            <a:outerShdw blurRad="190500" algn="tl" rotWithShape="0">
              <a:srgbClr val="000000">
                <a:alpha val="70000"/>
              </a:srgbClr>
            </a:outerShdw>
          </a:effectLst>
        </p:spPr>
      </p:pic>
    </p:spTree>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4"/>
          <a:stretch>
            <a:fillRect/>
          </a:stretch>
        </p:blipFill>
        <p:spPr>
          <a:xfrm>
            <a:off x="1543574" y="0"/>
            <a:ext cx="9114948" cy="6836211"/>
          </a:xfrm>
          <a:prstGeom prst="rect">
            <a:avLst/>
          </a:prstGeom>
        </p:spPr>
      </p:pic>
      <p:sp>
        <p:nvSpPr>
          <p:cNvPr id="5" name="TextBox 4"/>
          <p:cNvSpPr txBox="1"/>
          <p:nvPr/>
        </p:nvSpPr>
        <p:spPr>
          <a:xfrm>
            <a:off x="2261148" y="1125997"/>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2023 Steering Committee </a:t>
            </a:r>
          </a:p>
        </p:txBody>
      </p:sp>
      <p:sp>
        <p:nvSpPr>
          <p:cNvPr id="6" name="TextBox 5"/>
          <p:cNvSpPr txBox="1"/>
          <p:nvPr/>
        </p:nvSpPr>
        <p:spPr>
          <a:xfrm>
            <a:off x="1937857" y="1694576"/>
            <a:ext cx="8003097" cy="6093976"/>
          </a:xfrm>
          <a:prstGeom prst="rect">
            <a:avLst/>
          </a:prstGeom>
          <a:noFill/>
        </p:spPr>
        <p:txBody>
          <a:bodyPr wrap="square" rtlCol="0">
            <a:spAutoFit/>
          </a:bodyPr>
          <a:lstStyle/>
          <a:p>
            <a:r>
              <a:rPr lang="en-GB" sz="2000" dirty="0">
                <a:latin typeface="Arial Rounded MT Bold" panose="020F0704030504030204" pitchFamily="34" charset="0"/>
              </a:rPr>
              <a:t>The Comhairle na nÓg Steering Committee is designed to advise and guide the Comhairle in its work, with the membership tailored to the topic. It is also vital in ensuring that local decision makers are aware of the Comhairle workplan. </a:t>
            </a:r>
          </a:p>
          <a:p>
            <a:endParaRPr lang="en-GB" sz="2000" dirty="0">
              <a:latin typeface="Arial Rounded MT Bold" panose="020F0704030504030204" pitchFamily="34" charset="0"/>
            </a:endParaRPr>
          </a:p>
          <a:p>
            <a:r>
              <a:rPr lang="en-GB" sz="2000" dirty="0">
                <a:latin typeface="Arial Rounded MT Bold" panose="020F0704030504030204" pitchFamily="34" charset="0"/>
              </a:rPr>
              <a:t>Our 2023 Steering Committee is made up of the following;</a:t>
            </a:r>
          </a:p>
          <a:p>
            <a:endParaRPr lang="en-GB" sz="2000" dirty="0">
              <a:latin typeface="Arial Rounded MT Bold" panose="020F0704030504030204" pitchFamily="34" charset="0"/>
            </a:endParaRPr>
          </a:p>
          <a:p>
            <a:pPr marL="285750" indent="-285750">
              <a:buFont typeface="Arial" panose="020B0604020202020204" pitchFamily="34" charset="0"/>
              <a:buChar char="•"/>
            </a:pPr>
            <a:r>
              <a:rPr lang="en-GB" sz="2000" dirty="0">
                <a:latin typeface="Arial Rounded MT Bold" panose="020F0704030504030204" pitchFamily="34" charset="0"/>
              </a:rPr>
              <a:t>Mayor Emma Murphy </a:t>
            </a:r>
          </a:p>
          <a:p>
            <a:pPr marL="285750" indent="-285750">
              <a:buFont typeface="Arial" panose="020B0604020202020204" pitchFamily="34" charset="0"/>
              <a:buChar char="•"/>
            </a:pPr>
            <a:r>
              <a:rPr lang="en-GB" sz="2000" dirty="0">
                <a:latin typeface="Arial Rounded MT Bold" panose="020F0704030504030204" pitchFamily="34" charset="0"/>
              </a:rPr>
              <a:t>Cllr Carly Bailey</a:t>
            </a:r>
          </a:p>
          <a:p>
            <a:pPr marL="285750" indent="-285750">
              <a:buFont typeface="Arial" panose="020B0604020202020204" pitchFamily="34" charset="0"/>
              <a:buChar char="•"/>
            </a:pPr>
            <a:r>
              <a:rPr lang="en-GB" sz="2000" dirty="0">
                <a:latin typeface="Arial Rounded MT Bold" panose="020F0704030504030204" pitchFamily="34" charset="0"/>
              </a:rPr>
              <a:t>Cllr Madeleine Johansson </a:t>
            </a:r>
          </a:p>
          <a:p>
            <a:pPr marL="285750" indent="-285750">
              <a:buFont typeface="Arial" panose="020B0604020202020204" pitchFamily="34" charset="0"/>
              <a:buChar char="•"/>
            </a:pPr>
            <a:r>
              <a:rPr lang="en-GB" sz="2000" dirty="0">
                <a:latin typeface="Arial Rounded MT Bold" panose="020F0704030504030204" pitchFamily="34" charset="0"/>
              </a:rPr>
              <a:t>Izzie Solan, Comhairle</a:t>
            </a:r>
          </a:p>
          <a:p>
            <a:pPr marL="285750" indent="-285750">
              <a:buFont typeface="Arial" panose="020B0604020202020204" pitchFamily="34" charset="0"/>
              <a:buChar char="•"/>
            </a:pPr>
            <a:r>
              <a:rPr lang="en-GB" sz="2000" dirty="0">
                <a:latin typeface="Arial Rounded MT Bold" panose="020F0704030504030204" pitchFamily="34" charset="0"/>
              </a:rPr>
              <a:t>Richard McKeever, Comhairle</a:t>
            </a:r>
          </a:p>
          <a:p>
            <a:pPr marL="285750" indent="-285750">
              <a:buFont typeface="Arial" panose="020B0604020202020204" pitchFamily="34" charset="0"/>
              <a:buChar char="•"/>
            </a:pPr>
            <a:r>
              <a:rPr lang="en-GB" sz="2000" dirty="0">
                <a:latin typeface="Arial Rounded MT Bold" panose="020F0704030504030204" pitchFamily="34" charset="0"/>
              </a:rPr>
              <a:t>Liam Kelly, Comhairle</a:t>
            </a:r>
          </a:p>
          <a:p>
            <a:pPr marL="285750" indent="-285750">
              <a:buFont typeface="Arial" panose="020B0604020202020204" pitchFamily="34" charset="0"/>
              <a:buChar char="•"/>
            </a:pPr>
            <a:r>
              <a:rPr lang="en-GB" sz="2000" dirty="0">
                <a:latin typeface="Arial Rounded MT Bold" panose="020F0704030504030204" pitchFamily="34" charset="0"/>
              </a:rPr>
              <a:t>Su Clarke, SDCC</a:t>
            </a:r>
          </a:p>
          <a:p>
            <a:pPr marL="285750" indent="-285750">
              <a:buFont typeface="Arial" panose="020B0604020202020204" pitchFamily="34" charset="0"/>
              <a:buChar char="•"/>
            </a:pPr>
            <a:r>
              <a:rPr lang="en-GB" sz="2000" dirty="0">
                <a:latin typeface="Arial Rounded MT Bold" panose="020F0704030504030204" pitchFamily="34" charset="0"/>
              </a:rPr>
              <a:t>Noeleen O’Brien, Foróige</a:t>
            </a:r>
          </a:p>
          <a:p>
            <a:endParaRPr lang="en-GB" dirty="0"/>
          </a:p>
          <a:p>
            <a:endParaRPr lang="en-GB" dirty="0"/>
          </a:p>
          <a:p>
            <a:endParaRPr lang="en-GB" dirty="0"/>
          </a:p>
          <a:p>
            <a:endParaRPr lang="en-GB" dirty="0"/>
          </a:p>
          <a:p>
            <a:endParaRPr lang="en-IE" dirty="0"/>
          </a:p>
        </p:txBody>
      </p:sp>
      <p:sp>
        <p:nvSpPr>
          <p:cNvPr id="3" name="TextBox 2">
            <a:extLst>
              <a:ext uri="{FF2B5EF4-FFF2-40B4-BE49-F238E27FC236}">
                <a16:creationId xmlns:a16="http://schemas.microsoft.com/office/drawing/2014/main" id="{9822C26B-7BAD-5698-C8D7-770DDCE2124E}"/>
              </a:ext>
            </a:extLst>
          </p:cNvPr>
          <p:cNvSpPr txBox="1"/>
          <p:nvPr/>
        </p:nvSpPr>
        <p:spPr>
          <a:xfrm>
            <a:off x="6300132" y="3825380"/>
            <a:ext cx="3733100" cy="2554545"/>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Arial Rounded MT Bold" panose="020F0704030504030204" pitchFamily="34" charset="0"/>
              </a:rPr>
              <a:t>Siobhán Hennessey, Youth Participation </a:t>
            </a:r>
          </a:p>
          <a:p>
            <a:pPr marL="285750" indent="-285750">
              <a:buFont typeface="Arial" panose="020B0604020202020204" pitchFamily="34" charset="0"/>
              <a:buChar char="•"/>
            </a:pPr>
            <a:r>
              <a:rPr lang="en-GB" sz="2000" dirty="0">
                <a:latin typeface="Arial Rounded MT Bold" panose="020F0704030504030204" pitchFamily="34" charset="0"/>
              </a:rPr>
              <a:t>Sinead Harris, Crosscare </a:t>
            </a:r>
          </a:p>
          <a:p>
            <a:pPr marL="285750" indent="-285750">
              <a:buFont typeface="Arial" panose="020B0604020202020204" pitchFamily="34" charset="0"/>
              <a:buChar char="•"/>
            </a:pPr>
            <a:r>
              <a:rPr lang="en-GB" sz="2000" dirty="0">
                <a:latin typeface="Arial Rounded MT Bold" panose="020F0704030504030204" pitchFamily="34" charset="0"/>
              </a:rPr>
              <a:t>Aoife Heffernan, ETB </a:t>
            </a:r>
          </a:p>
          <a:p>
            <a:pPr marL="285750" indent="-285750">
              <a:buFont typeface="Arial" panose="020B0604020202020204" pitchFamily="34" charset="0"/>
              <a:buChar char="•"/>
            </a:pPr>
            <a:r>
              <a:rPr lang="en-GB" sz="2000" dirty="0">
                <a:latin typeface="Arial Rounded MT Bold" panose="020F0704030504030204" pitchFamily="34" charset="0"/>
              </a:rPr>
              <a:t>Andy Leeson, LCDC </a:t>
            </a:r>
          </a:p>
          <a:p>
            <a:pPr marL="285750" indent="-285750">
              <a:buFont typeface="Arial" panose="020B0604020202020204" pitchFamily="34" charset="0"/>
              <a:buChar char="•"/>
            </a:pPr>
            <a:r>
              <a:rPr lang="en-GB" sz="2000" dirty="0">
                <a:latin typeface="Arial Rounded MT Bold" panose="020F0704030504030204" pitchFamily="34" charset="0"/>
              </a:rPr>
              <a:t>Joe </a:t>
            </a:r>
            <a:r>
              <a:rPr lang="en-GB" sz="2000" dirty="0" err="1">
                <a:latin typeface="Arial Rounded MT Bold" panose="020F0704030504030204" pitchFamily="34" charset="0"/>
              </a:rPr>
              <a:t>Rynn</a:t>
            </a:r>
            <a:r>
              <a:rPr lang="en-GB" sz="2000" dirty="0">
                <a:latin typeface="Arial Rounded MT Bold" panose="020F0704030504030204" pitchFamily="34" charset="0"/>
              </a:rPr>
              <a:t>, CYPSC</a:t>
            </a:r>
          </a:p>
          <a:p>
            <a:pPr marL="285750" indent="-285750">
              <a:buFont typeface="Arial" panose="020B0604020202020204" pitchFamily="34" charset="0"/>
              <a:buChar char="•"/>
            </a:pPr>
            <a:r>
              <a:rPr lang="en-GB" sz="2000" dirty="0">
                <a:latin typeface="Arial Rounded MT Bold" panose="020F0704030504030204" pitchFamily="34" charset="0"/>
              </a:rPr>
              <a:t>YODA – to be confirmed</a:t>
            </a:r>
          </a:p>
          <a:p>
            <a:pPr marL="285750" indent="-285750">
              <a:buFont typeface="Arial" panose="020B0604020202020204" pitchFamily="34" charset="0"/>
              <a:buChar char="•"/>
            </a:pPr>
            <a:r>
              <a:rPr lang="en-GB" sz="2000" dirty="0">
                <a:latin typeface="Arial Rounded MT Bold" panose="020F0704030504030204" pitchFamily="34" charset="0"/>
              </a:rPr>
              <a:t>HSE – to be confirmed </a:t>
            </a:r>
          </a:p>
        </p:txBody>
      </p:sp>
    </p:spTree>
    <p:extLst>
      <p:ext uri="{BB962C8B-B14F-4D97-AF65-F5344CB8AC3E}">
        <p14:creationId xmlns:p14="http://schemas.microsoft.com/office/powerpoint/2010/main" val="654150668"/>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2"/>
          <a:stretch>
            <a:fillRect/>
          </a:stretch>
        </p:blipFill>
        <p:spPr>
          <a:xfrm>
            <a:off x="1524000" y="8965"/>
            <a:ext cx="9144000" cy="6858000"/>
          </a:xfrm>
          <a:prstGeom prst="rect">
            <a:avLst/>
          </a:prstGeom>
        </p:spPr>
      </p:pic>
      <p:sp>
        <p:nvSpPr>
          <p:cNvPr id="6" name="TextBox 5">
            <a:extLst>
              <a:ext uri="{FF2B5EF4-FFF2-40B4-BE49-F238E27FC236}">
                <a16:creationId xmlns:a16="http://schemas.microsoft.com/office/drawing/2014/main" id="{49A787EF-1B3D-0B6A-FECE-AA85842D9DF1}"/>
              </a:ext>
            </a:extLst>
          </p:cNvPr>
          <p:cNvSpPr txBox="1"/>
          <p:nvPr/>
        </p:nvSpPr>
        <p:spPr>
          <a:xfrm>
            <a:off x="1331843" y="1898374"/>
            <a:ext cx="4790497" cy="4407131"/>
          </a:xfrm>
          <a:prstGeom prst="rect">
            <a:avLst/>
          </a:prstGeom>
          <a:noFill/>
        </p:spPr>
        <p:txBody>
          <a:bodyPr wrap="square">
            <a:spAutoFit/>
          </a:bodyPr>
          <a:lstStyle/>
          <a:p>
            <a:pPr marL="742950" lvl="1" indent="-285750">
              <a:buFont typeface="Arial" panose="020B0604020202020204" pitchFamily="34" charset="0"/>
              <a:buChar char="•"/>
            </a:pPr>
            <a:r>
              <a:rPr lang="en-GB" sz="2000" dirty="0">
                <a:latin typeface="Arial Rounded MT Bold" panose="020F0704030504030204" pitchFamily="34" charset="0"/>
              </a:rPr>
              <a:t>Our 2023 membership is at 50 members from all over the County </a:t>
            </a:r>
          </a:p>
          <a:p>
            <a:pPr marL="742950" lvl="1" indent="-285750">
              <a:buFont typeface="Arial" panose="020B0604020202020204" pitchFamily="34" charset="0"/>
              <a:buChar char="•"/>
            </a:pPr>
            <a:r>
              <a:rPr lang="en-GB" sz="2000" dirty="0">
                <a:latin typeface="Arial Rounded MT Bold" panose="020F0704030504030204" pitchFamily="34" charset="0"/>
              </a:rPr>
              <a:t>We had our first meeting of 2023 in the Council Chamber</a:t>
            </a:r>
          </a:p>
          <a:p>
            <a:pPr marL="742950" lvl="1" indent="-285750">
              <a:buFont typeface="Arial" panose="020B0604020202020204" pitchFamily="34" charset="0"/>
              <a:buChar char="•"/>
            </a:pPr>
            <a:r>
              <a:rPr lang="en-GB" sz="2000" dirty="0">
                <a:latin typeface="Arial Rounded MT Bold" panose="020F0704030504030204" pitchFamily="34" charset="0"/>
              </a:rPr>
              <a:t>At the meeting we elected our Officers </a:t>
            </a:r>
          </a:p>
          <a:p>
            <a:pPr marL="742950" lvl="1" indent="-285750">
              <a:buFont typeface="Arial" panose="020B0604020202020204" pitchFamily="34" charset="0"/>
              <a:buChar char="•"/>
            </a:pPr>
            <a:r>
              <a:rPr lang="en-GB" sz="2000" dirty="0">
                <a:latin typeface="Arial Rounded MT Bold" panose="020F0704030504030204" pitchFamily="34" charset="0"/>
              </a:rPr>
              <a:t>We also chose members to represent Comhairle on the Steering Committee and The Children and Young People’s Services Committee, and to present our work to the LCDC, the SPC and the full Council. </a:t>
            </a:r>
          </a:p>
        </p:txBody>
      </p:sp>
      <p:sp>
        <p:nvSpPr>
          <p:cNvPr id="8" name="TextBox 7">
            <a:extLst>
              <a:ext uri="{FF2B5EF4-FFF2-40B4-BE49-F238E27FC236}">
                <a16:creationId xmlns:a16="http://schemas.microsoft.com/office/drawing/2014/main" id="{27639767-E4CC-4A96-CF3B-A0A364787025}"/>
              </a:ext>
            </a:extLst>
          </p:cNvPr>
          <p:cNvSpPr txBox="1"/>
          <p:nvPr/>
        </p:nvSpPr>
        <p:spPr>
          <a:xfrm>
            <a:off x="2776756" y="1132514"/>
            <a:ext cx="184731" cy="369332"/>
          </a:xfrm>
          <a:prstGeom prst="rect">
            <a:avLst/>
          </a:prstGeom>
          <a:noFill/>
        </p:spPr>
        <p:txBody>
          <a:bodyPr wrap="none" rtlCol="0">
            <a:spAutoFit/>
          </a:bodyPr>
          <a:lstStyle/>
          <a:p>
            <a:endParaRPr lang="en-IE" dirty="0"/>
          </a:p>
        </p:txBody>
      </p:sp>
      <p:sp>
        <p:nvSpPr>
          <p:cNvPr id="9" name="TextBox 8">
            <a:extLst>
              <a:ext uri="{FF2B5EF4-FFF2-40B4-BE49-F238E27FC236}">
                <a16:creationId xmlns:a16="http://schemas.microsoft.com/office/drawing/2014/main" id="{32D384AD-8198-4F05-15A3-46324A0F17C9}"/>
              </a:ext>
            </a:extLst>
          </p:cNvPr>
          <p:cNvSpPr txBox="1"/>
          <p:nvPr/>
        </p:nvSpPr>
        <p:spPr>
          <a:xfrm>
            <a:off x="2382473" y="1009403"/>
            <a:ext cx="6475038" cy="523220"/>
          </a:xfrm>
          <a:prstGeom prst="rect">
            <a:avLst/>
          </a:prstGeom>
          <a:noFill/>
        </p:spPr>
        <p:txBody>
          <a:bodyPr wrap="square" rtlCol="0">
            <a:spAutoFit/>
          </a:bodyPr>
          <a:lstStyle/>
          <a:p>
            <a:r>
              <a:rPr lang="en-US" sz="1800" dirty="0">
                <a:solidFill>
                  <a:srgbClr val="92278F"/>
                </a:solidFill>
                <a:latin typeface="Arial Rounded MT Bold"/>
                <a:cs typeface="Arial Rounded MT Bold"/>
              </a:rPr>
              <a:t> </a:t>
            </a:r>
            <a:r>
              <a:rPr lang="en-US" sz="2800" dirty="0">
                <a:solidFill>
                  <a:srgbClr val="92278F"/>
                </a:solidFill>
                <a:latin typeface="Arial Rounded MT Bold"/>
                <a:cs typeface="Arial Rounded MT Bold"/>
              </a:rPr>
              <a:t>Membership of Comhairle 2023 </a:t>
            </a:r>
            <a:endParaRPr lang="en-IE" sz="2800" dirty="0"/>
          </a:p>
        </p:txBody>
      </p:sp>
      <p:pic>
        <p:nvPicPr>
          <p:cNvPr id="5" name="Picture 4">
            <a:extLst>
              <a:ext uri="{FF2B5EF4-FFF2-40B4-BE49-F238E27FC236}">
                <a16:creationId xmlns:a16="http://schemas.microsoft.com/office/drawing/2014/main" id="{20E2B757-E195-D681-29CA-86478F6A3C75}"/>
              </a:ext>
            </a:extLst>
          </p:cNvPr>
          <p:cNvPicPr>
            <a:picLocks noChangeAspect="1"/>
          </p:cNvPicPr>
          <p:nvPr/>
        </p:nvPicPr>
        <p:blipFill>
          <a:blip r:embed="rId3"/>
          <a:stretch>
            <a:fillRect/>
          </a:stretch>
        </p:blipFill>
        <p:spPr>
          <a:xfrm rot="795242">
            <a:off x="5897577" y="3198535"/>
            <a:ext cx="4974464" cy="1261238"/>
          </a:xfrm>
          <a:prstGeom prst="ellipse">
            <a:avLst/>
          </a:prstGeom>
          <a:ln>
            <a:noFill/>
          </a:ln>
          <a:effectLst>
            <a:softEdge rad="112500"/>
          </a:effectLst>
        </p:spPr>
      </p:pic>
    </p:spTree>
    <p:extLst>
      <p:ext uri="{BB962C8B-B14F-4D97-AF65-F5344CB8AC3E}">
        <p14:creationId xmlns:p14="http://schemas.microsoft.com/office/powerpoint/2010/main" val="3762438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4"/>
          <a:stretch>
            <a:fillRect/>
          </a:stretch>
        </p:blipFill>
        <p:spPr>
          <a:xfrm>
            <a:off x="1514522" y="0"/>
            <a:ext cx="9144000" cy="6858000"/>
          </a:xfrm>
          <a:prstGeom prst="rect">
            <a:avLst/>
          </a:prstGeom>
        </p:spPr>
      </p:pic>
      <p:sp>
        <p:nvSpPr>
          <p:cNvPr id="5" name="TextBox 4"/>
          <p:cNvSpPr txBox="1"/>
          <p:nvPr/>
        </p:nvSpPr>
        <p:spPr>
          <a:xfrm>
            <a:off x="2261148" y="1125997"/>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2022/23 Topic –Mental Health </a:t>
            </a:r>
          </a:p>
        </p:txBody>
      </p:sp>
      <p:sp>
        <p:nvSpPr>
          <p:cNvPr id="2" name="TextBox 1">
            <a:extLst>
              <a:ext uri="{FF2B5EF4-FFF2-40B4-BE49-F238E27FC236}">
                <a16:creationId xmlns:a16="http://schemas.microsoft.com/office/drawing/2014/main" id="{3E0CB303-9E91-143D-749F-C4671162DAE8}"/>
              </a:ext>
            </a:extLst>
          </p:cNvPr>
          <p:cNvSpPr txBox="1"/>
          <p:nvPr/>
        </p:nvSpPr>
        <p:spPr>
          <a:xfrm>
            <a:off x="1895475" y="1885952"/>
            <a:ext cx="5007349" cy="5632311"/>
          </a:xfrm>
          <a:prstGeom prst="rect">
            <a:avLst/>
          </a:prstGeom>
          <a:noFill/>
        </p:spPr>
        <p:txBody>
          <a:bodyPr wrap="square" rtlCol="0">
            <a:spAutoFit/>
          </a:bodyPr>
          <a:lstStyle/>
          <a:p>
            <a:r>
              <a:rPr lang="en-GB" sz="2000" dirty="0">
                <a:latin typeface="Arial Rounded MT Bold" panose="020F0704030504030204" pitchFamily="34" charset="0"/>
              </a:rPr>
              <a:t>Our 2022/23 Topic is Mental Health</a:t>
            </a:r>
          </a:p>
          <a:p>
            <a:endParaRPr lang="en-GB" sz="2000" dirty="0">
              <a:latin typeface="Arial Rounded MT Bold" panose="020F0704030504030204" pitchFamily="34" charset="0"/>
            </a:endParaRPr>
          </a:p>
          <a:p>
            <a:pPr marL="342900" indent="-342900">
              <a:buFont typeface="Arial" panose="020B0604020202020204" pitchFamily="34" charset="0"/>
              <a:buChar char="•"/>
            </a:pPr>
            <a:r>
              <a:rPr lang="en-GB" sz="2000" dirty="0">
                <a:latin typeface="Arial Rounded MT Bold" panose="020F0704030504030204" pitchFamily="34" charset="0"/>
              </a:rPr>
              <a:t>We designed, created and produced posters utilising talent within the Comhairle, which focus both on general mental health and also on specific types of stress that may impact on a young person’s mental health; school and exam stress and growing up LGBTQIA+</a:t>
            </a:r>
          </a:p>
          <a:p>
            <a:pPr marL="342900" indent="-342900">
              <a:buFont typeface="Arial" panose="020B0604020202020204" pitchFamily="34" charset="0"/>
              <a:buChar char="•"/>
            </a:pPr>
            <a:r>
              <a:rPr lang="en-GB" sz="2000" dirty="0">
                <a:latin typeface="Arial Rounded MT Bold" panose="020F0704030504030204" pitchFamily="34" charset="0"/>
              </a:rPr>
              <a:t>The posters will be sent to all schools, alternative learning programmes and youth services in South Dublin </a:t>
            </a:r>
          </a:p>
          <a:p>
            <a:endParaRPr lang="en-GB" sz="2000" dirty="0">
              <a:latin typeface="Arial Rounded MT Bold" panose="020F0704030504030204" pitchFamily="34" charset="0"/>
            </a:endParaRPr>
          </a:p>
          <a:p>
            <a:endParaRPr lang="en-GB" sz="2000" dirty="0">
              <a:latin typeface="Arial Rounded MT Bold" panose="020F0704030504030204" pitchFamily="34" charset="0"/>
            </a:endParaRPr>
          </a:p>
          <a:p>
            <a:endParaRPr lang="en-GB" sz="2000" dirty="0">
              <a:latin typeface="Arial Rounded MT Bold" panose="020F0704030504030204" pitchFamily="34" charset="0"/>
            </a:endParaRPr>
          </a:p>
          <a:p>
            <a:endParaRPr lang="en-GB" sz="2000" dirty="0">
              <a:latin typeface="Arial Rounded MT Bold" panose="020F0704030504030204" pitchFamily="34" charset="0"/>
            </a:endParaRPr>
          </a:p>
        </p:txBody>
      </p:sp>
      <p:pic>
        <p:nvPicPr>
          <p:cNvPr id="9" name="Picture 8">
            <a:extLst>
              <a:ext uri="{FF2B5EF4-FFF2-40B4-BE49-F238E27FC236}">
                <a16:creationId xmlns:a16="http://schemas.microsoft.com/office/drawing/2014/main" id="{0B52D73C-D4FA-558D-62BD-A3B4322E9DEA}"/>
              </a:ext>
            </a:extLst>
          </p:cNvPr>
          <p:cNvPicPr>
            <a:picLocks noChangeAspect="1"/>
          </p:cNvPicPr>
          <p:nvPr/>
        </p:nvPicPr>
        <p:blipFill>
          <a:blip r:embed="rId5"/>
          <a:stretch>
            <a:fillRect/>
          </a:stretch>
        </p:blipFill>
        <p:spPr>
          <a:xfrm rot="387143">
            <a:off x="7031626" y="3050827"/>
            <a:ext cx="3156592" cy="21054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097439"/>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1514522" y="0"/>
            <a:ext cx="9144000" cy="6858000"/>
          </a:xfrm>
          <a:prstGeom prst="rect">
            <a:avLst/>
          </a:prstGeom>
        </p:spPr>
      </p:pic>
      <p:sp>
        <p:nvSpPr>
          <p:cNvPr id="5" name="TextBox 4"/>
          <p:cNvSpPr txBox="1"/>
          <p:nvPr/>
        </p:nvSpPr>
        <p:spPr>
          <a:xfrm>
            <a:off x="2261148" y="1125997"/>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2022/23 Topic –Mental Health </a:t>
            </a:r>
          </a:p>
        </p:txBody>
      </p:sp>
      <p:sp>
        <p:nvSpPr>
          <p:cNvPr id="2" name="TextBox 1">
            <a:extLst>
              <a:ext uri="{FF2B5EF4-FFF2-40B4-BE49-F238E27FC236}">
                <a16:creationId xmlns:a16="http://schemas.microsoft.com/office/drawing/2014/main" id="{3E0CB303-9E91-143D-749F-C4671162DAE8}"/>
              </a:ext>
            </a:extLst>
          </p:cNvPr>
          <p:cNvSpPr txBox="1"/>
          <p:nvPr/>
        </p:nvSpPr>
        <p:spPr>
          <a:xfrm>
            <a:off x="1895475" y="1885952"/>
            <a:ext cx="3985372" cy="5632311"/>
          </a:xfrm>
          <a:prstGeom prst="rect">
            <a:avLst/>
          </a:prstGeom>
          <a:noFill/>
        </p:spPr>
        <p:txBody>
          <a:bodyPr wrap="square" rtlCol="0">
            <a:spAutoFit/>
          </a:bodyPr>
          <a:lstStyle/>
          <a:p>
            <a:pPr marL="342900" indent="-342900">
              <a:buFont typeface="Arial" panose="020B0604020202020204" pitchFamily="34" charset="0"/>
              <a:buChar char="•"/>
            </a:pPr>
            <a:endParaRPr lang="en-GB" sz="2000" dirty="0">
              <a:latin typeface="Arial Rounded MT Bold" panose="020F0704030504030204" pitchFamily="34" charset="0"/>
            </a:endParaRPr>
          </a:p>
          <a:p>
            <a:pPr marL="342900" indent="-342900">
              <a:buFont typeface="Arial" panose="020B0604020202020204" pitchFamily="34" charset="0"/>
              <a:buChar char="•"/>
            </a:pPr>
            <a:r>
              <a:rPr lang="en-GB" sz="2000" dirty="0">
                <a:latin typeface="Arial Rounded MT Bold" panose="020F0704030504030204" pitchFamily="34" charset="0"/>
              </a:rPr>
              <a:t>The posters have a QR code that when scanned leads you to the websites of national and local organisations that can help young people who are experiencing mental health difficulties, like Jigsaw and Beacon of Light</a:t>
            </a:r>
          </a:p>
          <a:p>
            <a:pPr marL="342900" indent="-342900">
              <a:buFont typeface="Arial" panose="020B0604020202020204" pitchFamily="34" charset="0"/>
              <a:buChar char="•"/>
            </a:pPr>
            <a:r>
              <a:rPr lang="en-GB" sz="2000" dirty="0">
                <a:latin typeface="Arial Rounded MT Bold" panose="020F0704030504030204" pitchFamily="34" charset="0"/>
              </a:rPr>
              <a:t>We will launching the Mental Health campaign with Mayor Emma Murphy during the Easter break</a:t>
            </a:r>
          </a:p>
          <a:p>
            <a:pPr marL="342900" indent="-342900">
              <a:buFont typeface="Arial" panose="020B0604020202020204" pitchFamily="34" charset="0"/>
              <a:buChar char="•"/>
            </a:pPr>
            <a:endParaRPr lang="en-GB" sz="2000" dirty="0">
              <a:latin typeface="Arial Rounded MT Bold" panose="020F0704030504030204" pitchFamily="34" charset="0"/>
            </a:endParaRPr>
          </a:p>
          <a:p>
            <a:endParaRPr lang="en-GB" sz="2000" dirty="0">
              <a:latin typeface="Arial Rounded MT Bold" panose="020F0704030504030204" pitchFamily="34" charset="0"/>
            </a:endParaRPr>
          </a:p>
          <a:p>
            <a:endParaRPr lang="en-GB" sz="2000" dirty="0">
              <a:latin typeface="Arial Rounded MT Bold" panose="020F0704030504030204" pitchFamily="34" charset="0"/>
            </a:endParaRPr>
          </a:p>
          <a:p>
            <a:endParaRPr lang="en-GB" sz="2000" dirty="0">
              <a:latin typeface="Arial Rounded MT Bold" panose="020F0704030504030204" pitchFamily="34" charset="0"/>
            </a:endParaRPr>
          </a:p>
        </p:txBody>
      </p:sp>
      <p:pic>
        <p:nvPicPr>
          <p:cNvPr id="8" name="Picture 7">
            <a:extLst>
              <a:ext uri="{FF2B5EF4-FFF2-40B4-BE49-F238E27FC236}">
                <a16:creationId xmlns:a16="http://schemas.microsoft.com/office/drawing/2014/main" id="{7521C2F9-EB98-953D-A9DD-57BED70E7B8B}"/>
              </a:ext>
            </a:extLst>
          </p:cNvPr>
          <p:cNvPicPr>
            <a:picLocks noChangeAspect="1"/>
          </p:cNvPicPr>
          <p:nvPr/>
        </p:nvPicPr>
        <p:blipFill>
          <a:blip r:embed="rId4"/>
          <a:stretch>
            <a:fillRect/>
          </a:stretch>
        </p:blipFill>
        <p:spPr>
          <a:xfrm>
            <a:off x="6477084" y="2663754"/>
            <a:ext cx="3819441" cy="26450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00310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HAIRLE2.jpg"/>
          <p:cNvPicPr>
            <a:picLocks noChangeAspect="1"/>
          </p:cNvPicPr>
          <p:nvPr/>
        </p:nvPicPr>
        <p:blipFill>
          <a:blip r:embed="rId3"/>
          <a:stretch>
            <a:fillRect/>
          </a:stretch>
        </p:blipFill>
        <p:spPr>
          <a:xfrm>
            <a:off x="1514522" y="0"/>
            <a:ext cx="9144000" cy="6858000"/>
          </a:xfrm>
          <a:prstGeom prst="rect">
            <a:avLst/>
          </a:prstGeom>
        </p:spPr>
      </p:pic>
      <p:sp>
        <p:nvSpPr>
          <p:cNvPr id="5" name="TextBox 4"/>
          <p:cNvSpPr txBox="1"/>
          <p:nvPr/>
        </p:nvSpPr>
        <p:spPr>
          <a:xfrm>
            <a:off x="2261148" y="1125997"/>
            <a:ext cx="6379308" cy="492443"/>
          </a:xfrm>
          <a:prstGeom prst="rect">
            <a:avLst/>
          </a:prstGeom>
          <a:noFill/>
        </p:spPr>
        <p:txBody>
          <a:bodyPr wrap="square" rtlCol="0">
            <a:spAutoFit/>
          </a:bodyPr>
          <a:lstStyle/>
          <a:p>
            <a:r>
              <a:rPr lang="en-US" sz="2600" dirty="0">
                <a:solidFill>
                  <a:srgbClr val="92278F"/>
                </a:solidFill>
                <a:latin typeface="Arial Rounded MT Bold"/>
                <a:cs typeface="Arial Rounded MT Bold"/>
              </a:rPr>
              <a:t>2022/23 Topic –Mental Health Posters</a:t>
            </a:r>
          </a:p>
        </p:txBody>
      </p:sp>
      <p:sp>
        <p:nvSpPr>
          <p:cNvPr id="2" name="TextBox 1">
            <a:extLst>
              <a:ext uri="{FF2B5EF4-FFF2-40B4-BE49-F238E27FC236}">
                <a16:creationId xmlns:a16="http://schemas.microsoft.com/office/drawing/2014/main" id="{3E0CB303-9E91-143D-749F-C4671162DAE8}"/>
              </a:ext>
            </a:extLst>
          </p:cNvPr>
          <p:cNvSpPr txBox="1"/>
          <p:nvPr/>
        </p:nvSpPr>
        <p:spPr>
          <a:xfrm>
            <a:off x="1895475" y="1885952"/>
            <a:ext cx="5562600" cy="1323439"/>
          </a:xfrm>
          <a:prstGeom prst="rect">
            <a:avLst/>
          </a:prstGeom>
          <a:noFill/>
        </p:spPr>
        <p:txBody>
          <a:bodyPr wrap="square" rtlCol="0">
            <a:spAutoFit/>
          </a:bodyPr>
          <a:lstStyle/>
          <a:p>
            <a:pPr marL="342900" indent="-342900">
              <a:buFont typeface="Arial" panose="020B0604020202020204" pitchFamily="34" charset="0"/>
              <a:buChar char="•"/>
            </a:pPr>
            <a:endParaRPr lang="en-GB" sz="2000" dirty="0">
              <a:latin typeface="Arial Rounded MT Bold" panose="020F0704030504030204" pitchFamily="34" charset="0"/>
            </a:endParaRPr>
          </a:p>
          <a:p>
            <a:endParaRPr lang="en-GB" sz="2000" dirty="0">
              <a:latin typeface="Arial Rounded MT Bold" panose="020F0704030504030204" pitchFamily="34" charset="0"/>
            </a:endParaRPr>
          </a:p>
          <a:p>
            <a:endParaRPr lang="en-GB" sz="2000" dirty="0">
              <a:latin typeface="Arial Rounded MT Bold" panose="020F0704030504030204" pitchFamily="34" charset="0"/>
            </a:endParaRPr>
          </a:p>
          <a:p>
            <a:endParaRPr lang="en-GB" sz="2000" dirty="0">
              <a:latin typeface="Arial Rounded MT Bold" panose="020F0704030504030204" pitchFamily="34" charset="0"/>
            </a:endParaRPr>
          </a:p>
        </p:txBody>
      </p:sp>
      <p:pic>
        <p:nvPicPr>
          <p:cNvPr id="11" name="Picture 10">
            <a:extLst>
              <a:ext uri="{FF2B5EF4-FFF2-40B4-BE49-F238E27FC236}">
                <a16:creationId xmlns:a16="http://schemas.microsoft.com/office/drawing/2014/main" id="{965BCD77-96CE-60DC-D853-FA2A3768C23D}"/>
              </a:ext>
            </a:extLst>
          </p:cNvPr>
          <p:cNvPicPr>
            <a:picLocks noChangeAspect="1"/>
          </p:cNvPicPr>
          <p:nvPr/>
        </p:nvPicPr>
        <p:blipFill>
          <a:blip r:embed="rId4"/>
          <a:stretch>
            <a:fillRect/>
          </a:stretch>
        </p:blipFill>
        <p:spPr>
          <a:xfrm>
            <a:off x="4667884" y="2104740"/>
            <a:ext cx="2866426" cy="4017212"/>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4EF4B5E7-0734-0878-D11D-DA87C08D5D01}"/>
              </a:ext>
            </a:extLst>
          </p:cNvPr>
          <p:cNvPicPr>
            <a:picLocks noChangeAspect="1"/>
          </p:cNvPicPr>
          <p:nvPr/>
        </p:nvPicPr>
        <p:blipFill>
          <a:blip r:embed="rId5"/>
          <a:stretch>
            <a:fillRect/>
          </a:stretch>
        </p:blipFill>
        <p:spPr>
          <a:xfrm>
            <a:off x="1670277" y="2349967"/>
            <a:ext cx="2841852" cy="4017212"/>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E1D22239-8F24-CA9D-8027-577F3F654F82}"/>
              </a:ext>
            </a:extLst>
          </p:cNvPr>
          <p:cNvPicPr>
            <a:picLocks noChangeAspect="1"/>
          </p:cNvPicPr>
          <p:nvPr/>
        </p:nvPicPr>
        <p:blipFill>
          <a:blip r:embed="rId6"/>
          <a:stretch>
            <a:fillRect/>
          </a:stretch>
        </p:blipFill>
        <p:spPr>
          <a:xfrm>
            <a:off x="7706021" y="2349967"/>
            <a:ext cx="2831805" cy="40172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14558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4476</TotalTime>
  <Words>886</Words>
  <Application>Microsoft Office PowerPoint</Application>
  <PresentationFormat>Widescreen</PresentationFormat>
  <Paragraphs>127</Paragraphs>
  <Slides>16</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Rounded MT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 Clarke</dc:creator>
  <cp:lastModifiedBy>Su Clarke</cp:lastModifiedBy>
  <cp:revision>24</cp:revision>
  <dcterms:created xsi:type="dcterms:W3CDTF">2023-02-01T15:45:37Z</dcterms:created>
  <dcterms:modified xsi:type="dcterms:W3CDTF">2023-02-16T20:17:02Z</dcterms:modified>
</cp:coreProperties>
</file>