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4"/>
  </p:sldMasterIdLst>
  <p:notesMasterIdLst>
    <p:notesMasterId r:id="rId17"/>
  </p:notesMasterIdLst>
  <p:handoutMasterIdLst>
    <p:handoutMasterId r:id="rId18"/>
  </p:handoutMasterIdLst>
  <p:sldIdLst>
    <p:sldId id="259" r:id="rId5"/>
    <p:sldId id="262" r:id="rId6"/>
    <p:sldId id="274" r:id="rId7"/>
    <p:sldId id="275" r:id="rId8"/>
    <p:sldId id="276" r:id="rId9"/>
    <p:sldId id="277" r:id="rId10"/>
    <p:sldId id="278" r:id="rId11"/>
    <p:sldId id="284" r:id="rId12"/>
    <p:sldId id="279" r:id="rId13"/>
    <p:sldId id="280" r:id="rId14"/>
    <p:sldId id="281" r:id="rId15"/>
    <p:sldId id="282" r:id="rId16"/>
  </p:sldIdLst>
  <p:sldSz cx="9144000" cy="6858000" type="screen4x3"/>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F9173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6" d="100"/>
          <a:sy n="116" d="100"/>
        </p:scale>
        <p:origin x="1386" y="114"/>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lang="en-IE"/>
          </a:p>
        </p:txBody>
      </p:sp>
      <p:sp>
        <p:nvSpPr>
          <p:cNvPr id="3" name="Date Placeholder 2"/>
          <p:cNvSpPr>
            <a:spLocks noGrp="1"/>
          </p:cNvSpPr>
          <p:nvPr>
            <p:ph type="dt" sz="quarter" idx="1"/>
          </p:nvPr>
        </p:nvSpPr>
        <p:spPr>
          <a:xfrm>
            <a:off x="4021294" y="0"/>
            <a:ext cx="3076363" cy="511731"/>
          </a:xfrm>
          <a:prstGeom prst="rect">
            <a:avLst/>
          </a:prstGeom>
        </p:spPr>
        <p:txBody>
          <a:bodyPr vert="horz" lIns="99048" tIns="49524" rIns="99048" bIns="49524" rtlCol="0"/>
          <a:lstStyle>
            <a:lvl1pPr algn="r">
              <a:defRPr sz="1300"/>
            </a:lvl1pPr>
          </a:lstStyle>
          <a:p>
            <a:fld id="{B50A23CE-1BF5-4A47-8671-456A6ECB4D6B}" type="datetimeFigureOut">
              <a:rPr lang="en-IE" smtClean="0"/>
              <a:t>16/02/2023</a:t>
            </a:fld>
            <a:endParaRPr lang="en-IE"/>
          </a:p>
        </p:txBody>
      </p:sp>
      <p:sp>
        <p:nvSpPr>
          <p:cNvPr id="4" name="Footer Placeholder 3"/>
          <p:cNvSpPr>
            <a:spLocks noGrp="1"/>
          </p:cNvSpPr>
          <p:nvPr>
            <p:ph type="ftr" sz="quarter" idx="2"/>
          </p:nvPr>
        </p:nvSpPr>
        <p:spPr>
          <a:xfrm>
            <a:off x="0" y="9721106"/>
            <a:ext cx="3076363" cy="511731"/>
          </a:xfrm>
          <a:prstGeom prst="rect">
            <a:avLst/>
          </a:prstGeom>
        </p:spPr>
        <p:txBody>
          <a:bodyPr vert="horz" lIns="99048" tIns="49524" rIns="99048" bIns="49524" rtlCol="0" anchor="b"/>
          <a:lstStyle>
            <a:lvl1pPr algn="l">
              <a:defRPr sz="1300"/>
            </a:lvl1pPr>
          </a:lstStyle>
          <a:p>
            <a:endParaRPr lang="en-IE"/>
          </a:p>
        </p:txBody>
      </p:sp>
      <p:sp>
        <p:nvSpPr>
          <p:cNvPr id="5" name="Slide Number Placeholder 4"/>
          <p:cNvSpPr>
            <a:spLocks noGrp="1"/>
          </p:cNvSpPr>
          <p:nvPr>
            <p:ph type="sldNum" sz="quarter" idx="3"/>
          </p:nvPr>
        </p:nvSpPr>
        <p:spPr>
          <a:xfrm>
            <a:off x="4021294" y="9721106"/>
            <a:ext cx="3076363" cy="511731"/>
          </a:xfrm>
          <a:prstGeom prst="rect">
            <a:avLst/>
          </a:prstGeom>
        </p:spPr>
        <p:txBody>
          <a:bodyPr vert="horz" lIns="99048" tIns="49524" rIns="99048" bIns="49524" rtlCol="0" anchor="b"/>
          <a:lstStyle>
            <a:lvl1pPr algn="r">
              <a:defRPr sz="1300"/>
            </a:lvl1pPr>
          </a:lstStyle>
          <a:p>
            <a:fld id="{073507FD-BEC2-4749-A253-C34B515CF2AB}" type="slidenum">
              <a:rPr lang="en-IE" smtClean="0"/>
              <a:t>‹#›</a:t>
            </a:fld>
            <a:endParaRPr lang="en-I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lang="en-IE"/>
          </a:p>
        </p:txBody>
      </p:sp>
      <p:sp>
        <p:nvSpPr>
          <p:cNvPr id="3" name="Date Placeholder 2"/>
          <p:cNvSpPr>
            <a:spLocks noGrp="1"/>
          </p:cNvSpPr>
          <p:nvPr>
            <p:ph type="dt" idx="1"/>
          </p:nvPr>
        </p:nvSpPr>
        <p:spPr>
          <a:xfrm>
            <a:off x="4021294" y="0"/>
            <a:ext cx="3076363" cy="511731"/>
          </a:xfrm>
          <a:prstGeom prst="rect">
            <a:avLst/>
          </a:prstGeom>
        </p:spPr>
        <p:txBody>
          <a:bodyPr vert="horz" lIns="99048" tIns="49524" rIns="99048" bIns="49524" rtlCol="0"/>
          <a:lstStyle>
            <a:lvl1pPr algn="r">
              <a:defRPr sz="1300"/>
            </a:lvl1pPr>
          </a:lstStyle>
          <a:p>
            <a:fld id="{A2FDC78D-3901-45FA-BE9B-00B5D470E722}" type="datetimeFigureOut">
              <a:rPr lang="en-US" smtClean="0"/>
              <a:pPr/>
              <a:t>2/16/2023</a:t>
            </a:fld>
            <a:endParaRPr lang="en-IE"/>
          </a:p>
        </p:txBody>
      </p:sp>
      <p:sp>
        <p:nvSpPr>
          <p:cNvPr id="4" name="Slide Image Placeholder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9048" tIns="49524" rIns="99048" bIns="49524" rtlCol="0" anchor="ctr"/>
          <a:lstStyle/>
          <a:p>
            <a:endParaRPr lang="en-IE"/>
          </a:p>
        </p:txBody>
      </p:sp>
      <p:sp>
        <p:nvSpPr>
          <p:cNvPr id="5" name="Notes Placeholder 4"/>
          <p:cNvSpPr>
            <a:spLocks noGrp="1"/>
          </p:cNvSpPr>
          <p:nvPr>
            <p:ph type="body" sz="quarter" idx="3"/>
          </p:nvPr>
        </p:nvSpPr>
        <p:spPr>
          <a:xfrm>
            <a:off x="709930" y="4861441"/>
            <a:ext cx="5679440" cy="4605576"/>
          </a:xfrm>
          <a:prstGeom prst="rect">
            <a:avLst/>
          </a:prstGeom>
        </p:spPr>
        <p:txBody>
          <a:bodyPr vert="horz" lIns="99048" tIns="49524" rIns="99048" bIns="49524"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9721106"/>
            <a:ext cx="3076363" cy="511731"/>
          </a:xfrm>
          <a:prstGeom prst="rect">
            <a:avLst/>
          </a:prstGeom>
        </p:spPr>
        <p:txBody>
          <a:bodyPr vert="horz" lIns="99048" tIns="49524" rIns="99048" bIns="49524" rtlCol="0" anchor="b"/>
          <a:lstStyle>
            <a:lvl1pPr algn="l">
              <a:defRPr sz="1300"/>
            </a:lvl1pPr>
          </a:lstStyle>
          <a:p>
            <a:endParaRPr lang="en-IE"/>
          </a:p>
        </p:txBody>
      </p:sp>
      <p:sp>
        <p:nvSpPr>
          <p:cNvPr id="7" name="Slide Number Placeholder 6"/>
          <p:cNvSpPr>
            <a:spLocks noGrp="1"/>
          </p:cNvSpPr>
          <p:nvPr>
            <p:ph type="sldNum" sz="quarter" idx="5"/>
          </p:nvPr>
        </p:nvSpPr>
        <p:spPr>
          <a:xfrm>
            <a:off x="4021294" y="9721106"/>
            <a:ext cx="3076363" cy="511731"/>
          </a:xfrm>
          <a:prstGeom prst="rect">
            <a:avLst/>
          </a:prstGeom>
        </p:spPr>
        <p:txBody>
          <a:bodyPr vert="horz" lIns="99048" tIns="49524" rIns="99048" bIns="49524" rtlCol="0" anchor="b"/>
          <a:lstStyle>
            <a:lvl1pPr algn="r">
              <a:defRPr sz="1300"/>
            </a:lvl1pPr>
          </a:lstStyle>
          <a:p>
            <a:fld id="{55CFA083-5B22-4203-ADA8-F675F3DE0B0E}" type="slidenum">
              <a:rPr lang="en-IE" smtClean="0"/>
              <a:pPr/>
              <a:t>‹#›</a:t>
            </a:fld>
            <a:endParaRPr lang="en-IE"/>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FBCDE41-BB33-45E2-9DE2-3C992062D91F}" type="datetimeFigureOut">
              <a:rPr lang="en-IE" smtClean="0"/>
              <a:pPr/>
              <a:t>16/02/2023</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A135A813-E24C-4FD4-A491-573C6BA22C15}" type="slidenum">
              <a:rPr lang="en-IE" smtClean="0"/>
              <a:pPr/>
              <a:t>‹#›</a:t>
            </a:fld>
            <a:endParaRPr lang="en-IE"/>
          </a:p>
        </p:txBody>
      </p:sp>
    </p:spTree>
    <p:extLst>
      <p:ext uri="{BB962C8B-B14F-4D97-AF65-F5344CB8AC3E}">
        <p14:creationId xmlns:p14="http://schemas.microsoft.com/office/powerpoint/2010/main" val="40146871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3FBCDE41-BB33-45E2-9DE2-3C992062D91F}" type="datetimeFigureOut">
              <a:rPr lang="en-IE" smtClean="0"/>
              <a:pPr/>
              <a:t>16/02/2023</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A135A813-E24C-4FD4-A491-573C6BA22C15}" type="slidenum">
              <a:rPr lang="en-IE" smtClean="0"/>
              <a:pPr/>
              <a:t>‹#›</a:t>
            </a:fld>
            <a:endParaRPr lang="en-IE"/>
          </a:p>
        </p:txBody>
      </p:sp>
    </p:spTree>
    <p:extLst>
      <p:ext uri="{BB962C8B-B14F-4D97-AF65-F5344CB8AC3E}">
        <p14:creationId xmlns:p14="http://schemas.microsoft.com/office/powerpoint/2010/main" val="38806840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3FBCDE41-BB33-45E2-9DE2-3C992062D91F}" type="datetimeFigureOut">
              <a:rPr lang="en-IE" smtClean="0"/>
              <a:pPr/>
              <a:t>16/02/2023</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A135A813-E24C-4FD4-A491-573C6BA22C15}" type="slidenum">
              <a:rPr lang="en-IE" smtClean="0"/>
              <a:pPr/>
              <a:t>‹#›</a:t>
            </a:fld>
            <a:endParaRPr lang="en-IE"/>
          </a:p>
        </p:txBody>
      </p:sp>
    </p:spTree>
    <p:extLst>
      <p:ext uri="{BB962C8B-B14F-4D97-AF65-F5344CB8AC3E}">
        <p14:creationId xmlns:p14="http://schemas.microsoft.com/office/powerpoint/2010/main" val="16519509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3FBCDE41-BB33-45E2-9DE2-3C992062D91F}" type="datetimeFigureOut">
              <a:rPr lang="en-IE" smtClean="0"/>
              <a:pPr/>
              <a:t>16/02/2023</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A135A813-E24C-4FD4-A491-573C6BA22C15}" type="slidenum">
              <a:rPr lang="en-IE" smtClean="0"/>
              <a:pPr/>
              <a:t>‹#›</a:t>
            </a:fld>
            <a:endParaRPr lang="en-IE"/>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10440636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FBCDE41-BB33-45E2-9DE2-3C992062D91F}" type="datetimeFigureOut">
              <a:rPr lang="en-IE" smtClean="0"/>
              <a:pPr/>
              <a:t>16/02/2023</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A135A813-E24C-4FD4-A491-573C6BA22C15}" type="slidenum">
              <a:rPr lang="en-IE" smtClean="0"/>
              <a:pPr/>
              <a:t>‹#›</a:t>
            </a:fld>
            <a:endParaRPr lang="en-IE"/>
          </a:p>
        </p:txBody>
      </p:sp>
    </p:spTree>
    <p:extLst>
      <p:ext uri="{BB962C8B-B14F-4D97-AF65-F5344CB8AC3E}">
        <p14:creationId xmlns:p14="http://schemas.microsoft.com/office/powerpoint/2010/main" val="27862982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FBCDE41-BB33-45E2-9DE2-3C992062D91F}" type="datetimeFigureOut">
              <a:rPr lang="en-IE" smtClean="0"/>
              <a:pPr/>
              <a:t>16/02/2023</a:t>
            </a:fld>
            <a:endParaRPr lang="en-IE"/>
          </a:p>
        </p:txBody>
      </p:sp>
      <p:sp>
        <p:nvSpPr>
          <p:cNvPr id="4"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A135A813-E24C-4FD4-A491-573C6BA22C15}" type="slidenum">
              <a:rPr lang="en-IE" smtClean="0"/>
              <a:pPr/>
              <a:t>‹#›</a:t>
            </a:fld>
            <a:endParaRPr lang="en-IE"/>
          </a:p>
        </p:txBody>
      </p:sp>
    </p:spTree>
    <p:extLst>
      <p:ext uri="{BB962C8B-B14F-4D97-AF65-F5344CB8AC3E}">
        <p14:creationId xmlns:p14="http://schemas.microsoft.com/office/powerpoint/2010/main" val="19705140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FBCDE41-BB33-45E2-9DE2-3C992062D91F}" type="datetimeFigureOut">
              <a:rPr lang="en-IE" smtClean="0"/>
              <a:pPr/>
              <a:t>16/02/2023</a:t>
            </a:fld>
            <a:endParaRPr lang="en-IE"/>
          </a:p>
        </p:txBody>
      </p:sp>
      <p:sp>
        <p:nvSpPr>
          <p:cNvPr id="4"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A135A813-E24C-4FD4-A491-573C6BA22C15}" type="slidenum">
              <a:rPr lang="en-IE" smtClean="0"/>
              <a:pPr/>
              <a:t>‹#›</a:t>
            </a:fld>
            <a:endParaRPr lang="en-IE"/>
          </a:p>
        </p:txBody>
      </p:sp>
    </p:spTree>
    <p:extLst>
      <p:ext uri="{BB962C8B-B14F-4D97-AF65-F5344CB8AC3E}">
        <p14:creationId xmlns:p14="http://schemas.microsoft.com/office/powerpoint/2010/main" val="27691321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BCDE41-BB33-45E2-9DE2-3C992062D91F}" type="datetimeFigureOut">
              <a:rPr lang="en-IE" smtClean="0"/>
              <a:pPr/>
              <a:t>16/02/2023</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A135A813-E24C-4FD4-A491-573C6BA22C15}" type="slidenum">
              <a:rPr lang="en-IE" smtClean="0"/>
              <a:pPr/>
              <a:t>‹#›</a:t>
            </a:fld>
            <a:endParaRPr lang="en-IE"/>
          </a:p>
        </p:txBody>
      </p:sp>
    </p:spTree>
    <p:extLst>
      <p:ext uri="{BB962C8B-B14F-4D97-AF65-F5344CB8AC3E}">
        <p14:creationId xmlns:p14="http://schemas.microsoft.com/office/powerpoint/2010/main" val="38799618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BCDE41-BB33-45E2-9DE2-3C992062D91F}" type="datetimeFigureOut">
              <a:rPr lang="en-IE" smtClean="0"/>
              <a:pPr/>
              <a:t>16/02/2023</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A135A813-E24C-4FD4-A491-573C6BA22C15}" type="slidenum">
              <a:rPr lang="en-IE" smtClean="0"/>
              <a:pPr/>
              <a:t>‹#›</a:t>
            </a:fld>
            <a:endParaRPr lang="en-IE"/>
          </a:p>
        </p:txBody>
      </p:sp>
    </p:spTree>
    <p:extLst>
      <p:ext uri="{BB962C8B-B14F-4D97-AF65-F5344CB8AC3E}">
        <p14:creationId xmlns:p14="http://schemas.microsoft.com/office/powerpoint/2010/main" val="1135278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3FBCDE41-BB33-45E2-9DE2-3C992062D91F}" type="datetimeFigureOut">
              <a:rPr lang="en-IE" smtClean="0"/>
              <a:pPr/>
              <a:t>16/02/2023</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A135A813-E24C-4FD4-A491-573C6BA22C15}" type="slidenum">
              <a:rPr lang="en-IE" smtClean="0"/>
              <a:pPr/>
              <a:t>‹#›</a:t>
            </a:fld>
            <a:endParaRPr lang="en-IE"/>
          </a:p>
        </p:txBody>
      </p:sp>
    </p:spTree>
    <p:extLst>
      <p:ext uri="{BB962C8B-B14F-4D97-AF65-F5344CB8AC3E}">
        <p14:creationId xmlns:p14="http://schemas.microsoft.com/office/powerpoint/2010/main" val="37139750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FBCDE41-BB33-45E2-9DE2-3C992062D91F}" type="datetimeFigureOut">
              <a:rPr lang="en-IE" smtClean="0"/>
              <a:pPr/>
              <a:t>16/02/2023</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A135A813-E24C-4FD4-A491-573C6BA22C15}" type="slidenum">
              <a:rPr lang="en-IE" smtClean="0"/>
              <a:pPr/>
              <a:t>‹#›</a:t>
            </a:fld>
            <a:endParaRPr lang="en-IE"/>
          </a:p>
        </p:txBody>
      </p:sp>
    </p:spTree>
    <p:extLst>
      <p:ext uri="{BB962C8B-B14F-4D97-AF65-F5344CB8AC3E}">
        <p14:creationId xmlns:p14="http://schemas.microsoft.com/office/powerpoint/2010/main" val="5754675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FBCDE41-BB33-45E2-9DE2-3C992062D91F}" type="datetimeFigureOut">
              <a:rPr lang="en-IE" smtClean="0"/>
              <a:pPr/>
              <a:t>16/02/2023</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A135A813-E24C-4FD4-A491-573C6BA22C15}" type="slidenum">
              <a:rPr lang="en-IE" smtClean="0"/>
              <a:pPr/>
              <a:t>‹#›</a:t>
            </a:fld>
            <a:endParaRPr lang="en-IE"/>
          </a:p>
        </p:txBody>
      </p:sp>
    </p:spTree>
    <p:extLst>
      <p:ext uri="{BB962C8B-B14F-4D97-AF65-F5344CB8AC3E}">
        <p14:creationId xmlns:p14="http://schemas.microsoft.com/office/powerpoint/2010/main" val="25286874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FBCDE41-BB33-45E2-9DE2-3C992062D91F}" type="datetimeFigureOut">
              <a:rPr lang="en-IE" smtClean="0"/>
              <a:pPr/>
              <a:t>16/02/2023</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A135A813-E24C-4FD4-A491-573C6BA22C15}" type="slidenum">
              <a:rPr lang="en-IE" smtClean="0"/>
              <a:pPr/>
              <a:t>‹#›</a:t>
            </a:fld>
            <a:endParaRPr lang="en-IE"/>
          </a:p>
        </p:txBody>
      </p:sp>
    </p:spTree>
    <p:extLst>
      <p:ext uri="{BB962C8B-B14F-4D97-AF65-F5344CB8AC3E}">
        <p14:creationId xmlns:p14="http://schemas.microsoft.com/office/powerpoint/2010/main" val="3111262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3FBCDE41-BB33-45E2-9DE2-3C992062D91F}" type="datetimeFigureOut">
              <a:rPr lang="en-IE" smtClean="0"/>
              <a:pPr/>
              <a:t>16/02/2023</a:t>
            </a:fld>
            <a:endParaRPr lang="en-IE"/>
          </a:p>
        </p:txBody>
      </p:sp>
      <p:sp>
        <p:nvSpPr>
          <p:cNvPr id="5" name="Footer Placeholder 3"/>
          <p:cNvSpPr>
            <a:spLocks noGrp="1"/>
          </p:cNvSpPr>
          <p:nvPr>
            <p:ph type="ftr" sz="quarter" idx="11"/>
          </p:nvPr>
        </p:nvSpPr>
        <p:spPr/>
        <p:txBody>
          <a:bodyPr/>
          <a:lstStyle/>
          <a:p>
            <a:endParaRPr lang="en-IE"/>
          </a:p>
        </p:txBody>
      </p:sp>
      <p:sp>
        <p:nvSpPr>
          <p:cNvPr id="6" name="Slide Number Placeholder 4"/>
          <p:cNvSpPr>
            <a:spLocks noGrp="1"/>
          </p:cNvSpPr>
          <p:nvPr>
            <p:ph type="sldNum" sz="quarter" idx="12"/>
          </p:nvPr>
        </p:nvSpPr>
        <p:spPr/>
        <p:txBody>
          <a:bodyPr/>
          <a:lstStyle/>
          <a:p>
            <a:fld id="{A135A813-E24C-4FD4-A491-573C6BA22C15}" type="slidenum">
              <a:rPr lang="en-IE" smtClean="0"/>
              <a:pPr/>
              <a:t>‹#›</a:t>
            </a:fld>
            <a:endParaRPr lang="en-IE"/>
          </a:p>
        </p:txBody>
      </p:sp>
    </p:spTree>
    <p:extLst>
      <p:ext uri="{BB962C8B-B14F-4D97-AF65-F5344CB8AC3E}">
        <p14:creationId xmlns:p14="http://schemas.microsoft.com/office/powerpoint/2010/main" val="18089991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3FBCDE41-BB33-45E2-9DE2-3C992062D91F}" type="datetimeFigureOut">
              <a:rPr lang="en-IE" smtClean="0"/>
              <a:pPr/>
              <a:t>16/02/2023</a:t>
            </a:fld>
            <a:endParaRPr lang="en-IE"/>
          </a:p>
        </p:txBody>
      </p:sp>
      <p:sp>
        <p:nvSpPr>
          <p:cNvPr id="5" name="Footer Placeholder 2"/>
          <p:cNvSpPr>
            <a:spLocks noGrp="1"/>
          </p:cNvSpPr>
          <p:nvPr>
            <p:ph type="ftr" sz="quarter" idx="11"/>
          </p:nvPr>
        </p:nvSpPr>
        <p:spPr/>
        <p:txBody>
          <a:bodyPr/>
          <a:lstStyle/>
          <a:p>
            <a:endParaRPr lang="en-IE"/>
          </a:p>
        </p:txBody>
      </p:sp>
      <p:sp>
        <p:nvSpPr>
          <p:cNvPr id="6" name="Slide Number Placeholder 3"/>
          <p:cNvSpPr>
            <a:spLocks noGrp="1"/>
          </p:cNvSpPr>
          <p:nvPr>
            <p:ph type="sldNum" sz="quarter" idx="12"/>
          </p:nvPr>
        </p:nvSpPr>
        <p:spPr/>
        <p:txBody>
          <a:bodyPr/>
          <a:lstStyle/>
          <a:p>
            <a:fld id="{A135A813-E24C-4FD4-A491-573C6BA22C15}" type="slidenum">
              <a:rPr lang="en-IE" smtClean="0"/>
              <a:pPr/>
              <a:t>‹#›</a:t>
            </a:fld>
            <a:endParaRPr lang="en-IE"/>
          </a:p>
        </p:txBody>
      </p:sp>
    </p:spTree>
    <p:extLst>
      <p:ext uri="{BB962C8B-B14F-4D97-AF65-F5344CB8AC3E}">
        <p14:creationId xmlns:p14="http://schemas.microsoft.com/office/powerpoint/2010/main" val="3080372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fld id="{3FBCDE41-BB33-45E2-9DE2-3C992062D91F}" type="datetimeFigureOut">
              <a:rPr lang="en-IE" smtClean="0"/>
              <a:pPr/>
              <a:t>16/02/2023</a:t>
            </a:fld>
            <a:endParaRPr lang="en-IE"/>
          </a:p>
        </p:txBody>
      </p:sp>
      <p:sp>
        <p:nvSpPr>
          <p:cNvPr id="5" name="Footer Placeholder 5"/>
          <p:cNvSpPr>
            <a:spLocks noGrp="1"/>
          </p:cNvSpPr>
          <p:nvPr>
            <p:ph type="ftr" sz="quarter" idx="11"/>
          </p:nvPr>
        </p:nvSpPr>
        <p:spPr/>
        <p:txBody>
          <a:bodyPr/>
          <a:lstStyle/>
          <a:p>
            <a:endParaRPr lang="en-IE"/>
          </a:p>
        </p:txBody>
      </p:sp>
      <p:sp>
        <p:nvSpPr>
          <p:cNvPr id="6" name="Slide Number Placeholder 6"/>
          <p:cNvSpPr>
            <a:spLocks noGrp="1"/>
          </p:cNvSpPr>
          <p:nvPr>
            <p:ph type="sldNum" sz="quarter" idx="12"/>
          </p:nvPr>
        </p:nvSpPr>
        <p:spPr/>
        <p:txBody>
          <a:bodyPr/>
          <a:lstStyle/>
          <a:p>
            <a:fld id="{A135A813-E24C-4FD4-A491-573C6BA22C15}" type="slidenum">
              <a:rPr lang="en-IE" smtClean="0"/>
              <a:pPr/>
              <a:t>‹#›</a:t>
            </a:fld>
            <a:endParaRPr lang="en-IE"/>
          </a:p>
        </p:txBody>
      </p:sp>
    </p:spTree>
    <p:extLst>
      <p:ext uri="{BB962C8B-B14F-4D97-AF65-F5344CB8AC3E}">
        <p14:creationId xmlns:p14="http://schemas.microsoft.com/office/powerpoint/2010/main" val="1456392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3FBCDE41-BB33-45E2-9DE2-3C992062D91F}" type="datetimeFigureOut">
              <a:rPr lang="en-IE" smtClean="0"/>
              <a:pPr/>
              <a:t>16/02/2023</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A135A813-E24C-4FD4-A491-573C6BA22C15}" type="slidenum">
              <a:rPr lang="en-IE" smtClean="0"/>
              <a:pPr/>
              <a:t>‹#›</a:t>
            </a:fld>
            <a:endParaRPr lang="en-IE"/>
          </a:p>
        </p:txBody>
      </p:sp>
    </p:spTree>
    <p:extLst>
      <p:ext uri="{BB962C8B-B14F-4D97-AF65-F5344CB8AC3E}">
        <p14:creationId xmlns:p14="http://schemas.microsoft.com/office/powerpoint/2010/main" val="3199714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3FBCDE41-BB33-45E2-9DE2-3C992062D91F}" type="datetimeFigureOut">
              <a:rPr lang="en-IE" smtClean="0"/>
              <a:pPr/>
              <a:t>16/02/2023</a:t>
            </a:fld>
            <a:endParaRPr lang="en-IE"/>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IE"/>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A135A813-E24C-4FD4-A491-573C6BA22C15}" type="slidenum">
              <a:rPr lang="en-IE" smtClean="0"/>
              <a:pPr/>
              <a:t>‹#›</a:t>
            </a:fld>
            <a:endParaRPr lang="en-IE"/>
          </a:p>
        </p:txBody>
      </p:sp>
    </p:spTree>
    <p:extLst>
      <p:ext uri="{BB962C8B-B14F-4D97-AF65-F5344CB8AC3E}">
        <p14:creationId xmlns:p14="http://schemas.microsoft.com/office/powerpoint/2010/main" val="3472581148"/>
      </p:ext>
    </p:extLst>
  </p:cSld>
  <p:clrMap bg1="dk1" tx1="lt1" bg2="dk2" tx2="lt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8" r:id="rId13"/>
    <p:sldLayoutId id="2147483739" r:id="rId14"/>
    <p:sldLayoutId id="2147483740" r:id="rId15"/>
    <p:sldLayoutId id="2147483741" r:id="rId16"/>
    <p:sldLayoutId id="2147483742"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jpeg"/></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irishstatutebook.ie/1981/en/act/pub/0030/print.html"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Rectangle 56"/>
          <p:cNvSpPr/>
          <p:nvPr/>
        </p:nvSpPr>
        <p:spPr>
          <a:xfrm>
            <a:off x="1500166" y="2214554"/>
            <a:ext cx="6215106" cy="3571900"/>
          </a:xfrm>
          <a:prstGeom prst="rect">
            <a:avLst/>
          </a:prstGeom>
          <a:solidFill>
            <a:srgbClr val="C00000"/>
          </a:solidFill>
          <a:effectLst>
            <a:outerShdw blurRad="50800" dist="38100" dir="18900000" algn="bl" rotWithShape="0">
              <a:prstClr val="black">
                <a:alpha val="40000"/>
              </a:prstClr>
            </a:outerShdw>
          </a:effectLst>
          <a:scene3d>
            <a:camera prst="orthographicFront">
              <a:rot lat="0" lon="0" rev="0"/>
            </a:camera>
            <a:lightRig rig="threePt" dir="t">
              <a:rot lat="0" lon="0" rev="1200000"/>
            </a:lightRig>
          </a:scene3d>
          <a:sp3d>
            <a:bevelT w="63500" h="254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n-IE" sz="4000" b="1" dirty="0"/>
              <a:t>Dublin Fire Brigade </a:t>
            </a:r>
          </a:p>
          <a:p>
            <a:pPr algn="ctr"/>
            <a:r>
              <a:rPr lang="en-IE" sz="4000" b="1" dirty="0"/>
              <a:t>“Section 26 Plan” </a:t>
            </a:r>
          </a:p>
          <a:p>
            <a:pPr algn="ctr"/>
            <a:r>
              <a:rPr lang="en-IE" sz="3200" b="1" dirty="0"/>
              <a:t>Informational Presentation</a:t>
            </a:r>
          </a:p>
        </p:txBody>
      </p:sp>
      <p:sp>
        <p:nvSpPr>
          <p:cNvPr id="58" name="Title 57"/>
          <p:cNvSpPr>
            <a:spLocks noGrp="1"/>
          </p:cNvSpPr>
          <p:nvPr>
            <p:ph type="title"/>
          </p:nvPr>
        </p:nvSpPr>
        <p:spPr>
          <a:xfrm>
            <a:off x="683568" y="0"/>
            <a:ext cx="8460432" cy="1428736"/>
          </a:xfrm>
          <a:solidFill>
            <a:schemeClr val="bg1"/>
          </a:solidFill>
        </p:spPr>
        <p:txBody>
          <a:bodyPr/>
          <a:lstStyle/>
          <a:p>
            <a:pPr algn="l"/>
            <a:r>
              <a:rPr lang="en-IE" dirty="0"/>
              <a:t>         Section 26 Plan                      </a:t>
            </a:r>
          </a:p>
        </p:txBody>
      </p:sp>
      <p:pic>
        <p:nvPicPr>
          <p:cNvPr id="61" name="Picture 60" descr="Copy of dublin original resized.png"/>
          <p:cNvPicPr>
            <a:picLocks noChangeAspect="1"/>
          </p:cNvPicPr>
          <p:nvPr/>
        </p:nvPicPr>
        <p:blipFill>
          <a:blip r:embed="rId2" cstate="print"/>
          <a:stretch>
            <a:fillRect/>
          </a:stretch>
        </p:blipFill>
        <p:spPr>
          <a:xfrm>
            <a:off x="7715272" y="0"/>
            <a:ext cx="1428728" cy="1428728"/>
          </a:xfrm>
          <a:prstGeom prst="rect">
            <a:avLst/>
          </a:prstGeom>
        </p:spPr>
      </p:pic>
      <p:pic>
        <p:nvPicPr>
          <p:cNvPr id="6" name="Picture 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50988" y="892175"/>
            <a:ext cx="1177925"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816225" y="892175"/>
            <a:ext cx="1263650"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5"/>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167188" y="892175"/>
            <a:ext cx="1335087"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621338" y="892175"/>
            <a:ext cx="1374775"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0"/>
            <a:ext cx="8686800" cy="1417638"/>
          </a:xfrm>
          <a:solidFill>
            <a:schemeClr val="bg1"/>
          </a:solidFill>
        </p:spPr>
        <p:txBody>
          <a:bodyPr>
            <a:normAutofit/>
          </a:bodyPr>
          <a:lstStyle/>
          <a:p>
            <a:r>
              <a:rPr lang="en-IE" dirty="0"/>
              <a:t>DFB Section 26 Plan</a:t>
            </a:r>
            <a:br>
              <a:rPr lang="en-IE" dirty="0"/>
            </a:br>
            <a:r>
              <a:rPr lang="en-IE" sz="3600" dirty="0"/>
              <a:t>Advantages</a:t>
            </a:r>
            <a:endParaRPr lang="en-IE" dirty="0"/>
          </a:p>
        </p:txBody>
      </p:sp>
      <p:sp>
        <p:nvSpPr>
          <p:cNvPr id="4" name="Content Placeholder 3"/>
          <p:cNvSpPr>
            <a:spLocks noGrp="1"/>
          </p:cNvSpPr>
          <p:nvPr>
            <p:ph idx="1"/>
          </p:nvPr>
        </p:nvSpPr>
        <p:spPr/>
        <p:txBody>
          <a:bodyPr>
            <a:normAutofit fontScale="85000" lnSpcReduction="20000"/>
          </a:bodyPr>
          <a:lstStyle/>
          <a:p>
            <a:r>
              <a:rPr lang="en-IE" sz="2800" dirty="0"/>
              <a:t> Clear strategic targets and objectives can be laid out and agreed with timelines in an effort to create efficiencies within our service provision..</a:t>
            </a:r>
          </a:p>
          <a:p>
            <a:r>
              <a:rPr lang="en-IE" sz="2800" dirty="0"/>
              <a:t>The Section 26 Plan for any Fire Service is a definitive schedule of all resources and processes required by that Fire Authority to progressively run and maintain its service, which is ratified by the Local Authority and the Minister, therefore all of that which is contained within the plan is a secured agenda and direction for the service.  </a:t>
            </a:r>
          </a:p>
          <a:p>
            <a:pPr>
              <a:buNone/>
            </a:pPr>
            <a:endParaRPr lang="en-IE" dirty="0"/>
          </a:p>
        </p:txBody>
      </p:sp>
      <p:pic>
        <p:nvPicPr>
          <p:cNvPr id="2" name="Picture 1" descr="Copy of dublin original resized.png"/>
          <p:cNvPicPr>
            <a:picLocks noChangeAspect="1"/>
          </p:cNvPicPr>
          <p:nvPr/>
        </p:nvPicPr>
        <p:blipFill>
          <a:blip r:embed="rId2" cstate="print"/>
          <a:stretch>
            <a:fillRect/>
          </a:stretch>
        </p:blipFill>
        <p:spPr>
          <a:xfrm>
            <a:off x="7786702" y="0"/>
            <a:ext cx="1357298" cy="1357298"/>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a:spLocks noGrp="1"/>
          </p:cNvSpPr>
          <p:nvPr>
            <p:ph type="title"/>
          </p:nvPr>
        </p:nvSpPr>
        <p:spPr>
          <a:xfrm>
            <a:off x="428596" y="0"/>
            <a:ext cx="8715404" cy="1357298"/>
          </a:xfrm>
          <a:solidFill>
            <a:schemeClr val="bg1"/>
          </a:solidFill>
        </p:spPr>
        <p:txBody>
          <a:bodyPr>
            <a:normAutofit/>
          </a:bodyPr>
          <a:lstStyle/>
          <a:p>
            <a:r>
              <a:rPr lang="en-IE" dirty="0"/>
              <a:t>DFB Section 26 Plan</a:t>
            </a:r>
            <a:br>
              <a:rPr lang="en-IE" dirty="0"/>
            </a:br>
            <a:r>
              <a:rPr lang="en-IE" sz="3600" dirty="0"/>
              <a:t>Project Review</a:t>
            </a:r>
          </a:p>
        </p:txBody>
      </p:sp>
      <p:sp>
        <p:nvSpPr>
          <p:cNvPr id="4" name="Content Placeholder 3"/>
          <p:cNvSpPr>
            <a:spLocks noGrp="1"/>
          </p:cNvSpPr>
          <p:nvPr>
            <p:ph idx="1"/>
          </p:nvPr>
        </p:nvSpPr>
        <p:spPr>
          <a:xfrm>
            <a:off x="457200" y="1600200"/>
            <a:ext cx="8401080" cy="4900634"/>
          </a:xfrm>
        </p:spPr>
        <p:txBody>
          <a:bodyPr>
            <a:normAutofit/>
          </a:bodyPr>
          <a:lstStyle/>
          <a:p>
            <a:pPr marL="342900" lvl="1" indent="-342900">
              <a:buFont typeface="Arial" pitchFamily="34" charset="0"/>
              <a:buChar char="•"/>
            </a:pPr>
            <a:r>
              <a:rPr lang="en-IE" dirty="0"/>
              <a:t>Each section will be required to report on their implementation progress, the level of implementation achieved and the level of actual provision reached against any pre-described expectation of the plan.  </a:t>
            </a:r>
          </a:p>
          <a:p>
            <a:pPr marL="342900" lvl="1" indent="-342900">
              <a:buFont typeface="Arial" pitchFamily="34" charset="0"/>
              <a:buChar char="•"/>
            </a:pPr>
            <a:r>
              <a:rPr lang="en-IE" dirty="0"/>
              <a:t>All progress will be monitored and any shortfall will be addressed with a view for improvement where deemed achievable. </a:t>
            </a:r>
          </a:p>
          <a:p>
            <a:pPr marL="342900" lvl="1" indent="-342900">
              <a:buFont typeface="Arial" pitchFamily="34" charset="0"/>
              <a:buChar char="•"/>
            </a:pPr>
            <a:r>
              <a:rPr lang="en-IE" dirty="0"/>
              <a:t>Any targets found to be either unrealistic or not proving value for money will be revised, new targets can be developed and new timelines implemented.</a:t>
            </a:r>
          </a:p>
          <a:p>
            <a:pPr marL="342900" lvl="1" indent="-342900">
              <a:buFont typeface="Arial" pitchFamily="34" charset="0"/>
              <a:buChar char="•"/>
            </a:pPr>
            <a:r>
              <a:rPr lang="en-IE" dirty="0"/>
              <a:t>Any target which is proven to be unworthy of further resources and progression, will be revisited and a new strategic direction will be sought in that area.</a:t>
            </a:r>
          </a:p>
          <a:p>
            <a:pPr marL="342900" lvl="1" indent="-342900">
              <a:buFont typeface="Arial" pitchFamily="34" charset="0"/>
              <a:buChar char="•"/>
            </a:pPr>
            <a:endParaRPr lang="en-IE" sz="2400" dirty="0"/>
          </a:p>
          <a:p>
            <a:endParaRPr lang="en-IE" dirty="0"/>
          </a:p>
        </p:txBody>
      </p:sp>
      <p:pic>
        <p:nvPicPr>
          <p:cNvPr id="2" name="Picture 1" descr="Copy of dublin original resized.png"/>
          <p:cNvPicPr>
            <a:picLocks noChangeAspect="1"/>
          </p:cNvPicPr>
          <p:nvPr/>
        </p:nvPicPr>
        <p:blipFill>
          <a:blip r:embed="rId2" cstate="print"/>
          <a:stretch>
            <a:fillRect/>
          </a:stretch>
        </p:blipFill>
        <p:spPr>
          <a:xfrm>
            <a:off x="7786702" y="0"/>
            <a:ext cx="1357298" cy="1357298"/>
          </a:xfrm>
          <a:prstGeom prst="rect">
            <a:avLst/>
          </a:prstGeom>
        </p:spPr>
      </p:pic>
      <p:pic>
        <p:nvPicPr>
          <p:cNvPr id="7" name="Picture 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38611" y="5962671"/>
            <a:ext cx="1177925"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203848" y="5962671"/>
            <a:ext cx="1263650"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5"/>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554811" y="5962671"/>
            <a:ext cx="1335087"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8"/>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008961" y="5962671"/>
            <a:ext cx="1374775"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txBox="1">
            <a:spLocks/>
          </p:cNvSpPr>
          <p:nvPr/>
        </p:nvSpPr>
        <p:spPr>
          <a:xfrm>
            <a:off x="500034" y="1714488"/>
            <a:ext cx="8401080" cy="4900634"/>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IE"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Title 2"/>
          <p:cNvSpPr txBox="1">
            <a:spLocks/>
          </p:cNvSpPr>
          <p:nvPr/>
        </p:nvSpPr>
        <p:spPr>
          <a:xfrm>
            <a:off x="0" y="0"/>
            <a:ext cx="9144000" cy="1412776"/>
          </a:xfrm>
          <a:prstGeom prst="rect">
            <a:avLst/>
          </a:prstGeom>
          <a:solidFill>
            <a:schemeClr val="bg1"/>
          </a:solidFill>
        </p:spPr>
        <p:txBody>
          <a:bodyPr vert="horz" lIns="91440" tIns="45720" rIns="91440" bIns="45720" rtlCol="0" anchor="ct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IE" sz="4400" b="0" i="0" u="none" strike="noStrike" kern="1200" cap="none" spc="0" normalizeH="0" baseline="0" noProof="0" dirty="0">
                <a:ln>
                  <a:noFill/>
                </a:ln>
                <a:solidFill>
                  <a:schemeClr val="tx1"/>
                </a:solidFill>
                <a:effectLst/>
                <a:uLnTx/>
                <a:uFillTx/>
                <a:latin typeface="+mj-lt"/>
                <a:ea typeface="+mj-ea"/>
                <a:cs typeface="+mj-cs"/>
              </a:rPr>
              <a:t>DFB Section 26 Plan</a:t>
            </a:r>
            <a:br>
              <a:rPr kumimoji="0" lang="en-IE" sz="4400" b="0" i="0" u="none" strike="noStrike" kern="1200" cap="none" spc="0" normalizeH="0" baseline="0" noProof="0" dirty="0">
                <a:ln>
                  <a:noFill/>
                </a:ln>
                <a:solidFill>
                  <a:schemeClr val="tx1"/>
                </a:solidFill>
                <a:effectLst/>
                <a:uLnTx/>
                <a:uFillTx/>
                <a:latin typeface="+mj-lt"/>
                <a:ea typeface="+mj-ea"/>
                <a:cs typeface="+mj-cs"/>
              </a:rPr>
            </a:br>
            <a:r>
              <a:rPr kumimoji="0" lang="en-IE" sz="4400" b="0" i="0" u="none" strike="noStrike" kern="1200" cap="none" spc="0" normalizeH="0" baseline="0" noProof="0" dirty="0">
                <a:ln>
                  <a:noFill/>
                </a:ln>
                <a:solidFill>
                  <a:schemeClr val="tx1"/>
                </a:solidFill>
                <a:effectLst/>
                <a:uLnTx/>
                <a:uFillTx/>
                <a:latin typeface="+mj-lt"/>
                <a:ea typeface="+mj-ea"/>
                <a:cs typeface="+mj-cs"/>
              </a:rPr>
              <a:t>Summary</a:t>
            </a:r>
            <a:endParaRPr kumimoji="0" lang="en-IE" sz="3600" b="0" i="0" u="none" strike="noStrike" kern="1200" cap="none" spc="0" normalizeH="0" baseline="0" noProof="0" dirty="0">
              <a:ln>
                <a:noFill/>
              </a:ln>
              <a:solidFill>
                <a:schemeClr val="tx1"/>
              </a:solidFill>
              <a:effectLst/>
              <a:uLnTx/>
              <a:uFillTx/>
              <a:latin typeface="+mj-lt"/>
              <a:ea typeface="+mj-ea"/>
              <a:cs typeface="+mj-cs"/>
            </a:endParaRPr>
          </a:p>
        </p:txBody>
      </p:sp>
      <p:pic>
        <p:nvPicPr>
          <p:cNvPr id="7" name="Picture 6" descr="Copy of dublin original resized.png"/>
          <p:cNvPicPr>
            <a:picLocks noChangeAspect="1"/>
          </p:cNvPicPr>
          <p:nvPr/>
        </p:nvPicPr>
        <p:blipFill>
          <a:blip r:embed="rId2" cstate="print"/>
          <a:stretch>
            <a:fillRect/>
          </a:stretch>
        </p:blipFill>
        <p:spPr>
          <a:xfrm>
            <a:off x="7786702" y="0"/>
            <a:ext cx="1357298" cy="1357298"/>
          </a:xfrm>
          <a:prstGeom prst="rect">
            <a:avLst/>
          </a:prstGeom>
        </p:spPr>
      </p:pic>
      <p:sp>
        <p:nvSpPr>
          <p:cNvPr id="9" name="Content Placeholder 8"/>
          <p:cNvSpPr>
            <a:spLocks noGrp="1"/>
          </p:cNvSpPr>
          <p:nvPr>
            <p:ph idx="1"/>
          </p:nvPr>
        </p:nvSpPr>
        <p:spPr>
          <a:xfrm>
            <a:off x="457200" y="1600200"/>
            <a:ext cx="8229600" cy="4757758"/>
          </a:xfrm>
        </p:spPr>
        <p:txBody>
          <a:bodyPr>
            <a:normAutofit/>
          </a:bodyPr>
          <a:lstStyle/>
          <a:p>
            <a:r>
              <a:rPr lang="en-IE" dirty="0"/>
              <a:t>Statutory obligation &amp; Reserved Function – Fire Services Act 1981</a:t>
            </a:r>
          </a:p>
          <a:p>
            <a:r>
              <a:rPr lang="en-IE" dirty="0"/>
              <a:t>Complete plan of all required assets and resources required for sustained service provision</a:t>
            </a:r>
          </a:p>
          <a:p>
            <a:r>
              <a:rPr lang="en-IE" dirty="0"/>
              <a:t>Consultation process </a:t>
            </a:r>
          </a:p>
          <a:p>
            <a:r>
              <a:rPr lang="en-IE" dirty="0"/>
              <a:t>Implementation Project</a:t>
            </a:r>
          </a:p>
          <a:p>
            <a:r>
              <a:rPr lang="en-IE" dirty="0"/>
              <a:t>Advantages to Fire Service</a:t>
            </a:r>
          </a:p>
          <a:p>
            <a:r>
              <a:rPr lang="en-IE" dirty="0"/>
              <a:t>Draft Plan to Council</a:t>
            </a:r>
          </a:p>
          <a:p>
            <a:r>
              <a:rPr lang="en-IE" dirty="0"/>
              <a:t>Review and revise</a:t>
            </a:r>
          </a:p>
          <a:p>
            <a:endParaRPr lang="en-IE"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Title 46"/>
          <p:cNvSpPr>
            <a:spLocks noGrp="1"/>
          </p:cNvSpPr>
          <p:nvPr>
            <p:ph type="title"/>
          </p:nvPr>
        </p:nvSpPr>
        <p:spPr>
          <a:xfrm>
            <a:off x="457200" y="0"/>
            <a:ext cx="8686800" cy="1417638"/>
          </a:xfrm>
          <a:solidFill>
            <a:schemeClr val="bg1"/>
          </a:solidFill>
        </p:spPr>
        <p:txBody>
          <a:bodyPr>
            <a:normAutofit/>
          </a:bodyPr>
          <a:lstStyle/>
          <a:p>
            <a:r>
              <a:rPr lang="en-IE" dirty="0"/>
              <a:t>DFB Section 26 Plan</a:t>
            </a:r>
            <a:br>
              <a:rPr lang="en-IE" dirty="0"/>
            </a:br>
            <a:r>
              <a:rPr lang="en-IE" sz="3600" dirty="0"/>
              <a:t>Introduction</a:t>
            </a:r>
            <a:endParaRPr lang="en-IE" dirty="0"/>
          </a:p>
        </p:txBody>
      </p:sp>
      <p:sp>
        <p:nvSpPr>
          <p:cNvPr id="48" name="Content Placeholder 47"/>
          <p:cNvSpPr>
            <a:spLocks noGrp="1"/>
          </p:cNvSpPr>
          <p:nvPr>
            <p:ph idx="1"/>
          </p:nvPr>
        </p:nvSpPr>
        <p:spPr/>
        <p:txBody>
          <a:bodyPr>
            <a:normAutofit/>
          </a:bodyPr>
          <a:lstStyle/>
          <a:p>
            <a:r>
              <a:rPr lang="en-IE" dirty="0"/>
              <a:t>What is a Section 26 Plan?</a:t>
            </a:r>
          </a:p>
          <a:p>
            <a:pPr lvl="1"/>
            <a:r>
              <a:rPr lang="en-IE" dirty="0"/>
              <a:t>A Section 26 Plan is a specific Fire and Emergency Operations Plan, which details a schedule of all organisational elements of the provision of fire and emergency operations by a Local Authority through its Fire Service.  It depicts the required organisation structure, personnel, equipment, fire stations, water supplies, training, procedures, all resources and other related matters.  </a:t>
            </a:r>
          </a:p>
          <a:p>
            <a:pPr lvl="1"/>
            <a:r>
              <a:rPr lang="en-IE" dirty="0"/>
              <a:t>It is a statutory requirement under Section 26 of the Fire Services Act 1981. </a:t>
            </a:r>
          </a:p>
          <a:p>
            <a:pPr lvl="1">
              <a:buNone/>
            </a:pPr>
            <a:endParaRPr lang="en-IE" dirty="0"/>
          </a:p>
        </p:txBody>
      </p:sp>
      <p:pic>
        <p:nvPicPr>
          <p:cNvPr id="46" name="Picture 45" descr="Copy of dublin original resized.png"/>
          <p:cNvPicPr>
            <a:picLocks noChangeAspect="1"/>
          </p:cNvPicPr>
          <p:nvPr/>
        </p:nvPicPr>
        <p:blipFill>
          <a:blip r:embed="rId2" cstate="print"/>
          <a:stretch>
            <a:fillRect/>
          </a:stretch>
        </p:blipFill>
        <p:spPr>
          <a:xfrm>
            <a:off x="7786702" y="0"/>
            <a:ext cx="1357298" cy="1357298"/>
          </a:xfrm>
          <a:prstGeom prst="rect">
            <a:avLst/>
          </a:prstGeom>
        </p:spPr>
      </p:pic>
      <p:pic>
        <p:nvPicPr>
          <p:cNvPr id="2" name="Picture 1"/>
          <p:cNvPicPr>
            <a:picLocks noChangeAspect="1"/>
          </p:cNvPicPr>
          <p:nvPr/>
        </p:nvPicPr>
        <p:blipFill>
          <a:blip r:embed="rId3"/>
          <a:stretch>
            <a:fillRect/>
          </a:stretch>
        </p:blipFill>
        <p:spPr>
          <a:xfrm>
            <a:off x="2089058" y="5977110"/>
            <a:ext cx="5450296" cy="542591"/>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Content Placeholder 47"/>
          <p:cNvSpPr txBox="1">
            <a:spLocks/>
          </p:cNvSpPr>
          <p:nvPr/>
        </p:nvSpPr>
        <p:spPr>
          <a:xfrm>
            <a:off x="285720" y="1336947"/>
            <a:ext cx="8501122" cy="5214974"/>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IE" sz="2800" b="0" i="0" u="none" strike="noStrike" kern="1200" cap="none" spc="0" normalizeH="0" baseline="0" noProof="0" dirty="0">
                <a:ln>
                  <a:noFill/>
                </a:ln>
                <a:solidFill>
                  <a:schemeClr val="tx1"/>
                </a:solidFill>
                <a:effectLst/>
                <a:uLnTx/>
                <a:uFillTx/>
                <a:latin typeface="+mn-lt"/>
                <a:ea typeface="+mn-ea"/>
                <a:cs typeface="+mn-cs"/>
              </a:rPr>
              <a:t>Statutory Requirement under the Act</a:t>
            </a:r>
          </a:p>
          <a:p>
            <a:pPr marL="742950" lvl="1" indent="-285750">
              <a:spcBef>
                <a:spcPct val="20000"/>
              </a:spcBef>
              <a:buFont typeface="Arial" pitchFamily="34" charset="0"/>
              <a:buChar char="–"/>
            </a:pPr>
            <a:r>
              <a:rPr lang="en-IE" sz="2000" dirty="0"/>
              <a:t>Preparing and maintaining a Section 26 Plan is a reserved function of a Local Authority and is a statutory obligation under Section 26 of The Fire Services Act, 1981.  Each Fire Authority must prepare this plan and present it to the Local Authority Elected Members and the Minister for review.  </a:t>
            </a:r>
          </a:p>
          <a:p>
            <a:pPr marL="742950" lvl="1" indent="-285750">
              <a:spcBef>
                <a:spcPct val="20000"/>
              </a:spcBef>
              <a:buFont typeface="Arial" pitchFamily="34" charset="0"/>
              <a:buChar char="–"/>
            </a:pPr>
            <a:r>
              <a:rPr lang="en-IE" sz="1600" b="1" i="1" dirty="0"/>
              <a:t>Fire Service Act 1981 Section 26.</a:t>
            </a:r>
            <a:r>
              <a:rPr lang="en-IE" sz="1600" i="1" dirty="0"/>
              <a:t>—(1) Each fire authority which maintains a fire brigade shall prepare (and, as occasion requires, revise) plans for fire and emergency operations showing the provision made by it in respect of organisation, appliances, equipment, fire stations, water supplies and extinguishing agents, training, operational procedure and such other matters as may be relevant, and for dealing with operations of an emergency nature under </a:t>
            </a:r>
            <a:r>
              <a:rPr lang="en-IE" sz="1600" i="1" u="sng" dirty="0">
                <a:hlinkClick r:id="rId2"/>
              </a:rPr>
              <a:t>section 25</a:t>
            </a:r>
            <a:r>
              <a:rPr lang="en-IE" sz="1600" i="1" dirty="0"/>
              <a:t> .</a:t>
            </a:r>
          </a:p>
          <a:p>
            <a:r>
              <a:rPr lang="en-IE" sz="1600" i="1" dirty="0"/>
              <a:t>	(2) A copy of every plan made or revised under this section shall be furnished by the fire 	authority to the Minister who may, if he thinks proper, direct that plans of adjoining 	authorities be co-ordinated.</a:t>
            </a:r>
            <a:endParaRPr lang="en-IE" sz="1600" dirty="0"/>
          </a:p>
          <a:p>
            <a:r>
              <a:rPr lang="en-IE" sz="1600" i="1" dirty="0"/>
              <a:t>	(3) The making and revision of a plan shall be a reserved function.</a:t>
            </a:r>
            <a:endParaRPr lang="en-IE" sz="1600" dirty="0"/>
          </a:p>
          <a:p>
            <a:pPr marL="742950" lvl="1" indent="-285750">
              <a:spcBef>
                <a:spcPct val="20000"/>
              </a:spcBef>
              <a:buFont typeface="Arial" pitchFamily="34" charset="0"/>
              <a:buChar char="–"/>
            </a:pPr>
            <a:endParaRPr lang="en-IE" dirty="0"/>
          </a:p>
          <a:p>
            <a:pPr marL="742950" lvl="1" indent="-285750">
              <a:spcBef>
                <a:spcPct val="20000"/>
              </a:spcBef>
              <a:buFont typeface="Arial" pitchFamily="34" charset="0"/>
              <a:buChar char="–"/>
            </a:pPr>
            <a:endParaRPr lang="en-IE" sz="2400" dirty="0"/>
          </a:p>
          <a:p>
            <a:pPr marL="742950" marR="0" lvl="1" indent="-28575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IE"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46" name="Title 46"/>
          <p:cNvSpPr txBox="1">
            <a:spLocks/>
          </p:cNvSpPr>
          <p:nvPr/>
        </p:nvSpPr>
        <p:spPr>
          <a:xfrm>
            <a:off x="357158" y="-91789"/>
            <a:ext cx="8715404" cy="1428736"/>
          </a:xfrm>
          <a:prstGeom prst="rect">
            <a:avLst/>
          </a:prstGeom>
          <a:solidFill>
            <a:schemeClr val="bg1"/>
          </a:solidFill>
        </p:spPr>
        <p:txBody>
          <a:bodyP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IE" sz="4400" b="0" i="0" u="none" strike="noStrike" kern="1200" cap="none" spc="0" normalizeH="0" baseline="0" noProof="0" dirty="0">
                <a:ln>
                  <a:noFill/>
                </a:ln>
                <a:solidFill>
                  <a:schemeClr val="tx1"/>
                </a:solidFill>
                <a:effectLst/>
                <a:uLnTx/>
                <a:uFillTx/>
                <a:latin typeface="+mj-lt"/>
                <a:ea typeface="+mj-ea"/>
                <a:cs typeface="+mj-cs"/>
              </a:rPr>
              <a:t>DFB Section 26 Plan</a:t>
            </a:r>
            <a:br>
              <a:rPr kumimoji="0" lang="en-IE" sz="4400" b="0" i="0" u="none" strike="noStrike" kern="1200" cap="none" spc="0" normalizeH="0" baseline="0" noProof="0" dirty="0">
                <a:ln>
                  <a:noFill/>
                </a:ln>
                <a:solidFill>
                  <a:schemeClr val="tx1"/>
                </a:solidFill>
                <a:effectLst/>
                <a:uLnTx/>
                <a:uFillTx/>
                <a:latin typeface="+mj-lt"/>
                <a:ea typeface="+mj-ea"/>
                <a:cs typeface="+mj-cs"/>
              </a:rPr>
            </a:br>
            <a:r>
              <a:rPr kumimoji="0" lang="en-IE" sz="3600" b="0" i="0" u="none" strike="noStrike" kern="1200" cap="none" spc="0" normalizeH="0" baseline="0" noProof="0" dirty="0">
                <a:ln>
                  <a:noFill/>
                </a:ln>
                <a:solidFill>
                  <a:schemeClr val="tx1"/>
                </a:solidFill>
                <a:effectLst/>
                <a:uLnTx/>
                <a:uFillTx/>
                <a:latin typeface="+mj-lt"/>
                <a:ea typeface="+mj-ea"/>
                <a:cs typeface="+mj-cs"/>
              </a:rPr>
              <a:t>Fire Services Act</a:t>
            </a:r>
            <a:r>
              <a:rPr kumimoji="0" lang="en-IE" sz="3600" b="0" i="0" u="none" strike="noStrike" kern="1200" cap="none" spc="0" normalizeH="0" noProof="0" dirty="0">
                <a:ln>
                  <a:noFill/>
                </a:ln>
                <a:solidFill>
                  <a:schemeClr val="tx1"/>
                </a:solidFill>
                <a:effectLst/>
                <a:uLnTx/>
                <a:uFillTx/>
                <a:latin typeface="+mj-lt"/>
                <a:ea typeface="+mj-ea"/>
                <a:cs typeface="+mj-cs"/>
              </a:rPr>
              <a:t> 1981</a:t>
            </a:r>
            <a:endParaRPr kumimoji="0" lang="en-IE" sz="3600" b="0" i="0" u="none" strike="noStrike" kern="1200" cap="none" spc="0" normalizeH="0" baseline="0" noProof="0" dirty="0">
              <a:ln>
                <a:noFill/>
              </a:ln>
              <a:solidFill>
                <a:schemeClr val="tx1"/>
              </a:solidFill>
              <a:effectLst/>
              <a:uLnTx/>
              <a:uFillTx/>
              <a:latin typeface="+mj-lt"/>
              <a:ea typeface="+mj-ea"/>
              <a:cs typeface="+mj-cs"/>
            </a:endParaRPr>
          </a:p>
        </p:txBody>
      </p:sp>
      <p:pic>
        <p:nvPicPr>
          <p:cNvPr id="44" name="Picture 43" descr="Copy of dublin original resized.png"/>
          <p:cNvPicPr>
            <a:picLocks noChangeAspect="1"/>
          </p:cNvPicPr>
          <p:nvPr/>
        </p:nvPicPr>
        <p:blipFill>
          <a:blip r:embed="rId3" cstate="print"/>
          <a:stretch>
            <a:fillRect/>
          </a:stretch>
        </p:blipFill>
        <p:spPr>
          <a:xfrm>
            <a:off x="7786702" y="0"/>
            <a:ext cx="1357298" cy="1357298"/>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6"/>
          <p:cNvSpPr>
            <a:spLocks noGrp="1"/>
          </p:cNvSpPr>
          <p:nvPr>
            <p:ph type="title"/>
          </p:nvPr>
        </p:nvSpPr>
        <p:spPr>
          <a:xfrm>
            <a:off x="457200" y="0"/>
            <a:ext cx="8686800" cy="1357298"/>
          </a:xfrm>
          <a:solidFill>
            <a:schemeClr val="bg1"/>
          </a:solidFill>
        </p:spPr>
        <p:txBody>
          <a:bodyPr>
            <a:normAutofit/>
          </a:bodyPr>
          <a:lstStyle/>
          <a:p>
            <a:r>
              <a:rPr lang="en-IE" dirty="0"/>
              <a:t>DFB Section 26 Plan</a:t>
            </a:r>
            <a:br>
              <a:rPr lang="en-IE" dirty="0"/>
            </a:br>
            <a:r>
              <a:rPr lang="en-IE" sz="3600" dirty="0"/>
              <a:t>Reserved Function</a:t>
            </a:r>
            <a:endParaRPr lang="en-IE" dirty="0"/>
          </a:p>
        </p:txBody>
      </p:sp>
      <p:sp>
        <p:nvSpPr>
          <p:cNvPr id="4" name="Content Placeholder 3"/>
          <p:cNvSpPr>
            <a:spLocks noGrp="1"/>
          </p:cNvSpPr>
          <p:nvPr>
            <p:ph idx="1"/>
          </p:nvPr>
        </p:nvSpPr>
        <p:spPr/>
        <p:txBody>
          <a:bodyPr>
            <a:normAutofit/>
          </a:bodyPr>
          <a:lstStyle/>
          <a:p>
            <a:r>
              <a:rPr lang="en-IE" dirty="0"/>
              <a:t>Reserved Function of The Local Authority</a:t>
            </a:r>
          </a:p>
          <a:p>
            <a:pPr lvl="1"/>
            <a:r>
              <a:rPr lang="en-IE" dirty="0"/>
              <a:t>These are specific responsibilities of the elected policy-making arm of the Local Authorities, defined by law, under a whole range of enactments.  They mainly comprise of important matters such as policy and finance, e.g. adoption of the annual budget, bye-laws and development plans etc.  </a:t>
            </a:r>
          </a:p>
          <a:p>
            <a:pPr lvl="1"/>
            <a:r>
              <a:rPr lang="en-IE" dirty="0"/>
              <a:t>These are obligatory functions outside and above the powers of the Chief Executive and the day-to-day running of the Local Authority.</a:t>
            </a:r>
          </a:p>
        </p:txBody>
      </p:sp>
      <p:pic>
        <p:nvPicPr>
          <p:cNvPr id="2" name="Picture 1" descr="Copy of dublin original resized.png"/>
          <p:cNvPicPr>
            <a:picLocks noChangeAspect="1"/>
          </p:cNvPicPr>
          <p:nvPr/>
        </p:nvPicPr>
        <p:blipFill>
          <a:blip r:embed="rId2" cstate="print"/>
          <a:stretch>
            <a:fillRect/>
          </a:stretch>
        </p:blipFill>
        <p:spPr>
          <a:xfrm>
            <a:off x="7786702" y="0"/>
            <a:ext cx="1357298" cy="1357298"/>
          </a:xfrm>
          <a:prstGeom prst="rect">
            <a:avLst/>
          </a:prstGeom>
        </p:spPr>
      </p:pic>
      <p:pic>
        <p:nvPicPr>
          <p:cNvPr id="7" name="Picture 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79712" y="6165304"/>
            <a:ext cx="1177925"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244949" y="6165304"/>
            <a:ext cx="1263650"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5"/>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595912" y="6165304"/>
            <a:ext cx="1335087"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8"/>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050062" y="6165304"/>
            <a:ext cx="1374775"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6"/>
          <p:cNvSpPr>
            <a:spLocks noGrp="1"/>
          </p:cNvSpPr>
          <p:nvPr>
            <p:ph type="title"/>
          </p:nvPr>
        </p:nvSpPr>
        <p:spPr>
          <a:xfrm>
            <a:off x="457200" y="0"/>
            <a:ext cx="8686800" cy="1357298"/>
          </a:xfrm>
          <a:solidFill>
            <a:schemeClr val="bg1"/>
          </a:solidFill>
        </p:spPr>
        <p:txBody>
          <a:bodyPr>
            <a:normAutofit/>
          </a:bodyPr>
          <a:lstStyle/>
          <a:p>
            <a:r>
              <a:rPr lang="en-IE" dirty="0"/>
              <a:t>DFB Section 26 Plan</a:t>
            </a:r>
            <a:br>
              <a:rPr lang="en-IE" dirty="0"/>
            </a:br>
            <a:r>
              <a:rPr lang="en-IE" sz="3600" dirty="0"/>
              <a:t>Current Status &amp; Objective</a:t>
            </a:r>
            <a:endParaRPr lang="en-IE" dirty="0"/>
          </a:p>
        </p:txBody>
      </p:sp>
      <p:sp>
        <p:nvSpPr>
          <p:cNvPr id="4" name="Content Placeholder 3"/>
          <p:cNvSpPr>
            <a:spLocks noGrp="1"/>
          </p:cNvSpPr>
          <p:nvPr>
            <p:ph idx="1"/>
          </p:nvPr>
        </p:nvSpPr>
        <p:spPr>
          <a:xfrm>
            <a:off x="457200" y="1600200"/>
            <a:ext cx="8329642" cy="4525963"/>
          </a:xfrm>
        </p:spPr>
        <p:txBody>
          <a:bodyPr>
            <a:normAutofit/>
          </a:bodyPr>
          <a:lstStyle/>
          <a:p>
            <a:r>
              <a:rPr lang="en-IE" dirty="0"/>
              <a:t>DFB have an existing Section 26 Plan which was compiled in 2001 and requires substantial revision.</a:t>
            </a:r>
          </a:p>
          <a:p>
            <a:r>
              <a:rPr lang="en-IE" dirty="0"/>
              <a:t>Therefore a new plan in line with national templates is required.</a:t>
            </a:r>
          </a:p>
          <a:p>
            <a:r>
              <a:rPr lang="en-IE" dirty="0"/>
              <a:t>DFB’s objective is to present a fit-for-purpose Section 26 Plan for acceptance by the elected members during 2023.</a:t>
            </a:r>
          </a:p>
          <a:p>
            <a:r>
              <a:rPr lang="en-IE" dirty="0"/>
              <a:t>A Section 26 Plan development and implementation project is underway.</a:t>
            </a:r>
          </a:p>
          <a:p>
            <a:endParaRPr lang="en-IE" dirty="0"/>
          </a:p>
        </p:txBody>
      </p:sp>
      <p:pic>
        <p:nvPicPr>
          <p:cNvPr id="2" name="Picture 1" descr="Copy of dublin original resized.png"/>
          <p:cNvPicPr>
            <a:picLocks noChangeAspect="1"/>
          </p:cNvPicPr>
          <p:nvPr/>
        </p:nvPicPr>
        <p:blipFill>
          <a:blip r:embed="rId2" cstate="print"/>
          <a:stretch>
            <a:fillRect/>
          </a:stretch>
        </p:blipFill>
        <p:spPr>
          <a:xfrm>
            <a:off x="7786702" y="0"/>
            <a:ext cx="1357298" cy="1357298"/>
          </a:xfrm>
          <a:prstGeom prst="rect">
            <a:avLst/>
          </a:prstGeom>
        </p:spPr>
      </p:pic>
      <p:pic>
        <p:nvPicPr>
          <p:cNvPr id="7" name="Picture 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4595" y="6098549"/>
            <a:ext cx="1177925"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59832" y="6098549"/>
            <a:ext cx="1263650"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5"/>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410795" y="6098549"/>
            <a:ext cx="1335087"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8"/>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864945" y="6098549"/>
            <a:ext cx="1374775" cy="53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6"/>
          <p:cNvSpPr>
            <a:spLocks noGrp="1"/>
          </p:cNvSpPr>
          <p:nvPr>
            <p:ph type="title"/>
          </p:nvPr>
        </p:nvSpPr>
        <p:spPr>
          <a:xfrm>
            <a:off x="457200" y="0"/>
            <a:ext cx="8686800" cy="1357298"/>
          </a:xfrm>
          <a:solidFill>
            <a:schemeClr val="bg1"/>
          </a:solidFill>
        </p:spPr>
        <p:txBody>
          <a:bodyPr>
            <a:normAutofit/>
          </a:bodyPr>
          <a:lstStyle/>
          <a:p>
            <a:r>
              <a:rPr lang="en-IE" dirty="0"/>
              <a:t>DFB Section 26 Plan</a:t>
            </a:r>
            <a:br>
              <a:rPr lang="en-IE" dirty="0"/>
            </a:br>
            <a:r>
              <a:rPr lang="en-IE" sz="3600" dirty="0"/>
              <a:t>Implementation Project</a:t>
            </a:r>
          </a:p>
        </p:txBody>
      </p:sp>
      <p:sp>
        <p:nvSpPr>
          <p:cNvPr id="4" name="Content Placeholder 3"/>
          <p:cNvSpPr>
            <a:spLocks noGrp="1"/>
          </p:cNvSpPr>
          <p:nvPr>
            <p:ph idx="1"/>
          </p:nvPr>
        </p:nvSpPr>
        <p:spPr>
          <a:xfrm>
            <a:off x="357158" y="1714488"/>
            <a:ext cx="8301038" cy="4525963"/>
          </a:xfrm>
        </p:spPr>
        <p:txBody>
          <a:bodyPr>
            <a:normAutofit/>
          </a:bodyPr>
          <a:lstStyle/>
          <a:p>
            <a:r>
              <a:rPr lang="en-IE" sz="2800" dirty="0"/>
              <a:t>DFB Staff and Stakeholder consultation and input will be an integral part of this process.</a:t>
            </a:r>
          </a:p>
          <a:p>
            <a:pPr lvl="1"/>
            <a:r>
              <a:rPr lang="en-IE" sz="2400" dirty="0"/>
              <a:t>Explanatory background documents, including a vision document, FAQs, Who we are, will be prepared and distributed through various channels to encourage staff, stakeholder and public view and input into the process.  </a:t>
            </a:r>
          </a:p>
          <a:p>
            <a:pPr marL="457207" lvl="1" indent="0">
              <a:buNone/>
            </a:pPr>
            <a:endParaRPr lang="en-IE" sz="2400" dirty="0"/>
          </a:p>
          <a:p>
            <a:pPr lvl="1"/>
            <a:endParaRPr lang="en-IE" sz="2400" dirty="0"/>
          </a:p>
          <a:p>
            <a:endParaRPr lang="en-IE" dirty="0"/>
          </a:p>
        </p:txBody>
      </p:sp>
      <p:pic>
        <p:nvPicPr>
          <p:cNvPr id="2" name="Picture 1" descr="Copy of dublin original resized.png"/>
          <p:cNvPicPr>
            <a:picLocks noChangeAspect="1"/>
          </p:cNvPicPr>
          <p:nvPr/>
        </p:nvPicPr>
        <p:blipFill>
          <a:blip r:embed="rId2" cstate="print"/>
          <a:stretch>
            <a:fillRect/>
          </a:stretch>
        </p:blipFill>
        <p:spPr>
          <a:xfrm>
            <a:off x="7786702" y="0"/>
            <a:ext cx="1357298" cy="1357298"/>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6"/>
          <p:cNvSpPr>
            <a:spLocks noGrp="1"/>
          </p:cNvSpPr>
          <p:nvPr>
            <p:ph type="title"/>
          </p:nvPr>
        </p:nvSpPr>
        <p:spPr>
          <a:xfrm>
            <a:off x="285720" y="0"/>
            <a:ext cx="8858280" cy="1357298"/>
          </a:xfrm>
          <a:solidFill>
            <a:schemeClr val="bg1"/>
          </a:solidFill>
        </p:spPr>
        <p:txBody>
          <a:bodyPr>
            <a:normAutofit/>
          </a:bodyPr>
          <a:lstStyle/>
          <a:p>
            <a:r>
              <a:rPr lang="en-IE" dirty="0"/>
              <a:t>DFB Section 26 Plan</a:t>
            </a:r>
            <a:br>
              <a:rPr lang="en-IE" dirty="0"/>
            </a:br>
            <a:r>
              <a:rPr lang="en-IE" sz="3600" dirty="0"/>
              <a:t>Implementation Project</a:t>
            </a:r>
          </a:p>
        </p:txBody>
      </p:sp>
      <p:sp>
        <p:nvSpPr>
          <p:cNvPr id="4" name="Content Placeholder 3"/>
          <p:cNvSpPr>
            <a:spLocks noGrp="1"/>
          </p:cNvSpPr>
          <p:nvPr>
            <p:ph idx="1"/>
          </p:nvPr>
        </p:nvSpPr>
        <p:spPr/>
        <p:txBody>
          <a:bodyPr>
            <a:noAutofit/>
          </a:bodyPr>
          <a:lstStyle/>
          <a:p>
            <a:pPr marL="342900" lvl="1" indent="-342900">
              <a:buFont typeface="Arial" pitchFamily="34" charset="0"/>
              <a:buChar char="•"/>
            </a:pPr>
            <a:r>
              <a:rPr lang="en-IE" sz="2400" dirty="0"/>
              <a:t>All sections of DFB will be given required elements of the plan to compose using their own sectional expertise as to their requirements, suggested contents and timelines.</a:t>
            </a:r>
          </a:p>
          <a:p>
            <a:r>
              <a:rPr lang="en-IE" sz="2400" dirty="0"/>
              <a:t>A final draft plan will then be presented to the Local Authority Chief Executives and the Elected Members for their endorsement.</a:t>
            </a:r>
          </a:p>
        </p:txBody>
      </p:sp>
      <p:pic>
        <p:nvPicPr>
          <p:cNvPr id="2" name="Picture 1" descr="Copy of dublin original resized.png"/>
          <p:cNvPicPr>
            <a:picLocks noChangeAspect="1"/>
          </p:cNvPicPr>
          <p:nvPr/>
        </p:nvPicPr>
        <p:blipFill>
          <a:blip r:embed="rId2" cstate="print"/>
          <a:stretch>
            <a:fillRect/>
          </a:stretch>
        </p:blipFill>
        <p:spPr>
          <a:xfrm>
            <a:off x="7786702" y="0"/>
            <a:ext cx="1357298" cy="1357298"/>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57200" y="357188"/>
            <a:ext cx="8229600" cy="928687"/>
          </a:xfrm>
        </p:spPr>
        <p:txBody>
          <a:bodyPr/>
          <a:lstStyle/>
          <a:p>
            <a:pPr algn="ctr"/>
            <a:r>
              <a:rPr lang="en-IE" b="1"/>
              <a:t>Section 26 Plan</a:t>
            </a:r>
          </a:p>
        </p:txBody>
      </p:sp>
      <p:sp>
        <p:nvSpPr>
          <p:cNvPr id="34819" name="Content Placeholder 2"/>
          <p:cNvSpPr>
            <a:spLocks noGrp="1"/>
          </p:cNvSpPr>
          <p:nvPr>
            <p:ph idx="1"/>
          </p:nvPr>
        </p:nvSpPr>
        <p:spPr>
          <a:xfrm>
            <a:off x="468313" y="1196975"/>
            <a:ext cx="8229600" cy="5110163"/>
          </a:xfrm>
        </p:spPr>
        <p:txBody>
          <a:bodyPr>
            <a:normAutofit fontScale="92500" lnSpcReduction="10000"/>
          </a:bodyPr>
          <a:lstStyle/>
          <a:p>
            <a:r>
              <a:rPr lang="en-IE" sz="2400"/>
              <a:t>Organisation</a:t>
            </a:r>
          </a:p>
          <a:p>
            <a:r>
              <a:rPr lang="en-IE" sz="2400"/>
              <a:t>Fire Stations</a:t>
            </a:r>
          </a:p>
          <a:p>
            <a:r>
              <a:rPr lang="en-IE" sz="2400"/>
              <a:t>Fire Appliances</a:t>
            </a:r>
          </a:p>
          <a:p>
            <a:r>
              <a:rPr lang="en-IE" sz="2400"/>
              <a:t>Equipment</a:t>
            </a:r>
          </a:p>
          <a:p>
            <a:r>
              <a:rPr lang="en-IE" sz="2400"/>
              <a:t>Water Supplies</a:t>
            </a:r>
          </a:p>
          <a:p>
            <a:r>
              <a:rPr lang="en-IE" sz="2400"/>
              <a:t>Training</a:t>
            </a:r>
          </a:p>
          <a:p>
            <a:r>
              <a:rPr lang="en-IE" sz="2400"/>
              <a:t>Health &amp; Safety</a:t>
            </a:r>
          </a:p>
          <a:p>
            <a:r>
              <a:rPr lang="en-IE" sz="2400"/>
              <a:t>Communications</a:t>
            </a:r>
          </a:p>
          <a:p>
            <a:r>
              <a:rPr lang="en-IE" sz="2400"/>
              <a:t>Operational Roles &amp; Procedures</a:t>
            </a:r>
          </a:p>
          <a:p>
            <a:r>
              <a:rPr lang="en-IE" sz="2400"/>
              <a:t>Operational Standards</a:t>
            </a:r>
          </a:p>
          <a:p>
            <a:r>
              <a:rPr lang="en-IE" sz="2400"/>
              <a:t>Fire Safety – Fire Prevention</a:t>
            </a:r>
          </a:p>
          <a:p>
            <a:r>
              <a:rPr lang="en-IE" sz="2400"/>
              <a:t>Major Emergency Management</a:t>
            </a:r>
          </a:p>
        </p:txBody>
      </p:sp>
      <p:pic>
        <p:nvPicPr>
          <p:cNvPr id="34820" name="Picture 2" descr="http://farm7.staticflickr.com/6149/6003782024_c44d163402_z.jpg"/>
          <p:cNvPicPr>
            <a:picLocks noChangeAspect="1" noChangeArrowheads="1"/>
          </p:cNvPicPr>
          <p:nvPr/>
        </p:nvPicPr>
        <p:blipFill>
          <a:blip r:embed="rId2" cstate="print"/>
          <a:srcRect/>
          <a:stretch>
            <a:fillRect/>
          </a:stretch>
        </p:blipFill>
        <p:spPr bwMode="auto">
          <a:xfrm>
            <a:off x="8496300" y="6237288"/>
            <a:ext cx="647700" cy="620712"/>
          </a:xfrm>
          <a:prstGeom prst="rect">
            <a:avLst/>
          </a:prstGeom>
          <a:solidFill>
            <a:schemeClr val="accent2"/>
          </a:solidFill>
          <a:ln w="9525">
            <a:noFill/>
            <a:miter lim="800000"/>
            <a:headEnd/>
            <a:tailEnd/>
          </a:ln>
        </p:spPr>
      </p:pic>
      <p:sp>
        <p:nvSpPr>
          <p:cNvPr id="5" name="Title 2"/>
          <p:cNvSpPr txBox="1">
            <a:spLocks/>
          </p:cNvSpPr>
          <p:nvPr/>
        </p:nvSpPr>
        <p:spPr>
          <a:xfrm>
            <a:off x="0" y="-243408"/>
            <a:ext cx="9144000" cy="1412776"/>
          </a:xfrm>
          <a:prstGeom prst="rect">
            <a:avLst/>
          </a:prstGeom>
          <a:solidFill>
            <a:schemeClr val="bg1"/>
          </a:solidFill>
        </p:spPr>
        <p:txBody>
          <a:bodyPr vert="horz" lIns="91440" tIns="45720" rIns="91440" bIns="45720" rtlCol="0" anchor="ctr">
            <a:normAutofit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IE" sz="4400" b="0" i="0" u="none" strike="noStrike" kern="1200" cap="none" spc="0" normalizeH="0" baseline="0" noProof="0" dirty="0">
                <a:ln>
                  <a:noFill/>
                </a:ln>
                <a:solidFill>
                  <a:schemeClr val="tx1"/>
                </a:solidFill>
                <a:effectLst/>
                <a:uLnTx/>
                <a:uFillTx/>
                <a:latin typeface="+mj-lt"/>
                <a:ea typeface="+mj-ea"/>
                <a:cs typeface="+mj-cs"/>
              </a:rPr>
              <a:t>DFB Section 26 Plan</a:t>
            </a:r>
            <a:br>
              <a:rPr kumimoji="0" lang="en-IE" sz="4400" b="0" i="0" u="none" strike="noStrike" kern="1200" cap="none" spc="0" normalizeH="0" baseline="0" noProof="0" dirty="0">
                <a:ln>
                  <a:noFill/>
                </a:ln>
                <a:solidFill>
                  <a:schemeClr val="tx1"/>
                </a:solidFill>
                <a:effectLst/>
                <a:uLnTx/>
                <a:uFillTx/>
                <a:latin typeface="+mj-lt"/>
                <a:ea typeface="+mj-ea"/>
                <a:cs typeface="+mj-cs"/>
              </a:rPr>
            </a:br>
            <a:r>
              <a:rPr kumimoji="0" lang="en-IE" sz="4400" b="0" i="0" u="none" strike="noStrike" kern="1200" cap="none" spc="0" normalizeH="0" baseline="0" noProof="0" dirty="0">
                <a:ln>
                  <a:noFill/>
                </a:ln>
                <a:solidFill>
                  <a:schemeClr val="tx1"/>
                </a:solidFill>
                <a:effectLst/>
                <a:uLnTx/>
                <a:uFillTx/>
                <a:latin typeface="+mj-lt"/>
                <a:ea typeface="+mj-ea"/>
                <a:cs typeface="+mj-cs"/>
              </a:rPr>
              <a:t>Content Summary</a:t>
            </a:r>
            <a:endParaRPr kumimoji="0" lang="en-IE" sz="3600" b="0" i="0" u="none" strike="noStrike" kern="1200" cap="none" spc="0" normalizeH="0" baseline="0" noProof="0" dirty="0">
              <a:ln>
                <a:noFill/>
              </a:ln>
              <a:solidFill>
                <a:schemeClr val="tx1"/>
              </a:solidFill>
              <a:effectLst/>
              <a:uLnTx/>
              <a:uFillTx/>
              <a:latin typeface="+mj-lt"/>
              <a:ea typeface="+mj-ea"/>
              <a:cs typeface="+mj-cs"/>
            </a:endParaRPr>
          </a:p>
        </p:txBody>
      </p:sp>
      <p:pic>
        <p:nvPicPr>
          <p:cNvPr id="7" name="Picture 6" descr="Copy of dublin original resized.png"/>
          <p:cNvPicPr>
            <a:picLocks noChangeAspect="1"/>
          </p:cNvPicPr>
          <p:nvPr/>
        </p:nvPicPr>
        <p:blipFill>
          <a:blip r:embed="rId3" cstate="print"/>
          <a:stretch>
            <a:fillRect/>
          </a:stretch>
        </p:blipFill>
        <p:spPr>
          <a:xfrm>
            <a:off x="7786702" y="-243408"/>
            <a:ext cx="1357298" cy="1368152"/>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6"/>
          <p:cNvSpPr>
            <a:spLocks noGrp="1"/>
          </p:cNvSpPr>
          <p:nvPr>
            <p:ph type="title"/>
          </p:nvPr>
        </p:nvSpPr>
        <p:spPr>
          <a:xfrm>
            <a:off x="457200" y="0"/>
            <a:ext cx="8686800" cy="1357298"/>
          </a:xfrm>
          <a:solidFill>
            <a:schemeClr val="bg1"/>
          </a:solidFill>
        </p:spPr>
        <p:txBody>
          <a:bodyPr>
            <a:normAutofit/>
          </a:bodyPr>
          <a:lstStyle/>
          <a:p>
            <a:r>
              <a:rPr lang="en-IE" dirty="0"/>
              <a:t>DFB Section 26 Plan</a:t>
            </a:r>
            <a:br>
              <a:rPr lang="en-IE" dirty="0"/>
            </a:br>
            <a:r>
              <a:rPr lang="en-IE" sz="3600" dirty="0"/>
              <a:t>Advantages</a:t>
            </a:r>
          </a:p>
        </p:txBody>
      </p:sp>
      <p:sp>
        <p:nvSpPr>
          <p:cNvPr id="4" name="Content Placeholder 3"/>
          <p:cNvSpPr>
            <a:spLocks noGrp="1"/>
          </p:cNvSpPr>
          <p:nvPr>
            <p:ph idx="1"/>
          </p:nvPr>
        </p:nvSpPr>
        <p:spPr/>
        <p:txBody>
          <a:bodyPr>
            <a:normAutofit fontScale="77500" lnSpcReduction="20000"/>
          </a:bodyPr>
          <a:lstStyle/>
          <a:p>
            <a:pPr marL="342900" lvl="1" indent="-342900">
              <a:buFont typeface="Arial" pitchFamily="34" charset="0"/>
              <a:buChar char="•"/>
            </a:pPr>
            <a:r>
              <a:rPr lang="en-IE" sz="2600" dirty="0"/>
              <a:t>Staff, the public, stakeholders and Local Authority Management will have an opportunity to see the planned strategic direction of their Fire Service and the opportunity to engage in its future planning.  </a:t>
            </a:r>
          </a:p>
          <a:p>
            <a:pPr marL="342900" lvl="1" indent="-342900">
              <a:buFont typeface="Arial" pitchFamily="34" charset="0"/>
              <a:buChar char="•"/>
            </a:pPr>
            <a:r>
              <a:rPr lang="en-IE" sz="2600" dirty="0"/>
              <a:t>For the first time members of the public will be able to see and appreciate all of the organisational elements and their processes which must come together to create and maintain a modern Fire and Emergency Service.  </a:t>
            </a:r>
          </a:p>
          <a:p>
            <a:pPr marL="342900" lvl="1" indent="-342900">
              <a:buFont typeface="Arial" pitchFamily="34" charset="0"/>
              <a:buChar char="•"/>
            </a:pPr>
            <a:r>
              <a:rPr lang="en-IE" sz="2600" dirty="0"/>
              <a:t>A greater awareness of services provided, value for money and appreciation of the routing of tax payer’s money and Local Authority funding will be achieved for Local Authority Management, members of the public and their representatives.</a:t>
            </a:r>
          </a:p>
          <a:p>
            <a:endParaRPr lang="en-IE" dirty="0"/>
          </a:p>
        </p:txBody>
      </p:sp>
      <p:pic>
        <p:nvPicPr>
          <p:cNvPr id="2" name="Picture 1" descr="Copy of dublin original resized.png"/>
          <p:cNvPicPr>
            <a:picLocks noChangeAspect="1"/>
          </p:cNvPicPr>
          <p:nvPr/>
        </p:nvPicPr>
        <p:blipFill>
          <a:blip r:embed="rId2" cstate="print"/>
          <a:stretch>
            <a:fillRect/>
          </a:stretch>
        </p:blipFill>
        <p:spPr>
          <a:xfrm>
            <a:off x="7786702" y="0"/>
            <a:ext cx="1357298" cy="1357298"/>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0392C9B76BB294FAFA6E89EEDFF1B97" ma:contentTypeVersion="14" ma:contentTypeDescription="Create a new document." ma:contentTypeScope="" ma:versionID="3355d0100a52a9eea4bbbd30d5bab5b1">
  <xsd:schema xmlns:xsd="http://www.w3.org/2001/XMLSchema" xmlns:xs="http://www.w3.org/2001/XMLSchema" xmlns:p="http://schemas.microsoft.com/office/2006/metadata/properties" xmlns:ns3="f5753776-80ff-45ca-a4c1-002a1d968def" xmlns:ns4="81bc2e9c-c1ab-4318-9571-bd14d9aeccbd" targetNamespace="http://schemas.microsoft.com/office/2006/metadata/properties" ma:root="true" ma:fieldsID="b34d98345ef01e84778e674320019e3a" ns3:_="" ns4:_="">
    <xsd:import namespace="f5753776-80ff-45ca-a4c1-002a1d968def"/>
    <xsd:import namespace="81bc2e9c-c1ab-4318-9571-bd14d9aeccbd"/>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LengthInSeconds"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5753776-80ff-45ca-a4c1-002a1d968de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_activity" ma:index="21"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1bc2e9c-c1ab-4318-9571-bd14d9aeccbd"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f5753776-80ff-45ca-a4c1-002a1d968def" xsi:nil="true"/>
  </documentManagement>
</p:properties>
</file>

<file path=customXml/itemProps1.xml><?xml version="1.0" encoding="utf-8"?>
<ds:datastoreItem xmlns:ds="http://schemas.openxmlformats.org/officeDocument/2006/customXml" ds:itemID="{DB040714-DB48-4F17-8DFF-26F46E11C20C}">
  <ds:schemaRefs>
    <ds:schemaRef ds:uri="http://schemas.microsoft.com/sharepoint/v3/contenttype/forms"/>
  </ds:schemaRefs>
</ds:datastoreItem>
</file>

<file path=customXml/itemProps2.xml><?xml version="1.0" encoding="utf-8"?>
<ds:datastoreItem xmlns:ds="http://schemas.openxmlformats.org/officeDocument/2006/customXml" ds:itemID="{FD72AA44-6F83-4663-B41D-2C49B8A048F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5753776-80ff-45ca-a4c1-002a1d968def"/>
    <ds:schemaRef ds:uri="81bc2e9c-c1ab-4318-9571-bd14d9aeccb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49901D1-1569-45B5-B038-E1DF531C4349}">
  <ds:schemaRefs>
    <ds:schemaRef ds:uri="f5753776-80ff-45ca-a4c1-002a1d968def"/>
    <ds:schemaRef ds:uri="http://schemas.microsoft.com/office/2006/documentManagement/types"/>
    <ds:schemaRef ds:uri="81bc2e9c-c1ab-4318-9571-bd14d9aeccbd"/>
    <ds:schemaRef ds:uri="http://purl.org/dc/dcmitype/"/>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Ion</Template>
  <TotalTime>13686</TotalTime>
  <Words>999</Words>
  <Application>Microsoft Office PowerPoint</Application>
  <PresentationFormat>On-screen Show (4:3)</PresentationFormat>
  <Paragraphs>65</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Century Gothic</vt:lpstr>
      <vt:lpstr>Wingdings 3</vt:lpstr>
      <vt:lpstr>Ion</vt:lpstr>
      <vt:lpstr>         Section 26 Plan                      </vt:lpstr>
      <vt:lpstr>DFB Section 26 Plan Introduction</vt:lpstr>
      <vt:lpstr>PowerPoint Presentation</vt:lpstr>
      <vt:lpstr>DFB Section 26 Plan Reserved Function</vt:lpstr>
      <vt:lpstr>DFB Section 26 Plan Current Status &amp; Objective</vt:lpstr>
      <vt:lpstr>DFB Section 26 Plan Implementation Project</vt:lpstr>
      <vt:lpstr>DFB Section 26 Plan Implementation Project</vt:lpstr>
      <vt:lpstr>Section 26 Plan</vt:lpstr>
      <vt:lpstr>DFB Section 26 Plan Advantages</vt:lpstr>
      <vt:lpstr>DFB Section 26 Plan Advantages</vt:lpstr>
      <vt:lpstr>DFB Section 26 Plan Project Review</vt:lpstr>
      <vt:lpstr>PowerPoint Presentation</vt:lpstr>
    </vt:vector>
  </TitlesOfParts>
  <Company>Deftones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Greg</dc:creator>
  <cp:lastModifiedBy>Colm Ward</cp:lastModifiedBy>
  <cp:revision>578</cp:revision>
  <dcterms:created xsi:type="dcterms:W3CDTF">2011-01-13T12:21:58Z</dcterms:created>
  <dcterms:modified xsi:type="dcterms:W3CDTF">2023-02-16T09:45:47Z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0x01010040392C9B76BB294FAFA6E89EEDFF1B97</vt:lpwstr>
  </property>
</Properties>
</file>