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14" r:id="rId2"/>
    <p:sldId id="262" r:id="rId3"/>
    <p:sldId id="320" r:id="rId4"/>
    <p:sldId id="259" r:id="rId5"/>
    <p:sldId id="316" r:id="rId6"/>
    <p:sldId id="317" r:id="rId7"/>
    <p:sldId id="318" r:id="rId8"/>
    <p:sldId id="31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9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BC8587-1EF0-4B2E-8D3B-1B7BE5BC5440}" type="datetimeFigureOut">
              <a:rPr lang="en-IE" smtClean="0"/>
              <a:t>14/02/2023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5D3BFF-28AA-48E3-B027-85D0B035A03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57210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E0028-4AD3-F5F5-49AB-58D6FCFA13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D0C2F0-6C00-9515-780D-A2ACDF0D3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3E084A-AB3F-6187-7910-521D4B4F3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068E2-9BE6-4ADD-9A65-6BEB7EB69D34}" type="datetimeFigureOut">
              <a:rPr lang="en-IE" smtClean="0"/>
              <a:t>14/02/2023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AFBD88-5811-0BD5-F830-A1862DB0A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2203E-81C0-CA5A-69A7-F7DBD9A92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7E818-D996-4369-9F46-C6E91F00706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38123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2FC18-8D1B-4A75-A24A-EC2FB9A56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9D5D01-7DE4-C32A-525D-9DF88C4606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C6E9A-C022-BB6C-EDB7-EAE4BF484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068E2-9BE6-4ADD-9A65-6BEB7EB69D34}" type="datetimeFigureOut">
              <a:rPr lang="en-IE" smtClean="0"/>
              <a:t>14/02/2023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D932A5-5534-8EE1-A7FE-5B1330960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A564A-914D-C2C3-3C13-F96FF2810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7E818-D996-4369-9F46-C6E91F00706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21460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27661D-953C-8396-0C4F-D35DEA1B23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BC8A75-5D21-ECDF-65F3-D966641F4E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EEE6B3-7A8B-B498-88FE-DBF54994C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068E2-9BE6-4ADD-9A65-6BEB7EB69D34}" type="datetimeFigureOut">
              <a:rPr lang="en-IE" smtClean="0"/>
              <a:t>14/02/2023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50541-0A92-1CFA-EF08-F7A5BD966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B4DC10-151B-18CC-3C0A-4C397D8C9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7E818-D996-4369-9F46-C6E91F00706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38582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332769" y="6111421"/>
            <a:ext cx="461879" cy="365125"/>
          </a:xfrm>
        </p:spPr>
        <p:txBody>
          <a:bodyPr/>
          <a:lstStyle/>
          <a:p>
            <a:fld id="{3FC8E9FF-67F8-4633-A998-3E2E3CBACD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1029581" y="2674938"/>
            <a:ext cx="4913633" cy="13336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5200"/>
              </a:lnSpc>
              <a:spcBef>
                <a:spcPts val="0"/>
              </a:spcBef>
              <a:buNone/>
              <a:defRPr sz="4800" b="0" cap="all" baseline="0">
                <a:solidFill>
                  <a:schemeClr val="tx1"/>
                </a:solidFill>
                <a:latin typeface="+mj-lt"/>
              </a:defRPr>
            </a:lvl1pPr>
            <a:lvl2pPr marL="457177" indent="0">
              <a:lnSpc>
                <a:spcPts val="10000"/>
              </a:lnSpc>
              <a:buNone/>
              <a:defRPr sz="11150" cap="all" baseline="0">
                <a:solidFill>
                  <a:schemeClr val="bg1"/>
                </a:solidFill>
              </a:defRPr>
            </a:lvl2pPr>
            <a:lvl3pPr marL="914355" indent="0">
              <a:lnSpc>
                <a:spcPts val="10000"/>
              </a:lnSpc>
              <a:buNone/>
              <a:defRPr sz="11150" cap="all" baseline="0">
                <a:solidFill>
                  <a:schemeClr val="bg1"/>
                </a:solidFill>
              </a:defRPr>
            </a:lvl3pPr>
            <a:lvl4pPr marL="1371532" indent="0">
              <a:lnSpc>
                <a:spcPts val="10000"/>
              </a:lnSpc>
              <a:buNone/>
              <a:defRPr sz="11150" cap="all" baseline="0">
                <a:solidFill>
                  <a:schemeClr val="bg1"/>
                </a:solidFill>
              </a:defRPr>
            </a:lvl4pPr>
            <a:lvl5pPr marL="1828709" indent="0">
              <a:lnSpc>
                <a:spcPts val="10000"/>
              </a:lnSpc>
              <a:buNone/>
              <a:defRPr sz="111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Presentation outline</a:t>
            </a:r>
            <a:endParaRPr lang="ru-RU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7155516" y="2674938"/>
            <a:ext cx="3922780" cy="19236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indent="-285750" algn="l">
              <a:lnSpc>
                <a:spcPts val="25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 sz="1800">
                <a:solidFill>
                  <a:schemeClr val="tx1"/>
                </a:solidFill>
                <a:latin typeface="+mn-lt"/>
              </a:defRPr>
            </a:lvl1pPr>
            <a:lvl2pPr marL="457177" indent="0">
              <a:buNone/>
              <a:defRPr sz="1800">
                <a:solidFill>
                  <a:schemeClr val="accent1"/>
                </a:solidFill>
              </a:defRPr>
            </a:lvl2pPr>
            <a:lvl3pPr marL="914355" indent="0">
              <a:buNone/>
              <a:defRPr sz="1800">
                <a:solidFill>
                  <a:schemeClr val="accent1"/>
                </a:solidFill>
              </a:defRPr>
            </a:lvl3pPr>
            <a:lvl4pPr marL="1371532" indent="0">
              <a:buNone/>
              <a:defRPr sz="1800">
                <a:solidFill>
                  <a:schemeClr val="accent1"/>
                </a:solidFill>
              </a:defRPr>
            </a:lvl4pPr>
            <a:lvl5pPr marL="1828709" indent="0">
              <a:buNone/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Common Characteristics</a:t>
            </a:r>
          </a:p>
          <a:p>
            <a:pPr lvl="0"/>
            <a:r>
              <a:rPr lang="en-US"/>
              <a:t>Minimalism by the Numbers</a:t>
            </a:r>
          </a:p>
          <a:p>
            <a:pPr lvl="0"/>
            <a:r>
              <a:rPr lang="en-US"/>
              <a:t>Prominent Minimalist Artists</a:t>
            </a:r>
          </a:p>
          <a:p>
            <a:pPr lvl="0"/>
            <a:r>
              <a:rPr lang="en-US"/>
              <a:t>History of Minimalist Architecture</a:t>
            </a:r>
          </a:p>
          <a:p>
            <a:pPr lvl="0"/>
            <a:r>
              <a:rPr lang="en-US"/>
              <a:t>Famous Minimalist Buildings</a:t>
            </a:r>
          </a:p>
          <a:p>
            <a:pPr lvl="0"/>
            <a:r>
              <a:rPr lang="en-US"/>
              <a:t>Our Partners.</a:t>
            </a:r>
            <a:endParaRPr lang="ru-RU"/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7155515" y="2091542"/>
            <a:ext cx="3922781" cy="3718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ts val="2850"/>
              </a:lnSpc>
              <a:spcBef>
                <a:spcPts val="0"/>
              </a:spcBef>
              <a:buFont typeface="Arial" panose="020B0604020202020204" pitchFamily="34" charset="0"/>
              <a:buNone/>
              <a:defRPr sz="2500" cap="all" baseline="0">
                <a:solidFill>
                  <a:schemeClr val="bg1"/>
                </a:solidFill>
                <a:latin typeface="+mj-lt"/>
              </a:defRPr>
            </a:lvl1pPr>
            <a:lvl2pPr marL="457177" indent="0">
              <a:buNone/>
              <a:defRPr sz="1800">
                <a:solidFill>
                  <a:schemeClr val="accent1"/>
                </a:solidFill>
              </a:defRPr>
            </a:lvl2pPr>
            <a:lvl3pPr marL="914355" indent="0">
              <a:buNone/>
              <a:defRPr sz="1800">
                <a:solidFill>
                  <a:schemeClr val="accent1"/>
                </a:solidFill>
              </a:defRPr>
            </a:lvl3pPr>
            <a:lvl4pPr marL="1371532" indent="0">
              <a:buNone/>
              <a:defRPr sz="1800">
                <a:solidFill>
                  <a:schemeClr val="accent1"/>
                </a:solidFill>
              </a:defRPr>
            </a:lvl4pPr>
            <a:lvl5pPr marL="1828709" indent="0">
              <a:buNone/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TODAY’S DISCUSSION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735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5FE64-0A24-8616-0D2C-0D76466BF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868DD-52B6-23CA-8F07-8012857547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21DDF-A62A-54F8-66F5-032CCFEBD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068E2-9BE6-4ADD-9A65-6BEB7EB69D34}" type="datetimeFigureOut">
              <a:rPr lang="en-IE" smtClean="0"/>
              <a:t>14/02/2023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4946FC-622F-19F9-6D34-6F6C518B8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31B668-AA8C-DCBA-E9D9-22999DBF6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7E818-D996-4369-9F46-C6E91F00706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18897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74C5A-53A3-2508-26D1-BFA3C1651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2EFA78-2DA1-88CF-5403-3905A033A5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2F8B12-4B2F-EB33-45E5-872900F87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068E2-9BE6-4ADD-9A65-6BEB7EB69D34}" type="datetimeFigureOut">
              <a:rPr lang="en-IE" smtClean="0"/>
              <a:t>14/02/2023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3F229C-7BA5-3899-237C-28A992C9A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ABC46-AFC0-FF1E-8BBC-199FFF814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7E818-D996-4369-9F46-C6E91F00706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63869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0B048-678E-E7FE-1F01-2444420FF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0383A-2E75-791E-A0BE-FC4EC9F50F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28A861-89DB-B3C2-3753-79BE528F1A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E6DFC4-C090-6021-382E-3CB78F3D8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068E2-9BE6-4ADD-9A65-6BEB7EB69D34}" type="datetimeFigureOut">
              <a:rPr lang="en-IE" smtClean="0"/>
              <a:t>14/02/2023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6AB820-B762-24EF-3C1E-289ABDB7A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A18EE3-DEEF-F1F9-AA9B-68F483BD1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7E818-D996-4369-9F46-C6E91F00706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12629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BD33F-C055-D03F-EC63-E133509F6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061638-B065-F2FF-423F-42AB2683C8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DC95A4-E67C-EA91-DE0F-AA422A9470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8BB318-B49C-470D-EB0F-950C1A06EB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FB0532-B888-D30C-2059-E8EA0333C8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4D2F73-9809-8353-A961-EE8012E4D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068E2-9BE6-4ADD-9A65-6BEB7EB69D34}" type="datetimeFigureOut">
              <a:rPr lang="en-IE" smtClean="0"/>
              <a:t>14/02/2023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D1AC9F-C060-3940-1E2C-72881EB63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7F473C-D4F7-963F-10F2-8D4DC01DC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7E818-D996-4369-9F46-C6E91F00706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76287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91D94-5AE5-4B8A-9527-CD6E55D08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D3EF79-246F-98E8-0246-6F2C290DD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068E2-9BE6-4ADD-9A65-6BEB7EB69D34}" type="datetimeFigureOut">
              <a:rPr lang="en-IE" smtClean="0"/>
              <a:t>14/02/2023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E13AEF-9D21-E95F-8CF6-A06D736B2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E3447C-7E5C-5E1F-59D3-6AD8AAA65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7E818-D996-4369-9F46-C6E91F00706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82462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9E1727-3EE4-205F-D51D-46F6D91BE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068E2-9BE6-4ADD-9A65-6BEB7EB69D34}" type="datetimeFigureOut">
              <a:rPr lang="en-IE" smtClean="0"/>
              <a:t>14/02/2023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B5FAF0-8CFE-11C2-C1C0-B55A831F4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3285AE-9A63-28E2-31BD-9D4648BE2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7E818-D996-4369-9F46-C6E91F00706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33508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8A76A-1066-FC37-0249-2131B1585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7072F-8E1B-B3FA-72CF-9589AD948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C3F0C3-EC30-35F0-C4E9-1AD43FF825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27BB1B-4113-2883-D1D8-88B2B3492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068E2-9BE6-4ADD-9A65-6BEB7EB69D34}" type="datetimeFigureOut">
              <a:rPr lang="en-IE" smtClean="0"/>
              <a:t>14/02/2023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E506F4-635F-6C1C-2943-8313241A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2860B3-9A7A-3C45-5BB6-1376F277B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7E818-D996-4369-9F46-C6E91F00706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05373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ACA05-1FB0-F462-3988-60B35C362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195DCF-9EA4-96F3-35A5-3EA22D4DE9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C1238-B6BB-F29C-8DCB-BF71622CCD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6B19CF-86F4-BD19-81A7-3FDAC0F3F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068E2-9BE6-4ADD-9A65-6BEB7EB69D34}" type="datetimeFigureOut">
              <a:rPr lang="en-IE" smtClean="0"/>
              <a:t>14/02/2023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F9386B-8F2E-A8C6-4E07-6771FB087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4DA753-18C8-D32D-42B4-5AF4B5298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7E818-D996-4369-9F46-C6E91F00706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50139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DACF17-974E-440F-5042-4EACEABF1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894B3C-639C-080D-0A6D-4F0867703C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DD2643-9F3F-E9A5-0C0D-92AAA577B8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068E2-9BE6-4ADD-9A65-6BEB7EB69D34}" type="datetimeFigureOut">
              <a:rPr lang="en-IE" smtClean="0"/>
              <a:t>14/02/2023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A7203-93B8-118B-1847-95E3696380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A105F1-A3E1-E337-1046-2B0F83EA06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7E818-D996-4369-9F46-C6E91F00706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96231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acanthomes.ie/" TargetMode="External"/><Relationship Id="rId2" Type="http://schemas.openxmlformats.org/officeDocument/2006/relationships/hyperlink" Target="https://eur04.safelinks.protection.outlook.com/?url=http%3A%2F%2Fwww.gov.ie%2Fvacancy&amp;data=05%7C01%7Celeech%40SDUBLINCOCO.ie%7C44bd98618a3e4d56f5fb08db02e0a6d4%7C6a3c00c019d0492da8de95fad8fda1d4%7C0%7C0%7C638106936138211011%7CUnknown%7CTWFpbGZsb3d8eyJWIjoiMC4wLjAwMDAiLCJQIjoiV2luMzIiLCJBTiI6Ik1haWwiLCJXVCI6Mn0%3D%7C3000%7C%7C%7C&amp;sdata=BSGlbzmUtxr52douDsrdHWWdgDwfVjbgnCetj439%2BP4%3D&amp;reserved=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dcc.ie/en/services/housing/vacant%20home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C76AD3-1FFD-871B-7F2B-455CBB4722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8E9FF-67F8-4633-A998-3E2E3CBACD06}" type="slidenum">
              <a:rPr lang="ru-RU" smtClean="0"/>
              <a:pPr/>
              <a:t>1</a:t>
            </a:fld>
            <a:endParaRPr lang="ru-RU" dirty="0"/>
          </a:p>
        </p:txBody>
      </p:sp>
      <p:pic>
        <p:nvPicPr>
          <p:cNvPr id="6" name="Picture 31">
            <a:extLst>
              <a:ext uri="{FF2B5EF4-FFF2-40B4-BE49-F238E27FC236}">
                <a16:creationId xmlns:a16="http://schemas.microsoft.com/office/drawing/2014/main" id="{0EA370EF-4FCD-FE3D-8766-F039696C5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330941" cy="6858000"/>
          </a:xfrm>
          <a:prstGeom prst="rect">
            <a:avLst/>
          </a:prstGeom>
          <a:gradFill>
            <a:gsLst>
              <a:gs pos="46000">
                <a:schemeClr val="accent2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</p:pic>
      <p:sp>
        <p:nvSpPr>
          <p:cNvPr id="8" name="Rectangle 32">
            <a:extLst>
              <a:ext uri="{FF2B5EF4-FFF2-40B4-BE49-F238E27FC236}">
                <a16:creationId xmlns:a16="http://schemas.microsoft.com/office/drawing/2014/main" id="{207B7B44-9BC0-477E-CF02-42FEE9D52F73}"/>
              </a:ext>
            </a:extLst>
          </p:cNvPr>
          <p:cNvSpPr txBox="1">
            <a:spLocks noChangeArrowheads="1"/>
          </p:cNvSpPr>
          <p:nvPr/>
        </p:nvSpPr>
        <p:spPr>
          <a:xfrm>
            <a:off x="1506584" y="2183564"/>
            <a:ext cx="9527176" cy="4292981"/>
          </a:xfrm>
          <a:prstGeom prst="rect">
            <a:avLst/>
          </a:prstGeom>
          <a:noFill/>
        </p:spPr>
        <p:txBody>
          <a:bodyPr lIns="45720" tIns="22860" rIns="45720" bIns="22860" anchor="t">
            <a:noAutofit/>
          </a:bodyPr>
          <a:lstStyle>
            <a:lvl1pPr marL="457177" indent="-457177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chemeClr val="bg1">
                    <a:lumMod val="95000"/>
                  </a:schemeClr>
                </a:solidFill>
              </a:rPr>
              <a:t>Vacant Homes</a:t>
            </a:r>
          </a:p>
          <a:p>
            <a:pPr marL="0" indent="0" algn="ctr">
              <a:buNone/>
            </a:pPr>
            <a:endParaRPr lang="en-US" sz="4800" b="1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 algn="ctr">
              <a:buNone/>
            </a:pPr>
            <a:r>
              <a:rPr lang="en-IE" sz="4800" b="1" dirty="0">
                <a:solidFill>
                  <a:schemeClr val="bg1"/>
                </a:solidFill>
              </a:rPr>
              <a:t>Housing Strategic Policy Committee Meeting</a:t>
            </a:r>
            <a:endParaRPr lang="en-IE" sz="4800" b="1" dirty="0">
              <a:solidFill>
                <a:schemeClr val="bg1"/>
              </a:solidFill>
              <a:cs typeface="Calibri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IE" sz="4800" b="1" dirty="0">
                <a:solidFill>
                  <a:schemeClr val="bg1"/>
                </a:solidFill>
              </a:rPr>
              <a:t>16</a:t>
            </a:r>
            <a:r>
              <a:rPr lang="en-IE" sz="4800" b="1" baseline="30000" dirty="0">
                <a:solidFill>
                  <a:schemeClr val="bg1"/>
                </a:solidFill>
              </a:rPr>
              <a:t>th</a:t>
            </a:r>
            <a:r>
              <a:rPr lang="en-IE" sz="4800" b="1" dirty="0">
                <a:solidFill>
                  <a:schemeClr val="bg1"/>
                </a:solidFill>
              </a:rPr>
              <a:t> February 2023</a:t>
            </a:r>
            <a:endParaRPr lang="en-IE" sz="4800" b="1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2723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3BB5BDFF-C320-49E4-8851-0C130EA35057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ill Sans MT"/>
            </a:endParaRP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39D5C52A-7EAF-40FB-945B-2C0CAA6C670B}"/>
              </a:ext>
            </a:extLst>
          </p:cNvPr>
          <p:cNvSpPr>
            <a:spLocks noMove="1" noResize="1"/>
          </p:cNvSpPr>
          <p:nvPr/>
        </p:nvSpPr>
        <p:spPr>
          <a:xfrm>
            <a:off x="446528" y="457200"/>
            <a:ext cx="7579571" cy="643609"/>
          </a:xfrm>
          <a:prstGeom prst="rect">
            <a:avLst/>
          </a:prstGeom>
          <a:solidFill>
            <a:srgbClr val="ED8428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457200" algn="ctr">
              <a:lnSpc>
                <a:spcPct val="107000"/>
              </a:lnSpc>
              <a:spcAft>
                <a:spcPts val="800"/>
              </a:spcAft>
            </a:pPr>
            <a:r>
              <a:rPr lang="en-GB" sz="3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21516C9E-42EB-4154-8856-364A1E9A46DE}"/>
              </a:ext>
            </a:extLst>
          </p:cNvPr>
          <p:cNvSpPr>
            <a:spLocks noMove="1" noResize="1"/>
          </p:cNvSpPr>
          <p:nvPr/>
        </p:nvSpPr>
        <p:spPr>
          <a:xfrm>
            <a:off x="8129875" y="453642"/>
            <a:ext cx="3615592" cy="645109"/>
          </a:xfrm>
          <a:prstGeom prst="rect">
            <a:avLst/>
          </a:prstGeom>
          <a:solidFill>
            <a:srgbClr val="969FA7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IE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6A34CEF5-B4C3-46EA-9253-485FAFBD9380}"/>
              </a:ext>
            </a:extLst>
          </p:cNvPr>
          <p:cNvSpPr>
            <a:spLocks noMove="1" noResize="1"/>
          </p:cNvSpPr>
          <p:nvPr/>
        </p:nvSpPr>
        <p:spPr>
          <a:xfrm>
            <a:off x="446528" y="5707629"/>
            <a:ext cx="11293909" cy="649224"/>
          </a:xfrm>
          <a:prstGeom prst="rect">
            <a:avLst/>
          </a:prstGeom>
          <a:solidFill>
            <a:srgbClr val="465359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IE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3DB784E-25CD-A7CF-60B8-9C7CAE2A5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624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 b="1" dirty="0"/>
              <a:t>Vacant Homes </a:t>
            </a:r>
            <a:endParaRPr lang="en-IE" sz="3200" b="1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A745F5F-0687-DF8F-99E6-CAC443BFA3D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I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E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0A70D3D-19A4-B112-984C-420A49BDAD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1707027"/>
            <a:ext cx="5181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E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IE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nder Housing for All – Pathway to Addressing Vacancy and Efficient Use of Existing Stock- Appointment of 2 Vacant Homes Officers- North/South of Naas Road</a:t>
            </a:r>
            <a:endParaRPr lang="en-IE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E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Play a crucial role in ensuring the provision of new homes from refurbishment and re-development initiatives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E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IE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esponsible for implementation the Croí Cónaithe Initiative.</a:t>
            </a:r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411B9C4-E6E6-8D45-F7C5-75D174E93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28" y="1825625"/>
            <a:ext cx="5649472" cy="380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57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70"/>
    </mc:Choice>
    <mc:Fallback xmlns="">
      <p:transition spd="slow" advTm="5770"/>
    </mc:Fallback>
  </mc:AlternateContent>
  <p:extLst>
    <p:ext uri="{E180D4A7-C9FB-4DFB-919C-405C955672EB}">
      <p14:showEvtLst xmlns:p14="http://schemas.microsoft.com/office/powerpoint/2010/main">
        <p14:playEvt time="248" objId="9"/>
        <p14:stopEvt time="248" objId="9"/>
        <p14:playEvt time="248" objId="9"/>
        <p14:stopEvt time="5770" objId="9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>
            <a:extLst>
              <a:ext uri="{FF2B5EF4-FFF2-40B4-BE49-F238E27FC236}">
                <a16:creationId xmlns:a16="http://schemas.microsoft.com/office/drawing/2014/main" id="{39D5C52A-7EAF-40FB-945B-2C0CAA6C670B}"/>
              </a:ext>
            </a:extLst>
          </p:cNvPr>
          <p:cNvSpPr>
            <a:spLocks noMove="1" noResize="1"/>
          </p:cNvSpPr>
          <p:nvPr/>
        </p:nvSpPr>
        <p:spPr>
          <a:xfrm>
            <a:off x="446528" y="457200"/>
            <a:ext cx="7579571" cy="643609"/>
          </a:xfrm>
          <a:prstGeom prst="rect">
            <a:avLst/>
          </a:prstGeom>
          <a:solidFill>
            <a:srgbClr val="ED8428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457200" algn="ctr">
              <a:lnSpc>
                <a:spcPct val="107000"/>
              </a:lnSpc>
              <a:spcAft>
                <a:spcPts val="800"/>
              </a:spcAft>
            </a:pPr>
            <a:r>
              <a:rPr lang="en-GB" sz="3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21516C9E-42EB-4154-8856-364A1E9A46DE}"/>
              </a:ext>
            </a:extLst>
          </p:cNvPr>
          <p:cNvSpPr>
            <a:spLocks noMove="1" noResize="1"/>
          </p:cNvSpPr>
          <p:nvPr/>
        </p:nvSpPr>
        <p:spPr>
          <a:xfrm>
            <a:off x="8129875" y="453642"/>
            <a:ext cx="3615592" cy="645109"/>
          </a:xfrm>
          <a:prstGeom prst="rect">
            <a:avLst/>
          </a:prstGeom>
          <a:solidFill>
            <a:srgbClr val="969FA7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IE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6A34CEF5-B4C3-46EA-9253-485FAFBD9380}"/>
              </a:ext>
            </a:extLst>
          </p:cNvPr>
          <p:cNvSpPr>
            <a:spLocks noMove="1" noResize="1"/>
          </p:cNvSpPr>
          <p:nvPr/>
        </p:nvSpPr>
        <p:spPr>
          <a:xfrm>
            <a:off x="446528" y="5707629"/>
            <a:ext cx="11293909" cy="649224"/>
          </a:xfrm>
          <a:prstGeom prst="rect">
            <a:avLst/>
          </a:prstGeom>
          <a:solidFill>
            <a:srgbClr val="465359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IE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3DB784E-25CD-A7CF-60B8-9C7CAE2A5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624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 b="1" dirty="0"/>
              <a:t>National &amp; Local Vacancy Rates</a:t>
            </a:r>
            <a:endParaRPr lang="en-IE" sz="3200" b="1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A745F5F-0687-DF8F-99E6-CAC443BFA3D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I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E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71C6924-8231-A3AC-7921-463FF28EB2C7}"/>
              </a:ext>
            </a:extLst>
          </p:cNvPr>
          <p:cNvGrpSpPr/>
          <p:nvPr/>
        </p:nvGrpSpPr>
        <p:grpSpPr>
          <a:xfrm>
            <a:off x="4033607" y="2231095"/>
            <a:ext cx="4096268" cy="2544162"/>
            <a:chOff x="749576" y="535272"/>
            <a:chExt cx="4505585" cy="2861046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25985546-110A-0E76-B6BC-2559F7C186FF}"/>
                </a:ext>
              </a:extLst>
            </p:cNvPr>
            <p:cNvSpPr/>
            <p:nvPr/>
          </p:nvSpPr>
          <p:spPr>
            <a:xfrm>
              <a:off x="749576" y="535272"/>
              <a:ext cx="4505585" cy="2861046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ectangle: Rounded Corners 4">
              <a:extLst>
                <a:ext uri="{FF2B5EF4-FFF2-40B4-BE49-F238E27FC236}">
                  <a16:creationId xmlns:a16="http://schemas.microsoft.com/office/drawing/2014/main" id="{86480B46-25A6-BED9-52BC-399311A07F67}"/>
                </a:ext>
              </a:extLst>
            </p:cNvPr>
            <p:cNvSpPr txBox="1"/>
            <p:nvPr/>
          </p:nvSpPr>
          <p:spPr>
            <a:xfrm>
              <a:off x="833373" y="619069"/>
              <a:ext cx="4337991" cy="26934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0970" tIns="140970" rIns="140970" bIns="140970" numCol="1" spcCol="1270" anchor="ctr" anchorCtr="0">
              <a:noAutofit/>
            </a:bodyPr>
            <a:lstStyle/>
            <a:p>
              <a:pPr marL="0" lvl="0" indent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700" kern="12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B8E5933-9ED6-D085-3287-A811DFDB0C68}"/>
              </a:ext>
            </a:extLst>
          </p:cNvPr>
          <p:cNvGrpSpPr/>
          <p:nvPr/>
        </p:nvGrpSpPr>
        <p:grpSpPr>
          <a:xfrm>
            <a:off x="370165" y="1234168"/>
            <a:ext cx="3556839" cy="2071094"/>
            <a:chOff x="6010014" y="383322"/>
            <a:chExt cx="4505585" cy="2861046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88B23020-F1EF-2728-345E-02C00B94508A}"/>
                </a:ext>
              </a:extLst>
            </p:cNvPr>
            <p:cNvSpPr/>
            <p:nvPr/>
          </p:nvSpPr>
          <p:spPr>
            <a:xfrm>
              <a:off x="6010014" y="383322"/>
              <a:ext cx="4505585" cy="2861046"/>
            </a:xfrm>
            <a:prstGeom prst="roundRect">
              <a:avLst>
                <a:gd name="adj" fmla="val 10000"/>
              </a:avLst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ectangle: Rounded Corners 4">
              <a:extLst>
                <a:ext uri="{FF2B5EF4-FFF2-40B4-BE49-F238E27FC236}">
                  <a16:creationId xmlns:a16="http://schemas.microsoft.com/office/drawing/2014/main" id="{105D3930-988C-9BC3-35A4-83CA87D79F19}"/>
                </a:ext>
              </a:extLst>
            </p:cNvPr>
            <p:cNvSpPr txBox="1"/>
            <p:nvPr/>
          </p:nvSpPr>
          <p:spPr>
            <a:xfrm>
              <a:off x="6076997" y="413768"/>
              <a:ext cx="4337990" cy="26934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0970" tIns="140970" rIns="140970" bIns="140970" numCol="1" spcCol="1270" anchor="ctr" anchorCtr="0">
              <a:noAutofit/>
            </a:bodyPr>
            <a:lstStyle/>
            <a:p>
              <a:pPr marL="0" lvl="0" indent="0" algn="ctr" defTabSz="164465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en-GB" sz="4000" b="1" dirty="0"/>
                <a:t>1.4%*</a:t>
              </a:r>
            </a:p>
            <a:p>
              <a:pPr marL="0" lvl="0" indent="0" algn="ctr" defTabSz="164465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en-GB" sz="3200" dirty="0"/>
                <a:t>Vacancy rate in South Dublin</a:t>
              </a:r>
            </a:p>
            <a:p>
              <a:pPr marL="0" lvl="0" indent="0" algn="ctr" defTabSz="164465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en-GB" sz="2400" dirty="0"/>
                <a:t>(lowest nationally)</a:t>
              </a:r>
              <a:endParaRPr lang="en-US" sz="2400" kern="12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1575820-662F-3DA2-676F-FDF2E128DB31}"/>
              </a:ext>
            </a:extLst>
          </p:cNvPr>
          <p:cNvGrpSpPr/>
          <p:nvPr/>
        </p:nvGrpSpPr>
        <p:grpSpPr>
          <a:xfrm>
            <a:off x="8213225" y="3429000"/>
            <a:ext cx="3622991" cy="2071094"/>
            <a:chOff x="6010014" y="383322"/>
            <a:chExt cx="4589382" cy="2861046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7558E5D8-EB3A-D00E-4AF5-CD714C769132}"/>
                </a:ext>
              </a:extLst>
            </p:cNvPr>
            <p:cNvSpPr/>
            <p:nvPr/>
          </p:nvSpPr>
          <p:spPr>
            <a:xfrm>
              <a:off x="6010014" y="383322"/>
              <a:ext cx="4505585" cy="2861046"/>
            </a:xfrm>
            <a:prstGeom prst="roundRect">
              <a:avLst>
                <a:gd name="adj" fmla="val 10000"/>
              </a:avLst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ectangle: Rounded Corners 4">
              <a:extLst>
                <a:ext uri="{FF2B5EF4-FFF2-40B4-BE49-F238E27FC236}">
                  <a16:creationId xmlns:a16="http://schemas.microsoft.com/office/drawing/2014/main" id="{89CD7F82-E380-6141-0E07-ABB3C0F27080}"/>
                </a:ext>
              </a:extLst>
            </p:cNvPr>
            <p:cNvSpPr txBox="1"/>
            <p:nvPr/>
          </p:nvSpPr>
          <p:spPr>
            <a:xfrm>
              <a:off x="6093811" y="467119"/>
              <a:ext cx="4505585" cy="26934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0970" tIns="140970" rIns="140970" bIns="140970" numCol="1" spcCol="1270" anchor="ctr" anchorCtr="0">
              <a:noAutofit/>
            </a:bodyPr>
            <a:lstStyle/>
            <a:p>
              <a:pPr lvl="0" algn="ctr"/>
              <a:r>
                <a:rPr lang="en-GB" sz="4000" b="1" dirty="0"/>
                <a:t>0.7%</a:t>
              </a:r>
            </a:p>
            <a:p>
              <a:pPr lvl="0" algn="ctr"/>
              <a:r>
                <a:rPr lang="en-GB" sz="3200" dirty="0"/>
                <a:t>Tallaght Central</a:t>
              </a:r>
            </a:p>
            <a:p>
              <a:pPr lvl="0" algn="ctr"/>
              <a:r>
                <a:rPr lang="en-GB" sz="2400" dirty="0"/>
                <a:t>Electoral Area with lowest national vacancy rate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854C35AD-7750-98DF-63E0-320BEA42289D}"/>
              </a:ext>
            </a:extLst>
          </p:cNvPr>
          <p:cNvSpPr txBox="1"/>
          <p:nvPr/>
        </p:nvSpPr>
        <p:spPr>
          <a:xfrm>
            <a:off x="3978776" y="2120054"/>
            <a:ext cx="4136719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dirty="0"/>
              <a:t>53</a:t>
            </a:r>
          </a:p>
          <a:p>
            <a:pPr algn="ctr"/>
            <a:r>
              <a:rPr lang="en-GB" sz="2800" dirty="0"/>
              <a:t>Private properties in South Dublin currently registered on  vacanthomes.ie</a:t>
            </a:r>
          </a:p>
          <a:p>
            <a:pPr algn="ctr"/>
            <a:r>
              <a:rPr lang="en-GB" sz="2400" dirty="0"/>
              <a:t>(actively monitored/ investigated)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71478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70"/>
    </mc:Choice>
    <mc:Fallback xmlns="">
      <p:transition spd="slow" advTm="5770"/>
    </mc:Fallback>
  </mc:AlternateContent>
  <p:extLst>
    <p:ext uri="{E180D4A7-C9FB-4DFB-919C-405C955672EB}">
      <p14:showEvtLst xmlns:p14="http://schemas.microsoft.com/office/powerpoint/2010/main">
        <p14:playEvt time="248" objId="9"/>
        <p14:stopEvt time="248" objId="9"/>
        <p14:playEvt time="248" objId="9"/>
        <p14:stopEvt time="5770" objId="9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3BB5BDFF-C320-49E4-8851-0C130EA35057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ill Sans MT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D9EBD09-FC23-4A9A-B364-EA1D89CBA66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46528" y="1253490"/>
            <a:ext cx="11226087" cy="4354830"/>
          </a:xfrm>
        </p:spPr>
        <p:txBody>
          <a:bodyPr anchor="ctr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IE" sz="2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1. Overseeing coordinated approach to addressing vacancy &amp; efficient use of existing stock;</a:t>
            </a:r>
            <a:br>
              <a:rPr lang="en-IE" sz="2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E" sz="2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IE" sz="2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Lead on </a:t>
            </a:r>
            <a:r>
              <a:rPr lang="en-IE" sz="28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Croí</a:t>
            </a:r>
            <a:r>
              <a:rPr lang="en-IE" sz="2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28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Cónaithe</a:t>
            </a:r>
            <a:r>
              <a:rPr lang="en-IE" sz="2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initiatives to support refurb of properties for residential use;</a:t>
            </a:r>
            <a:br>
              <a:rPr lang="en-IE" sz="2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E" sz="2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3. Actively promote uptake of various DHLGH schemes e.g., Buy &amp; Renew, Repair &amp; Leasing;</a:t>
            </a:r>
            <a:br>
              <a:rPr lang="en-IE" sz="2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E" sz="2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4. Explore potential use of Compulsory Purchase Orders (CPO) of vacant properties for future residential use; </a:t>
            </a:r>
            <a:br>
              <a:rPr lang="en-IE" sz="2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E" sz="2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5. Actively monitor &amp; assess vacancy data locally including through utilisation of CSO/GeoDirectory data, vacanthomes.ie</a:t>
            </a:r>
            <a:endParaRPr lang="en-US" sz="28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39D5C52A-7EAF-40FB-945B-2C0CAA6C670B}"/>
              </a:ext>
            </a:extLst>
          </p:cNvPr>
          <p:cNvSpPr>
            <a:spLocks noMove="1" noResize="1"/>
          </p:cNvSpPr>
          <p:nvPr/>
        </p:nvSpPr>
        <p:spPr>
          <a:xfrm>
            <a:off x="446528" y="457200"/>
            <a:ext cx="7579571" cy="643609"/>
          </a:xfrm>
          <a:prstGeom prst="rect">
            <a:avLst/>
          </a:prstGeom>
          <a:solidFill>
            <a:srgbClr val="ED8428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 dirty="0"/>
              <a:t>Role of Vacant Homes Officer </a:t>
            </a:r>
            <a:endParaRPr lang="en-IE" sz="3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21516C9E-42EB-4154-8856-364A1E9A46DE}"/>
              </a:ext>
            </a:extLst>
          </p:cNvPr>
          <p:cNvSpPr>
            <a:spLocks noMove="1" noResize="1"/>
          </p:cNvSpPr>
          <p:nvPr/>
        </p:nvSpPr>
        <p:spPr>
          <a:xfrm>
            <a:off x="8129875" y="453642"/>
            <a:ext cx="3615592" cy="645109"/>
          </a:xfrm>
          <a:prstGeom prst="rect">
            <a:avLst/>
          </a:prstGeom>
          <a:solidFill>
            <a:srgbClr val="969FA7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IE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6A34CEF5-B4C3-46EA-9253-485FAFBD9380}"/>
              </a:ext>
            </a:extLst>
          </p:cNvPr>
          <p:cNvSpPr>
            <a:spLocks noMove="1" noResize="1"/>
          </p:cNvSpPr>
          <p:nvPr/>
        </p:nvSpPr>
        <p:spPr>
          <a:xfrm>
            <a:off x="446528" y="5707629"/>
            <a:ext cx="11293909" cy="649224"/>
          </a:xfrm>
          <a:prstGeom prst="rect">
            <a:avLst/>
          </a:prstGeom>
          <a:solidFill>
            <a:srgbClr val="465359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IE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266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70"/>
    </mc:Choice>
    <mc:Fallback xmlns="">
      <p:transition spd="slow" advTm="5770"/>
    </mc:Fallback>
  </mc:AlternateContent>
  <p:extLst>
    <p:ext uri="{E180D4A7-C9FB-4DFB-919C-405C955672EB}">
      <p14:showEvtLst xmlns:p14="http://schemas.microsoft.com/office/powerpoint/2010/main">
        <p14:playEvt time="248" objId="9"/>
        <p14:stopEvt time="248" objId="9"/>
        <p14:playEvt time="248" objId="9"/>
        <p14:stopEvt time="5770" objId="9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3BB5BDFF-C320-49E4-8851-0C130EA35057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ill Sans MT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D9EBD09-FC23-4A9A-B364-EA1D89CBA66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14350" y="1466850"/>
            <a:ext cx="11226087" cy="4105275"/>
          </a:xfrm>
        </p:spPr>
        <p:txBody>
          <a:bodyPr anchor="ctr">
            <a:noAutofit/>
          </a:bodyPr>
          <a:lstStyle/>
          <a:p>
            <a:pPr algn="l"/>
            <a:br>
              <a:rPr lang="en-I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39D5C52A-7EAF-40FB-945B-2C0CAA6C670B}"/>
              </a:ext>
            </a:extLst>
          </p:cNvPr>
          <p:cNvSpPr>
            <a:spLocks noMove="1" noResize="1"/>
          </p:cNvSpPr>
          <p:nvPr/>
        </p:nvSpPr>
        <p:spPr>
          <a:xfrm>
            <a:off x="446528" y="457200"/>
            <a:ext cx="7579571" cy="643609"/>
          </a:xfrm>
          <a:prstGeom prst="rect">
            <a:avLst/>
          </a:prstGeom>
          <a:solidFill>
            <a:srgbClr val="ED8428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 dirty="0"/>
              <a:t>Key Supports </a:t>
            </a:r>
            <a:endParaRPr lang="en-IE" sz="3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21516C9E-42EB-4154-8856-364A1E9A46DE}"/>
              </a:ext>
            </a:extLst>
          </p:cNvPr>
          <p:cNvSpPr>
            <a:spLocks noMove="1" noResize="1"/>
          </p:cNvSpPr>
          <p:nvPr/>
        </p:nvSpPr>
        <p:spPr>
          <a:xfrm>
            <a:off x="8129875" y="453642"/>
            <a:ext cx="3615592" cy="645109"/>
          </a:xfrm>
          <a:prstGeom prst="rect">
            <a:avLst/>
          </a:prstGeom>
          <a:solidFill>
            <a:srgbClr val="969FA7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IE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6A34CEF5-B4C3-46EA-9253-485FAFBD9380}"/>
              </a:ext>
            </a:extLst>
          </p:cNvPr>
          <p:cNvSpPr>
            <a:spLocks noMove="1" noResize="1"/>
          </p:cNvSpPr>
          <p:nvPr/>
        </p:nvSpPr>
        <p:spPr>
          <a:xfrm>
            <a:off x="446528" y="5707629"/>
            <a:ext cx="11293909" cy="649224"/>
          </a:xfrm>
          <a:prstGeom prst="rect">
            <a:avLst/>
          </a:prstGeom>
          <a:solidFill>
            <a:srgbClr val="465359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IE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B3092C1-0614-63F3-F1BA-84746F10A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75" y="1457916"/>
            <a:ext cx="10925176" cy="394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5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70"/>
    </mc:Choice>
    <mc:Fallback xmlns="">
      <p:transition spd="slow" advTm="5770"/>
    </mc:Fallback>
  </mc:AlternateContent>
  <p:extLst>
    <p:ext uri="{E180D4A7-C9FB-4DFB-919C-405C955672EB}">
      <p14:showEvtLst xmlns:p14="http://schemas.microsoft.com/office/powerpoint/2010/main">
        <p14:playEvt time="248" objId="9"/>
        <p14:stopEvt time="248" objId="9"/>
        <p14:playEvt time="248" objId="9"/>
        <p14:stopEvt time="5770" objId="9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3BB5BDFF-C320-49E4-8851-0C130EA35057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ill Sans MT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D9EBD09-FC23-4A9A-B364-EA1D89CBA66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l"/>
            <a:br>
              <a:rPr lang="en-I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0CB50-B540-06E0-1AB3-5C9F22209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682" y="1226492"/>
            <a:ext cx="10515600" cy="4351338"/>
          </a:xfrm>
        </p:spPr>
        <p:txBody>
          <a:bodyPr/>
          <a:lstStyle/>
          <a:p>
            <a:pPr algn="l"/>
            <a:r>
              <a:rPr lang="en-GB" sz="2400" b="0" i="0" dirty="0">
                <a:solidFill>
                  <a:srgbClr val="000000"/>
                </a:solidFill>
                <a:effectLst/>
              </a:rPr>
              <a:t>Vacant Property Refurbishment Grant available to support refurb of vacant </a:t>
            </a:r>
            <a:r>
              <a:rPr lang="en-GB" sz="2400" dirty="0">
                <a:solidFill>
                  <a:srgbClr val="000000"/>
                </a:solidFill>
              </a:rPr>
              <a:t>property into </a:t>
            </a:r>
            <a:r>
              <a:rPr lang="en-GB" sz="2400" b="0" i="0" dirty="0">
                <a:solidFill>
                  <a:srgbClr val="000000"/>
                </a:solidFill>
                <a:effectLst/>
              </a:rPr>
              <a:t>permanent home.</a:t>
            </a:r>
          </a:p>
          <a:p>
            <a:pPr algn="l"/>
            <a:r>
              <a:rPr lang="en-GB" sz="2400" dirty="0">
                <a:solidFill>
                  <a:srgbClr val="000000"/>
                </a:solidFill>
              </a:rPr>
              <a:t>Grants </a:t>
            </a:r>
            <a:r>
              <a:rPr lang="en-IE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≤ €30k</a:t>
            </a:r>
            <a:r>
              <a:rPr lang="en-GB" sz="2400" b="0" i="0" dirty="0">
                <a:solidFill>
                  <a:srgbClr val="000000"/>
                </a:solidFill>
                <a:effectLst/>
              </a:rPr>
              <a:t> available.</a:t>
            </a:r>
          </a:p>
          <a:p>
            <a:pPr algn="l"/>
            <a:r>
              <a:rPr lang="en-GB" sz="2400" b="0" i="0" dirty="0">
                <a:solidFill>
                  <a:srgbClr val="000000"/>
                </a:solidFill>
                <a:effectLst/>
              </a:rPr>
              <a:t>If the refurbishment costs exceed the standard grant of up to €30,000, a top-up grant amount of up to €20,000 is available for properties classified as Derelict*.</a:t>
            </a:r>
            <a:r>
              <a:rPr lang="en-I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(*This means that the property is structurally unsound and dangerous)</a:t>
            </a:r>
            <a:endParaRPr lang="en-GB" sz="2400" b="0" i="0" dirty="0">
              <a:solidFill>
                <a:srgbClr val="000000"/>
              </a:solidFill>
              <a:effectLst/>
            </a:endParaRPr>
          </a:p>
          <a:p>
            <a:pPr algn="l"/>
            <a:r>
              <a:rPr lang="en-GB" sz="2400" b="0" i="0" dirty="0">
                <a:solidFill>
                  <a:srgbClr val="000000"/>
                </a:solidFill>
                <a:effectLst/>
              </a:rPr>
              <a:t>10 applications received to date:</a:t>
            </a:r>
          </a:p>
          <a:p>
            <a:pPr algn="l"/>
            <a:endParaRPr lang="en-GB" sz="2400" b="0" i="0" dirty="0">
              <a:solidFill>
                <a:srgbClr val="000000"/>
              </a:solidFill>
              <a:effectLst/>
            </a:endParaRPr>
          </a:p>
          <a:p>
            <a:endParaRPr lang="en-IE" dirty="0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39D5C52A-7EAF-40FB-945B-2C0CAA6C670B}"/>
              </a:ext>
            </a:extLst>
          </p:cNvPr>
          <p:cNvSpPr>
            <a:spLocks noMove="1" noResize="1"/>
          </p:cNvSpPr>
          <p:nvPr/>
        </p:nvSpPr>
        <p:spPr>
          <a:xfrm>
            <a:off x="446528" y="457200"/>
            <a:ext cx="7579571" cy="643609"/>
          </a:xfrm>
          <a:prstGeom prst="rect">
            <a:avLst/>
          </a:prstGeom>
          <a:solidFill>
            <a:srgbClr val="ED8428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dirty="0">
                <a:solidFill>
                  <a:srgbClr val="00241A"/>
                </a:solidFill>
                <a:effectLst/>
                <a:latin typeface="+mj-lt"/>
              </a:rPr>
              <a:t>What the Vacant Property Refurbishment Grant?</a:t>
            </a:r>
            <a:endParaRPr lang="en-IE" sz="2800" b="0" i="0" u="none" strike="noStrike" kern="1200" cap="none" spc="0" baseline="0" dirty="0">
              <a:solidFill>
                <a:srgbClr val="000000"/>
              </a:solidFill>
              <a:uFillTx/>
              <a:latin typeface="+mj-lt"/>
            </a:endParaRP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21516C9E-42EB-4154-8856-364A1E9A46DE}"/>
              </a:ext>
            </a:extLst>
          </p:cNvPr>
          <p:cNvSpPr>
            <a:spLocks noMove="1" noResize="1"/>
          </p:cNvSpPr>
          <p:nvPr/>
        </p:nvSpPr>
        <p:spPr>
          <a:xfrm>
            <a:off x="8129875" y="453642"/>
            <a:ext cx="3615592" cy="645109"/>
          </a:xfrm>
          <a:prstGeom prst="rect">
            <a:avLst/>
          </a:prstGeom>
          <a:solidFill>
            <a:srgbClr val="969FA7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E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Croí Cónaithe Initiative</a:t>
            </a:r>
            <a:endParaRPr lang="en-IE" sz="2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6A34CEF5-B4C3-46EA-9253-485FAFBD9380}"/>
              </a:ext>
            </a:extLst>
          </p:cNvPr>
          <p:cNvSpPr>
            <a:spLocks noMove="1" noResize="1"/>
          </p:cNvSpPr>
          <p:nvPr/>
        </p:nvSpPr>
        <p:spPr>
          <a:xfrm>
            <a:off x="446528" y="5707629"/>
            <a:ext cx="11293909" cy="649224"/>
          </a:xfrm>
          <a:prstGeom prst="rect">
            <a:avLst/>
          </a:prstGeom>
          <a:solidFill>
            <a:srgbClr val="465359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IE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82E83A6E-B3D7-A5C0-BD85-25BEA277CD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161892"/>
              </p:ext>
            </p:extLst>
          </p:nvPr>
        </p:nvGraphicFramePr>
        <p:xfrm>
          <a:off x="917474" y="3933134"/>
          <a:ext cx="10352016" cy="178286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25336">
                  <a:extLst>
                    <a:ext uri="{9D8B030D-6E8A-4147-A177-3AD203B41FA5}">
                      <a16:colId xmlns:a16="http://schemas.microsoft.com/office/drawing/2014/main" val="334764668"/>
                    </a:ext>
                  </a:extLst>
                </a:gridCol>
                <a:gridCol w="1725336">
                  <a:extLst>
                    <a:ext uri="{9D8B030D-6E8A-4147-A177-3AD203B41FA5}">
                      <a16:colId xmlns:a16="http://schemas.microsoft.com/office/drawing/2014/main" val="2104457726"/>
                    </a:ext>
                  </a:extLst>
                </a:gridCol>
                <a:gridCol w="1725336">
                  <a:extLst>
                    <a:ext uri="{9D8B030D-6E8A-4147-A177-3AD203B41FA5}">
                      <a16:colId xmlns:a16="http://schemas.microsoft.com/office/drawing/2014/main" val="196986306"/>
                    </a:ext>
                  </a:extLst>
                </a:gridCol>
                <a:gridCol w="1725336">
                  <a:extLst>
                    <a:ext uri="{9D8B030D-6E8A-4147-A177-3AD203B41FA5}">
                      <a16:colId xmlns:a16="http://schemas.microsoft.com/office/drawing/2014/main" val="4164688518"/>
                    </a:ext>
                  </a:extLst>
                </a:gridCol>
                <a:gridCol w="1725336">
                  <a:extLst>
                    <a:ext uri="{9D8B030D-6E8A-4147-A177-3AD203B41FA5}">
                      <a16:colId xmlns:a16="http://schemas.microsoft.com/office/drawing/2014/main" val="3939067390"/>
                    </a:ext>
                  </a:extLst>
                </a:gridCol>
                <a:gridCol w="1725336">
                  <a:extLst>
                    <a:ext uri="{9D8B030D-6E8A-4147-A177-3AD203B41FA5}">
                      <a16:colId xmlns:a16="http://schemas.microsoft.com/office/drawing/2014/main" val="2481655468"/>
                    </a:ext>
                  </a:extLst>
                </a:gridCol>
              </a:tblGrid>
              <a:tr h="1128847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Status</a:t>
                      </a:r>
                      <a:endParaRPr lang="en-IE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Approved</a:t>
                      </a:r>
                      <a:endParaRPr lang="en-IE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Approved in Principle</a:t>
                      </a:r>
                      <a:endParaRPr lang="en-IE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Awaiting Inspection</a:t>
                      </a:r>
                      <a:endParaRPr lang="en-IE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In Progress</a:t>
                      </a:r>
                      <a:endParaRPr lang="en-IE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Total</a:t>
                      </a:r>
                      <a:endParaRPr lang="en-IE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4677025"/>
                  </a:ext>
                </a:extLst>
              </a:tr>
              <a:tr h="654015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Number</a:t>
                      </a:r>
                      <a:endParaRPr lang="en-IE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7</a:t>
                      </a:r>
                      <a:endParaRPr lang="en-IE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  <a:endParaRPr lang="en-IE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  <a:endParaRPr lang="en-IE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  <a:endParaRPr lang="en-IE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10</a:t>
                      </a:r>
                      <a:endParaRPr lang="en-IE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0037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706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70"/>
    </mc:Choice>
    <mc:Fallback xmlns="">
      <p:transition spd="slow" advTm="5770"/>
    </mc:Fallback>
  </mc:AlternateContent>
  <p:extLst>
    <p:ext uri="{E180D4A7-C9FB-4DFB-919C-405C955672EB}">
      <p14:showEvtLst xmlns:p14="http://schemas.microsoft.com/office/powerpoint/2010/main">
        <p14:playEvt time="248" objId="9"/>
        <p14:stopEvt time="248" objId="9"/>
        <p14:playEvt time="248" objId="9"/>
        <p14:stopEvt time="5770" objId="9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3BB5BDFF-C320-49E4-8851-0C130EA35057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ill Sans MT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D9EBD09-FC23-4A9A-B364-EA1D89CBA66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l"/>
            <a:br>
              <a:rPr lang="en-I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0CB50-B540-06E0-1AB3-5C9F22209A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4123" y="1217996"/>
            <a:ext cx="5559477" cy="434555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IE" sz="2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Repair &amp; Lease scheme:</a:t>
            </a:r>
          </a:p>
          <a:p>
            <a:pPr>
              <a:spcBef>
                <a:spcPts val="0"/>
              </a:spcBef>
            </a:pPr>
            <a:r>
              <a:rPr lang="en-IE" sz="2400" dirty="0"/>
              <a:t>Assists with cost of improvement works for vacant residential properties</a:t>
            </a:r>
          </a:p>
          <a:p>
            <a:pPr>
              <a:spcBef>
                <a:spcPts val="0"/>
              </a:spcBef>
            </a:pPr>
            <a:r>
              <a:rPr lang="en-IE" sz="2400" dirty="0"/>
              <a:t> Property must be vacant for ≥ 1 year &amp; in an area of social housing demand</a:t>
            </a:r>
          </a:p>
          <a:p>
            <a:pPr>
              <a:spcBef>
                <a:spcPts val="0"/>
              </a:spcBef>
            </a:pPr>
            <a:r>
              <a:rPr lang="en-IE" sz="2400" dirty="0"/>
              <a:t>Maximum funding: €60k per unit</a:t>
            </a:r>
          </a:p>
          <a:p>
            <a:pPr>
              <a:spcBef>
                <a:spcPts val="0"/>
              </a:spcBef>
            </a:pPr>
            <a:r>
              <a:rPr lang="en-IE" sz="2400" dirty="0"/>
              <a:t>Lease of between 5 &amp; 25 years, depending on cost of works</a:t>
            </a:r>
          </a:p>
          <a:p>
            <a:pPr>
              <a:spcBef>
                <a:spcPts val="0"/>
              </a:spcBef>
            </a:pPr>
            <a:r>
              <a:rPr lang="en-IE" sz="2400" dirty="0"/>
              <a:t>Payments similar to social housing leasing, i.e. 80% (85% for apartments) of market rents</a:t>
            </a:r>
          </a:p>
          <a:p>
            <a:pPr>
              <a:spcBef>
                <a:spcPts val="0"/>
              </a:spcBef>
            </a:pPr>
            <a:r>
              <a:rPr lang="en-IE" sz="2400" dirty="0"/>
              <a:t>Scope for adjusted lease payments to off-set repair/upgrade costs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1F0755-380F-2068-89B2-A88D266509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3482" y="1261946"/>
            <a:ext cx="5646955" cy="4644571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E" b="1" dirty="0">
                <a:cs typeface="Times New Roman" panose="02020603050405020304" pitchFamily="18" charset="0"/>
              </a:rPr>
              <a:t>Buy &amp; Renew Scheme: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3100" dirty="0"/>
              <a:t>Supports local authorities to purchase and refurbish properties for social housing use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3100" dirty="0"/>
              <a:t>Local authority discretion to determine property suitability for social housing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3100" dirty="0"/>
              <a:t>Aims to tackle dereliction &amp; improve local area appearance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3100" dirty="0"/>
              <a:t>Complementary initiative to Repair &amp; Lease Scheme – provides option for suitable properties to be purchased rather than leased, depending on owner preference.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39D5C52A-7EAF-40FB-945B-2C0CAA6C670B}"/>
              </a:ext>
            </a:extLst>
          </p:cNvPr>
          <p:cNvSpPr>
            <a:spLocks noMove="1" noResize="1"/>
          </p:cNvSpPr>
          <p:nvPr/>
        </p:nvSpPr>
        <p:spPr>
          <a:xfrm>
            <a:off x="446528" y="457200"/>
            <a:ext cx="7579571" cy="643609"/>
          </a:xfrm>
          <a:prstGeom prst="rect">
            <a:avLst/>
          </a:prstGeom>
          <a:solidFill>
            <a:srgbClr val="ED8428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dirty="0">
                <a:solidFill>
                  <a:srgbClr val="00241A"/>
                </a:solidFill>
                <a:effectLst/>
                <a:latin typeface="+mj-lt"/>
              </a:rPr>
              <a:t>Repair &amp; Lease/Buy &amp; Renew </a:t>
            </a:r>
            <a:endParaRPr lang="en-IE" sz="2800" b="0" i="0" u="none" strike="noStrike" kern="1200" cap="none" spc="0" baseline="0" dirty="0">
              <a:solidFill>
                <a:srgbClr val="000000"/>
              </a:solidFill>
              <a:uFillTx/>
              <a:latin typeface="+mj-lt"/>
            </a:endParaRP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21516C9E-42EB-4154-8856-364A1E9A46DE}"/>
              </a:ext>
            </a:extLst>
          </p:cNvPr>
          <p:cNvSpPr>
            <a:spLocks noMove="1" noResize="1"/>
          </p:cNvSpPr>
          <p:nvPr/>
        </p:nvSpPr>
        <p:spPr>
          <a:xfrm>
            <a:off x="8129875" y="453642"/>
            <a:ext cx="3615592" cy="645109"/>
          </a:xfrm>
          <a:prstGeom prst="rect">
            <a:avLst/>
          </a:prstGeom>
          <a:solidFill>
            <a:srgbClr val="969FA7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IE" sz="2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6A34CEF5-B4C3-46EA-9253-485FAFBD9380}"/>
              </a:ext>
            </a:extLst>
          </p:cNvPr>
          <p:cNvSpPr>
            <a:spLocks noMove="1" noResize="1"/>
          </p:cNvSpPr>
          <p:nvPr/>
        </p:nvSpPr>
        <p:spPr>
          <a:xfrm>
            <a:off x="446528" y="5707629"/>
            <a:ext cx="11293909" cy="649224"/>
          </a:xfrm>
          <a:prstGeom prst="rect">
            <a:avLst/>
          </a:prstGeom>
          <a:solidFill>
            <a:srgbClr val="465359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IE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748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70"/>
    </mc:Choice>
    <mc:Fallback xmlns="">
      <p:transition spd="slow" advTm="5770"/>
    </mc:Fallback>
  </mc:AlternateContent>
  <p:extLst>
    <p:ext uri="{E180D4A7-C9FB-4DFB-919C-405C955672EB}">
      <p14:showEvtLst xmlns:p14="http://schemas.microsoft.com/office/powerpoint/2010/main">
        <p14:playEvt time="248" objId="9"/>
        <p14:stopEvt time="248" objId="9"/>
        <p14:playEvt time="248" objId="9"/>
        <p14:stopEvt time="5770" objId="9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3BB5BDFF-C320-49E4-8851-0C130EA35057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ill Sans MT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D9EBD09-FC23-4A9A-B364-EA1D89CBA66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l"/>
            <a:br>
              <a:rPr lang="en-I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0CB50-B540-06E0-1AB3-5C9F22209A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IE" sz="3200" u="sng" dirty="0">
                <a:solidFill>
                  <a:srgbClr val="0563C1"/>
                </a:solidFill>
                <a:effectLst/>
                <a:ea typeface="Calibri" panose="020F0502020204030204" pitchFamily="34" charset="0"/>
                <a:hlinkClick r:id="rId2"/>
              </a:rPr>
              <a:t>www.gov.ie/vacancy</a:t>
            </a:r>
            <a:endParaRPr lang="en-GB" sz="3200" b="0" i="0" dirty="0">
              <a:solidFill>
                <a:srgbClr val="000000"/>
              </a:solidFill>
              <a:effectLst/>
            </a:endParaRPr>
          </a:p>
          <a:p>
            <a:pPr algn="l"/>
            <a:endParaRPr lang="en-GB" sz="3200" b="0" i="0" dirty="0">
              <a:solidFill>
                <a:srgbClr val="000000"/>
              </a:solidFill>
              <a:effectLst/>
            </a:endParaRPr>
          </a:p>
          <a:p>
            <a:r>
              <a:rPr lang="en-IE" sz="3200" dirty="0">
                <a:hlinkClick r:id="rId3"/>
              </a:rPr>
              <a:t>www.vacanthomes.ie</a:t>
            </a:r>
            <a:r>
              <a:rPr lang="en-IE" sz="3200" dirty="0"/>
              <a:t> </a:t>
            </a:r>
          </a:p>
          <a:p>
            <a:endParaRPr lang="en-IE" sz="3200" dirty="0"/>
          </a:p>
          <a:p>
            <a:r>
              <a:rPr lang="en-GB" sz="3200" dirty="0">
                <a:hlinkClick r:id="rId4"/>
              </a:rPr>
              <a:t>South Dublin Vacant Homes (sdcc.ie/</a:t>
            </a:r>
            <a:r>
              <a:rPr lang="en-GB" sz="3200" dirty="0" err="1">
                <a:hlinkClick r:id="rId4"/>
              </a:rPr>
              <a:t>vacanthomes</a:t>
            </a:r>
            <a:r>
              <a:rPr lang="en-GB" sz="3200" dirty="0">
                <a:hlinkClick r:id="rId4"/>
              </a:rPr>
              <a:t>)</a:t>
            </a:r>
            <a:endParaRPr lang="en-IE" sz="3200" dirty="0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39D5C52A-7EAF-40FB-945B-2C0CAA6C670B}"/>
              </a:ext>
            </a:extLst>
          </p:cNvPr>
          <p:cNvSpPr>
            <a:spLocks noMove="1" noResize="1"/>
          </p:cNvSpPr>
          <p:nvPr/>
        </p:nvSpPr>
        <p:spPr>
          <a:xfrm>
            <a:off x="446528" y="457200"/>
            <a:ext cx="7579571" cy="643609"/>
          </a:xfrm>
          <a:prstGeom prst="rect">
            <a:avLst/>
          </a:prstGeom>
          <a:solidFill>
            <a:srgbClr val="ED8428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 dirty="0">
                <a:solidFill>
                  <a:srgbClr val="00241A"/>
                </a:solidFill>
                <a:latin typeface="+mj-lt"/>
              </a:rPr>
              <a:t>Useful Links- Further Information </a:t>
            </a:r>
            <a:r>
              <a:rPr lang="en-GB" sz="3200" b="1" i="0" dirty="0">
                <a:solidFill>
                  <a:srgbClr val="00241A"/>
                </a:solidFill>
                <a:effectLst/>
                <a:latin typeface="+mj-lt"/>
              </a:rPr>
              <a:t> </a:t>
            </a:r>
            <a:endParaRPr lang="en-IE" sz="3200" b="0" i="0" u="none" strike="noStrike" kern="1200" cap="none" spc="0" baseline="0" dirty="0">
              <a:solidFill>
                <a:srgbClr val="000000"/>
              </a:solidFill>
              <a:uFillTx/>
              <a:latin typeface="+mj-lt"/>
            </a:endParaRP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21516C9E-42EB-4154-8856-364A1E9A46DE}"/>
              </a:ext>
            </a:extLst>
          </p:cNvPr>
          <p:cNvSpPr>
            <a:spLocks noMove="1" noResize="1"/>
          </p:cNvSpPr>
          <p:nvPr/>
        </p:nvSpPr>
        <p:spPr>
          <a:xfrm>
            <a:off x="8129875" y="453642"/>
            <a:ext cx="3615592" cy="645109"/>
          </a:xfrm>
          <a:prstGeom prst="rect">
            <a:avLst/>
          </a:prstGeom>
          <a:solidFill>
            <a:srgbClr val="969FA7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IE" sz="2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6A34CEF5-B4C3-46EA-9253-485FAFBD9380}"/>
              </a:ext>
            </a:extLst>
          </p:cNvPr>
          <p:cNvSpPr>
            <a:spLocks noMove="1" noResize="1"/>
          </p:cNvSpPr>
          <p:nvPr/>
        </p:nvSpPr>
        <p:spPr>
          <a:xfrm>
            <a:off x="446528" y="5707629"/>
            <a:ext cx="11293909" cy="649224"/>
          </a:xfrm>
          <a:prstGeom prst="rect">
            <a:avLst/>
          </a:prstGeom>
          <a:solidFill>
            <a:srgbClr val="465359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IE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865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70"/>
    </mc:Choice>
    <mc:Fallback xmlns="">
      <p:transition spd="slow" advTm="5770"/>
    </mc:Fallback>
  </mc:AlternateContent>
  <p:extLst>
    <p:ext uri="{E180D4A7-C9FB-4DFB-919C-405C955672EB}">
      <p14:showEvtLst xmlns:p14="http://schemas.microsoft.com/office/powerpoint/2010/main">
        <p14:playEvt time="248" objId="9"/>
        <p14:stopEvt time="248" objId="9"/>
        <p14:playEvt time="248" objId="9"/>
        <p14:stopEvt time="5770" objId="9"/>
      </p14:showEvtLst>
    </p:ext>
  </p:extLs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5972</TotalTime>
  <Words>495</Words>
  <Application>Microsoft Office PowerPoint</Application>
  <PresentationFormat>Widescreen</PresentationFormat>
  <Paragraphs>65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Arial</vt:lpstr>
      <vt:lpstr>Calibri</vt:lpstr>
      <vt:lpstr>Calibri Light</vt:lpstr>
      <vt:lpstr>Gill Sans MT</vt:lpstr>
      <vt:lpstr>Wingdings</vt:lpstr>
      <vt:lpstr>Office Theme</vt:lpstr>
      <vt:lpstr>PowerPoint Presentation</vt:lpstr>
      <vt:lpstr>Vacant Homes </vt:lpstr>
      <vt:lpstr>National &amp; Local Vacancy Rates</vt:lpstr>
      <vt:lpstr>1. Overseeing coordinated approach to addressing vacancy &amp; efficient use of existing stock; 2. Lead on Croí Cónaithe initiatives to support refurb of properties for residential use; 3. Actively promote uptake of various DHLGH schemes e.g., Buy &amp; Renew, Repair &amp; Leasing; 4. Explore potential use of Compulsory Purchase Orders (CPO) of vacant properties for future residential use;  5. Actively monitor &amp; assess vacancy data locally including through utilisation of CSO/GeoDirectory data, vacanthomes.ie</vt:lpstr>
      <vt:lpstr> </vt:lpstr>
      <vt:lpstr> </vt:lpstr>
      <vt:lpstr>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Housing Reletting Process Review  Housing SPC Meeting  23rd November 2022</dc:title>
  <dc:creator>Elaine Leech</dc:creator>
  <cp:lastModifiedBy>Elaine Leech</cp:lastModifiedBy>
  <cp:revision>9</cp:revision>
  <dcterms:created xsi:type="dcterms:W3CDTF">2022-11-20T13:23:19Z</dcterms:created>
  <dcterms:modified xsi:type="dcterms:W3CDTF">2023-02-14T10:35:35Z</dcterms:modified>
</cp:coreProperties>
</file>