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339" r:id="rId5"/>
    <p:sldId id="360" r:id="rId6"/>
    <p:sldId id="361" r:id="rId7"/>
    <p:sldId id="355" r:id="rId8"/>
    <p:sldId id="354" r:id="rId9"/>
    <p:sldId id="358" r:id="rId10"/>
    <p:sldId id="372" r:id="rId11"/>
    <p:sldId id="374" r:id="rId12"/>
    <p:sldId id="258" r:id="rId13"/>
    <p:sldId id="259" r:id="rId14"/>
    <p:sldId id="257" r:id="rId15"/>
    <p:sldId id="362" r:id="rId16"/>
    <p:sldId id="367" r:id="rId17"/>
  </p:sldIdLst>
  <p:sldSz cx="12192000" cy="6858000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A5D7D76-5E2E-42CC-B64F-33BC634E045D}">
          <p14:sldIdLst>
            <p14:sldId id="339"/>
            <p14:sldId id="360"/>
            <p14:sldId id="361"/>
            <p14:sldId id="355"/>
            <p14:sldId id="354"/>
            <p14:sldId id="358"/>
            <p14:sldId id="372"/>
            <p14:sldId id="374"/>
            <p14:sldId id="258"/>
            <p14:sldId id="259"/>
            <p14:sldId id="257"/>
            <p14:sldId id="362"/>
            <p14:sldId id="3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557" autoAdjust="0"/>
  </p:normalViewPr>
  <p:slideViewPr>
    <p:cSldViewPr snapToGrid="0">
      <p:cViewPr>
        <p:scale>
          <a:sx n="50" d="100"/>
          <a:sy n="50" d="100"/>
        </p:scale>
        <p:origin x="1212" y="23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550804-3B02-4C16-853A-96E4208FB18A}" type="datetimeFigureOut">
              <a:rPr lang="en-IE" smtClean="0"/>
              <a:t>13/02/2023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95B44-C8C6-4E71-86D6-4B6ACF3AA1E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27220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95B44-C8C6-4E71-86D6-4B6ACF3AA1E1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67683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image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No. of Units Delivered Per LEA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Housing for All Delivery Pipeline 2022 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pieChart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Housing for All Delivered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Housing for All Delivered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tableEx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image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No. of Potential Units Per LEA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Housing for All Delivery Pipeline 2023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* Denotes SDCC owned site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87629-B7FA-435C-86E5-432E61C5D39B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93328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* Denotes Council owned site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87629-B7FA-435C-86E5-432E61C5D39B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85826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image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shape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Number of Leases Completed by LEA and Lease Type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Number of Leasing Completed by Type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shape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Number of Lease units by Project and Lease type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Number of Lease units by LEA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image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B3205-BCEA-4F21-B950-04BF20CD7B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7B0174-B270-46F9-930E-B615C8D1FD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262F11-87C2-48FA-B6B6-0C95EDBDC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338E5-9121-4062-B216-B46E64F8DA6B}" type="datetime1">
              <a:rPr lang="en-IE" smtClean="0"/>
              <a:t>13/02/2023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529DC9-9700-4522-9CD5-C9A5720C1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38C17F-58D7-4421-98E6-54F2F4816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551F6-EB3B-4743-B1F0-375DCDB8A6F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05771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532BF-6F0A-425B-9675-07B2CCA33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76E568-7694-43C2-A700-533F86562E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3F5FE-4012-4089-AAFD-EB9DBEB9A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D1A00-6C79-4479-9A3D-8B7C791027D3}" type="datetime1">
              <a:rPr lang="en-IE" smtClean="0"/>
              <a:t>13/02/2023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646DD-9619-43B9-B9D9-84AC85906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EB5A15-728A-46B1-BD14-70855981C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551F6-EB3B-4743-B1F0-375DCDB8A6F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41952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96978C-F847-4E82-AFE8-92CE344843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DE91A6-39B6-41AF-899E-B0D5714249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91A61-8BAE-4B41-A910-FE18997A3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B82E5-B5BE-4FF8-A349-C8C7AC4F61D4}" type="datetime1">
              <a:rPr lang="en-IE" smtClean="0"/>
              <a:t>13/02/2023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45471A-89D8-4DA1-B478-F867BEB13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E3BC24-A167-4BD3-AA69-5DCA11CB3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551F6-EB3B-4743-B1F0-375DCDB8A6F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49478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220A2-D145-41D9-93C7-FE393E864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E199B-1235-4038-AB29-5456B21361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DC2DF2-F268-4569-9526-16235DAB5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96206-F9F0-4BFC-80D4-2EC2129978BC}" type="datetime1">
              <a:rPr lang="en-IE" smtClean="0"/>
              <a:t>13/02/2023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35E12-D964-4458-8F17-E8FCBC6DD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1FBF2-EDA1-43D2-BE1A-91E33F5ED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551F6-EB3B-4743-B1F0-375DCDB8A6F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04478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EF9AC-02E5-4C77-9F74-68DABB237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6751A-5F5B-4CE0-86F7-9CB55CFFF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C6113-2170-40BB-ABDF-D3D0DC448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D3697-539B-4DC2-BE44-BB3E285F226C}" type="datetime1">
              <a:rPr lang="en-IE" smtClean="0"/>
              <a:t>13/02/2023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D29C9B-FFF7-4719-B293-F75CA7F2F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ED4FB-4FDF-4771-A7A1-B6A597A85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551F6-EB3B-4743-B1F0-375DCDB8A6F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23644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2FE21-381D-4BA2-B975-44D810CBC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26192-DFD9-4B56-912B-64B42C4A74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60BD98-C0A0-4C85-A57A-160DC50AB6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10FC4F-32CD-4D3C-8190-C10D0FA39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96221-F4C2-457D-B923-BBDB916330A0}" type="datetime1">
              <a:rPr lang="en-IE" smtClean="0"/>
              <a:t>13/02/2023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B3365A-80D2-4C68-81A6-9A58C2752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93EE5D-41F8-4A34-B756-9EF0A66FD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551F6-EB3B-4743-B1F0-375DCDB8A6F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03057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D920B-A095-4027-B0DE-4E4859427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81B368-2722-495B-8595-B3F17A83F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27824D-52A3-425C-8072-B15CC884C3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ABE94C-8777-4CB5-ADF8-3248DE1AB6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444F64-037C-4A5D-BCD2-D49B728BB2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6FF116-BF3F-4193-84C3-B1AD42572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0B70-C751-4DF6-AE35-50CC31F98091}" type="datetime1">
              <a:rPr lang="en-IE" smtClean="0"/>
              <a:t>13/02/2023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263D68-943C-474F-8765-1B63A539E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EB9EA5-C45A-4EAD-8CA7-CE905FA38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551F6-EB3B-4743-B1F0-375DCDB8A6F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97398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9B19D-9DAB-4DE4-A847-C71F5EA8E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446995-8219-41B0-84BA-21B8AC261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48399-6EF1-4DD1-95D6-7377CB6626A8}" type="datetime1">
              <a:rPr lang="en-IE" smtClean="0"/>
              <a:t>13/02/2023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D3E178-2B4B-4D23-99B9-6EA88E887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4FBB67-DAF5-4D6C-B0AF-DE2E2DF9E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551F6-EB3B-4743-B1F0-375DCDB8A6F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26605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6E45B8-E5C9-4034-9023-D240E1464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DB79-5BFA-4C5D-8CCB-8EA9080F4B4D}" type="datetime1">
              <a:rPr lang="en-IE" smtClean="0"/>
              <a:t>13/02/2023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BE113D-AEBC-4DC0-8BBF-7FD3948F9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3F025F-32CF-4163-96DF-261DD0C1F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551F6-EB3B-4743-B1F0-375DCDB8A6F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52511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0AA6F-6054-4547-95E8-42FFDAB3C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399BD-6C45-4E88-8D1E-0D733E1A2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EFD20C-1CD4-4E2D-82B8-D6DFD4A28B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29B9B5-7B11-4430-B5B8-B1EA5B641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54C91-D1C3-4488-BB8A-60A6ECA56648}" type="datetime1">
              <a:rPr lang="en-IE" smtClean="0"/>
              <a:t>13/02/2023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6285F4-DE89-4D59-A141-F586BC8A0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9A92D8-5075-4535-B2EC-20B240E3A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551F6-EB3B-4743-B1F0-375DCDB8A6F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2611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E88AB-8B64-452F-846D-E0A984678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B9D4CB-EE68-4DC9-BA27-69CC909911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03F703-2B06-455A-974E-F5669A9570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A72820-D635-46E3-9237-45C2DC244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7F567-DD27-487A-9282-C96154177C6E}" type="datetime1">
              <a:rPr lang="en-IE" smtClean="0"/>
              <a:t>13/02/2023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D4D90F-3A5F-484E-BFAA-A54E11C6A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FDF60F-B6A4-4758-9D18-C660F52E1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551F6-EB3B-4743-B1F0-375DCDB8A6F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75411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C3DE01-8DB4-48E8-BB82-6BC0CBC2D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699BC3-28B3-4DC3-9359-5A3706000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594DE-B870-4328-BECE-A5BA084AA8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5A3EA0-9CA9-4121-9FA1-760DF0DA4AFD}" type="datetime1">
              <a:rPr lang="en-IE" smtClean="0"/>
              <a:t>13/02/2023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9BBF0-2DC2-4398-AFC0-3EC8685AD9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F5EFEB-D352-4ADC-ABEF-59DE32300A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551F6-EB3B-4743-B1F0-375DCDB8A6F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14189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hyperlink" Target="https://app.powerbi.com/groups/me/reports/3e5a9723-4c1b-47d1-9b15-89e6f22f6a8f/?pbi_source=PowerPoint" TargetMode="Externa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hyperlink" Target="https://app.powerbi.com/groups/me/reports/3e5a9723-4c1b-47d1-9b15-89e6f22f6a8f/?pbi_source=PowerPoint" TargetMode="Externa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hyperlink" Target="https://app.powerbi.com/groups/me/reports/65fb4ec2-6d6a-45b8-b836-8decc1ce70d9/?pbi_source=PowerPoint" TargetMode="External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hyperlink" Target="https://app.powerbi.com/groups/me/reports/65fb4ec2-6d6a-45b8-b836-8decc1ce70d9/?pbi_source=PowerPoint" TargetMode="External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1">
            <a:extLst>
              <a:ext uri="{FF2B5EF4-FFF2-40B4-BE49-F238E27FC236}">
                <a16:creationId xmlns:a16="http://schemas.microsoft.com/office/drawing/2014/main" id="{8CA731AF-B6B6-456E-87C1-43FE7C583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5DB323-247E-4577-B60C-9AD37D20EB63}"/>
              </a:ext>
            </a:extLst>
          </p:cNvPr>
          <p:cNvSpPr txBox="1"/>
          <p:nvPr/>
        </p:nvSpPr>
        <p:spPr>
          <a:xfrm>
            <a:off x="1500026" y="2868596"/>
            <a:ext cx="825271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3200" b="1" dirty="0">
                <a:solidFill>
                  <a:schemeClr val="bg1"/>
                </a:solidFill>
              </a:rPr>
              <a:t>Housing Delivery Update Report</a:t>
            </a:r>
            <a:br>
              <a:rPr lang="en-IE" sz="3200" b="1" dirty="0">
                <a:solidFill>
                  <a:schemeClr val="bg1"/>
                </a:solidFill>
                <a:effectLst/>
              </a:rPr>
            </a:br>
            <a:br>
              <a:rPr lang="en-IE" sz="3200" b="1" dirty="0">
                <a:solidFill>
                  <a:schemeClr val="bg1"/>
                </a:solidFill>
                <a:effectLst/>
              </a:rPr>
            </a:br>
            <a:r>
              <a:rPr lang="en-IE" sz="3200" b="1" dirty="0">
                <a:solidFill>
                  <a:schemeClr val="bg1"/>
                </a:solidFill>
                <a:effectLst/>
              </a:rPr>
              <a:t>Housing Strategic Policy Committee Meeting</a:t>
            </a:r>
            <a:br>
              <a:rPr lang="en-IE" sz="3200" b="1" dirty="0">
                <a:solidFill>
                  <a:schemeClr val="bg1"/>
                </a:solidFill>
                <a:effectLst/>
              </a:rPr>
            </a:br>
            <a:r>
              <a:rPr lang="en-IE" sz="3200" b="1" dirty="0">
                <a:solidFill>
                  <a:schemeClr val="bg1"/>
                </a:solidFill>
                <a:effectLst/>
              </a:rPr>
              <a:t>16th February 2023</a:t>
            </a:r>
            <a:br>
              <a:rPr lang="en-IE" sz="3200" b="1" dirty="0">
                <a:effectLst/>
              </a:rPr>
            </a:br>
            <a:endParaRPr lang="en-IE" sz="3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270A8-692D-5B6D-42F4-677283D11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551F6-EB3B-4743-B1F0-375DCDB8A6FF}" type="slidenum">
              <a:rPr lang="en-IE" smtClean="0"/>
              <a:t>1</a:t>
            </a:fld>
            <a:endParaRPr lang="en-IE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555BA71A-E5B6-12F7-78D1-E023432E39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0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57"/>
    </mc:Choice>
    <mc:Fallback xmlns="">
      <p:transition spd="slow" advTm="7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9" name="Picture 17">
            <a:extLst>
              <a:ext uri="{FF2B5EF4-FFF2-40B4-BE49-F238E27FC236}">
                <a16:creationId xmlns:a16="http://schemas.microsoft.com/office/drawing/2014/main" id="{466D7935-FDB2-473A-1048-592BC29D0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12192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0" name="Rectangle 18">
            <a:extLst>
              <a:ext uri="{FF2B5EF4-FFF2-40B4-BE49-F238E27FC236}">
                <a16:creationId xmlns:a16="http://schemas.microsoft.com/office/drawing/2014/main" id="{28440C3F-7592-9AA5-4E5A-8ED6C8D2B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2133600"/>
            <a:ext cx="8382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endParaRPr lang="en-US" altLang="en-US" sz="2000" dirty="0">
              <a:solidFill>
                <a:srgbClr val="51626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509022-F2E6-64D0-2847-7978E3B1617A}"/>
              </a:ext>
            </a:extLst>
          </p:cNvPr>
          <p:cNvSpPr/>
          <p:nvPr/>
        </p:nvSpPr>
        <p:spPr>
          <a:xfrm>
            <a:off x="706729" y="832770"/>
            <a:ext cx="78087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sz="3600" b="1" dirty="0">
                <a:solidFill>
                  <a:srgbClr val="D95E00"/>
                </a:solidFill>
                <a:latin typeface="Calibri (body)"/>
              </a:rPr>
              <a:t>Bundle 5 Sites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65C94BF-92C9-25BD-2572-95FE016116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2209291"/>
              </p:ext>
            </p:extLst>
          </p:nvPr>
        </p:nvGraphicFramePr>
        <p:xfrm>
          <a:off x="571500" y="1912711"/>
          <a:ext cx="11303000" cy="4633101"/>
        </p:xfrm>
        <a:graphic>
          <a:graphicData uri="http://schemas.openxmlformats.org/drawingml/2006/table">
            <a:tbl>
              <a:tblPr/>
              <a:tblGrid>
                <a:gridCol w="5130469">
                  <a:extLst>
                    <a:ext uri="{9D8B030D-6E8A-4147-A177-3AD203B41FA5}">
                      <a16:colId xmlns:a16="http://schemas.microsoft.com/office/drawing/2014/main" val="2075800894"/>
                    </a:ext>
                  </a:extLst>
                </a:gridCol>
                <a:gridCol w="6172531">
                  <a:extLst>
                    <a:ext uri="{9D8B030D-6E8A-4147-A177-3AD203B41FA5}">
                      <a16:colId xmlns:a16="http://schemas.microsoft.com/office/drawing/2014/main" val="2433907765"/>
                    </a:ext>
                  </a:extLst>
                </a:gridCol>
              </a:tblGrid>
              <a:tr h="39818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  <a:effectLst/>
                          <a:latin typeface="Calibri (body)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Site</a:t>
                      </a:r>
                      <a:endParaRPr lang="en-IE" sz="2400" dirty="0">
                        <a:solidFill>
                          <a:schemeClr val="bg1"/>
                        </a:solidFill>
                        <a:effectLst/>
                        <a:latin typeface="Calibri (body)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4765" marR="24765" marT="24765" marB="247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5E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  <a:effectLst/>
                          <a:latin typeface="Calibri (body)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Local Authority</a:t>
                      </a:r>
                      <a:endParaRPr lang="en-IE" sz="2400" dirty="0">
                        <a:solidFill>
                          <a:schemeClr val="bg1"/>
                        </a:solidFill>
                        <a:effectLst/>
                        <a:latin typeface="Calibri (body)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5E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2225901"/>
                  </a:ext>
                </a:extLst>
              </a:tr>
              <a:tr h="398184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effectLst/>
                          <a:latin typeface="Calibri (body)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Barry Road, Finglas</a:t>
                      </a:r>
                      <a:endParaRPr lang="en-IE" sz="2400" dirty="0">
                        <a:effectLst/>
                        <a:latin typeface="Calibri (body)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4765" marR="24765" marT="24765" marB="247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effectLst/>
                          <a:latin typeface="Calibri (body)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Dublin City Council</a:t>
                      </a:r>
                      <a:endParaRPr lang="en-IE" sz="2400" dirty="0">
                        <a:effectLst/>
                        <a:latin typeface="Calibri (body)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612295"/>
                  </a:ext>
                </a:extLst>
              </a:tr>
              <a:tr h="398184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effectLst/>
                          <a:latin typeface="Calibri (body)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Cherry Orchard Avenue</a:t>
                      </a:r>
                      <a:endParaRPr lang="en-IE" sz="2400" dirty="0">
                        <a:effectLst/>
                        <a:latin typeface="Calibri (body)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4765" marR="24765" marT="24765" marB="247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effectLst/>
                          <a:latin typeface="Calibri (body)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Dublin City Council</a:t>
                      </a:r>
                      <a:endParaRPr lang="en-IE" sz="2400" dirty="0">
                        <a:effectLst/>
                        <a:latin typeface="Calibri (body)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6648113"/>
                  </a:ext>
                </a:extLst>
              </a:tr>
              <a:tr h="398184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effectLst/>
                          <a:latin typeface="Calibri (body)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Balally, D16</a:t>
                      </a:r>
                      <a:endParaRPr lang="en-IE" sz="2400" dirty="0">
                        <a:effectLst/>
                        <a:latin typeface="Calibri (body)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4765" marR="24765" marT="24765" marB="247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effectLst/>
                          <a:latin typeface="Calibri (body)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Dun Laoghaire- Rathdown County Council</a:t>
                      </a:r>
                      <a:endParaRPr lang="en-IE" sz="2400" dirty="0">
                        <a:effectLst/>
                        <a:latin typeface="Calibri (body)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8006347"/>
                  </a:ext>
                </a:extLst>
              </a:tr>
              <a:tr h="480201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effectLst/>
                          <a:latin typeface="Calibri (body)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Lambs Cross, Sandyford</a:t>
                      </a:r>
                      <a:endParaRPr lang="en-IE" sz="2400" dirty="0">
                        <a:effectLst/>
                        <a:latin typeface="Calibri (body)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4765" marR="24765" marT="24765" marB="247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effectLst/>
                          <a:latin typeface="Calibri (body)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Dun Laoghaire- Rathdown County Council</a:t>
                      </a:r>
                      <a:endParaRPr lang="en-IE" sz="2400" dirty="0">
                        <a:effectLst/>
                        <a:latin typeface="Calibri (body)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677662"/>
                  </a:ext>
                </a:extLst>
              </a:tr>
              <a:tr h="398184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effectLst/>
                          <a:latin typeface="Calibri (body)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Oldtown Mill, Celbridge</a:t>
                      </a:r>
                      <a:endParaRPr lang="en-IE" sz="2400" dirty="0">
                        <a:effectLst/>
                        <a:latin typeface="Calibri (body)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4765" marR="24765" marT="24765" marB="247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effectLst/>
                          <a:latin typeface="Calibri (body)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Kildare County Council</a:t>
                      </a:r>
                      <a:endParaRPr lang="en-IE" sz="2400" dirty="0">
                        <a:effectLst/>
                        <a:latin typeface="Calibri (body)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128072"/>
                  </a:ext>
                </a:extLst>
              </a:tr>
              <a:tr h="398184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effectLst/>
                          <a:latin typeface="Calibri (body)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Coolaghknock</a:t>
                      </a:r>
                      <a:r>
                        <a:rPr lang="en-GB" sz="2400" dirty="0">
                          <a:effectLst/>
                          <a:latin typeface="Calibri (body)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Glebe, Kildare Town</a:t>
                      </a:r>
                      <a:endParaRPr lang="en-IE" sz="2400" dirty="0">
                        <a:effectLst/>
                        <a:latin typeface="Calibri (body)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4765" marR="24765" marT="24765" marB="247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effectLst/>
                          <a:latin typeface="Calibri (body)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Kildare County Council</a:t>
                      </a:r>
                      <a:endParaRPr lang="en-IE" sz="2400" dirty="0">
                        <a:effectLst/>
                        <a:latin typeface="Calibri (body)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612016"/>
                  </a:ext>
                </a:extLst>
              </a:tr>
              <a:tr h="398184"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effectLst/>
                          <a:latin typeface="Calibri (body)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Ballymakenny East</a:t>
                      </a:r>
                      <a:endParaRPr lang="en-IE" sz="2400">
                        <a:effectLst/>
                        <a:latin typeface="Calibri (body)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4765" marR="24765" marT="24765" marB="247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effectLst/>
                          <a:latin typeface="Calibri (body)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Louth County Council</a:t>
                      </a:r>
                      <a:endParaRPr lang="en-IE" sz="2400" dirty="0">
                        <a:effectLst/>
                        <a:latin typeface="Calibri (body)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317268"/>
                  </a:ext>
                </a:extLst>
              </a:tr>
              <a:tr h="398184"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effectLst/>
                          <a:latin typeface="Calibri (body)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Clonburris</a:t>
                      </a:r>
                      <a:endParaRPr lang="en-IE" sz="2400">
                        <a:effectLst/>
                        <a:latin typeface="Calibri (body)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4765" marR="24765" marT="24765" marB="247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4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effectLst/>
                          <a:latin typeface="Calibri (body)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South Dublin County Council</a:t>
                      </a:r>
                      <a:endParaRPr lang="en-IE" sz="2400" dirty="0">
                        <a:effectLst/>
                        <a:latin typeface="Calibri (body)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4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1030398"/>
                  </a:ext>
                </a:extLst>
              </a:tr>
              <a:tr h="398184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effectLst/>
                          <a:latin typeface="Calibri (body)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Burnaby, Greystones</a:t>
                      </a:r>
                      <a:endParaRPr lang="en-IE" sz="2400" dirty="0">
                        <a:effectLst/>
                        <a:latin typeface="Calibri (body)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4765" marR="24765" marT="24765" marB="247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effectLst/>
                          <a:latin typeface="Calibri (body)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Wicklow County Council</a:t>
                      </a:r>
                      <a:endParaRPr lang="en-IE" sz="2400" dirty="0">
                        <a:effectLst/>
                        <a:latin typeface="Calibri (body)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0670474"/>
                  </a:ext>
                </a:extLst>
              </a:tr>
              <a:tr h="398184"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effectLst/>
                          <a:latin typeface="Calibri (body)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Rehills, Bray</a:t>
                      </a:r>
                      <a:endParaRPr lang="en-IE" sz="2400">
                        <a:effectLst/>
                        <a:latin typeface="Calibri (body)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4765" marR="24765" marT="24765" marB="247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effectLst/>
                          <a:latin typeface="Calibri (body)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Wicklow County Council</a:t>
                      </a:r>
                      <a:endParaRPr lang="en-IE" sz="2400" dirty="0">
                        <a:effectLst/>
                        <a:latin typeface="Calibri (body)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8678010"/>
                  </a:ext>
                </a:extLst>
              </a:tr>
            </a:tbl>
          </a:graphicData>
        </a:graphic>
      </p:graphicFrame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65520B3-675B-7C29-B8D8-706381C15B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08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19"/>
    </mc:Choice>
    <mc:Fallback xmlns="">
      <p:transition spd="slow" advTm="7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9" name="Picture 17">
            <a:extLst>
              <a:ext uri="{FF2B5EF4-FFF2-40B4-BE49-F238E27FC236}">
                <a16:creationId xmlns:a16="http://schemas.microsoft.com/office/drawing/2014/main" id="{466D7935-FDB2-473A-1048-592BC29D0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7" y="58846"/>
            <a:ext cx="12169393" cy="687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0" name="Rectangle 18">
            <a:extLst>
              <a:ext uri="{FF2B5EF4-FFF2-40B4-BE49-F238E27FC236}">
                <a16:creationId xmlns:a16="http://schemas.microsoft.com/office/drawing/2014/main" id="{28440C3F-7592-9AA5-4E5A-8ED6C8D2B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2133600"/>
            <a:ext cx="8382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endParaRPr lang="en-US" altLang="en-US" sz="2000" dirty="0">
              <a:solidFill>
                <a:srgbClr val="51626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9C9E08-B0A7-DD9B-7593-0E2092EADE53}"/>
              </a:ext>
            </a:extLst>
          </p:cNvPr>
          <p:cNvSpPr txBox="1"/>
          <p:nvPr/>
        </p:nvSpPr>
        <p:spPr>
          <a:xfrm>
            <a:off x="288636" y="1465809"/>
            <a:ext cx="103547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Calibri (body)"/>
                <a:cs typeface="Calibri" panose="020F0502020204030204" pitchFamily="34" charset="0"/>
              </a:rPr>
              <a:t>HDAP – prevailing social housing need/interim HNDA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Calibri (body)"/>
                <a:cs typeface="Calibri" panose="020F0502020204030204" pitchFamily="34" charset="0"/>
              </a:rPr>
              <a:t>Site SDZ – 2.4 ha. Kishogue North East (Sub-Sector 4)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Calibri (body)"/>
                <a:cs typeface="Calibri" panose="020F0502020204030204" pitchFamily="34" charset="0"/>
              </a:rPr>
              <a:t>Zoned residential/density 45-55 units per ha. Potential 110-120 homes.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Calibri (body)"/>
                <a:cs typeface="Calibri" panose="020F0502020204030204" pitchFamily="34" charset="0"/>
              </a:rPr>
              <a:t>Well serviced site/local amenities/benefits from transport opportunities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509022-F2E6-64D0-2847-7978E3B1617A}"/>
              </a:ext>
            </a:extLst>
          </p:cNvPr>
          <p:cNvSpPr/>
          <p:nvPr/>
        </p:nvSpPr>
        <p:spPr>
          <a:xfrm>
            <a:off x="288636" y="803885"/>
            <a:ext cx="7343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sz="3600" b="1" dirty="0">
                <a:solidFill>
                  <a:srgbClr val="D95E00"/>
                </a:solidFill>
                <a:latin typeface="Calibri (body)"/>
              </a:rPr>
              <a:t>SDCC PPP Site Clonburris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79E140-3AC5-8FF0-3FBE-C0FC175C97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33" y="2789248"/>
            <a:ext cx="11546931" cy="385285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CDDE2D-9224-041D-2560-C315FCD72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551F6-EB3B-4743-B1F0-375DCDB8A6FF}" type="slidenum">
              <a:rPr lang="en-IE" smtClean="0"/>
              <a:t>11</a:t>
            </a:fld>
            <a:endParaRPr lang="en-IE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A8529A3-C86B-252D-486B-C1951EB020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86"/>
    </mc:Choice>
    <mc:Fallback xmlns="">
      <p:transition spd="slow" advTm="56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328ACC-9B36-0C82-FC7B-A64375F095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7163" y="344470"/>
            <a:ext cx="5157787" cy="557227"/>
          </a:xfrm>
        </p:spPr>
        <p:txBody>
          <a:bodyPr>
            <a:normAutofit lnSpcReduction="10000"/>
          </a:bodyPr>
          <a:lstStyle/>
          <a:p>
            <a:r>
              <a:rPr lang="en-GB" b="1" dirty="0">
                <a:solidFill>
                  <a:schemeClr val="accent2">
                    <a:lumMod val="75000"/>
                  </a:schemeClr>
                </a:solidFill>
              </a:rPr>
              <a:t>Council Functions &amp; Responsibilities</a:t>
            </a:r>
            <a:endParaRPr lang="en-IE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6A7DAF-0CE2-A6AD-4884-B49D20DA9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8863" y="1137248"/>
            <a:ext cx="5114126" cy="5390491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2000" dirty="0"/>
              <a:t>Land remains in Council’s ownership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2000" dirty="0"/>
              <a:t>Homes fully revert to Council management after 25 years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2000" dirty="0">
                <a:cs typeface="Calibri" panose="020F0502020204030204" pitchFamily="34" charset="0"/>
              </a:rPr>
              <a:t>SDCC will retain the following functions for the PPP social housing development:</a:t>
            </a:r>
          </a:p>
          <a:p>
            <a:pPr marL="444500" lvl="2" indent="-342900">
              <a:lnSpc>
                <a:spcPct val="12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en-GB" dirty="0">
                <a:cs typeface="Calibri" panose="020F0502020204030204" pitchFamily="34" charset="0"/>
              </a:rPr>
              <a:t>Responsibility for calculation of tenant rents, under our differential rent scheme.</a:t>
            </a:r>
          </a:p>
          <a:p>
            <a:pPr marL="444500" lvl="2" indent="-342900">
              <a:lnSpc>
                <a:spcPct val="12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en-GB" dirty="0">
                <a:cs typeface="Calibri" panose="020F0502020204030204" pitchFamily="34" charset="0"/>
              </a:rPr>
              <a:t>100% tenant nomination rights for PPP social homes </a:t>
            </a:r>
          </a:p>
          <a:p>
            <a:pPr marL="444500" lvl="2" indent="-342900">
              <a:lnSpc>
                <a:spcPct val="12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en-GB" dirty="0">
                <a:cs typeface="Calibri" panose="020F0502020204030204" pitchFamily="34" charset="0"/>
              </a:rPr>
              <a:t>Role of landlord under our tenancy agreement</a:t>
            </a:r>
          </a:p>
          <a:p>
            <a:pPr marL="444500" lvl="2" indent="-342900">
              <a:lnSpc>
                <a:spcPct val="12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en-GB" dirty="0">
                <a:cs typeface="Calibri" panose="020F0502020204030204" pitchFamily="34" charset="0"/>
              </a:rPr>
              <a:t>Project Company act as Council’s agent for management &amp; maintenance of development (25 years)</a:t>
            </a:r>
            <a:endParaRPr lang="en-I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0C3D6E-3EAA-683E-1A98-D7D865D1C6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189" y="476658"/>
            <a:ext cx="5183188" cy="404219"/>
          </a:xfrm>
        </p:spPr>
        <p:txBody>
          <a:bodyPr>
            <a:normAutofit lnSpcReduction="10000"/>
          </a:bodyPr>
          <a:lstStyle/>
          <a:p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Next Steps after s85 Approval</a:t>
            </a:r>
            <a:endParaRPr lang="en-IE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FF5F8F-0BBB-CAC1-1A67-81B6158998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189" y="1118796"/>
            <a:ext cx="5575211" cy="5192697"/>
          </a:xfrm>
        </p:spPr>
        <p:txBody>
          <a:bodyPr>
            <a:noAutofit/>
          </a:bodyPr>
          <a:lstStyle/>
          <a:p>
            <a:pPr marL="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2200" dirty="0">
                <a:cs typeface="Calibri" panose="020F0502020204030204" pitchFamily="34" charset="0"/>
              </a:rPr>
              <a:t>Design teams appointed / work in collaboration with lead authority and SDCC 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IE" sz="2200" dirty="0">
                <a:solidFill>
                  <a:srgbClr val="000000"/>
                </a:solidFill>
                <a:ea typeface="Calibri" panose="020F0502020204030204" pitchFamily="34" charset="0"/>
              </a:rPr>
              <a:t>SDCC senior officials on relevant working &amp; steering groups     </a:t>
            </a:r>
            <a:r>
              <a:rPr lang="en-IE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endParaRPr lang="en-IE" sz="22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IE" sz="2200" dirty="0">
                <a:solidFill>
                  <a:srgbClr val="000000"/>
                </a:solidFill>
                <a:ea typeface="Calibri" panose="020F0502020204030204" pitchFamily="34" charset="0"/>
              </a:rPr>
              <a:t>Planning process – undertaken in 2024</a:t>
            </a:r>
            <a:endParaRPr lang="en-IE" sz="220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IE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Tender process to select Project </a:t>
            </a:r>
            <a:r>
              <a:rPr lang="en-IE" sz="2200" dirty="0">
                <a:solidFill>
                  <a:srgbClr val="000000"/>
                </a:solidFill>
                <a:ea typeface="Calibri" panose="020F0502020204030204" pitchFamily="34" charset="0"/>
              </a:rPr>
              <a:t>company to be managed by </a:t>
            </a:r>
            <a:r>
              <a:rPr lang="en-IE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NDFA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2200" dirty="0">
                <a:cs typeface="Calibri" panose="020F0502020204030204" pitchFamily="34" charset="0"/>
              </a:rPr>
              <a:t>Regular communication and updates via SPC for members at project key stages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2200" dirty="0">
                <a:cs typeface="Calibri" panose="020F0502020204030204" pitchFamily="34" charset="0"/>
              </a:rPr>
              <a:t>Project Company appointed for management &amp; maintenance of development.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2200" dirty="0">
                <a:cs typeface="Calibri" panose="020F0502020204030204" pitchFamily="34" charset="0"/>
              </a:rPr>
              <a:t>Project completion &amp; delivery of homes anticipated  2026</a:t>
            </a:r>
            <a:endParaRPr lang="en-IE" sz="2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749DD7-5CE5-D75C-4188-E6B257F4081B}"/>
              </a:ext>
            </a:extLst>
          </p:cNvPr>
          <p:cNvSpPr/>
          <p:nvPr/>
        </p:nvSpPr>
        <p:spPr>
          <a:xfrm>
            <a:off x="224115" y="956427"/>
            <a:ext cx="5363885" cy="5516582"/>
          </a:xfrm>
          <a:prstGeom prst="rect">
            <a:avLst/>
          </a:prstGeom>
          <a:noFill/>
          <a:ln w="603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8C477B-B28A-C72D-ABA4-37C90B6C2AAD}"/>
              </a:ext>
            </a:extLst>
          </p:cNvPr>
          <p:cNvSpPr/>
          <p:nvPr/>
        </p:nvSpPr>
        <p:spPr>
          <a:xfrm>
            <a:off x="6210389" y="956427"/>
            <a:ext cx="5626011" cy="5516582"/>
          </a:xfrm>
          <a:prstGeom prst="rect">
            <a:avLst/>
          </a:prstGeom>
          <a:noFill/>
          <a:ln w="603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60622F-78CB-E12C-8A8C-98D6F093D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551F6-EB3B-4743-B1F0-375DCDB8A6FF}" type="slidenum">
              <a:rPr lang="en-IE" smtClean="0"/>
              <a:t>12</a:t>
            </a:fld>
            <a:endParaRPr lang="en-I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140B8B-AB91-FDD8-309B-966EEECDFD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362" y="13437"/>
            <a:ext cx="1666875" cy="7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CA222423-28EC-DED7-6255-C114D043CB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53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09"/>
    </mc:Choice>
    <mc:Fallback xmlns="">
      <p:transition spd="slow" advTm="46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9" name="Picture 17">
            <a:extLst>
              <a:ext uri="{FF2B5EF4-FFF2-40B4-BE49-F238E27FC236}">
                <a16:creationId xmlns:a16="http://schemas.microsoft.com/office/drawing/2014/main" id="{6199B335-C50A-8C75-67E5-EA3B86A28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0" name="Rectangle 18">
            <a:extLst>
              <a:ext uri="{FF2B5EF4-FFF2-40B4-BE49-F238E27FC236}">
                <a16:creationId xmlns:a16="http://schemas.microsoft.com/office/drawing/2014/main" id="{4040C9B3-7D14-BB46-85BF-8951E2478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120" y="682766"/>
            <a:ext cx="11749580" cy="5671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GB" b="1" dirty="0">
                <a:solidFill>
                  <a:schemeClr val="accent2">
                    <a:lumMod val="75000"/>
                  </a:schemeClr>
                </a:solidFill>
              </a:rPr>
              <a:t>New Planning Measures</a:t>
            </a:r>
            <a:endParaRPr lang="en-US" altLang="en-US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None/>
            </a:pPr>
            <a:r>
              <a:rPr lang="en-IE" sz="24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Context &amp; Overview</a:t>
            </a:r>
          </a:p>
          <a:p>
            <a:pPr marL="0" indent="0">
              <a:buNone/>
            </a:pPr>
            <a:r>
              <a:rPr lang="en-IE" sz="2400" dirty="0">
                <a:latin typeface="+mn-lt"/>
              </a:rPr>
              <a:t>Prevailing housing market conditions: homelessness/temporary deferral of NTQs in private market/supply challenges </a:t>
            </a:r>
          </a:p>
          <a:p>
            <a:pPr marL="0" indent="0">
              <a:buNone/>
            </a:pPr>
            <a:r>
              <a:rPr lang="en-IE" sz="2400" dirty="0">
                <a:latin typeface="+mn-lt"/>
              </a:rPr>
              <a:t>Planning and Development and Foreshore Act 2022 amends s.179 of LG Act</a:t>
            </a:r>
          </a:p>
          <a:p>
            <a:pPr>
              <a:spcBef>
                <a:spcPts val="0"/>
              </a:spcBef>
            </a:pPr>
            <a:r>
              <a:rPr lang="en-IE" sz="24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New, temporary, timebound provisions for accelerated housing delivery</a:t>
            </a:r>
            <a:endParaRPr lang="en-IE" sz="2400" b="1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IE" sz="2400" dirty="0">
                <a:latin typeface="+mn-lt"/>
              </a:rPr>
              <a:t>S.179 (a.) temporarily dis-applies Part 8 planning approval process for LA housing developments in strictly defined circumstances:</a:t>
            </a:r>
          </a:p>
          <a:p>
            <a:pPr lvl="1">
              <a:spcBef>
                <a:spcPts val="0"/>
              </a:spcBef>
            </a:pPr>
            <a:r>
              <a:rPr lang="en-IE" sz="2400" dirty="0">
                <a:latin typeface="+mn-lt"/>
              </a:rPr>
              <a:t>Development works to be commenced by 31st December 2024</a:t>
            </a:r>
          </a:p>
          <a:p>
            <a:pPr lvl="1">
              <a:spcBef>
                <a:spcPts val="0"/>
              </a:spcBef>
            </a:pPr>
            <a:r>
              <a:rPr lang="en-IE" sz="2400" dirty="0">
                <a:latin typeface="+mn-lt"/>
              </a:rPr>
              <a:t>Appropriately zoned land in Council ownership</a:t>
            </a:r>
          </a:p>
          <a:p>
            <a:pPr lvl="1">
              <a:spcBef>
                <a:spcPts val="0"/>
              </a:spcBef>
            </a:pPr>
            <a:r>
              <a:rPr lang="en-IE" sz="2400" dirty="0">
                <a:latin typeface="+mn-lt"/>
              </a:rPr>
              <a:t>Aligned with Housing strategy</a:t>
            </a:r>
          </a:p>
          <a:p>
            <a:pPr lvl="1">
              <a:spcBef>
                <a:spcPts val="0"/>
              </a:spcBef>
            </a:pPr>
            <a:r>
              <a:rPr lang="en-IE" sz="2400" dirty="0">
                <a:latin typeface="+mn-lt"/>
              </a:rPr>
              <a:t>Land serviced/capable of being serviced</a:t>
            </a:r>
          </a:p>
          <a:p>
            <a:pPr lvl="1">
              <a:spcBef>
                <a:spcPts val="0"/>
              </a:spcBef>
            </a:pPr>
            <a:r>
              <a:rPr lang="en-IE" sz="2400" dirty="0">
                <a:latin typeface="+mn-lt"/>
              </a:rPr>
              <a:t>Not required to undergo environmental impact assessment</a:t>
            </a:r>
          </a:p>
          <a:p>
            <a:pPr lvl="1">
              <a:spcBef>
                <a:spcPts val="0"/>
              </a:spcBef>
            </a:pPr>
            <a:r>
              <a:rPr lang="en-IE" sz="2400" dirty="0">
                <a:latin typeface="+mn-lt"/>
              </a:rPr>
              <a:t>Notification of plans for proposed development to elected members &amp; public </a:t>
            </a:r>
          </a:p>
          <a:p>
            <a:pPr marL="0" indent="0">
              <a:buNone/>
            </a:pPr>
            <a:r>
              <a:rPr lang="en-IE" sz="2400" b="1" u="sng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Where criteria are not satisfied, normal Part 8 process applies</a:t>
            </a:r>
          </a:p>
          <a:p>
            <a:pPr marL="0" indent="0">
              <a:buNone/>
            </a:pPr>
            <a:endParaRPr lang="en-US" altLang="en-US" sz="2000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IE" sz="2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IE" sz="2000" b="1" dirty="0">
              <a:solidFill>
                <a:schemeClr val="accent2">
                  <a:lumMod val="75000"/>
                </a:schemeClr>
              </a:solidFill>
            </a:endParaRPr>
          </a:p>
          <a:p>
            <a:pPr eaLnBrk="1" hangingPunct="1">
              <a:buFontTx/>
              <a:buNone/>
            </a:pPr>
            <a:endParaRPr lang="en-US" altLang="en-US" sz="2000" dirty="0">
              <a:solidFill>
                <a:srgbClr val="51626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CF6AB7-247C-F9B3-0758-B07037BD1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551F6-EB3B-4743-B1F0-375DCDB8A6FF}" type="slidenum">
              <a:rPr lang="en-IE" smtClean="0"/>
              <a:t>13</a:t>
            </a:fld>
            <a:endParaRPr lang="en-IE" dirty="0"/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7B848C55-75DD-EE96-803B-DC520BF6DF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829800" y="5145882"/>
            <a:ext cx="3048000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378"/>
    </mc:Choice>
    <mc:Fallback xmlns="">
      <p:transition spd="slow" advTm="130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image ,No. of Units Delivered Per LEA ,Housing for All Delivery Pipeline 2022  ,textbox ,pieChart ,Housing for All Delivered. Please refer to the notes on this slide for details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7F711-228A-A9F2-1B7F-3FB5A77A3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551F6-EB3B-4743-B1F0-375DCDB8A6FF}" type="slidenum">
              <a:rPr lang="en-IE" smtClean="0"/>
              <a:t>2</a:t>
            </a:fld>
            <a:endParaRPr lang="en-IE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8054D1D3-859B-A829-5DA7-CAC55D3C85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72"/>
    </mc:Choice>
    <mc:Fallback xmlns="">
      <p:transition spd="slow" advTm="39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Housing for All Delivered ,tableEx ,image ,No. of Potential Units Per LEA ,Housing for All Delivery Pipeline 2023 ,textbox. Please refer to the notes on this slide for details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41C9A0-1A50-954C-4A98-428142321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551F6-EB3B-4743-B1F0-375DCDB8A6FF}" type="slidenum">
              <a:rPr lang="en-IE" smtClean="0"/>
              <a:t>3</a:t>
            </a:fld>
            <a:endParaRPr lang="en-IE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818C3C1-3D73-9D86-DBDD-D840206EBA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50"/>
    </mc:Choice>
    <mc:Fallback xmlns="">
      <p:transition spd="slow" advTm="52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10F7F07-155D-406B-934B-DCBA6E482D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7807881"/>
              </p:ext>
            </p:extLst>
          </p:nvPr>
        </p:nvGraphicFramePr>
        <p:xfrm>
          <a:off x="126751" y="627378"/>
          <a:ext cx="11796663" cy="58970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05077">
                  <a:extLst>
                    <a:ext uri="{9D8B030D-6E8A-4147-A177-3AD203B41FA5}">
                      <a16:colId xmlns:a16="http://schemas.microsoft.com/office/drawing/2014/main" val="751538591"/>
                    </a:ext>
                  </a:extLst>
                </a:gridCol>
                <a:gridCol w="3341362">
                  <a:extLst>
                    <a:ext uri="{9D8B030D-6E8A-4147-A177-3AD203B41FA5}">
                      <a16:colId xmlns:a16="http://schemas.microsoft.com/office/drawing/2014/main" val="2355071067"/>
                    </a:ext>
                  </a:extLst>
                </a:gridCol>
                <a:gridCol w="687665">
                  <a:extLst>
                    <a:ext uri="{9D8B030D-6E8A-4147-A177-3AD203B41FA5}">
                      <a16:colId xmlns:a16="http://schemas.microsoft.com/office/drawing/2014/main" val="1908276548"/>
                    </a:ext>
                  </a:extLst>
                </a:gridCol>
                <a:gridCol w="4562559">
                  <a:extLst>
                    <a:ext uri="{9D8B030D-6E8A-4147-A177-3AD203B41FA5}">
                      <a16:colId xmlns:a16="http://schemas.microsoft.com/office/drawing/2014/main" val="804629682"/>
                    </a:ext>
                  </a:extLst>
                </a:gridCol>
              </a:tblGrid>
              <a:tr h="2753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200" dirty="0">
                          <a:effectLst/>
                          <a:latin typeface="+mn-lt"/>
                        </a:rPr>
                        <a:t>LEA</a:t>
                      </a:r>
                      <a:endParaRPr lang="en-IE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Site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200" dirty="0">
                          <a:effectLst/>
                          <a:latin typeface="+mn-lt"/>
                        </a:rPr>
                        <a:t>No.</a:t>
                      </a:r>
                      <a:endParaRPr lang="en-IE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200" dirty="0">
                          <a:effectLst/>
                          <a:latin typeface="+mn-lt"/>
                        </a:rPr>
                        <a:t>Update</a:t>
                      </a:r>
                      <a:endParaRPr lang="en-IE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7031813"/>
                  </a:ext>
                </a:extLst>
              </a:tr>
              <a:tr h="275332">
                <a:tc rowSpan="1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Clondalkin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dirty="0">
                          <a:effectLst/>
                          <a:latin typeface="+mn-lt"/>
                        </a:rPr>
                        <a:t>Mayfield/Riversdale Phase 2 *</a:t>
                      </a:r>
                      <a:endParaRPr lang="en-IE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dirty="0">
                          <a:effectLst/>
                          <a:latin typeface="+mn-lt"/>
                        </a:rPr>
                        <a:t>18</a:t>
                      </a:r>
                      <a:endParaRPr lang="en-IE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dirty="0">
                          <a:effectLst/>
                          <a:latin typeface="+mn-lt"/>
                        </a:rPr>
                        <a:t>On site-due for completion Q4 2023</a:t>
                      </a:r>
                      <a:endParaRPr lang="en-IE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15350684"/>
                  </a:ext>
                </a:extLst>
              </a:tr>
              <a:tr h="275332">
                <a:tc v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E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New </a:t>
                      </a:r>
                      <a:r>
                        <a:rPr lang="en-IE" sz="14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Nangor</a:t>
                      </a: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Rd. (”eircom” site) *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400" dirty="0">
                          <a:effectLst/>
                          <a:latin typeface="+mn-lt"/>
                        </a:rPr>
                        <a:t>On site-due for completion Q4 2023</a:t>
                      </a:r>
                      <a:endParaRPr lang="en-IE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83432244"/>
                  </a:ext>
                </a:extLst>
              </a:tr>
              <a:tr h="466202">
                <a:tc v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E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Lindisfarne *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Site start delayed, risk for 2023 delivery.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44256331"/>
                  </a:ext>
                </a:extLst>
              </a:tr>
              <a:tr h="466202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E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Old </a:t>
                      </a:r>
                      <a:r>
                        <a:rPr lang="en-IE" sz="14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Nangor</a:t>
                      </a: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Rd. (Simon)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Revised planning application- AI 31/3/2023 - delivery 2024 </a:t>
                      </a:r>
                      <a:endParaRPr lang="en-IE" sz="1400" dirty="0">
                        <a:effectLst/>
                        <a:highlight>
                          <a:srgbClr val="FFFF00"/>
                        </a:highligh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83469053"/>
                  </a:ext>
                </a:extLst>
              </a:tr>
              <a:tr h="466202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E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Deansrath/Melrose * (Age Friendly)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Concept design brought to ACM Dec 2022/Planning design to be progressed &amp; advertised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01070495"/>
                  </a:ext>
                </a:extLst>
              </a:tr>
              <a:tr h="466202">
                <a:tc v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E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Oldcastle Park (Mixed Tenure)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Concept design brought to ACM Dec 2022/Planning design to be progressed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23854948"/>
                  </a:ext>
                </a:extLst>
              </a:tr>
              <a:tr h="275332">
                <a:tc v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Alpine Heights* (Age Friendly)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IE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Concept design to ACM Feb 2023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37409784"/>
                  </a:ext>
                </a:extLst>
              </a:tr>
              <a:tr h="275332">
                <a:tc v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E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Kilcarbery 2*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IE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Concept design to ACM Q2 2023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85468337"/>
                  </a:ext>
                </a:extLst>
              </a:tr>
              <a:tr h="275332">
                <a:tc v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E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Cloverhill (Pt V)</a:t>
                      </a:r>
                      <a:endParaRPr lang="en-IE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 site-due for completion June 2023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73786850"/>
                  </a:ext>
                </a:extLst>
              </a:tr>
              <a:tr h="293869">
                <a:tc v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E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New Road Clondalkin (Pt V)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 site-due for completion 2023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28414529"/>
                  </a:ext>
                </a:extLst>
              </a:tr>
              <a:tr h="293869">
                <a:tc v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Watery Lane (Pt V)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IE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Part V to be agree/ delivery 2024</a:t>
                      </a:r>
                      <a:endParaRPr lang="en-IE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08822020"/>
                  </a:ext>
                </a:extLst>
              </a:tr>
              <a:tr h="293869">
                <a:tc v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E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Gordon Pk/Clondalkin Rugby Club (Pt V)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IE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Part V to be agreed/delivery est. 2024</a:t>
                      </a:r>
                      <a:endParaRPr lang="en-IE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6234794"/>
                  </a:ext>
                </a:extLst>
              </a:tr>
              <a:tr h="27533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Rathfarnham/Templeogue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IE" sz="14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arretstown</a:t>
                      </a: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House (Pt V)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dirty="0">
                          <a:effectLst/>
                          <a:latin typeface="+mn-lt"/>
                        </a:rPr>
                        <a:t>Part V to be agreed/delivery est. 2024</a:t>
                      </a:r>
                      <a:endParaRPr lang="en-IE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10978565"/>
                  </a:ext>
                </a:extLst>
              </a:tr>
              <a:tr h="466202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2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Firhouse</a:t>
                      </a:r>
                      <a:r>
                        <a:rPr lang="en-IE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IE" sz="12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Bohernabreena</a:t>
                      </a:r>
                      <a:endParaRPr lang="en-IE" sz="12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400" b="0" dirty="0">
                          <a:effectLst/>
                          <a:latin typeface="+mn-lt"/>
                        </a:rPr>
                        <a:t>Homeville *</a:t>
                      </a:r>
                      <a:endParaRPr lang="en-IE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dirty="0">
                          <a:effectLst/>
                          <a:latin typeface="+mn-lt"/>
                        </a:rPr>
                        <a:t>16</a:t>
                      </a:r>
                      <a:endParaRPr lang="en-IE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dirty="0">
                          <a:effectLst/>
                          <a:latin typeface="+mn-lt"/>
                        </a:rPr>
                        <a:t>Tender to appoint contractor to issue Feb 2023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27648313"/>
                  </a:ext>
                </a:extLst>
              </a:tr>
              <a:tr h="253918">
                <a:tc v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E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Pearse Brothers Park * (Age Friendly)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Design &amp; technical team appointed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57716757"/>
                  </a:ext>
                </a:extLst>
              </a:tr>
              <a:tr h="275332">
                <a:tc v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E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Castlefield * (Mixed Tenure)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Concept design to ACM Feb 2023/progress to planning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63119493"/>
                  </a:ext>
                </a:extLst>
              </a:tr>
              <a:tr h="227829">
                <a:tc v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E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Stocking Lane *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Feasibility for AHB/CAS-priority needs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17348776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E028F6A9-9B4B-4695-AE1F-2BA67091E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5996" y="39735"/>
            <a:ext cx="131439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77E60D5-E9EA-44CC-94CF-AC17729222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5337873"/>
              </p:ext>
            </p:extLst>
          </p:nvPr>
        </p:nvGraphicFramePr>
        <p:xfrm>
          <a:off x="126749" y="69064"/>
          <a:ext cx="11796665" cy="5583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96665">
                  <a:extLst>
                    <a:ext uri="{9D8B030D-6E8A-4147-A177-3AD203B41FA5}">
                      <a16:colId xmlns:a16="http://schemas.microsoft.com/office/drawing/2014/main" val="3504224004"/>
                    </a:ext>
                  </a:extLst>
                </a:gridCol>
              </a:tblGrid>
              <a:tr h="552017">
                <a:tc>
                  <a:txBody>
                    <a:bodyPr/>
                    <a:lstStyle/>
                    <a:p>
                      <a:pPr algn="ctr"/>
                      <a:r>
                        <a:rPr lang="en-GB" sz="2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Approved/Proposed </a:t>
                      </a:r>
                      <a:r>
                        <a:rPr lang="en-IE" sz="2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Developments by LEA (1)</a:t>
                      </a:r>
                      <a:endParaRPr lang="en-GB" sz="2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1594" marR="131594" marT="65797" marB="65797" anchor="ctr"/>
                </a:tc>
                <a:extLst>
                  <a:ext uri="{0D108BD9-81ED-4DB2-BD59-A6C34878D82A}">
                    <a16:rowId xmlns:a16="http://schemas.microsoft.com/office/drawing/2014/main" val="1195735012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C6F84A-5B5D-CC7C-C156-4579EAEAA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551F6-EB3B-4743-B1F0-375DCDB8A6FF}" type="slidenum">
              <a:rPr lang="en-IE" smtClean="0"/>
              <a:t>4</a:t>
            </a:fld>
            <a:endParaRPr lang="en-IE"/>
          </a:p>
        </p:txBody>
      </p:sp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F7B29A6C-F7A2-D2FF-68CD-994549C53D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10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596"/>
    </mc:Choice>
    <mc:Fallback xmlns="">
      <p:transition spd="slow" advTm="86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10F7F07-155D-406B-934B-DCBA6E482D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8882352"/>
              </p:ext>
            </p:extLst>
          </p:nvPr>
        </p:nvGraphicFramePr>
        <p:xfrm>
          <a:off x="487680" y="598049"/>
          <a:ext cx="11204447" cy="58766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94224">
                  <a:extLst>
                    <a:ext uri="{9D8B030D-6E8A-4147-A177-3AD203B41FA5}">
                      <a16:colId xmlns:a16="http://schemas.microsoft.com/office/drawing/2014/main" val="751538591"/>
                    </a:ext>
                  </a:extLst>
                </a:gridCol>
                <a:gridCol w="3192120">
                  <a:extLst>
                    <a:ext uri="{9D8B030D-6E8A-4147-A177-3AD203B41FA5}">
                      <a16:colId xmlns:a16="http://schemas.microsoft.com/office/drawing/2014/main" val="2355071067"/>
                    </a:ext>
                  </a:extLst>
                </a:gridCol>
                <a:gridCol w="559837">
                  <a:extLst>
                    <a:ext uri="{9D8B030D-6E8A-4147-A177-3AD203B41FA5}">
                      <a16:colId xmlns:a16="http://schemas.microsoft.com/office/drawing/2014/main" val="1908276548"/>
                    </a:ext>
                  </a:extLst>
                </a:gridCol>
                <a:gridCol w="4358266">
                  <a:extLst>
                    <a:ext uri="{9D8B030D-6E8A-4147-A177-3AD203B41FA5}">
                      <a16:colId xmlns:a16="http://schemas.microsoft.com/office/drawing/2014/main" val="804629682"/>
                    </a:ext>
                  </a:extLst>
                </a:gridCol>
              </a:tblGrid>
              <a:tr h="4188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dirty="0">
                          <a:effectLst/>
                          <a:latin typeface="+mn-lt"/>
                        </a:rPr>
                        <a:t>LEA</a:t>
                      </a:r>
                      <a:endParaRPr lang="en-IE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Site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dirty="0">
                          <a:effectLst/>
                          <a:latin typeface="+mn-lt"/>
                        </a:rPr>
                        <a:t>No.</a:t>
                      </a:r>
                      <a:endParaRPr lang="en-IE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dirty="0">
                          <a:effectLst/>
                          <a:latin typeface="+mn-lt"/>
                        </a:rPr>
                        <a:t>Update</a:t>
                      </a:r>
                      <a:endParaRPr lang="en-IE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57031813"/>
                  </a:ext>
                </a:extLst>
              </a:tr>
              <a:tr h="264398">
                <a:tc rowSpan="5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Tallaght Central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b="0" dirty="0">
                          <a:effectLst/>
                          <a:latin typeface="+mn-lt"/>
                        </a:rPr>
                        <a:t>Old Bawn *</a:t>
                      </a:r>
                      <a:endParaRPr lang="en-IE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400" dirty="0">
                          <a:effectLst/>
                          <a:latin typeface="+mn-lt"/>
                        </a:rPr>
                        <a:t>On site-due for completion Sept ‘23 </a:t>
                      </a:r>
                      <a:endParaRPr lang="en-IE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15350684"/>
                  </a:ext>
                </a:extLst>
              </a:tr>
              <a:tr h="459303">
                <a:tc v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E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Fernwood/Maplewood (</a:t>
                      </a:r>
                      <a:r>
                        <a:rPr lang="en-IE" sz="14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Clúid</a:t>
                      </a: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New contractor to commence on site W/C 8</a:t>
                      </a:r>
                      <a:r>
                        <a:rPr lang="en-GB" sz="1400" baseline="30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GB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Feb 2023. Estimated completion Maplewood Q2, Fernwood Q3 2023</a:t>
                      </a:r>
                      <a:endParaRPr lang="en-IE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83432244"/>
                  </a:ext>
                </a:extLst>
              </a:tr>
              <a:tr h="459303">
                <a:tc v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E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Whitestown Way (</a:t>
                      </a:r>
                      <a:r>
                        <a:rPr lang="en-IE" sz="14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Clúid</a:t>
                      </a: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 site-due for completion Dec 2023/temporary closure of carpark and removal of bottle bank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44256331"/>
                  </a:ext>
                </a:extLst>
              </a:tr>
              <a:tr h="240811">
                <a:tc v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Mountain Gate (Part V)</a:t>
                      </a:r>
                      <a:endParaRPr lang="en-IE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IE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 site-due for completion mid-2023</a:t>
                      </a:r>
                      <a:endParaRPr lang="en-IE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66294251"/>
                  </a:ext>
                </a:extLst>
              </a:tr>
              <a:tr h="240811">
                <a:tc v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E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St. Aongus’ Green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Design &amp; technical team appointed Q2 2022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22374543"/>
                  </a:ext>
                </a:extLst>
              </a:tr>
              <a:tr h="240689"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Tallaght South</a:t>
                      </a:r>
                      <a:endParaRPr lang="en-IE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Rossfield *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Scheduled for planning in Q1 2023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83469053"/>
                  </a:ext>
                </a:extLst>
              </a:tr>
              <a:tr h="459303">
                <a:tc v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Parklands Citywest 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</a:t>
                      </a:r>
                      <a:endParaRPr lang="en-IE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 site-due for delivery from June 2023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(29 units 2023, balance 2024)</a:t>
                      </a:r>
                      <a:endParaRPr lang="en-IE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10008213"/>
                  </a:ext>
                </a:extLst>
              </a:tr>
              <a:tr h="240689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E" sz="1800" b="0" dirty="0">
                        <a:effectLst/>
                        <a:highlight>
                          <a:srgbClr val="FFFF00"/>
                        </a:highligh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Citywest Village/Mews (Pt V)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dirty="0">
                          <a:effectLst/>
                          <a:latin typeface="+mn-lt"/>
                        </a:rPr>
                        <a:t>On site-due for completion Q2 2023</a:t>
                      </a:r>
                      <a:endParaRPr lang="en-IE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01070495"/>
                  </a:ext>
                </a:extLst>
              </a:tr>
              <a:tr h="240627">
                <a:tc rowSpan="8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Lucan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Aderrig (Pt V)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homes in Q4 2022 &amp; balance in Q4 2023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6939340"/>
                  </a:ext>
                </a:extLst>
              </a:tr>
              <a:tr h="240627">
                <a:tc v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E" sz="1800" b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Somerton Phase 2 (Pt V)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On site-due for completion Q2 2023</a:t>
                      </a:r>
                      <a:endParaRPr kumimoji="0" lang="en-I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0795515"/>
                  </a:ext>
                </a:extLst>
              </a:tr>
              <a:tr h="240627">
                <a:tc v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E" sz="1800" b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St Helens/Somerton (Part V)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On site-due for completion Q2 2023</a:t>
                      </a:r>
                      <a:endParaRPr kumimoji="0" lang="en-I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23854948"/>
                  </a:ext>
                </a:extLst>
              </a:tr>
              <a:tr h="224458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E" sz="1800" b="0" dirty="0">
                        <a:effectLst/>
                        <a:highlight>
                          <a:srgbClr val="FFFF00"/>
                        </a:highligh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GB" sz="1400" b="0" dirty="0" err="1">
                          <a:solidFill>
                            <a:schemeClr val="tx1"/>
                          </a:solidFill>
                        </a:rPr>
                        <a:t>Tandys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 Lane (Pt V)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 site-due for completion 2023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85468337"/>
                  </a:ext>
                </a:extLst>
              </a:tr>
              <a:tr h="224458">
                <a:tc v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E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St Helens Plaza (Pt V)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 site-due for completion 2023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87738464"/>
                  </a:ext>
                </a:extLst>
              </a:tr>
              <a:tr h="224458">
                <a:tc v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E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St Edmunds (Pt V - TAU Fonthill)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IE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Part V agreed – off site delivery 2024</a:t>
                      </a:r>
                      <a:endParaRPr lang="en-IE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45199909"/>
                  </a:ext>
                </a:extLst>
              </a:tr>
              <a:tr h="224458">
                <a:tc v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E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Adamstown Station/District Centre (Pt V)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</a:t>
                      </a:r>
                      <a:endParaRPr lang="en-IE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Part V units various phases/delivery from 2024</a:t>
                      </a:r>
                      <a:endParaRPr lang="en-IE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18870515"/>
                  </a:ext>
                </a:extLst>
              </a:tr>
              <a:tr h="224458">
                <a:tc v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E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Sarsfield Park *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IE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Concept design to be brought to ACM Q2 2023</a:t>
                      </a:r>
                      <a:endParaRPr lang="en-IE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53573257"/>
                  </a:ext>
                </a:extLst>
              </a:tr>
              <a:tr h="287308"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Palmerstown/Fonthill</a:t>
                      </a:r>
                      <a:endParaRPr lang="en-IE" sz="1400" b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b="0" dirty="0">
                          <a:effectLst/>
                          <a:latin typeface="+mn-lt"/>
                        </a:rPr>
                        <a:t>Balgaddy *</a:t>
                      </a:r>
                      <a:endParaRPr lang="en-IE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dirty="0">
                          <a:effectLst/>
                          <a:latin typeface="+mn-lt"/>
                        </a:rPr>
                        <a:t>69</a:t>
                      </a:r>
                      <a:endParaRPr lang="en-IE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Contractor on site, delivery 2024</a:t>
                      </a:r>
                      <a:endParaRPr lang="en-IE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28414529"/>
                  </a:ext>
                </a:extLst>
              </a:tr>
              <a:tr h="459303">
                <a:tc v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E" sz="1800" b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400" b="0" dirty="0">
                          <a:effectLst/>
                          <a:latin typeface="+mn-lt"/>
                        </a:rPr>
                        <a:t>Old Lucan Rd (Túath)</a:t>
                      </a:r>
                      <a:endParaRPr lang="en-IE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Scheme paused currently financially unviable. SDCC investigating acquiring adjacent strip of land.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10978565"/>
                  </a:ext>
                </a:extLst>
              </a:tr>
              <a:tr h="261697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E" sz="1800" b="0" dirty="0">
                        <a:effectLst/>
                        <a:highlight>
                          <a:srgbClr val="FFFF00"/>
                        </a:highligh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St. Ronan’s *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Design &amp; technical team appointed Q3 2022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27648313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E028F6A9-9B4B-4695-AE1F-2BA67091E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5996" y="39735"/>
            <a:ext cx="131439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77E60D5-E9EA-44CC-94CF-AC17729222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462349"/>
              </p:ext>
            </p:extLst>
          </p:nvPr>
        </p:nvGraphicFramePr>
        <p:xfrm>
          <a:off x="487680" y="65777"/>
          <a:ext cx="11204448" cy="5583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04448">
                  <a:extLst>
                    <a:ext uri="{9D8B030D-6E8A-4147-A177-3AD203B41FA5}">
                      <a16:colId xmlns:a16="http://schemas.microsoft.com/office/drawing/2014/main" val="3504224004"/>
                    </a:ext>
                  </a:extLst>
                </a:gridCol>
              </a:tblGrid>
              <a:tr h="495260">
                <a:tc>
                  <a:txBody>
                    <a:bodyPr/>
                    <a:lstStyle/>
                    <a:p>
                      <a:pPr algn="ctr"/>
                      <a:r>
                        <a:rPr lang="en-GB" sz="2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Approved/Proposed </a:t>
                      </a:r>
                      <a:r>
                        <a:rPr lang="en-IE" sz="2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Developments by LEA (2)</a:t>
                      </a:r>
                      <a:endParaRPr lang="en-GB" sz="2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1594" marR="131594" marT="65797" marB="65797" anchor="ctr"/>
                </a:tc>
                <a:extLst>
                  <a:ext uri="{0D108BD9-81ED-4DB2-BD59-A6C34878D82A}">
                    <a16:rowId xmlns:a16="http://schemas.microsoft.com/office/drawing/2014/main" val="1195735012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164A4E-3C3C-3EA3-CA62-6F88E18C7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551F6-EB3B-4743-B1F0-375DCDB8A6FF}" type="slidenum">
              <a:rPr lang="en-IE" smtClean="0"/>
              <a:t>5</a:t>
            </a:fld>
            <a:endParaRPr lang="en-IE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51790C25-6E77-86C6-D4F0-88F2F49223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50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58"/>
    </mc:Choice>
    <mc:Fallback xmlns="">
      <p:transition spd="slow" advTm="33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BE810DD-FEB3-51BB-47C5-166676BBEE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5620656"/>
              </p:ext>
            </p:extLst>
          </p:nvPr>
        </p:nvGraphicFramePr>
        <p:xfrm>
          <a:off x="342900" y="250845"/>
          <a:ext cx="11506199" cy="62326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06199">
                  <a:extLst>
                    <a:ext uri="{9D8B030D-6E8A-4147-A177-3AD203B41FA5}">
                      <a16:colId xmlns:a16="http://schemas.microsoft.com/office/drawing/2014/main" val="2402918840"/>
                    </a:ext>
                  </a:extLst>
                </a:gridCol>
              </a:tblGrid>
              <a:tr h="420841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SDCC-owned Large Sites</a:t>
                      </a:r>
                      <a:endParaRPr lang="en-IE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8455129"/>
                  </a:ext>
                </a:extLst>
              </a:tr>
              <a:tr h="4208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/>
                        <a:t>Kilcarbery: </a:t>
                      </a:r>
                      <a:r>
                        <a:rPr lang="en-GB" dirty="0"/>
                        <a:t>1,034 homes with 30% social (310 homes)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3872170"/>
                  </a:ext>
                </a:extLst>
              </a:tr>
              <a:tr h="726383">
                <a:tc>
                  <a:txBody>
                    <a:bodyPr/>
                    <a:lstStyle/>
                    <a:p>
                      <a:pPr lvl="0"/>
                      <a:r>
                        <a:rPr lang="en-US" sz="1800" dirty="0"/>
                        <a:t>78 social, 16 affordable purchase &amp; 74 cost rental (Túath) homes complete in 2022</a:t>
                      </a:r>
                    </a:p>
                    <a:p>
                      <a:pPr lvl="0"/>
                      <a:r>
                        <a:rPr lang="en-US" sz="1800" dirty="0"/>
                        <a:t>Projected delivery of 103+ social and 29 discounted/affordable purchase homes in 2023, scope for further social homes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6621296"/>
                  </a:ext>
                </a:extLst>
              </a:tr>
              <a:tr h="4208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b="1" dirty="0"/>
                        <a:t>Killinarden: </a:t>
                      </a:r>
                      <a:r>
                        <a:rPr lang="en-IE" dirty="0"/>
                        <a:t>620 homes (including 125 social &amp;  372 affordable purchase).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7076030"/>
                  </a:ext>
                </a:extLst>
              </a:tr>
              <a:tr h="4208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800" dirty="0"/>
                        <a:t>LSRD planning application lodged, decision due End Feb 2023 then projected from 2024 (subject to planning)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421369"/>
                  </a:ext>
                </a:extLst>
              </a:tr>
              <a:tr h="4208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b="1" dirty="0"/>
                        <a:t>Clonburris: </a:t>
                      </a:r>
                      <a:r>
                        <a:rPr lang="en-IE" dirty="0"/>
                        <a:t>Phases 1 &amp; 2 comprising 382 homes (149 social), Phases 3,4,5 with potential for 1,600 homes (40% social)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2535903"/>
                  </a:ext>
                </a:extLst>
              </a:tr>
              <a:tr h="936048">
                <a:tc>
                  <a:txBody>
                    <a:bodyPr/>
                    <a:lstStyle/>
                    <a:p>
                      <a:pPr lvl="0"/>
                      <a:r>
                        <a:rPr lang="en-US" sz="1800" dirty="0"/>
                        <a:t>Tender to be advertised to appoint mutli-disciplinary design teams for Phases 3,4 &amp; 5 this month.</a:t>
                      </a:r>
                    </a:p>
                    <a:p>
                      <a:pPr lvl="0"/>
                      <a:r>
                        <a:rPr lang="en-US" sz="1800" dirty="0"/>
                        <a:t>Tender advertised to appointed contractor for Ph 2 (CA) – Closing end Feb. Tender for Phase 1 to be advertised Q1 2023 </a:t>
                      </a:r>
                    </a:p>
                    <a:p>
                      <a:pPr lvl="0"/>
                      <a:r>
                        <a:rPr lang="en-US" sz="1800" dirty="0"/>
                        <a:t>Proposed PPP site comprising 120 social homes–Section 85 agreement brought to Council in Feb 2023 – see further slide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2313900"/>
                  </a:ext>
                </a:extLst>
              </a:tr>
              <a:tr h="4208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/>
                        <a:t>B</a:t>
                      </a:r>
                      <a:r>
                        <a:rPr lang="en-IE" b="1" dirty="0" err="1"/>
                        <a:t>elgard</a:t>
                      </a:r>
                      <a:r>
                        <a:rPr lang="en-IE" b="1" dirty="0"/>
                        <a:t> Square North: </a:t>
                      </a:r>
                      <a:r>
                        <a:rPr lang="en-IE" b="0" dirty="0"/>
                        <a:t>133 cost </a:t>
                      </a:r>
                      <a:r>
                        <a:rPr lang="en-IE" dirty="0"/>
                        <a:t>rental apartments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3161161"/>
                  </a:ext>
                </a:extLst>
              </a:tr>
              <a:tr h="868921">
                <a:tc>
                  <a:txBody>
                    <a:bodyPr/>
                    <a:lstStyle/>
                    <a:p>
                      <a:pPr marL="0" lvl="0" indent="0" algn="l" defTabSz="7112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None/>
                      </a:pPr>
                      <a:r>
                        <a:rPr lang="en-IE" sz="1800" kern="1200" dirty="0">
                          <a:solidFill>
                            <a:prstClr val="black">
                              <a:hueOff val="0"/>
                              <a:satOff val="0"/>
                              <a:lumOff val="0"/>
                              <a:alphaOff val="0"/>
                            </a:prstClr>
                          </a:solidFill>
                          <a:latin typeface="+mn-lt"/>
                          <a:ea typeface="+mn-ea"/>
                          <a:cs typeface="+mn-cs"/>
                        </a:rPr>
                        <a:t>Tender to appoint contractor complete – letter of appointment to issue Feb 23</a:t>
                      </a:r>
                    </a:p>
                    <a:p>
                      <a:pPr marL="0" lvl="0" indent="0" algn="l" defTabSz="7112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None/>
                      </a:pPr>
                      <a:r>
                        <a:rPr lang="en-IE" sz="1800" kern="1200" dirty="0">
                          <a:solidFill>
                            <a:prstClr val="black">
                              <a:hueOff val="0"/>
                              <a:satOff val="0"/>
                              <a:lumOff val="0"/>
                              <a:alphaOff val="0"/>
                            </a:prstClr>
                          </a:solidFill>
                          <a:latin typeface="+mn-lt"/>
                          <a:ea typeface="+mn-ea"/>
                          <a:cs typeface="+mn-cs"/>
                        </a:rPr>
                        <a:t>Engagement with DHLGH and Housing Agency on cost model, AHF subsidy and project viability – report to Council in February 2023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6596015"/>
                  </a:ext>
                </a:extLst>
              </a:tr>
              <a:tr h="4208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Rathcoole: </a:t>
                      </a:r>
                      <a:r>
                        <a:rPr lang="en-US" b="0" dirty="0"/>
                        <a:t>Number of homes &amp; tenure mix to be confirmed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4364484"/>
                  </a:ext>
                </a:extLst>
              </a:tr>
              <a:tr h="6270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Design team appointed to redesign site following re-zoning County Development Plan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Plan to include social homes and Traveller accommodation, scope for affordable housing to be examined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7295335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DA6F04-6BC7-AEDA-0883-0411B6049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551F6-EB3B-4743-B1F0-375DCDB8A6FF}" type="slidenum">
              <a:rPr lang="en-IE" smtClean="0"/>
              <a:t>6</a:t>
            </a:fld>
            <a:endParaRPr lang="en-IE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44639E9C-7BA7-AF0D-9716-F8C9C37DC5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84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785"/>
    </mc:Choice>
    <mc:Fallback xmlns="">
      <p:transition spd="slow" advTm="81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image ,textbox ,shape ,Number of Leases Completed by LEA and Lease Type ,Number of Leasing Completed by Type. Please refer to the notes on this slide for details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LEASING 2022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A4CA54-3844-09F9-A1F1-F7D0949F88F6}"/>
              </a:ext>
            </a:extLst>
          </p:cNvPr>
          <p:cNvSpPr txBox="1"/>
          <p:nvPr/>
        </p:nvSpPr>
        <p:spPr>
          <a:xfrm>
            <a:off x="1588655" y="1699491"/>
            <a:ext cx="1699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Target (HFA) 40</a:t>
            </a:r>
            <a:endParaRPr lang="en-IE" b="1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BA900E30-13C6-A161-C2A8-7086F702BC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25"/>
    </mc:Choice>
    <mc:Fallback xmlns="">
      <p:transition spd="slow" advTm="22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shape ,Number of Lease units by Project and Lease type ,Number of Lease units by LEA ,image. Please refer to the notes on this slide for details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2023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834F4A-012C-F35A-4919-BE8E089465C3}"/>
              </a:ext>
            </a:extLst>
          </p:cNvPr>
          <p:cNvSpPr txBox="1"/>
          <p:nvPr/>
        </p:nvSpPr>
        <p:spPr>
          <a:xfrm>
            <a:off x="1256145" y="1727199"/>
            <a:ext cx="2373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Target (HFA) - 90</a:t>
            </a:r>
            <a:endParaRPr lang="en-IE" sz="2000" b="1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9311000-5648-2483-AEDC-1190D5B5FA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81"/>
    </mc:Choice>
    <mc:Fallback xmlns="">
      <p:transition spd="slow" advTm="20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9" name="Picture 17">
            <a:extLst>
              <a:ext uri="{FF2B5EF4-FFF2-40B4-BE49-F238E27FC236}">
                <a16:creationId xmlns:a16="http://schemas.microsoft.com/office/drawing/2014/main" id="{466D7935-FDB2-473A-1048-592BC29D0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0" name="Rectangle 18">
            <a:extLst>
              <a:ext uri="{FF2B5EF4-FFF2-40B4-BE49-F238E27FC236}">
                <a16:creationId xmlns:a16="http://schemas.microsoft.com/office/drawing/2014/main" id="{28440C3F-7592-9AA5-4E5A-8ED6C8D2B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2133600"/>
            <a:ext cx="8382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endParaRPr lang="en-US" altLang="en-US" sz="2000" dirty="0">
              <a:solidFill>
                <a:srgbClr val="51626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9C9E08-B0A7-DD9B-7593-0E2092EADE53}"/>
              </a:ext>
            </a:extLst>
          </p:cNvPr>
          <p:cNvSpPr txBox="1"/>
          <p:nvPr/>
        </p:nvSpPr>
        <p:spPr>
          <a:xfrm>
            <a:off x="304799" y="1805261"/>
            <a:ext cx="1158240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marR="5080" indent="-25781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69875" algn="l"/>
                <a:tab pos="270510" algn="l"/>
              </a:tabLst>
            </a:pPr>
            <a:r>
              <a:rPr lang="en-GB" sz="2400" dirty="0">
                <a:latin typeface="Calibri"/>
                <a:cs typeface="Calibri"/>
              </a:rPr>
              <a:t>Nov</a:t>
            </a:r>
            <a:r>
              <a:rPr lang="en-GB" sz="2400" spc="-40" dirty="0">
                <a:latin typeface="Calibri"/>
                <a:cs typeface="Calibri"/>
              </a:rPr>
              <a:t> </a:t>
            </a:r>
            <a:r>
              <a:rPr lang="en-GB" sz="2400" dirty="0">
                <a:latin typeface="Calibri"/>
                <a:cs typeface="Calibri"/>
              </a:rPr>
              <a:t>2014:</a:t>
            </a:r>
            <a:r>
              <a:rPr lang="en-GB" sz="2400" spc="-40" dirty="0">
                <a:latin typeface="Calibri"/>
                <a:cs typeface="Calibri"/>
              </a:rPr>
              <a:t> </a:t>
            </a:r>
            <a:r>
              <a:rPr lang="en-GB" sz="2400" dirty="0">
                <a:latin typeface="Calibri"/>
                <a:cs typeface="Calibri"/>
              </a:rPr>
              <a:t>Social</a:t>
            </a:r>
            <a:r>
              <a:rPr lang="en-GB" sz="2400" spc="-45" dirty="0">
                <a:latin typeface="Calibri"/>
                <a:cs typeface="Calibri"/>
              </a:rPr>
              <a:t> </a:t>
            </a:r>
            <a:r>
              <a:rPr lang="en-GB" sz="2400" dirty="0">
                <a:latin typeface="Calibri"/>
                <a:cs typeface="Calibri"/>
              </a:rPr>
              <a:t>Housing</a:t>
            </a:r>
            <a:r>
              <a:rPr lang="en-GB" sz="2400" spc="-35" dirty="0">
                <a:latin typeface="Calibri"/>
                <a:cs typeface="Calibri"/>
              </a:rPr>
              <a:t> </a:t>
            </a:r>
            <a:r>
              <a:rPr lang="en-GB" sz="2400" dirty="0">
                <a:latin typeface="Calibri"/>
                <a:cs typeface="Calibri"/>
              </a:rPr>
              <a:t>Strategy</a:t>
            </a:r>
            <a:r>
              <a:rPr lang="en-GB" sz="2400" spc="-65" dirty="0">
                <a:latin typeface="Calibri"/>
                <a:cs typeface="Calibri"/>
              </a:rPr>
              <a:t> </a:t>
            </a:r>
            <a:r>
              <a:rPr lang="en-GB" sz="2400" dirty="0">
                <a:latin typeface="Calibri"/>
                <a:cs typeface="Calibri"/>
              </a:rPr>
              <a:t>2020</a:t>
            </a:r>
            <a:r>
              <a:rPr lang="en-GB" sz="2400" spc="-40" dirty="0">
                <a:latin typeface="Calibri"/>
                <a:cs typeface="Calibri"/>
              </a:rPr>
              <a:t> </a:t>
            </a:r>
            <a:r>
              <a:rPr lang="en-GB" sz="2400" dirty="0">
                <a:latin typeface="Calibri"/>
                <a:cs typeface="Calibri"/>
              </a:rPr>
              <a:t>-</a:t>
            </a:r>
            <a:r>
              <a:rPr lang="en-GB" sz="2400" spc="-25" dirty="0">
                <a:latin typeface="Calibri"/>
                <a:cs typeface="Calibri"/>
              </a:rPr>
              <a:t> </a:t>
            </a:r>
            <a:r>
              <a:rPr lang="en-GB" sz="2400" dirty="0">
                <a:latin typeface="Calibri"/>
                <a:cs typeface="Calibri"/>
              </a:rPr>
              <a:t>boost</a:t>
            </a:r>
            <a:r>
              <a:rPr lang="en-GB" sz="2400" spc="-35" dirty="0">
                <a:latin typeface="Calibri"/>
                <a:cs typeface="Calibri"/>
              </a:rPr>
              <a:t> </a:t>
            </a:r>
            <a:r>
              <a:rPr lang="en-GB" sz="2400" spc="-10" dirty="0">
                <a:latin typeface="Calibri"/>
                <a:cs typeface="Calibri"/>
              </a:rPr>
              <a:t>social </a:t>
            </a:r>
            <a:r>
              <a:rPr lang="en-GB" sz="2400" dirty="0">
                <a:latin typeface="Calibri"/>
                <a:cs typeface="Calibri"/>
              </a:rPr>
              <a:t>housing</a:t>
            </a:r>
            <a:r>
              <a:rPr lang="en-GB" sz="2400" spc="-35" dirty="0">
                <a:latin typeface="Calibri"/>
                <a:cs typeface="Calibri"/>
              </a:rPr>
              <a:t> </a:t>
            </a:r>
            <a:r>
              <a:rPr lang="en-GB" sz="2400" dirty="0">
                <a:latin typeface="Calibri"/>
                <a:cs typeface="Calibri"/>
              </a:rPr>
              <a:t>supply</a:t>
            </a:r>
            <a:r>
              <a:rPr lang="en-GB" sz="2400" spc="-10" dirty="0">
                <a:latin typeface="Calibri"/>
                <a:cs typeface="Calibri"/>
              </a:rPr>
              <a:t> </a:t>
            </a:r>
            <a:r>
              <a:rPr lang="en-GB" sz="2400" dirty="0">
                <a:latin typeface="Calibri"/>
                <a:cs typeface="Calibri"/>
              </a:rPr>
              <a:t>(incl.</a:t>
            </a:r>
            <a:r>
              <a:rPr lang="en-GB" sz="2400" spc="-40" dirty="0">
                <a:latin typeface="Calibri"/>
                <a:cs typeface="Calibri"/>
              </a:rPr>
              <a:t> through </a:t>
            </a:r>
            <a:r>
              <a:rPr lang="en-GB" sz="2400" spc="-10" dirty="0">
                <a:latin typeface="Calibri"/>
                <a:cs typeface="Calibri"/>
              </a:rPr>
              <a:t>off-</a:t>
            </a:r>
            <a:r>
              <a:rPr lang="en-GB" sz="2400" dirty="0">
                <a:latin typeface="Calibri"/>
                <a:cs typeface="Calibri"/>
              </a:rPr>
              <a:t>balance sheet</a:t>
            </a:r>
            <a:r>
              <a:rPr lang="en-GB" sz="2400" spc="-15" dirty="0">
                <a:latin typeface="Calibri"/>
                <a:cs typeface="Calibri"/>
              </a:rPr>
              <a:t> </a:t>
            </a:r>
            <a:r>
              <a:rPr lang="en-GB" sz="2400" dirty="0">
                <a:latin typeface="Calibri"/>
                <a:cs typeface="Calibri"/>
              </a:rPr>
              <a:t>mechanisms</a:t>
            </a:r>
            <a:r>
              <a:rPr lang="en-GB" sz="2400" spc="-40" dirty="0">
                <a:latin typeface="Calibri"/>
                <a:cs typeface="Calibri"/>
              </a:rPr>
              <a:t> </a:t>
            </a:r>
            <a:r>
              <a:rPr lang="en-GB" sz="2400" spc="-20" dirty="0">
                <a:latin typeface="Calibri"/>
                <a:cs typeface="Calibri"/>
              </a:rPr>
              <a:t>e.g., </a:t>
            </a:r>
            <a:r>
              <a:rPr lang="en-GB" sz="2400" dirty="0">
                <a:latin typeface="Calibri"/>
                <a:cs typeface="Calibri"/>
              </a:rPr>
              <a:t>large</a:t>
            </a:r>
            <a:r>
              <a:rPr lang="en-GB" sz="2400" spc="-75" dirty="0">
                <a:latin typeface="Calibri"/>
                <a:cs typeface="Calibri"/>
              </a:rPr>
              <a:t> </a:t>
            </a:r>
            <a:r>
              <a:rPr lang="en-GB" sz="2400" dirty="0">
                <a:latin typeface="Calibri"/>
                <a:cs typeface="Calibri"/>
              </a:rPr>
              <a:t>scale</a:t>
            </a:r>
            <a:r>
              <a:rPr lang="en-GB" sz="2400" spc="-70" dirty="0">
                <a:latin typeface="Calibri"/>
                <a:cs typeface="Calibri"/>
              </a:rPr>
              <a:t> </a:t>
            </a:r>
            <a:r>
              <a:rPr lang="en-GB" sz="2400" dirty="0">
                <a:latin typeface="Calibri"/>
                <a:cs typeface="Calibri"/>
              </a:rPr>
              <a:t>Public</a:t>
            </a:r>
            <a:r>
              <a:rPr lang="en-GB" sz="2400" spc="-70" dirty="0">
                <a:latin typeface="Calibri"/>
                <a:cs typeface="Calibri"/>
              </a:rPr>
              <a:t> </a:t>
            </a:r>
            <a:r>
              <a:rPr lang="en-GB" sz="2400" dirty="0">
                <a:latin typeface="Calibri"/>
                <a:cs typeface="Calibri"/>
              </a:rPr>
              <a:t>Private</a:t>
            </a:r>
            <a:r>
              <a:rPr lang="en-GB" sz="2400" spc="-65" dirty="0">
                <a:latin typeface="Calibri"/>
                <a:cs typeface="Calibri"/>
              </a:rPr>
              <a:t> </a:t>
            </a:r>
            <a:r>
              <a:rPr lang="en-GB" sz="2400" dirty="0">
                <a:latin typeface="Calibri"/>
                <a:cs typeface="Calibri"/>
              </a:rPr>
              <a:t>Partnership</a:t>
            </a:r>
            <a:r>
              <a:rPr lang="en-GB" sz="2400" spc="-75" dirty="0">
                <a:latin typeface="Calibri"/>
                <a:cs typeface="Calibri"/>
              </a:rPr>
              <a:t> </a:t>
            </a:r>
            <a:r>
              <a:rPr lang="en-GB" sz="2400" spc="-10" dirty="0">
                <a:latin typeface="Calibri"/>
                <a:cs typeface="Calibri"/>
              </a:rPr>
              <a:t>programme)</a:t>
            </a:r>
            <a:endParaRPr lang="en-GB" sz="2400" dirty="0">
              <a:latin typeface="Calibri"/>
              <a:cs typeface="Calibri"/>
            </a:endParaRPr>
          </a:p>
          <a:p>
            <a:pPr marL="269875" indent="-257810">
              <a:lnSpc>
                <a:spcPct val="100000"/>
              </a:lnSpc>
              <a:buFont typeface="Arial"/>
              <a:buChar char="•"/>
              <a:tabLst>
                <a:tab pos="269875" algn="l"/>
                <a:tab pos="270510" algn="l"/>
              </a:tabLst>
            </a:pPr>
            <a:r>
              <a:rPr lang="en-GB" sz="2400" dirty="0">
                <a:latin typeface="Calibri"/>
                <a:cs typeface="Calibri"/>
              </a:rPr>
              <a:t>PPP:</a:t>
            </a:r>
            <a:r>
              <a:rPr lang="en-GB" sz="2400" spc="-50" dirty="0">
                <a:latin typeface="Calibri"/>
                <a:cs typeface="Calibri"/>
              </a:rPr>
              <a:t> </a:t>
            </a:r>
            <a:r>
              <a:rPr lang="en-GB" sz="2400" dirty="0">
                <a:latin typeface="Calibri"/>
                <a:cs typeface="Calibri"/>
              </a:rPr>
              <a:t>DHLGH,</a:t>
            </a:r>
            <a:r>
              <a:rPr lang="en-GB" sz="2400" spc="-20" dirty="0">
                <a:latin typeface="Calibri"/>
                <a:cs typeface="Calibri"/>
              </a:rPr>
              <a:t> </a:t>
            </a:r>
            <a:r>
              <a:rPr lang="en-GB" sz="2400" dirty="0">
                <a:latin typeface="Calibri"/>
                <a:cs typeface="Calibri"/>
              </a:rPr>
              <a:t>LAs,</a:t>
            </a:r>
            <a:r>
              <a:rPr lang="en-GB" sz="2400" spc="-35" dirty="0">
                <a:latin typeface="Calibri"/>
                <a:cs typeface="Calibri"/>
              </a:rPr>
              <a:t> </a:t>
            </a:r>
            <a:r>
              <a:rPr lang="en-GB" sz="2400" spc="-10" dirty="0">
                <a:latin typeface="Calibri"/>
                <a:cs typeface="Calibri"/>
              </a:rPr>
              <a:t>NDFA</a:t>
            </a:r>
            <a:r>
              <a:rPr lang="en-GB" sz="2400" spc="-45" dirty="0">
                <a:latin typeface="Calibri"/>
                <a:cs typeface="Calibri"/>
              </a:rPr>
              <a:t> </a:t>
            </a:r>
            <a:r>
              <a:rPr lang="en-GB" sz="2400" dirty="0">
                <a:latin typeface="Calibri"/>
                <a:cs typeface="Calibri"/>
              </a:rPr>
              <a:t>&amp;</a:t>
            </a:r>
            <a:r>
              <a:rPr lang="en-GB" sz="2400" spc="-40" dirty="0">
                <a:latin typeface="Calibri"/>
                <a:cs typeface="Calibri"/>
              </a:rPr>
              <a:t> </a:t>
            </a:r>
            <a:r>
              <a:rPr lang="en-GB" sz="2400" spc="-10" dirty="0">
                <a:latin typeface="Calibri"/>
                <a:cs typeface="Calibri"/>
              </a:rPr>
              <a:t>specially-</a:t>
            </a:r>
            <a:r>
              <a:rPr lang="en-GB" sz="2400" dirty="0">
                <a:latin typeface="Calibri"/>
                <a:cs typeface="Calibri"/>
              </a:rPr>
              <a:t>formed</a:t>
            </a:r>
            <a:r>
              <a:rPr lang="en-GB" sz="2400" spc="-50" dirty="0">
                <a:latin typeface="Calibri"/>
                <a:cs typeface="Calibri"/>
              </a:rPr>
              <a:t> </a:t>
            </a:r>
            <a:r>
              <a:rPr lang="en-GB" sz="2400" dirty="0">
                <a:latin typeface="Calibri"/>
                <a:cs typeface="Calibri"/>
              </a:rPr>
              <a:t>project</a:t>
            </a:r>
            <a:r>
              <a:rPr lang="en-GB" sz="2400" spc="-55" dirty="0">
                <a:latin typeface="Calibri"/>
                <a:cs typeface="Calibri"/>
              </a:rPr>
              <a:t> </a:t>
            </a:r>
            <a:r>
              <a:rPr lang="en-GB" sz="2400" spc="-10" dirty="0">
                <a:latin typeface="Calibri"/>
                <a:cs typeface="Calibri"/>
              </a:rPr>
              <a:t>company</a:t>
            </a:r>
            <a:endParaRPr lang="en-GB" sz="2400" dirty="0">
              <a:latin typeface="Calibri"/>
              <a:cs typeface="Calibri"/>
            </a:endParaRPr>
          </a:p>
          <a:p>
            <a:pPr marL="269875" marR="267335" indent="-257810">
              <a:lnSpc>
                <a:spcPct val="100000"/>
              </a:lnSpc>
              <a:buFont typeface="Arial"/>
              <a:buChar char="•"/>
              <a:tabLst>
                <a:tab pos="269875" algn="l"/>
                <a:tab pos="270510" algn="l"/>
              </a:tabLst>
            </a:pPr>
            <a:r>
              <a:rPr lang="en-GB" sz="2400" dirty="0">
                <a:latin typeface="Calibri"/>
                <a:cs typeface="Calibri"/>
              </a:rPr>
              <a:t>Programme</a:t>
            </a:r>
            <a:r>
              <a:rPr lang="en-GB" sz="2400" spc="-65" dirty="0">
                <a:latin typeface="Calibri"/>
                <a:cs typeface="Calibri"/>
              </a:rPr>
              <a:t> </a:t>
            </a:r>
            <a:r>
              <a:rPr lang="en-GB" sz="2400" dirty="0">
                <a:latin typeface="Calibri"/>
                <a:cs typeface="Calibri"/>
              </a:rPr>
              <a:t>rolled</a:t>
            </a:r>
            <a:r>
              <a:rPr lang="en-GB" sz="2400" spc="-45" dirty="0">
                <a:latin typeface="Calibri"/>
                <a:cs typeface="Calibri"/>
              </a:rPr>
              <a:t> </a:t>
            </a:r>
            <a:r>
              <a:rPr lang="en-GB" sz="2400" dirty="0">
                <a:latin typeface="Calibri"/>
                <a:cs typeface="Calibri"/>
              </a:rPr>
              <a:t>out</a:t>
            </a:r>
            <a:r>
              <a:rPr lang="en-GB" sz="2400" spc="-30" dirty="0">
                <a:latin typeface="Calibri"/>
                <a:cs typeface="Calibri"/>
              </a:rPr>
              <a:t> </a:t>
            </a:r>
            <a:r>
              <a:rPr lang="en-GB" sz="2400" dirty="0">
                <a:latin typeface="Calibri"/>
                <a:cs typeface="Calibri"/>
              </a:rPr>
              <a:t>in</a:t>
            </a:r>
            <a:r>
              <a:rPr lang="en-GB" sz="2400" spc="-35" dirty="0">
                <a:latin typeface="Calibri"/>
                <a:cs typeface="Calibri"/>
              </a:rPr>
              <a:t> </a:t>
            </a:r>
            <a:r>
              <a:rPr lang="en-GB" sz="2400" dirty="0">
                <a:latin typeface="Calibri"/>
                <a:cs typeface="Calibri"/>
              </a:rPr>
              <a:t>bundles</a:t>
            </a:r>
            <a:r>
              <a:rPr lang="en-GB" sz="2400" spc="-20" dirty="0">
                <a:latin typeface="Calibri"/>
                <a:cs typeface="Calibri"/>
              </a:rPr>
              <a:t> </a:t>
            </a:r>
            <a:r>
              <a:rPr lang="en-GB" sz="2400" dirty="0">
                <a:latin typeface="Calibri"/>
                <a:cs typeface="Calibri"/>
              </a:rPr>
              <a:t>(Bundle</a:t>
            </a:r>
            <a:r>
              <a:rPr lang="en-GB" sz="2400" spc="-35" dirty="0">
                <a:latin typeface="Calibri"/>
                <a:cs typeface="Calibri"/>
              </a:rPr>
              <a:t> </a:t>
            </a:r>
            <a:r>
              <a:rPr lang="en-GB" sz="2400" spc="-50" dirty="0">
                <a:latin typeface="Calibri"/>
                <a:cs typeface="Calibri"/>
              </a:rPr>
              <a:t>1: SDCC/</a:t>
            </a:r>
            <a:r>
              <a:rPr lang="en-GB" sz="2400" dirty="0">
                <a:latin typeface="Calibri"/>
                <a:cs typeface="Calibri"/>
              </a:rPr>
              <a:t>109</a:t>
            </a:r>
            <a:r>
              <a:rPr lang="en-GB" sz="2400" spc="-30" dirty="0">
                <a:latin typeface="Calibri"/>
                <a:cs typeface="Calibri"/>
              </a:rPr>
              <a:t> </a:t>
            </a:r>
            <a:r>
              <a:rPr lang="en-GB" sz="2400" dirty="0">
                <a:latin typeface="Calibri"/>
                <a:cs typeface="Calibri"/>
              </a:rPr>
              <a:t>homes</a:t>
            </a:r>
            <a:r>
              <a:rPr lang="en-GB" sz="2400" spc="-25" dirty="0">
                <a:latin typeface="Calibri"/>
                <a:cs typeface="Calibri"/>
              </a:rPr>
              <a:t> </a:t>
            </a:r>
            <a:r>
              <a:rPr lang="en-GB" sz="2400" dirty="0">
                <a:latin typeface="Calibri"/>
                <a:cs typeface="Calibri"/>
              </a:rPr>
              <a:t>in</a:t>
            </a:r>
            <a:r>
              <a:rPr lang="en-GB" sz="2400" spc="-20" dirty="0">
                <a:latin typeface="Calibri"/>
                <a:cs typeface="Calibri"/>
              </a:rPr>
              <a:t> </a:t>
            </a:r>
            <a:r>
              <a:rPr lang="en-GB" sz="2400" dirty="0" err="1">
                <a:latin typeface="Calibri"/>
                <a:cs typeface="Calibri"/>
              </a:rPr>
              <a:t>Corkagh</a:t>
            </a:r>
            <a:r>
              <a:rPr lang="en-GB" sz="2400" spc="-40" dirty="0">
                <a:latin typeface="Calibri"/>
                <a:cs typeface="Calibri"/>
              </a:rPr>
              <a:t> </a:t>
            </a:r>
            <a:r>
              <a:rPr lang="en-GB" sz="2400" spc="-10" dirty="0">
                <a:latin typeface="Calibri"/>
                <a:cs typeface="Calibri"/>
              </a:rPr>
              <a:t>Grange)</a:t>
            </a:r>
            <a:endParaRPr lang="en-GB" sz="2400" dirty="0">
              <a:latin typeface="Calibri"/>
              <a:cs typeface="Calibri"/>
            </a:endParaRPr>
          </a:p>
          <a:p>
            <a:pPr marL="269875" marR="52069" indent="-257810">
              <a:lnSpc>
                <a:spcPct val="100000"/>
              </a:lnSpc>
              <a:buFont typeface="Arial"/>
              <a:buChar char="•"/>
              <a:tabLst>
                <a:tab pos="269875" algn="l"/>
                <a:tab pos="270510" algn="l"/>
                <a:tab pos="2146935" algn="l"/>
              </a:tabLst>
            </a:pPr>
            <a:r>
              <a:rPr lang="en-GB" sz="2400" dirty="0">
                <a:latin typeface="Calibri"/>
                <a:cs typeface="Calibri"/>
              </a:rPr>
              <a:t>Sept</a:t>
            </a:r>
            <a:r>
              <a:rPr lang="en-GB" sz="2400" spc="-50" dirty="0">
                <a:latin typeface="Calibri"/>
                <a:cs typeface="Calibri"/>
              </a:rPr>
              <a:t> </a:t>
            </a:r>
            <a:r>
              <a:rPr lang="en-GB" sz="2400" dirty="0">
                <a:latin typeface="Calibri"/>
                <a:cs typeface="Calibri"/>
              </a:rPr>
              <a:t>2021:</a:t>
            </a:r>
            <a:r>
              <a:rPr lang="en-GB" sz="2400" spc="-30" dirty="0">
                <a:latin typeface="Calibri"/>
                <a:cs typeface="Calibri"/>
              </a:rPr>
              <a:t> </a:t>
            </a:r>
            <a:r>
              <a:rPr lang="en-GB" sz="2400" dirty="0">
                <a:latin typeface="Calibri"/>
                <a:cs typeface="Calibri"/>
              </a:rPr>
              <a:t>‘Housing</a:t>
            </a:r>
            <a:r>
              <a:rPr lang="en-GB" sz="2400" spc="-30" dirty="0">
                <a:latin typeface="Calibri"/>
                <a:cs typeface="Calibri"/>
              </a:rPr>
              <a:t> </a:t>
            </a:r>
            <a:r>
              <a:rPr lang="en-GB" sz="2400" dirty="0">
                <a:latin typeface="Calibri"/>
                <a:cs typeface="Calibri"/>
              </a:rPr>
              <a:t>for</a:t>
            </a:r>
            <a:r>
              <a:rPr lang="en-GB" sz="2400" spc="-25" dirty="0">
                <a:latin typeface="Calibri"/>
                <a:cs typeface="Calibri"/>
              </a:rPr>
              <a:t> </a:t>
            </a:r>
            <a:r>
              <a:rPr lang="en-GB" sz="2400" dirty="0">
                <a:latin typeface="Calibri"/>
                <a:cs typeface="Calibri"/>
              </a:rPr>
              <a:t>All’</a:t>
            </a:r>
            <a:r>
              <a:rPr lang="en-GB" sz="2400" spc="-40" dirty="0">
                <a:latin typeface="Calibri"/>
                <a:cs typeface="Calibri"/>
              </a:rPr>
              <a:t>: </a:t>
            </a:r>
            <a:r>
              <a:rPr lang="en-GB" sz="2400" dirty="0">
                <a:latin typeface="Calibri"/>
                <a:cs typeface="Calibri"/>
              </a:rPr>
              <a:t>increase</a:t>
            </a:r>
            <a:r>
              <a:rPr lang="en-GB" sz="2400" spc="-35" dirty="0">
                <a:latin typeface="Calibri"/>
                <a:cs typeface="Calibri"/>
              </a:rPr>
              <a:t> </a:t>
            </a:r>
            <a:r>
              <a:rPr lang="en-GB" sz="2400" dirty="0">
                <a:latin typeface="Calibri"/>
                <a:cs typeface="Calibri"/>
              </a:rPr>
              <a:t>use</a:t>
            </a:r>
            <a:r>
              <a:rPr lang="en-GB" sz="2400" spc="-25" dirty="0">
                <a:latin typeface="Calibri"/>
                <a:cs typeface="Calibri"/>
              </a:rPr>
              <a:t> </a:t>
            </a:r>
            <a:r>
              <a:rPr lang="en-GB" sz="2400" dirty="0">
                <a:latin typeface="Calibri"/>
                <a:cs typeface="Calibri"/>
              </a:rPr>
              <a:t>of</a:t>
            </a:r>
            <a:r>
              <a:rPr lang="en-GB" sz="2400" spc="-20" dirty="0">
                <a:latin typeface="Calibri"/>
                <a:cs typeface="Calibri"/>
              </a:rPr>
              <a:t> PPPs </a:t>
            </a:r>
            <a:r>
              <a:rPr lang="en-GB" sz="2400" dirty="0">
                <a:latin typeface="Calibri"/>
                <a:cs typeface="Calibri"/>
              </a:rPr>
              <a:t>for</a:t>
            </a:r>
            <a:r>
              <a:rPr lang="en-GB" sz="2400" spc="-50" dirty="0">
                <a:latin typeface="Calibri"/>
                <a:cs typeface="Calibri"/>
              </a:rPr>
              <a:t> </a:t>
            </a:r>
            <a:r>
              <a:rPr lang="en-GB" sz="2400" dirty="0">
                <a:latin typeface="Calibri"/>
                <a:cs typeface="Calibri"/>
              </a:rPr>
              <a:t>social</a:t>
            </a:r>
            <a:r>
              <a:rPr lang="en-GB" sz="2400" spc="-55" dirty="0">
                <a:latin typeface="Calibri"/>
                <a:cs typeface="Calibri"/>
              </a:rPr>
              <a:t> </a:t>
            </a:r>
            <a:r>
              <a:rPr lang="en-GB" sz="2400" dirty="0">
                <a:latin typeface="Calibri"/>
                <a:cs typeface="Calibri"/>
              </a:rPr>
              <a:t>housing</a:t>
            </a:r>
            <a:r>
              <a:rPr lang="en-GB" sz="2400" spc="-40" dirty="0">
                <a:latin typeface="Calibri"/>
                <a:cs typeface="Calibri"/>
              </a:rPr>
              <a:t> </a:t>
            </a:r>
            <a:r>
              <a:rPr lang="en-GB" sz="2400" dirty="0">
                <a:latin typeface="Calibri"/>
                <a:cs typeface="Calibri"/>
              </a:rPr>
              <a:t>delivery</a:t>
            </a:r>
            <a:r>
              <a:rPr lang="en-GB" sz="2400" spc="-40" dirty="0">
                <a:latin typeface="Calibri"/>
                <a:cs typeface="Calibri"/>
              </a:rPr>
              <a:t> &amp; call for sites</a:t>
            </a:r>
          </a:p>
          <a:p>
            <a:pPr marL="269875" marR="52069" indent="-257810">
              <a:lnSpc>
                <a:spcPct val="100000"/>
              </a:lnSpc>
              <a:buFont typeface="Arial"/>
              <a:buChar char="•"/>
              <a:tabLst>
                <a:tab pos="269875" algn="l"/>
                <a:tab pos="270510" algn="l"/>
                <a:tab pos="2146935" algn="l"/>
              </a:tabLst>
            </a:pPr>
            <a:r>
              <a:rPr lang="en-GB" sz="2400" dirty="0">
                <a:latin typeface="Calibri"/>
                <a:cs typeface="Calibri"/>
              </a:rPr>
              <a:t>SDCC</a:t>
            </a:r>
            <a:r>
              <a:rPr lang="en-GB" sz="2400" spc="-55" dirty="0">
                <a:latin typeface="Calibri"/>
                <a:cs typeface="Calibri"/>
              </a:rPr>
              <a:t> </a:t>
            </a:r>
            <a:r>
              <a:rPr lang="en-GB" sz="2400" dirty="0">
                <a:latin typeface="Calibri"/>
                <a:cs typeface="Calibri"/>
              </a:rPr>
              <a:t>submitted</a:t>
            </a:r>
            <a:r>
              <a:rPr lang="en-GB" sz="2400" spc="-45" dirty="0">
                <a:latin typeface="Calibri"/>
                <a:cs typeface="Calibri"/>
              </a:rPr>
              <a:t> </a:t>
            </a:r>
            <a:r>
              <a:rPr lang="en-GB" sz="2400" dirty="0">
                <a:latin typeface="Calibri"/>
                <a:cs typeface="Calibri"/>
              </a:rPr>
              <a:t>site</a:t>
            </a:r>
            <a:r>
              <a:rPr lang="en-GB" sz="2400" spc="-35" dirty="0">
                <a:latin typeface="Calibri"/>
                <a:cs typeface="Calibri"/>
              </a:rPr>
              <a:t> </a:t>
            </a:r>
            <a:r>
              <a:rPr lang="en-GB" sz="2400" dirty="0">
                <a:latin typeface="Calibri"/>
                <a:cs typeface="Calibri"/>
              </a:rPr>
              <a:t>within</a:t>
            </a:r>
            <a:r>
              <a:rPr lang="en-GB" sz="2400" spc="-50" dirty="0">
                <a:latin typeface="Calibri"/>
                <a:cs typeface="Calibri"/>
              </a:rPr>
              <a:t> </a:t>
            </a:r>
            <a:r>
              <a:rPr lang="en-GB" sz="2400" dirty="0">
                <a:latin typeface="Calibri"/>
                <a:cs typeface="Calibri"/>
              </a:rPr>
              <a:t>Clonburris</a:t>
            </a:r>
            <a:r>
              <a:rPr lang="en-GB" sz="2400" spc="-45" dirty="0">
                <a:latin typeface="Calibri"/>
                <a:cs typeface="Calibri"/>
              </a:rPr>
              <a:t> </a:t>
            </a:r>
            <a:r>
              <a:rPr lang="en-GB" sz="2400" dirty="0">
                <a:latin typeface="Calibri"/>
                <a:cs typeface="Calibri"/>
              </a:rPr>
              <a:t>SDZ</a:t>
            </a:r>
            <a:r>
              <a:rPr lang="en-GB" sz="2400" spc="-40" dirty="0">
                <a:latin typeface="Calibri"/>
                <a:cs typeface="Calibri"/>
              </a:rPr>
              <a:t> </a:t>
            </a:r>
            <a:r>
              <a:rPr lang="en-GB" sz="2400" spc="-20" dirty="0">
                <a:latin typeface="Calibri"/>
                <a:cs typeface="Calibri"/>
              </a:rPr>
              <a:t>with </a:t>
            </a:r>
            <a:r>
              <a:rPr lang="en-GB" sz="2400" dirty="0">
                <a:latin typeface="Calibri"/>
                <a:cs typeface="Calibri"/>
              </a:rPr>
              <a:t>capacity</a:t>
            </a:r>
            <a:r>
              <a:rPr lang="en-GB" sz="2400" spc="-60" dirty="0">
                <a:latin typeface="Calibri"/>
                <a:cs typeface="Calibri"/>
              </a:rPr>
              <a:t> </a:t>
            </a:r>
            <a:r>
              <a:rPr lang="en-GB" sz="2400" dirty="0">
                <a:latin typeface="Calibri"/>
                <a:cs typeface="Calibri"/>
              </a:rPr>
              <a:t>for</a:t>
            </a:r>
            <a:r>
              <a:rPr lang="en-GB" sz="2400" spc="-30" dirty="0">
                <a:latin typeface="Calibri"/>
                <a:cs typeface="Calibri"/>
              </a:rPr>
              <a:t> </a:t>
            </a:r>
            <a:r>
              <a:rPr lang="en-GB" sz="2400" dirty="0">
                <a:latin typeface="Calibri"/>
                <a:cs typeface="Calibri"/>
              </a:rPr>
              <a:t>approx.</a:t>
            </a:r>
            <a:r>
              <a:rPr lang="en-GB" sz="2400" spc="-50" dirty="0">
                <a:latin typeface="Calibri"/>
                <a:cs typeface="Calibri"/>
              </a:rPr>
              <a:t> </a:t>
            </a:r>
            <a:r>
              <a:rPr lang="en-GB" sz="2400" dirty="0">
                <a:latin typeface="Calibri"/>
                <a:cs typeface="Calibri"/>
              </a:rPr>
              <a:t>120</a:t>
            </a:r>
            <a:r>
              <a:rPr lang="en-GB" sz="2400" spc="-35" dirty="0">
                <a:latin typeface="Calibri"/>
                <a:cs typeface="Calibri"/>
              </a:rPr>
              <a:t> </a:t>
            </a:r>
            <a:r>
              <a:rPr lang="en-GB" sz="2400" dirty="0">
                <a:latin typeface="Calibri"/>
                <a:cs typeface="Calibri"/>
              </a:rPr>
              <a:t>homes</a:t>
            </a:r>
            <a:r>
              <a:rPr lang="en-GB" sz="2400" spc="-35" dirty="0">
                <a:latin typeface="Calibri"/>
                <a:cs typeface="Calibri"/>
              </a:rPr>
              <a:t> </a:t>
            </a:r>
            <a:r>
              <a:rPr lang="en-GB" sz="2400" dirty="0">
                <a:latin typeface="Calibri"/>
                <a:cs typeface="Calibri"/>
              </a:rPr>
              <a:t>&amp;</a:t>
            </a:r>
            <a:r>
              <a:rPr lang="en-GB" sz="2400" spc="-35" dirty="0">
                <a:latin typeface="Calibri"/>
                <a:cs typeface="Calibri"/>
              </a:rPr>
              <a:t> </a:t>
            </a:r>
            <a:r>
              <a:rPr lang="en-GB" sz="2400" dirty="0">
                <a:latin typeface="Calibri"/>
                <a:cs typeface="Calibri"/>
              </a:rPr>
              <a:t>capable</a:t>
            </a:r>
            <a:r>
              <a:rPr lang="en-GB" sz="2400" spc="-25" dirty="0">
                <a:latin typeface="Calibri"/>
                <a:cs typeface="Calibri"/>
              </a:rPr>
              <a:t> </a:t>
            </a:r>
            <a:r>
              <a:rPr lang="en-GB" sz="2400" dirty="0">
                <a:latin typeface="Calibri"/>
                <a:cs typeface="Calibri"/>
              </a:rPr>
              <a:t>of</a:t>
            </a:r>
            <a:r>
              <a:rPr lang="en-GB" sz="2400" spc="-30" dirty="0">
                <a:latin typeface="Calibri"/>
                <a:cs typeface="Calibri"/>
              </a:rPr>
              <a:t> </a:t>
            </a:r>
            <a:r>
              <a:rPr lang="en-GB" sz="2400" dirty="0">
                <a:latin typeface="Calibri"/>
                <a:cs typeface="Calibri"/>
              </a:rPr>
              <a:t>being</a:t>
            </a:r>
            <a:r>
              <a:rPr lang="en-GB" sz="2400" spc="-35" dirty="0">
                <a:latin typeface="Calibri"/>
                <a:cs typeface="Calibri"/>
              </a:rPr>
              <a:t> </a:t>
            </a:r>
            <a:r>
              <a:rPr lang="en-GB" sz="2400" spc="-10" dirty="0">
                <a:latin typeface="Calibri"/>
                <a:cs typeface="Calibri"/>
              </a:rPr>
              <a:t>independently delivered – subsequently included in bundle </a:t>
            </a:r>
            <a:r>
              <a:rPr lang="en-GB" sz="2400" dirty="0">
                <a:latin typeface="Calibri"/>
                <a:cs typeface="Calibri"/>
              </a:rPr>
              <a:t>5</a:t>
            </a:r>
          </a:p>
          <a:p>
            <a:pPr marL="0" lvl="1"/>
            <a:r>
              <a:rPr lang="en-US" altLang="en-US" sz="2400" b="1" dirty="0">
                <a:solidFill>
                  <a:srgbClr val="D95E00"/>
                </a:solidFill>
                <a:latin typeface="Calibri (body)"/>
              </a:rPr>
              <a:t>Overview of Functions/Responsibilities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alibri (body)"/>
                <a:cs typeface="Calibri" panose="020F0502020204030204" pitchFamily="34" charset="0"/>
              </a:rPr>
              <a:t>DCC (lead LA) will enter agreement with Project Company for delivery/management of Bundle 5 social housing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 (body)"/>
                <a:cs typeface="Calibri" panose="020F0502020204030204" pitchFamily="34" charset="0"/>
              </a:rPr>
              <a:t>Project Company to be selected via open EU tender competition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 (body)"/>
                <a:cs typeface="Calibri" panose="020F0502020204030204" pitchFamily="34" charset="0"/>
              </a:rPr>
              <a:t>Project Company to occupy land under licence for purposes set out in Project Agreement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2400" b="1" dirty="0">
                <a:latin typeface="Calibri (body)"/>
                <a:cs typeface="Calibri" panose="020F0502020204030204" pitchFamily="34" charset="0"/>
              </a:rPr>
              <a:t>SCC responsible for obtaining planning approval under Planning &amp; Development Acts</a:t>
            </a:r>
            <a:endParaRPr lang="en-GB" sz="1900" dirty="0">
              <a:latin typeface="Calibri (body)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509022-F2E6-64D0-2847-7978E3B1617A}"/>
              </a:ext>
            </a:extLst>
          </p:cNvPr>
          <p:cNvSpPr/>
          <p:nvPr/>
        </p:nvSpPr>
        <p:spPr>
          <a:xfrm>
            <a:off x="451266" y="850807"/>
            <a:ext cx="6973455" cy="134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sz="2400" b="1" dirty="0">
                <a:solidFill>
                  <a:srgbClr val="D95E00"/>
                </a:solidFill>
                <a:latin typeface="Calibri (body)"/>
              </a:rPr>
              <a:t>Clonburris PPP Site – S85 Agreement</a:t>
            </a:r>
          </a:p>
          <a:p>
            <a:pPr>
              <a:spcBef>
                <a:spcPct val="20000"/>
              </a:spcBef>
            </a:pPr>
            <a:r>
              <a:rPr lang="en-US" altLang="en-US" sz="2400" b="1" dirty="0">
                <a:solidFill>
                  <a:srgbClr val="D95E00"/>
                </a:solidFill>
                <a:latin typeface="Calibri (body)"/>
              </a:rPr>
              <a:t>Overview of PPP Programme</a:t>
            </a:r>
          </a:p>
          <a:p>
            <a:pPr>
              <a:spcBef>
                <a:spcPct val="20000"/>
              </a:spcBef>
            </a:pPr>
            <a:endParaRPr lang="en-US" altLang="en-US" sz="2400" b="1" dirty="0">
              <a:solidFill>
                <a:srgbClr val="D95E00"/>
              </a:solidFill>
              <a:latin typeface="Calibri (body)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E8D597-1D42-DDFB-0D01-0DCFAD4C7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551F6-EB3B-4743-B1F0-375DCDB8A6FF}" type="slidenum">
              <a:rPr lang="en-IE" smtClean="0"/>
              <a:t>9</a:t>
            </a:fld>
            <a:endParaRPr lang="en-IE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445DF9A-71DE-4DAA-C001-401E8AF9AE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19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957"/>
    </mc:Choice>
    <mc:Fallback xmlns="">
      <p:transition spd="slow" advTm="158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392C9B76BB294FAFA6E89EEDFF1B97" ma:contentTypeVersion="13" ma:contentTypeDescription="Create a new document." ma:contentTypeScope="" ma:versionID="b100760f3eb0098835d4e3c6b32de079">
  <xsd:schema xmlns:xsd="http://www.w3.org/2001/XMLSchema" xmlns:xs="http://www.w3.org/2001/XMLSchema" xmlns:p="http://schemas.microsoft.com/office/2006/metadata/properties" xmlns:ns3="f5753776-80ff-45ca-a4c1-002a1d968def" xmlns:ns4="81bc2e9c-c1ab-4318-9571-bd14d9aeccbd" targetNamespace="http://schemas.microsoft.com/office/2006/metadata/properties" ma:root="true" ma:fieldsID="c9321798678056e9830651ae5abc7d5e" ns3:_="" ns4:_="">
    <xsd:import namespace="f5753776-80ff-45ca-a4c1-002a1d968def"/>
    <xsd:import namespace="81bc2e9c-c1ab-4318-9571-bd14d9aeccb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753776-80ff-45ca-a4c1-002a1d968d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bc2e9c-c1ab-4318-9571-bd14d9aeccb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36FAD7C-BF83-4FA2-8F62-2D840F9431F2}">
  <ds:schemaRefs>
    <ds:schemaRef ds:uri="http://purl.org/dc/terms/"/>
    <ds:schemaRef ds:uri="81bc2e9c-c1ab-4318-9571-bd14d9aeccbd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f5753776-80ff-45ca-a4c1-002a1d968def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7C6F131-8E03-42AA-AA5C-CA35DB537D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753776-80ff-45ca-a4c1-002a1d968def"/>
    <ds:schemaRef ds:uri="81bc2e9c-c1ab-4318-9571-bd14d9aecc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1BA779F-3F98-4165-B45B-013CFD3E8FD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4557</TotalTime>
  <Words>1637</Words>
  <Application>Microsoft Office PowerPoint</Application>
  <PresentationFormat>Widescreen</PresentationFormat>
  <Paragraphs>297</Paragraphs>
  <Slides>13</Slides>
  <Notes>7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(body)</vt:lpstr>
      <vt:lpstr>Calibri Light</vt:lpstr>
      <vt:lpstr>Office Theme</vt:lpstr>
      <vt:lpstr>PowerPoint Presentation</vt:lpstr>
      <vt:lpstr>2022</vt:lpstr>
      <vt:lpstr>2023</vt:lpstr>
      <vt:lpstr>PowerPoint Presentation</vt:lpstr>
      <vt:lpstr>PowerPoint Presentation</vt:lpstr>
      <vt:lpstr>PowerPoint Presentation</vt:lpstr>
      <vt:lpstr>LEASING 2022</vt:lpstr>
      <vt:lpstr>2023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Brenda Pierce</dc:creator>
  <cp:lastModifiedBy>Colm Ward</cp:lastModifiedBy>
  <cp:revision>116</cp:revision>
  <cp:lastPrinted>2022-09-06T14:03:22Z</cp:lastPrinted>
  <dcterms:created xsi:type="dcterms:W3CDTF">2022-02-07T17:15:43Z</dcterms:created>
  <dcterms:modified xsi:type="dcterms:W3CDTF">2023-02-13T17:03:47Z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0x01010040392C9B76BB294FAFA6E89EEDFF1B97</vt:lpwstr>
  </property>
</Properties>
</file>