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1" r:id="rId2"/>
    <p:sldId id="325" r:id="rId3"/>
    <p:sldId id="322" r:id="rId4"/>
    <p:sldId id="313" r:id="rId5"/>
    <p:sldId id="318" r:id="rId6"/>
    <p:sldId id="323" r:id="rId7"/>
    <p:sldId id="324" r:id="rId8"/>
    <p:sldId id="315" r:id="rId9"/>
    <p:sldId id="316" r:id="rId10"/>
    <p:sldId id="317" r:id="rId11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4F81BD"/>
    <a:srgbClr val="D95E00"/>
    <a:srgbClr val="D0D8E8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36" autoAdjust="0"/>
    <p:restoredTop sz="86421" autoAdjust="0"/>
  </p:normalViewPr>
  <p:slideViewPr>
    <p:cSldViewPr>
      <p:cViewPr varScale="1">
        <p:scale>
          <a:sx n="78" d="100"/>
          <a:sy n="78" d="100"/>
        </p:scale>
        <p:origin x="80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Property Owner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rgbClr val="D95E00"/>
            </a:solidFill>
          </c:spPr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FD9-4C54-8084-B3430D87F8D4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FD9-4C54-8084-B3430D87F8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Sheet1!$J$4:$J$5</c:f>
              <c:strCache>
                <c:ptCount val="2"/>
                <c:pt idx="0">
                  <c:v>Council</c:v>
                </c:pt>
                <c:pt idx="1">
                  <c:v>AHB</c:v>
                </c:pt>
              </c:strCache>
            </c:strRef>
          </c:cat>
          <c:val>
            <c:numRef>
              <c:f>Sheet1!$K$4:$K$5</c:f>
              <c:numCache>
                <c:formatCode>General</c:formatCode>
                <c:ptCount val="2"/>
                <c:pt idx="0">
                  <c:v>134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D9-4C54-8084-B3430D87F8D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Category of Stock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D8-441B-8878-D5F53C33B478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D8-441B-8878-D5F53C33B47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Sheet1!$J$7:$J$8</c:f>
              <c:strCache>
                <c:ptCount val="2"/>
                <c:pt idx="0">
                  <c:v>New Build</c:v>
                </c:pt>
                <c:pt idx="1">
                  <c:v>Relet</c:v>
                </c:pt>
              </c:strCache>
            </c:strRef>
          </c:cat>
          <c:val>
            <c:numRef>
              <c:f>Sheet1!$K$7:$K$8</c:f>
              <c:numCache>
                <c:formatCode>General</c:formatCode>
                <c:ptCount val="2"/>
                <c:pt idx="0">
                  <c:v>52</c:v>
                </c:pt>
                <c:pt idx="1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D8-441B-8878-D5F53C33B47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Refusal Reason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CA-4C31-BEF0-9C6D11BF1C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CA-4C31-BEF0-9C6D11BF1C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CA-4C31-BEF0-9C6D11BF1C0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CA-4C31-BEF0-9C6D11BF1C0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CA-4C31-BEF0-9C6D11BF1C0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ACA-4C31-BEF0-9C6D11BF1C0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Sheet4!$E$4:$E$9</c:f>
              <c:strCache>
                <c:ptCount val="6"/>
                <c:pt idx="0">
                  <c:v>Area</c:v>
                </c:pt>
                <c:pt idx="1">
                  <c:v>Apt Not House</c:v>
                </c:pt>
                <c:pt idx="2">
                  <c:v>No Response</c:v>
                </c:pt>
                <c:pt idx="3">
                  <c:v>Not suitable to needs</c:v>
                </c:pt>
                <c:pt idx="4">
                  <c:v>Size</c:v>
                </c:pt>
                <c:pt idx="5">
                  <c:v>Other </c:v>
                </c:pt>
              </c:strCache>
            </c:strRef>
          </c:cat>
          <c:val>
            <c:numRef>
              <c:f>Sheet4!$F$4:$F$9</c:f>
              <c:numCache>
                <c:formatCode>General</c:formatCode>
                <c:ptCount val="6"/>
                <c:pt idx="0">
                  <c:v>139</c:v>
                </c:pt>
                <c:pt idx="1">
                  <c:v>6</c:v>
                </c:pt>
                <c:pt idx="2">
                  <c:v>3</c:v>
                </c:pt>
                <c:pt idx="3">
                  <c:v>21</c:v>
                </c:pt>
                <c:pt idx="4">
                  <c:v>13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ACA-4C31-BEF0-9C6D11BF1C0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Property Owner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Category of Stock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[refusals2022.xlsx]Sheet6!PivotTable6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Areas - Estates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Sheet6!$B$3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Sheet6!$A$4:$A$28</c:f>
              <c:strCache>
                <c:ptCount val="24"/>
                <c:pt idx="0">
                  <c:v>Adamstown</c:v>
                </c:pt>
                <c:pt idx="1">
                  <c:v>Balgaddy</c:v>
                </c:pt>
                <c:pt idx="2">
                  <c:v>Brookfield</c:v>
                </c:pt>
                <c:pt idx="3">
                  <c:v>Citywest Village</c:v>
                </c:pt>
                <c:pt idx="4">
                  <c:v>Clondalkin</c:v>
                </c:pt>
                <c:pt idx="5">
                  <c:v>Fettercairn</c:v>
                </c:pt>
                <c:pt idx="6">
                  <c:v>Fortunestown</c:v>
                </c:pt>
                <c:pt idx="7">
                  <c:v>Foxdene</c:v>
                </c:pt>
                <c:pt idx="8">
                  <c:v>Garters Lane</c:v>
                </c:pt>
                <c:pt idx="9">
                  <c:v>Jobstown</c:v>
                </c:pt>
                <c:pt idx="10">
                  <c:v>Killinarden</c:v>
                </c:pt>
                <c:pt idx="11">
                  <c:v>Kiltipper</c:v>
                </c:pt>
                <c:pt idx="12">
                  <c:v>Kingswood Cross</c:v>
                </c:pt>
                <c:pt idx="13">
                  <c:v>Lucan</c:v>
                </c:pt>
                <c:pt idx="14">
                  <c:v>Mac Uilliam</c:v>
                </c:pt>
                <c:pt idx="15">
                  <c:v>Man</c:v>
                </c:pt>
                <c:pt idx="16">
                  <c:v>Newcastle</c:v>
                </c:pt>
                <c:pt idx="17">
                  <c:v>Quarryvale</c:v>
                </c:pt>
                <c:pt idx="18">
                  <c:v>Rathfarnham</c:v>
                </c:pt>
                <c:pt idx="19">
                  <c:v>Rossfield</c:v>
                </c:pt>
                <c:pt idx="20">
                  <c:v>Saggart</c:v>
                </c:pt>
                <c:pt idx="21">
                  <c:v>Tallaght</c:v>
                </c:pt>
                <c:pt idx="22">
                  <c:v>Tallaght X</c:v>
                </c:pt>
                <c:pt idx="23">
                  <c:v>(blank)</c:v>
                </c:pt>
              </c:strCache>
            </c:strRef>
          </c:cat>
          <c:val>
            <c:numRef>
              <c:f>Sheet6!$B$4:$B$28</c:f>
              <c:numCache>
                <c:formatCode>General</c:formatCode>
                <c:ptCount val="24"/>
                <c:pt idx="0">
                  <c:v>1</c:v>
                </c:pt>
                <c:pt idx="1">
                  <c:v>14</c:v>
                </c:pt>
                <c:pt idx="2">
                  <c:v>1</c:v>
                </c:pt>
                <c:pt idx="3">
                  <c:v>1</c:v>
                </c:pt>
                <c:pt idx="4">
                  <c:v>18</c:v>
                </c:pt>
                <c:pt idx="5">
                  <c:v>1</c:v>
                </c:pt>
                <c:pt idx="6">
                  <c:v>3</c:v>
                </c:pt>
                <c:pt idx="7">
                  <c:v>1</c:v>
                </c:pt>
                <c:pt idx="8">
                  <c:v>5</c:v>
                </c:pt>
                <c:pt idx="9">
                  <c:v>5</c:v>
                </c:pt>
                <c:pt idx="10">
                  <c:v>10</c:v>
                </c:pt>
                <c:pt idx="11">
                  <c:v>3</c:v>
                </c:pt>
                <c:pt idx="12">
                  <c:v>2</c:v>
                </c:pt>
                <c:pt idx="13">
                  <c:v>21</c:v>
                </c:pt>
                <c:pt idx="14">
                  <c:v>22</c:v>
                </c:pt>
                <c:pt idx="15">
                  <c:v>1</c:v>
                </c:pt>
                <c:pt idx="16">
                  <c:v>3</c:v>
                </c:pt>
                <c:pt idx="17">
                  <c:v>2</c:v>
                </c:pt>
                <c:pt idx="18">
                  <c:v>7</c:v>
                </c:pt>
                <c:pt idx="19">
                  <c:v>5</c:v>
                </c:pt>
                <c:pt idx="20">
                  <c:v>13</c:v>
                </c:pt>
                <c:pt idx="21">
                  <c:v>42</c:v>
                </c:pt>
                <c:pt idx="2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74-4C71-B9A5-EAE00AFF40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2729903"/>
        <c:axId val="912730319"/>
      </c:barChart>
      <c:catAx>
        <c:axId val="912729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2730319"/>
        <c:crosses val="autoZero"/>
        <c:auto val="1"/>
        <c:lblAlgn val="ctr"/>
        <c:lblOffset val="100"/>
        <c:noMultiLvlLbl val="0"/>
      </c:catAx>
      <c:valAx>
        <c:axId val="912730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27299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13/02/2023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13/02/2023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/>
          </a:bodyPr>
          <a:lstStyle/>
          <a:p>
            <a:r>
              <a:rPr lang="en-IE" sz="4300" b="1" dirty="0">
                <a:solidFill>
                  <a:schemeClr val="bg1"/>
                </a:solidFill>
              </a:rPr>
              <a:t>Homeless/Allocations Update </a:t>
            </a:r>
          </a:p>
          <a:p>
            <a:r>
              <a:rPr lang="en-IE" sz="4300" b="1" dirty="0">
                <a:solidFill>
                  <a:schemeClr val="bg1"/>
                </a:solidFill>
              </a:rPr>
              <a:t>Feb 2023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(including Homeless Presentations &amp; Exits)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Housing Strategic Policy Committee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16th February 2023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36E8D9D4-380D-3287-053F-656B429E1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31250" t="-108203" r="-231250" b="-108203"/>
          <a:stretch>
            <a:fillRect/>
          </a:stretch>
        </p:blipFill>
        <p:spPr>
          <a:xfrm>
            <a:off x="6858000" y="5572125"/>
            <a:ext cx="22860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40"/>
    </mc:Choice>
    <mc:Fallback xmlns="">
      <p:transition spd="slow" advTm="14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146" y="2415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43188" y="506685"/>
            <a:ext cx="5715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Friendly Housing Demand &amp; Rightsizing Opportunities </a:t>
            </a: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23" y="3552777"/>
            <a:ext cx="8457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Medical Priority List (including Transfers)</a:t>
            </a: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672AD67C-014A-40FB-A760-3307BDC4F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526797"/>
              </p:ext>
            </p:extLst>
          </p:nvPr>
        </p:nvGraphicFramePr>
        <p:xfrm>
          <a:off x="319167" y="1419177"/>
          <a:ext cx="8532609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0247">
                  <a:extLst>
                    <a:ext uri="{9D8B030D-6E8A-4147-A177-3AD203B41FA5}">
                      <a16:colId xmlns:a16="http://schemas.microsoft.com/office/drawing/2014/main" val="2686359481"/>
                    </a:ext>
                  </a:extLst>
                </a:gridCol>
                <a:gridCol w="1852362">
                  <a:extLst>
                    <a:ext uri="{9D8B030D-6E8A-4147-A177-3AD203B41FA5}">
                      <a16:colId xmlns:a16="http://schemas.microsoft.com/office/drawing/2014/main" val="765204129"/>
                    </a:ext>
                  </a:extLst>
                </a:gridCol>
              </a:tblGrid>
              <a:tr h="122280"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6537479"/>
                  </a:ext>
                </a:extLst>
              </a:tr>
              <a:tr h="357622">
                <a:tc>
                  <a:txBody>
                    <a:bodyPr/>
                    <a:lstStyle/>
                    <a:p>
                      <a:r>
                        <a:rPr lang="en-IE" sz="2200" dirty="0"/>
                        <a:t>Current Rightsizing Applications (age 55+)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71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7357815"/>
                  </a:ext>
                </a:extLst>
              </a:tr>
              <a:tr h="159502">
                <a:tc>
                  <a:txBody>
                    <a:bodyPr/>
                    <a:lstStyle/>
                    <a:p>
                      <a:r>
                        <a:rPr lang="en-GB" sz="2200" dirty="0"/>
                        <a:t>Applications from Private Homeowners (Community List)</a:t>
                      </a:r>
                      <a:endParaRPr lang="en-I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5226850"/>
                  </a:ext>
                </a:extLst>
              </a:tr>
              <a:tr h="420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200" dirty="0"/>
                        <a:t>Housing List (1ad/2ad (age 55+))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874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6128294"/>
                  </a:ext>
                </a:extLst>
              </a:tr>
              <a:tr h="420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200" dirty="0"/>
                        <a:t>Underoccupied 3-bed &amp; 4-bed Tenancies (age 55+)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1,247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91489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40F85DD-B91A-4F6C-95E0-9C8C561DC9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575066"/>
              </p:ext>
            </p:extLst>
          </p:nvPr>
        </p:nvGraphicFramePr>
        <p:xfrm>
          <a:off x="356936" y="4069640"/>
          <a:ext cx="8494842" cy="2631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610">
                  <a:extLst>
                    <a:ext uri="{9D8B030D-6E8A-4147-A177-3AD203B41FA5}">
                      <a16:colId xmlns:a16="http://schemas.microsoft.com/office/drawing/2014/main" val="1509543597"/>
                    </a:ext>
                  </a:extLst>
                </a:gridCol>
                <a:gridCol w="1145372">
                  <a:extLst>
                    <a:ext uri="{9D8B030D-6E8A-4147-A177-3AD203B41FA5}">
                      <a16:colId xmlns:a16="http://schemas.microsoft.com/office/drawing/2014/main" val="361945549"/>
                    </a:ext>
                  </a:extLst>
                </a:gridCol>
                <a:gridCol w="1145372">
                  <a:extLst>
                    <a:ext uri="{9D8B030D-6E8A-4147-A177-3AD203B41FA5}">
                      <a16:colId xmlns:a16="http://schemas.microsoft.com/office/drawing/2014/main" val="1693421763"/>
                    </a:ext>
                  </a:extLst>
                </a:gridCol>
                <a:gridCol w="1145372">
                  <a:extLst>
                    <a:ext uri="{9D8B030D-6E8A-4147-A177-3AD203B41FA5}">
                      <a16:colId xmlns:a16="http://schemas.microsoft.com/office/drawing/2014/main" val="127958323"/>
                    </a:ext>
                  </a:extLst>
                </a:gridCol>
                <a:gridCol w="1145372">
                  <a:extLst>
                    <a:ext uri="{9D8B030D-6E8A-4147-A177-3AD203B41FA5}">
                      <a16:colId xmlns:a16="http://schemas.microsoft.com/office/drawing/2014/main" val="1250182951"/>
                    </a:ext>
                  </a:extLst>
                </a:gridCol>
                <a:gridCol w="1145372">
                  <a:extLst>
                    <a:ext uri="{9D8B030D-6E8A-4147-A177-3AD203B41FA5}">
                      <a16:colId xmlns:a16="http://schemas.microsoft.com/office/drawing/2014/main" val="3361390240"/>
                    </a:ext>
                  </a:extLst>
                </a:gridCol>
                <a:gridCol w="1145372">
                  <a:extLst>
                    <a:ext uri="{9D8B030D-6E8A-4147-A177-3AD203B41FA5}">
                      <a16:colId xmlns:a16="http://schemas.microsoft.com/office/drawing/2014/main" val="745660798"/>
                    </a:ext>
                  </a:extLst>
                </a:gridCol>
              </a:tblGrid>
              <a:tr h="27144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1900" u="none" strike="noStrike">
                          <a:effectLst/>
                        </a:rPr>
                        <a:t>Medical Priority Need</a:t>
                      </a:r>
                      <a:endParaRPr lang="en-IE" sz="19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9254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1700" u="none" strike="noStrike" dirty="0">
                          <a:effectLst/>
                        </a:rPr>
                        <a:t>North of Naas Road</a:t>
                      </a:r>
                      <a:endParaRPr lang="en-IE" sz="17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u="none" strike="noStrike" dirty="0">
                          <a:effectLst/>
                        </a:rPr>
                        <a:t>NNR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9254" marB="0" anchor="ctr"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South of Naas Road</a:t>
                      </a:r>
                    </a:p>
                  </a:txBody>
                  <a:tcPr marL="9254" marR="9254" marT="9254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400" u="none" strike="noStrike" dirty="0">
                          <a:effectLst/>
                        </a:rPr>
                        <a:t>SNR</a:t>
                      </a:r>
                      <a:endParaRPr lang="en-IE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9254" marB="0" anchor="ctr">
                    <a:solidFill>
                      <a:srgbClr val="4F81B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17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9254" marR="9254" marT="9254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u="none" strike="noStrike" dirty="0">
                          <a:effectLst/>
                        </a:rPr>
                        <a:t>Total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9254" marB="0"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587162"/>
                  </a:ext>
                </a:extLst>
              </a:tr>
              <a:tr h="548167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(Wheelchair Need only)</a:t>
                      </a:r>
                    </a:p>
                  </a:txBody>
                  <a:tcPr marL="9254" marR="9254" marT="9254" marB="0" anchor="ctr"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(Wheelchair Need only)</a:t>
                      </a:r>
                    </a:p>
                  </a:txBody>
                  <a:tcPr marL="9254" marR="9254" marT="9254" marB="0" anchor="ctr">
                    <a:solidFill>
                      <a:srgbClr val="4F81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(Wheelchair Need only)</a:t>
                      </a:r>
                    </a:p>
                  </a:txBody>
                  <a:tcPr marL="9254" marR="9254" marT="9254" marB="0"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760847"/>
                  </a:ext>
                </a:extLst>
              </a:tr>
              <a:tr h="3557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1-bed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16225878"/>
                  </a:ext>
                </a:extLst>
              </a:tr>
              <a:tr h="39376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2-bed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4833275"/>
                  </a:ext>
                </a:extLst>
              </a:tr>
              <a:tr h="3557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3-bed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02220591"/>
                  </a:ext>
                </a:extLst>
              </a:tr>
              <a:tr h="3557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4-bed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477544"/>
                  </a:ext>
                </a:extLst>
              </a:tr>
              <a:tr h="3505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Totals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371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254" marR="9254" marT="92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168020"/>
                  </a:ext>
                </a:extLst>
              </a:tr>
            </a:tbl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A06C976-74F5-7E15-1375-6965FACC00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9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386"/>
    </mc:Choice>
    <mc:Fallback xmlns="">
      <p:transition spd="slow" advTm="91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4763" y="-119836"/>
            <a:ext cx="9148763" cy="674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34155" y="388291"/>
            <a:ext cx="8619867" cy="586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Social Housing List</a:t>
            </a:r>
          </a:p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1</a:t>
            </a:r>
            <a:r>
              <a:rPr lang="en-US" altLang="en-US" b="1" baseline="30000" dirty="0">
                <a:solidFill>
                  <a:srgbClr val="D95E00"/>
                </a:solidFill>
              </a:rPr>
              <a:t>st</a:t>
            </a:r>
            <a:r>
              <a:rPr lang="en-US" altLang="en-US" b="1" dirty="0">
                <a:solidFill>
                  <a:srgbClr val="D95E00"/>
                </a:solidFill>
              </a:rPr>
              <a:t> February 2023</a:t>
            </a:r>
            <a:endParaRPr lang="en-IE" sz="2000" dirty="0">
              <a:solidFill>
                <a:srgbClr val="51626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6F5E89-62E8-4622-A0B9-74D26590E276}"/>
              </a:ext>
            </a:extLst>
          </p:cNvPr>
          <p:cNvSpPr/>
          <p:nvPr/>
        </p:nvSpPr>
        <p:spPr>
          <a:xfrm>
            <a:off x="152400" y="4686968"/>
            <a:ext cx="4608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New Applications 2023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A958626-ACF4-4FCC-80B2-640C38B22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405697"/>
              </p:ext>
            </p:extLst>
          </p:nvPr>
        </p:nvGraphicFramePr>
        <p:xfrm>
          <a:off x="256634" y="5270867"/>
          <a:ext cx="8534399" cy="1198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3445007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25153008"/>
                    </a:ext>
                  </a:extLst>
                </a:gridCol>
                <a:gridCol w="478429">
                  <a:extLst>
                    <a:ext uri="{9D8B030D-6E8A-4147-A177-3AD203B41FA5}">
                      <a16:colId xmlns:a16="http://schemas.microsoft.com/office/drawing/2014/main" val="3031022670"/>
                    </a:ext>
                  </a:extLst>
                </a:gridCol>
                <a:gridCol w="508221">
                  <a:extLst>
                    <a:ext uri="{9D8B030D-6E8A-4147-A177-3AD203B41FA5}">
                      <a16:colId xmlns:a16="http://schemas.microsoft.com/office/drawing/2014/main" val="4066452627"/>
                    </a:ext>
                  </a:extLst>
                </a:gridCol>
                <a:gridCol w="508221">
                  <a:extLst>
                    <a:ext uri="{9D8B030D-6E8A-4147-A177-3AD203B41FA5}">
                      <a16:colId xmlns:a16="http://schemas.microsoft.com/office/drawing/2014/main" val="320616576"/>
                    </a:ext>
                  </a:extLst>
                </a:gridCol>
                <a:gridCol w="548780">
                  <a:extLst>
                    <a:ext uri="{9D8B030D-6E8A-4147-A177-3AD203B41FA5}">
                      <a16:colId xmlns:a16="http://schemas.microsoft.com/office/drawing/2014/main" val="3857123339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3834912776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1753450214"/>
                    </a:ext>
                  </a:extLst>
                </a:gridCol>
                <a:gridCol w="597867">
                  <a:extLst>
                    <a:ext uri="{9D8B030D-6E8A-4147-A177-3AD203B41FA5}">
                      <a16:colId xmlns:a16="http://schemas.microsoft.com/office/drawing/2014/main" val="1591223907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514181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673834">
                  <a:extLst>
                    <a:ext uri="{9D8B030D-6E8A-4147-A177-3AD203B41FA5}">
                      <a16:colId xmlns:a16="http://schemas.microsoft.com/office/drawing/2014/main" val="409082637"/>
                    </a:ext>
                  </a:extLst>
                </a:gridCol>
                <a:gridCol w="673834">
                  <a:extLst>
                    <a:ext uri="{9D8B030D-6E8A-4147-A177-3AD203B41FA5}">
                      <a16:colId xmlns:a16="http://schemas.microsoft.com/office/drawing/2014/main" val="3045843634"/>
                    </a:ext>
                  </a:extLst>
                </a:gridCol>
              </a:tblGrid>
              <a:tr h="3996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July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399614">
                <a:tc>
                  <a:txBody>
                    <a:bodyPr/>
                    <a:lstStyle/>
                    <a:p>
                      <a:pPr algn="ctr"/>
                      <a:r>
                        <a:rPr lang="en-IE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Social Housing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252*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252</a:t>
                      </a:r>
                      <a:endParaRPr lang="en-IE" sz="16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  <a:tr h="399614">
                <a:tc>
                  <a:txBody>
                    <a:bodyPr/>
                    <a:lstStyle/>
                    <a:p>
                      <a:pPr algn="ctr"/>
                      <a:r>
                        <a:rPr lang="en-IE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HAP Approvals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37</a:t>
                      </a:r>
                      <a:endParaRPr lang="en-IE" sz="16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464057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A22F622-E809-DD0E-D05F-D7AE341B54BF}"/>
              </a:ext>
            </a:extLst>
          </p:cNvPr>
          <p:cNvSpPr txBox="1"/>
          <p:nvPr/>
        </p:nvSpPr>
        <p:spPr>
          <a:xfrm>
            <a:off x="256633" y="6487273"/>
            <a:ext cx="3096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 144 online, 108 hard copies</a:t>
            </a:r>
            <a:endParaRPr lang="en-IE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3927292-F5B2-2A85-0BEC-E58EEFE85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541029"/>
              </p:ext>
            </p:extLst>
          </p:nvPr>
        </p:nvGraphicFramePr>
        <p:xfrm>
          <a:off x="195132" y="1524000"/>
          <a:ext cx="8657401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468">
                  <a:extLst>
                    <a:ext uri="{9D8B030D-6E8A-4147-A177-3AD203B41FA5}">
                      <a16:colId xmlns:a16="http://schemas.microsoft.com/office/drawing/2014/main" val="419489512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56829068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78685212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14460178"/>
                    </a:ext>
                  </a:extLst>
                </a:gridCol>
                <a:gridCol w="1434552">
                  <a:extLst>
                    <a:ext uri="{9D8B030D-6E8A-4147-A177-3AD203B41FA5}">
                      <a16:colId xmlns:a16="http://schemas.microsoft.com/office/drawing/2014/main" val="3877998562"/>
                    </a:ext>
                  </a:extLst>
                </a:gridCol>
                <a:gridCol w="1474381">
                  <a:extLst>
                    <a:ext uri="{9D8B030D-6E8A-4147-A177-3AD203B41FA5}">
                      <a16:colId xmlns:a16="http://schemas.microsoft.com/office/drawing/2014/main" val="366517834"/>
                    </a:ext>
                  </a:extLst>
                </a:gridCol>
              </a:tblGrid>
              <a:tr h="304800">
                <a:tc gridSpan="4"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Total Current Number of Applications</a:t>
                      </a: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5,803</a:t>
                      </a: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6639376"/>
                  </a:ext>
                </a:extLst>
              </a:tr>
              <a:tr h="137866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E9EDF4"/>
                          </a:solidFill>
                          <a:latin typeface="+mn-lt"/>
                        </a:rPr>
                        <a:t>Housing Need by Bedroom Size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E9EDF4"/>
                          </a:solidFill>
                          <a:latin typeface="+mn-lt"/>
                        </a:rPr>
                        <a:t>North of Naas Road Only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E9EDF4"/>
                          </a:solidFill>
                          <a:latin typeface="+mn-lt"/>
                        </a:rPr>
                        <a:t>South of Naas Road Only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E9EDF4"/>
                          </a:solidFill>
                          <a:latin typeface="+mn-lt"/>
                        </a:rPr>
                        <a:t>Both North &amp; South of Naas Road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E9EDF4"/>
                          </a:solidFill>
                          <a:latin typeface="+mn-lt"/>
                        </a:rPr>
                        <a:t>Total</a:t>
                      </a:r>
                    </a:p>
                    <a:p>
                      <a:pPr algn="ctr"/>
                      <a:r>
                        <a:rPr lang="en-GB" sz="1800" b="1" dirty="0">
                          <a:solidFill>
                            <a:srgbClr val="E9EDF4"/>
                          </a:solidFill>
                          <a:latin typeface="+mn-lt"/>
                        </a:rPr>
                        <a:t>Households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rgbClr val="E9EDF4"/>
                          </a:solidFill>
                          <a:latin typeface="+mn-lt"/>
                        </a:rPr>
                        <a:t>Ad/Ch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240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1-bed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736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2,893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3,391/0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3165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2-bed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576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1,925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2,499/2,566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157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3-bed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309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1,408/2,471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2264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4-bed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28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225/675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4959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+mn-lt"/>
                        </a:rPr>
                        <a:t>Totals</a:t>
                      </a:r>
                      <a:endParaRPr lang="en-IE" sz="20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atin typeface="+mn-lt"/>
                        </a:rPr>
                        <a:t>1,649</a:t>
                      </a:r>
                      <a:endParaRPr lang="en-IE" sz="20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2,210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1,944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5,803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7,523/5,712</a:t>
                      </a:r>
                      <a:endParaRPr lang="en-IE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9422988"/>
                  </a:ext>
                </a:extLst>
              </a:tr>
            </a:tbl>
          </a:graphicData>
        </a:graphic>
      </p:graphicFrame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32B0204F-A395-FBFA-73CE-590202520D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2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726"/>
    </mc:Choice>
    <mc:Fallback xmlns="">
      <p:transition spd="slow" advTm="50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28600" y="91440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Housing Applications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228600" y="1524000"/>
            <a:ext cx="7772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Ability to complete application online</a:t>
            </a:r>
            <a:endParaRPr lang="en-GB" sz="2400" dirty="0"/>
          </a:p>
          <a:p>
            <a:pPr marL="714375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Video tutorials</a:t>
            </a:r>
          </a:p>
          <a:p>
            <a:pPr marL="714375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Registration process for new users</a:t>
            </a:r>
          </a:p>
          <a:p>
            <a:pPr marL="714375" lvl="1" indent="-285750">
              <a:buFont typeface="Arial" panose="020B0604020202020204" pitchFamily="34" charset="0"/>
              <a:buChar char="•"/>
            </a:pPr>
            <a:r>
              <a:rPr lang="en-GB" sz="2400" dirty="0" err="1"/>
              <a:t>MyApplications</a:t>
            </a:r>
            <a:r>
              <a:rPr lang="en-GB" sz="2400" dirty="0"/>
              <a:t> portal </a:t>
            </a:r>
          </a:p>
          <a:p>
            <a:pPr marL="714375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Save application until completed</a:t>
            </a:r>
          </a:p>
          <a:p>
            <a:pPr marL="714375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Upload documentation</a:t>
            </a:r>
          </a:p>
          <a:p>
            <a:pPr marL="714375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Messages received through system</a:t>
            </a:r>
          </a:p>
          <a:p>
            <a:r>
              <a:rPr lang="en-GB" sz="2400" dirty="0"/>
              <a:t>234 Applications received to date (Dec 2022 &amp; Jan 2023)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Full communications plan – social media/website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Process review to ensure prompt assessments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Section will not accept physical documents – requirement to upload to portal – phone or pc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400" dirty="0"/>
              <a:t>Support for vulnerable clients – paper copy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913CEB2-8836-5E0E-C0B1-22C7628D35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53"/>
    </mc:Choice>
    <mc:Fallback xmlns="">
      <p:transition spd="slow" advTm="59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91513" y="115524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28600" y="9144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Allocations Report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C06D21A-89D8-4CFF-B488-0773F50A8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384302"/>
              </p:ext>
            </p:extLst>
          </p:nvPr>
        </p:nvGraphicFramePr>
        <p:xfrm>
          <a:off x="289490" y="1752600"/>
          <a:ext cx="8458197" cy="4568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798">
                  <a:extLst>
                    <a:ext uri="{9D8B030D-6E8A-4147-A177-3AD203B41FA5}">
                      <a16:colId xmlns:a16="http://schemas.microsoft.com/office/drawing/2014/main" val="3532762351"/>
                    </a:ext>
                  </a:extLst>
                </a:gridCol>
                <a:gridCol w="1219199">
                  <a:extLst>
                    <a:ext uri="{9D8B030D-6E8A-4147-A177-3AD203B41FA5}">
                      <a16:colId xmlns:a16="http://schemas.microsoft.com/office/drawing/2014/main" val="3843723869"/>
                    </a:ext>
                  </a:extLst>
                </a:gridCol>
                <a:gridCol w="1219199">
                  <a:extLst>
                    <a:ext uri="{9D8B030D-6E8A-4147-A177-3AD203B41FA5}">
                      <a16:colId xmlns:a16="http://schemas.microsoft.com/office/drawing/2014/main" val="819159769"/>
                    </a:ext>
                  </a:extLst>
                </a:gridCol>
                <a:gridCol w="1142999">
                  <a:extLst>
                    <a:ext uri="{9D8B030D-6E8A-4147-A177-3AD203B41FA5}">
                      <a16:colId xmlns:a16="http://schemas.microsoft.com/office/drawing/2014/main" val="1948074388"/>
                    </a:ext>
                  </a:extLst>
                </a:gridCol>
                <a:gridCol w="1143001">
                  <a:extLst>
                    <a:ext uri="{9D8B030D-6E8A-4147-A177-3AD203B41FA5}">
                      <a16:colId xmlns:a16="http://schemas.microsoft.com/office/drawing/2014/main" val="2764804604"/>
                    </a:ext>
                  </a:extLst>
                </a:gridCol>
                <a:gridCol w="1143001">
                  <a:extLst>
                    <a:ext uri="{9D8B030D-6E8A-4147-A177-3AD203B41FA5}">
                      <a16:colId xmlns:a16="http://schemas.microsoft.com/office/drawing/2014/main" val="1666578450"/>
                    </a:ext>
                  </a:extLst>
                </a:gridCol>
              </a:tblGrid>
              <a:tr h="336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</a:rPr>
                        <a:t>Category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</a:rPr>
                        <a:t>2019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</a:rPr>
                        <a:t>2020 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</a:rPr>
                        <a:t>2021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7289859"/>
                  </a:ext>
                </a:extLst>
              </a:tr>
              <a:tr h="336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</a:rPr>
                        <a:t>CBL-General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>
                          <a:effectLst/>
                          <a:latin typeface="+mn-lt"/>
                        </a:rPr>
                        <a:t>189</a:t>
                      </a:r>
                      <a:endParaRPr lang="en-IE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125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195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188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0559680"/>
                  </a:ext>
                </a:extLst>
              </a:tr>
              <a:tr h="336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</a:rPr>
                        <a:t>CBL-HAP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65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110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0494193"/>
                  </a:ext>
                </a:extLst>
              </a:tr>
              <a:tr h="336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</a:rPr>
                        <a:t>CBL-RAS Fixed T/F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38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17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93164980"/>
                  </a:ext>
                </a:extLst>
              </a:tr>
              <a:tr h="336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</a:rPr>
                        <a:t>CBL-Homeless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8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10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5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4107477"/>
                  </a:ext>
                </a:extLst>
              </a:tr>
              <a:tr h="336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>
                          <a:effectLst/>
                          <a:latin typeface="+mn-lt"/>
                        </a:rPr>
                        <a:t>CBL-Medical</a:t>
                      </a:r>
                      <a:endParaRPr lang="en-IE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>
                          <a:effectLst/>
                          <a:latin typeface="+mn-lt"/>
                        </a:rPr>
                        <a:t>3</a:t>
                      </a:r>
                      <a:endParaRPr lang="en-IE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3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9821719"/>
                  </a:ext>
                </a:extLst>
              </a:tr>
              <a:tr h="426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>
                          <a:effectLst/>
                          <a:latin typeface="+mn-lt"/>
                        </a:rPr>
                        <a:t>Homeless</a:t>
                      </a:r>
                      <a:endParaRPr lang="en-IE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>
                          <a:effectLst/>
                          <a:latin typeface="+mn-lt"/>
                        </a:rPr>
                        <a:t>195</a:t>
                      </a:r>
                      <a:endParaRPr lang="en-IE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167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7089016"/>
                  </a:ext>
                </a:extLst>
              </a:tr>
              <a:tr h="336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>
                          <a:effectLst/>
                          <a:latin typeface="+mn-lt"/>
                        </a:rPr>
                        <a:t>Standard Medical</a:t>
                      </a:r>
                      <a:endParaRPr lang="en-IE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>
                          <a:effectLst/>
                          <a:latin typeface="+mn-lt"/>
                        </a:rPr>
                        <a:t>68</a:t>
                      </a:r>
                      <a:endParaRPr lang="en-IE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41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206897"/>
                  </a:ext>
                </a:extLst>
              </a:tr>
              <a:tr h="3364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</a:rPr>
                        <a:t>Priority/Age Friendly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>
                          <a:effectLst/>
                          <a:latin typeface="+mn-lt"/>
                        </a:rPr>
                        <a:t>50</a:t>
                      </a:r>
                      <a:endParaRPr lang="en-IE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</a:rPr>
                        <a:t>23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7281039"/>
                  </a:ext>
                </a:extLst>
              </a:tr>
              <a:tr h="379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kern="1200" dirty="0">
                          <a:effectLst/>
                          <a:latin typeface="+mn-lt"/>
                        </a:rPr>
                        <a:t>Total</a:t>
                      </a:r>
                      <a:endParaRPr lang="en-IE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1" kern="1200" dirty="0">
                          <a:effectLst/>
                          <a:latin typeface="+mn-lt"/>
                        </a:rPr>
                        <a:t>616</a:t>
                      </a:r>
                      <a:endParaRPr lang="en-IE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effectLst/>
                          <a:latin typeface="+mn-lt"/>
                        </a:rPr>
                        <a:t>496</a:t>
                      </a:r>
                      <a:endParaRPr lang="en-IE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effectLst/>
                          <a:latin typeface="+mn-lt"/>
                        </a:rPr>
                        <a:t>627</a:t>
                      </a:r>
                      <a:endParaRPr lang="en-IE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477</a:t>
                      </a:r>
                      <a:endParaRPr lang="en-IE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IE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870497"/>
                  </a:ext>
                </a:extLst>
              </a:tr>
              <a:tr h="379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Transfers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/>
                      <a:endParaRPr lang="en-IE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88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1184497"/>
                  </a:ext>
                </a:extLst>
              </a:tr>
              <a:tr h="379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RAS NTQ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 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19</a:t>
                      </a: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34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34932505"/>
                  </a:ext>
                </a:extLst>
              </a:tr>
            </a:tbl>
          </a:graphicData>
        </a:graphic>
      </p:graphicFrame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81A7198-7C58-C796-45A2-7FF36669F6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23"/>
    </mc:Choice>
    <mc:Fallback xmlns="">
      <p:transition spd="slow" advTm="83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8382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Allocations Report 2023</a:t>
            </a:r>
          </a:p>
          <a:p>
            <a:pPr eaLnBrk="1" hangingPunct="1">
              <a:buFontTx/>
              <a:buNone/>
            </a:pPr>
            <a:r>
              <a:rPr lang="en-US" altLang="en-US" sz="2400" b="1" dirty="0">
                <a:solidFill>
                  <a:srgbClr val="D95E00"/>
                </a:solidFill>
              </a:rPr>
              <a:t>By Bedroom Size/Electoral Area and Avg Time on List</a:t>
            </a:r>
          </a:p>
          <a:p>
            <a:pPr eaLnBrk="1" hangingPunct="1">
              <a:buFontTx/>
              <a:buNone/>
            </a:pPr>
            <a:endParaRPr lang="en-US" altLang="en-US" b="1" dirty="0">
              <a:solidFill>
                <a:srgbClr val="D95E00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C06D21A-89D8-4CFF-B488-0773F50A8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844928"/>
              </p:ext>
            </p:extLst>
          </p:nvPr>
        </p:nvGraphicFramePr>
        <p:xfrm>
          <a:off x="228600" y="1830790"/>
          <a:ext cx="8686801" cy="4724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6779">
                  <a:extLst>
                    <a:ext uri="{9D8B030D-6E8A-4147-A177-3AD203B41FA5}">
                      <a16:colId xmlns:a16="http://schemas.microsoft.com/office/drawing/2014/main" val="3532762351"/>
                    </a:ext>
                  </a:extLst>
                </a:gridCol>
                <a:gridCol w="1026622">
                  <a:extLst>
                    <a:ext uri="{9D8B030D-6E8A-4147-A177-3AD203B41FA5}">
                      <a16:colId xmlns:a16="http://schemas.microsoft.com/office/drawing/2014/main" val="3046653718"/>
                    </a:ext>
                  </a:extLst>
                </a:gridCol>
                <a:gridCol w="1063639">
                  <a:extLst>
                    <a:ext uri="{9D8B030D-6E8A-4147-A177-3AD203B41FA5}">
                      <a16:colId xmlns:a16="http://schemas.microsoft.com/office/drawing/2014/main" val="3843723869"/>
                    </a:ext>
                  </a:extLst>
                </a:gridCol>
                <a:gridCol w="1147547">
                  <a:extLst>
                    <a:ext uri="{9D8B030D-6E8A-4147-A177-3AD203B41FA5}">
                      <a16:colId xmlns:a16="http://schemas.microsoft.com/office/drawing/2014/main" val="819159769"/>
                    </a:ext>
                  </a:extLst>
                </a:gridCol>
                <a:gridCol w="984668">
                  <a:extLst>
                    <a:ext uri="{9D8B030D-6E8A-4147-A177-3AD203B41FA5}">
                      <a16:colId xmlns:a16="http://schemas.microsoft.com/office/drawing/2014/main" val="1948074388"/>
                    </a:ext>
                  </a:extLst>
                </a:gridCol>
                <a:gridCol w="1147546">
                  <a:extLst>
                    <a:ext uri="{9D8B030D-6E8A-4147-A177-3AD203B41FA5}">
                      <a16:colId xmlns:a16="http://schemas.microsoft.com/office/drawing/2014/main" val="2206368514"/>
                    </a:ext>
                  </a:extLst>
                </a:gridCol>
              </a:tblGrid>
              <a:tr h="37355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</a:t>
                      </a:r>
                      <a:r>
                        <a:rPr lang="en-IE" sz="2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ectoral</a:t>
                      </a:r>
                      <a:r>
                        <a:rPr lang="en-IE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Area</a:t>
                      </a:r>
                    </a:p>
                  </a:txBody>
                  <a:tcPr marL="70539" marR="70539" marT="35270" marB="3527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4-Bed+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494193"/>
                  </a:ext>
                </a:extLst>
              </a:tr>
              <a:tr h="37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Tallaght Central</a:t>
                      </a: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93164980"/>
                  </a:ext>
                </a:extLst>
              </a:tr>
              <a:tr h="37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Tallaght South</a:t>
                      </a: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64107477"/>
                  </a:ext>
                </a:extLst>
              </a:tr>
              <a:tr h="37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Clondalkin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99821719"/>
                  </a:ext>
                </a:extLst>
              </a:tr>
              <a:tr h="37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Lucan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27089016"/>
                  </a:ext>
                </a:extLst>
              </a:tr>
              <a:tr h="37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Palmerstown/Fonthill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206897"/>
                  </a:ext>
                </a:extLst>
              </a:tr>
              <a:tr h="37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kern="12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2000" kern="12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IE" sz="2000" kern="1200" dirty="0" err="1">
                          <a:effectLst/>
                          <a:latin typeface="+mn-lt"/>
                          <a:cs typeface="Arial" panose="020B0604020202020204" pitchFamily="34" charset="0"/>
                        </a:rPr>
                        <a:t>Bohernabreena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37281039"/>
                  </a:ext>
                </a:extLst>
              </a:tr>
              <a:tr h="3735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Rathfarnham/Templeogue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20450022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kern="12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  <a:endParaRPr lang="en-IE" sz="20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en-IE" sz="20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870497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Adults/Children Housed</a:t>
                      </a:r>
                      <a:endParaRPr lang="en-IE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10/0</a:t>
                      </a:r>
                      <a:endParaRPr lang="en-IE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27/28</a:t>
                      </a:r>
                      <a:endParaRPr lang="en-IE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33/56</a:t>
                      </a:r>
                      <a:endParaRPr lang="en-IE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0/0</a:t>
                      </a:r>
                      <a:endParaRPr lang="en-IE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70/84</a:t>
                      </a:r>
                      <a:endParaRPr lang="en-IE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275480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on List for Allocations</a:t>
                      </a:r>
                    </a:p>
                  </a:txBody>
                  <a:tcPr marL="70539" marR="70539" marT="35270" marB="3527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4-Bed+</a:t>
                      </a:r>
                    </a:p>
                  </a:txBody>
                  <a:tcPr marL="0" marR="0" marT="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Overall</a:t>
                      </a:r>
                    </a:p>
                  </a:txBody>
                  <a:tcPr marL="0" marR="0" marT="0" marB="0"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184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Average Time On List (years)</a:t>
                      </a:r>
                      <a:b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GB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(excluding Transfers)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8.4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9.3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0539" marR="70539" marT="35270" marB="3527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8.7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34932505"/>
                  </a:ext>
                </a:extLst>
              </a:tr>
            </a:tbl>
          </a:graphicData>
        </a:graphic>
      </p:graphicFrame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896AEBB7-746E-75E7-B481-E24FEBF985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31250" t="-108203" r="-231250" b="-108203"/>
          <a:stretch>
            <a:fillRect/>
          </a:stretch>
        </p:blipFill>
        <p:spPr>
          <a:xfrm>
            <a:off x="6858000" y="5572125"/>
            <a:ext cx="22860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8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62"/>
    </mc:Choice>
    <mc:Fallback xmlns="">
      <p:transition spd="slow" advTm="25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76200" y="76200"/>
            <a:ext cx="9148763" cy="506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1000" y="8382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Refusals of Properties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193 refusals in 2022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18 refusals from families in EA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D749B6A-E745-7055-CD18-61020EE40B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2580633"/>
              </p:ext>
            </p:extLst>
          </p:nvPr>
        </p:nvGraphicFramePr>
        <p:xfrm>
          <a:off x="228600" y="3048000"/>
          <a:ext cx="2819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B15A2871-186C-0350-D47A-46BECB6A50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6926636"/>
              </p:ext>
            </p:extLst>
          </p:nvPr>
        </p:nvGraphicFramePr>
        <p:xfrm>
          <a:off x="1948306" y="3048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4A02173D-1129-6F24-672B-1F2671458A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567783"/>
              </p:ext>
            </p:extLst>
          </p:nvPr>
        </p:nvGraphicFramePr>
        <p:xfrm>
          <a:off x="4726513" y="303806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6EF50DB-CAE1-FEF0-3149-284F20CE2C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6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155"/>
    </mc:Choice>
    <mc:Fallback xmlns="">
      <p:transition spd="slow" advTm="90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76200" y="76201"/>
            <a:ext cx="9148763" cy="506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04800" y="10668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Refusals of Properties - Areas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D749B6A-E745-7055-CD18-61020EE40BF1}"/>
              </a:ext>
            </a:extLst>
          </p:cNvPr>
          <p:cNvGraphicFramePr>
            <a:graphicFrameLocks/>
          </p:cNvGraphicFramePr>
          <p:nvPr/>
        </p:nvGraphicFramePr>
        <p:xfrm>
          <a:off x="228600" y="3048000"/>
          <a:ext cx="2819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B15A2871-186C-0350-D47A-46BECB6A5074}"/>
              </a:ext>
            </a:extLst>
          </p:cNvPr>
          <p:cNvGraphicFramePr>
            <a:graphicFrameLocks/>
          </p:cNvGraphicFramePr>
          <p:nvPr/>
        </p:nvGraphicFramePr>
        <p:xfrm>
          <a:off x="1905000" y="3048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82475F6-4C42-E54A-0645-E1DED2897E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579012"/>
              </p:ext>
            </p:extLst>
          </p:nvPr>
        </p:nvGraphicFramePr>
        <p:xfrm>
          <a:off x="152400" y="1905000"/>
          <a:ext cx="8763000" cy="4876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C11361B-4CDC-E05E-ECFE-F7CB448EE2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42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607"/>
    </mc:Choice>
    <mc:Fallback xmlns="">
      <p:transition spd="slow" advTm="54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8873" y="62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83428D-CD09-41F5-BF01-47B00780E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068320"/>
              </p:ext>
            </p:extLst>
          </p:nvPr>
        </p:nvGraphicFramePr>
        <p:xfrm>
          <a:off x="53709" y="1266679"/>
          <a:ext cx="8905772" cy="2415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7328">
                  <a:extLst>
                    <a:ext uri="{9D8B030D-6E8A-4147-A177-3AD203B41FA5}">
                      <a16:colId xmlns:a16="http://schemas.microsoft.com/office/drawing/2014/main" val="1661031084"/>
                    </a:ext>
                  </a:extLst>
                </a:gridCol>
                <a:gridCol w="560723">
                  <a:extLst>
                    <a:ext uri="{9D8B030D-6E8A-4147-A177-3AD203B41FA5}">
                      <a16:colId xmlns:a16="http://schemas.microsoft.com/office/drawing/2014/main" val="318854944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390694389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207014619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331879963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032589594"/>
                    </a:ext>
                  </a:extLst>
                </a:gridCol>
                <a:gridCol w="449031">
                  <a:extLst>
                    <a:ext uri="{9D8B030D-6E8A-4147-A177-3AD203B41FA5}">
                      <a16:colId xmlns:a16="http://schemas.microsoft.com/office/drawing/2014/main" val="4217551041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758368084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684422215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324725245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825404550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224884374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2749811159"/>
                    </a:ext>
                  </a:extLst>
                </a:gridCol>
              </a:tblGrid>
              <a:tr h="5923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Homeless Register 2022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7864217"/>
                  </a:ext>
                </a:extLst>
              </a:tr>
              <a:tr h="398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No. of Homeless Households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4401757"/>
                  </a:ext>
                </a:extLst>
              </a:tr>
              <a:tr h="315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Single Male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0832631"/>
                  </a:ext>
                </a:extLst>
              </a:tr>
              <a:tr h="3700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Single Female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246443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New Presentations to Clinic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7160106"/>
                  </a:ext>
                </a:extLst>
              </a:tr>
              <a:tr h="358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Allocations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876631899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0E19098-9B2E-4B1B-88C8-213C3A624F62}"/>
              </a:ext>
            </a:extLst>
          </p:cNvPr>
          <p:cNvSpPr/>
          <p:nvPr/>
        </p:nvSpPr>
        <p:spPr>
          <a:xfrm>
            <a:off x="203515" y="685800"/>
            <a:ext cx="3874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Homeless Register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A4DC66-7E48-4645-879B-E1FCB3B3E6D4}"/>
              </a:ext>
            </a:extLst>
          </p:cNvPr>
          <p:cNvSpPr/>
          <p:nvPr/>
        </p:nvSpPr>
        <p:spPr>
          <a:xfrm>
            <a:off x="203514" y="3666092"/>
            <a:ext cx="4883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Self Accommodate 2023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F32D8969-7E93-4BFE-AB43-19DCB7EAB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688188"/>
              </p:ext>
            </p:extLst>
          </p:nvPr>
        </p:nvGraphicFramePr>
        <p:xfrm>
          <a:off x="40990" y="4270407"/>
          <a:ext cx="8879304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906">
                  <a:extLst>
                    <a:ext uri="{9D8B030D-6E8A-4147-A177-3AD203B41FA5}">
                      <a16:colId xmlns:a16="http://schemas.microsoft.com/office/drawing/2014/main" val="321251091"/>
                    </a:ext>
                  </a:extLst>
                </a:gridCol>
                <a:gridCol w="476006">
                  <a:extLst>
                    <a:ext uri="{9D8B030D-6E8A-4147-A177-3AD203B41FA5}">
                      <a16:colId xmlns:a16="http://schemas.microsoft.com/office/drawing/2014/main" val="1118452372"/>
                    </a:ext>
                  </a:extLst>
                </a:gridCol>
                <a:gridCol w="514594">
                  <a:extLst>
                    <a:ext uri="{9D8B030D-6E8A-4147-A177-3AD203B41FA5}">
                      <a16:colId xmlns:a16="http://schemas.microsoft.com/office/drawing/2014/main" val="36858705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3307464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450706195"/>
                    </a:ext>
                  </a:extLst>
                </a:gridCol>
                <a:gridCol w="577958">
                  <a:extLst>
                    <a:ext uri="{9D8B030D-6E8A-4147-A177-3AD203B41FA5}">
                      <a16:colId xmlns:a16="http://schemas.microsoft.com/office/drawing/2014/main" val="304449181"/>
                    </a:ext>
                  </a:extLst>
                </a:gridCol>
                <a:gridCol w="509532">
                  <a:extLst>
                    <a:ext uri="{9D8B030D-6E8A-4147-A177-3AD203B41FA5}">
                      <a16:colId xmlns:a16="http://schemas.microsoft.com/office/drawing/2014/main" val="3350213674"/>
                    </a:ext>
                  </a:extLst>
                </a:gridCol>
                <a:gridCol w="512710">
                  <a:extLst>
                    <a:ext uri="{9D8B030D-6E8A-4147-A177-3AD203B41FA5}">
                      <a16:colId xmlns:a16="http://schemas.microsoft.com/office/drawing/2014/main" val="2423429459"/>
                    </a:ext>
                  </a:extLst>
                </a:gridCol>
                <a:gridCol w="513617">
                  <a:extLst>
                    <a:ext uri="{9D8B030D-6E8A-4147-A177-3AD203B41FA5}">
                      <a16:colId xmlns:a16="http://schemas.microsoft.com/office/drawing/2014/main" val="1597252179"/>
                    </a:ext>
                  </a:extLst>
                </a:gridCol>
                <a:gridCol w="551383">
                  <a:extLst>
                    <a:ext uri="{9D8B030D-6E8A-4147-A177-3AD203B41FA5}">
                      <a16:colId xmlns:a16="http://schemas.microsoft.com/office/drawing/2014/main" val="183888604"/>
                    </a:ext>
                  </a:extLst>
                </a:gridCol>
                <a:gridCol w="456984">
                  <a:extLst>
                    <a:ext uri="{9D8B030D-6E8A-4147-A177-3AD203B41FA5}">
                      <a16:colId xmlns:a16="http://schemas.microsoft.com/office/drawing/2014/main" val="1011421396"/>
                    </a:ext>
                  </a:extLst>
                </a:gridCol>
                <a:gridCol w="496307">
                  <a:extLst>
                    <a:ext uri="{9D8B030D-6E8A-4147-A177-3AD203B41FA5}">
                      <a16:colId xmlns:a16="http://schemas.microsoft.com/office/drawing/2014/main" val="3172257853"/>
                    </a:ext>
                  </a:extLst>
                </a:gridCol>
                <a:gridCol w="496307">
                  <a:extLst>
                    <a:ext uri="{9D8B030D-6E8A-4147-A177-3AD203B41FA5}">
                      <a16:colId xmlns:a16="http://schemas.microsoft.com/office/drawing/2014/main" val="3654763968"/>
                    </a:ext>
                  </a:extLst>
                </a:gridCol>
              </a:tblGrid>
              <a:tr h="5184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Households in Self-Accommodate by Month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Oct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Nov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Dec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4093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000" dirty="0">
                          <a:latin typeface="+mn-lt"/>
                        </a:rPr>
                        <a:t>No. of Households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100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4995672"/>
                  </a:ext>
                </a:extLst>
              </a:tr>
            </a:tbl>
          </a:graphicData>
        </a:graphic>
      </p:graphicFrame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43930371-FDE3-CF16-8486-DB1FC9AC2B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37500" t="-55469" r="-137500" b="-55469"/>
          <a:stretch>
            <a:fillRect/>
          </a:stretch>
        </p:blipFill>
        <p:spPr>
          <a:xfrm>
            <a:off x="6858000" y="5572125"/>
            <a:ext cx="2286000" cy="12858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978002-01D8-0C5B-7037-5A11ABCB4FA8}"/>
              </a:ext>
            </a:extLst>
          </p:cNvPr>
          <p:cNvSpPr/>
          <p:nvPr/>
        </p:nvSpPr>
        <p:spPr>
          <a:xfrm>
            <a:off x="203514" y="5298933"/>
            <a:ext cx="75168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Rough Sleeper Count November 2022</a:t>
            </a:r>
          </a:p>
        </p:txBody>
      </p:sp>
      <p:graphicFrame>
        <p:nvGraphicFramePr>
          <p:cNvPr id="9" name="Table 10">
            <a:extLst>
              <a:ext uri="{FF2B5EF4-FFF2-40B4-BE49-F238E27FC236}">
                <a16:creationId xmlns:a16="http://schemas.microsoft.com/office/drawing/2014/main" id="{3FD3518D-3EE5-87EA-56DC-83D8070CA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607762"/>
              </p:ext>
            </p:extLst>
          </p:nvPr>
        </p:nvGraphicFramePr>
        <p:xfrm>
          <a:off x="53709" y="5829730"/>
          <a:ext cx="5035245" cy="1027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049">
                  <a:extLst>
                    <a:ext uri="{9D8B030D-6E8A-4147-A177-3AD203B41FA5}">
                      <a16:colId xmlns:a16="http://schemas.microsoft.com/office/drawing/2014/main" val="683077967"/>
                    </a:ext>
                  </a:extLst>
                </a:gridCol>
                <a:gridCol w="1007049">
                  <a:extLst>
                    <a:ext uri="{9D8B030D-6E8A-4147-A177-3AD203B41FA5}">
                      <a16:colId xmlns:a16="http://schemas.microsoft.com/office/drawing/2014/main" val="2504285938"/>
                    </a:ext>
                  </a:extLst>
                </a:gridCol>
                <a:gridCol w="1007049">
                  <a:extLst>
                    <a:ext uri="{9D8B030D-6E8A-4147-A177-3AD203B41FA5}">
                      <a16:colId xmlns:a16="http://schemas.microsoft.com/office/drawing/2014/main" val="4101823180"/>
                    </a:ext>
                  </a:extLst>
                </a:gridCol>
                <a:gridCol w="1007049">
                  <a:extLst>
                    <a:ext uri="{9D8B030D-6E8A-4147-A177-3AD203B41FA5}">
                      <a16:colId xmlns:a16="http://schemas.microsoft.com/office/drawing/2014/main" val="389559128"/>
                    </a:ext>
                  </a:extLst>
                </a:gridCol>
                <a:gridCol w="1007049">
                  <a:extLst>
                    <a:ext uri="{9D8B030D-6E8A-4147-A177-3AD203B41FA5}">
                      <a16:colId xmlns:a16="http://schemas.microsoft.com/office/drawing/2014/main" val="1037078480"/>
                    </a:ext>
                  </a:extLst>
                </a:gridCol>
              </a:tblGrid>
              <a:tr h="342548">
                <a:tc>
                  <a:txBody>
                    <a:bodyPr/>
                    <a:lstStyle/>
                    <a:p>
                      <a:endParaRPr lang="en-I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Nov 2022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Apr 2022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Oct 2021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Apr 2021</a:t>
                      </a: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612222"/>
                  </a:ext>
                </a:extLst>
              </a:tr>
              <a:tr h="342548">
                <a:tc>
                  <a:txBody>
                    <a:bodyPr/>
                    <a:lstStyle/>
                    <a:p>
                      <a:r>
                        <a:rPr lang="en-GB" sz="1200" dirty="0"/>
                        <a:t>Total Found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91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91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94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125</a:t>
                      </a: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307780"/>
                  </a:ext>
                </a:extLst>
              </a:tr>
              <a:tr h="342548">
                <a:tc>
                  <a:txBody>
                    <a:bodyPr/>
                    <a:lstStyle/>
                    <a:p>
                      <a:r>
                        <a:rPr lang="en-GB" sz="1200" dirty="0"/>
                        <a:t>Pass ID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87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72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82</a:t>
                      </a:r>
                      <a:endParaRPr lang="en-I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110</a:t>
                      </a:r>
                      <a:endParaRPr lang="en-I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9729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01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965"/>
    </mc:Choice>
    <mc:Fallback xmlns="">
      <p:transition spd="slow" advTm="819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146" y="-9712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348114" y="553294"/>
            <a:ext cx="533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Homeless Need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 of Housing List)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34F3592-B40A-46FA-8021-C303DFEC0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469728"/>
              </p:ext>
            </p:extLst>
          </p:nvPr>
        </p:nvGraphicFramePr>
        <p:xfrm>
          <a:off x="316463" y="1541089"/>
          <a:ext cx="8472177" cy="2253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1598">
                  <a:extLst>
                    <a:ext uri="{9D8B030D-6E8A-4147-A177-3AD203B41FA5}">
                      <a16:colId xmlns:a16="http://schemas.microsoft.com/office/drawing/2014/main" val="58023894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628396852"/>
                    </a:ext>
                  </a:extLst>
                </a:gridCol>
                <a:gridCol w="852979">
                  <a:extLst>
                    <a:ext uri="{9D8B030D-6E8A-4147-A177-3AD203B41FA5}">
                      <a16:colId xmlns:a16="http://schemas.microsoft.com/office/drawing/2014/main" val="3210520521"/>
                    </a:ext>
                  </a:extLst>
                </a:gridCol>
              </a:tblGrid>
              <a:tr h="577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 Housing List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1-bed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3195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Housing N</a:t>
                      </a:r>
                      <a:r>
                        <a:rPr lang="en-IE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eed</a:t>
                      </a:r>
                      <a:r>
                        <a:rPr lang="en-IE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(incl. Homeless)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2,893</a:t>
                      </a:r>
                      <a:endParaRPr lang="en-IE" sz="20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1,925</a:t>
                      </a:r>
                      <a:endParaRPr lang="en-IE" sz="20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866</a:t>
                      </a:r>
                      <a:endParaRPr lang="en-IE" sz="2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</a:t>
                      </a:r>
                      <a:endParaRPr lang="en-IE" sz="20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5,803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  <a:tr h="2793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Housing Need % Breakdown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50%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33%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15%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2%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4084257116"/>
                  </a:ext>
                </a:extLst>
              </a:tr>
              <a:tr h="3460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Housing Need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322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85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79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27 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513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93851009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% Breakdown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675478653"/>
                  </a:ext>
                </a:extLst>
              </a:tr>
              <a:tr h="3038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% Homeless of Overall Housing Need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11%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4%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9%</a:t>
                      </a:r>
                      <a:endParaRPr lang="en-IE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23%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9%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135754253"/>
                  </a:ext>
                </a:extLst>
              </a:tr>
            </a:tbl>
          </a:graphicData>
        </a:graphic>
      </p:graphicFrame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14" y="3979280"/>
            <a:ext cx="8457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Exits from Emergency Accommodation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D95E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B3D530E3-198C-481A-BB4A-0FC4147DA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891080"/>
              </p:ext>
            </p:extLst>
          </p:nvPr>
        </p:nvGraphicFramePr>
        <p:xfrm>
          <a:off x="354645" y="4491567"/>
          <a:ext cx="7772399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955">
                  <a:extLst>
                    <a:ext uri="{9D8B030D-6E8A-4147-A177-3AD203B41FA5}">
                      <a16:colId xmlns:a16="http://schemas.microsoft.com/office/drawing/2014/main" val="70426721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77993489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88500130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09574184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453301875"/>
                    </a:ext>
                  </a:extLst>
                </a:gridCol>
                <a:gridCol w="1269044">
                  <a:extLst>
                    <a:ext uri="{9D8B030D-6E8A-4147-A177-3AD203B41FA5}">
                      <a16:colId xmlns:a16="http://schemas.microsoft.com/office/drawing/2014/main" val="1123420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sz="20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2022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2023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52003"/>
                  </a:ext>
                </a:extLst>
              </a:tr>
              <a:tr h="162533">
                <a:tc>
                  <a:txBody>
                    <a:bodyPr/>
                    <a:lstStyle/>
                    <a:p>
                      <a:r>
                        <a:rPr lang="en-IE" sz="2000" dirty="0"/>
                        <a:t>Allocations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203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179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71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12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16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000" dirty="0"/>
                        <a:t>Homeless HAP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146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64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5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408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000" b="1" dirty="0"/>
                        <a:t>Total Exits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135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17</a:t>
                      </a:r>
                      <a:endParaRPr lang="en-I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004210"/>
                  </a:ext>
                </a:extLst>
              </a:tr>
              <a:tr h="192218">
                <a:tc>
                  <a:txBody>
                    <a:bodyPr/>
                    <a:lstStyle/>
                    <a:p>
                      <a:r>
                        <a:rPr lang="en-IE" sz="2000" b="1" dirty="0"/>
                        <a:t>Preventative HAP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230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9</a:t>
                      </a:r>
                      <a:endParaRPr lang="en-I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327149"/>
                  </a:ext>
                </a:extLst>
              </a:tr>
            </a:tbl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F586D39-0AEA-B05F-D981-8E34598B94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7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529"/>
    </mc:Choice>
    <mc:Fallback xmlns="">
      <p:transition spd="slow" advTm="88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17412</TotalTime>
  <Words>750</Words>
  <Application>Microsoft Office PowerPoint</Application>
  <PresentationFormat>On-screen Show (4:3)</PresentationFormat>
  <Paragraphs>415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Fionnuala Keane</cp:lastModifiedBy>
  <cp:revision>486</cp:revision>
  <cp:lastPrinted>2018-09-27T14:42:52Z</cp:lastPrinted>
  <dcterms:created xsi:type="dcterms:W3CDTF">2006-08-16T00:00:00Z</dcterms:created>
  <dcterms:modified xsi:type="dcterms:W3CDTF">2023-02-13T14:43:08Z</dcterms:modified>
</cp:coreProperties>
</file>