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84" r:id="rId6"/>
    <p:sldId id="333" r:id="rId7"/>
    <p:sldId id="334" r:id="rId8"/>
    <p:sldId id="335" r:id="rId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361E7-4568-4758-96CB-EE69107A8C69}" v="4" dt="2023-02-10T09:57:35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13/02/2023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13/02/2023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2385" algn="just">
              <a:lnSpc>
                <a:spcPct val="102000"/>
              </a:lnSpc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244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2/13/2023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2/13/2023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1772697"/>
            <a:ext cx="8915400" cy="3810000"/>
          </a:xfrm>
          <a:noFill/>
          <a:ln/>
        </p:spPr>
        <p:txBody>
          <a:bodyPr vert="horz" lIns="91440" tIns="45720" rIns="91440" bIns="45720" rtlCol="0" anchor="t">
            <a:noAutofit/>
          </a:bodyPr>
          <a:lstStyle/>
          <a:p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Community Recognition Fund 2023</a:t>
            </a:r>
          </a:p>
          <a:p>
            <a:endParaRPr lang="en-IE" sz="3600" b="1" dirty="0">
              <a:solidFill>
                <a:schemeClr val="bg1"/>
              </a:solidFill>
            </a:endParaRPr>
          </a:p>
          <a:p>
            <a:endParaRPr lang="en-IE" sz="3600" b="1" dirty="0">
              <a:solidFill>
                <a:schemeClr val="bg1"/>
              </a:solidFill>
            </a:endParaRPr>
          </a:p>
          <a:p>
            <a:endParaRPr lang="en-IE" sz="3600" b="1" dirty="0">
              <a:solidFill>
                <a:schemeClr val="bg1"/>
              </a:solidFill>
              <a:cs typeface="Calibri"/>
            </a:endParaRPr>
          </a:p>
          <a:p>
            <a:endParaRPr lang="en-IE" sz="24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1"/>
    </mc:Choice>
    <mc:Fallback xmlns="">
      <p:transition spd="slow" advTm="1367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2382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01174" y="723351"/>
            <a:ext cx="8687955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Overview</a:t>
            </a:r>
            <a:endParaRPr lang="en-GB" sz="2400" dirty="0">
              <a:latin typeface="Times New Roman"/>
              <a:cs typeface="Times New Roman"/>
            </a:endParaRP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DRCD fund: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	recognise communities</a:t>
            </a:r>
            <a:r>
              <a:rPr lang="en-GB" sz="2400" spc="8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welcoming</a:t>
            </a:r>
            <a:r>
              <a:rPr lang="en-GB" sz="2400" spc="75" dirty="0">
                <a:cs typeface="Arial" panose="020B0604020202020204" pitchFamily="34" charset="0"/>
              </a:rPr>
              <a:t> &amp; </a:t>
            </a:r>
            <a:r>
              <a:rPr lang="en-GB" sz="2400" dirty="0">
                <a:cs typeface="Arial" panose="020B0604020202020204" pitchFamily="34" charset="0"/>
              </a:rPr>
              <a:t>hosting</a:t>
            </a:r>
            <a:r>
              <a:rPr lang="en-GB" sz="2400" spc="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significant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numbers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spc="-20" dirty="0">
                <a:cs typeface="Arial" panose="020B0604020202020204" pitchFamily="34" charset="0"/>
              </a:rPr>
              <a:t>from </a:t>
            </a:r>
            <a:r>
              <a:rPr lang="en-GB" sz="2400" dirty="0">
                <a:cs typeface="Arial" panose="020B0604020202020204" pitchFamily="34" charset="0"/>
              </a:rPr>
              <a:t>Ukraine/other</a:t>
            </a:r>
            <a:r>
              <a:rPr lang="en-GB" sz="2400" spc="-10" dirty="0">
                <a:cs typeface="Arial" panose="020B0604020202020204" pitchFamily="34" charset="0"/>
              </a:rPr>
              <a:t> countries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spc="-10" dirty="0">
                <a:cs typeface="Arial" panose="020B0604020202020204" pitchFamily="34" charset="0"/>
              </a:rPr>
              <a:t>Targeted at projects in </a:t>
            </a:r>
            <a:r>
              <a:rPr lang="en-GB" sz="2400" dirty="0">
                <a:cs typeface="Arial" panose="020B0604020202020204" pitchFamily="34" charset="0"/>
              </a:rPr>
              <a:t>communities,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towns</a:t>
            </a:r>
            <a:r>
              <a:rPr lang="en-GB" sz="2400" spc="-30" dirty="0">
                <a:cs typeface="Arial" panose="020B0604020202020204" pitchFamily="34" charset="0"/>
              </a:rPr>
              <a:t> &amp; </a:t>
            </a:r>
            <a:r>
              <a:rPr lang="en-GB" sz="2400" spc="-10" dirty="0">
                <a:cs typeface="Arial" panose="020B0604020202020204" pitchFamily="34" charset="0"/>
              </a:rPr>
              <a:t>villages </a:t>
            </a:r>
            <a:r>
              <a:rPr lang="en-GB" sz="2400" dirty="0">
                <a:cs typeface="Arial" panose="020B0604020202020204" pitchFamily="34" charset="0"/>
              </a:rPr>
              <a:t>hosting</a:t>
            </a:r>
            <a:r>
              <a:rPr lang="en-GB" sz="2400" spc="36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‘new</a:t>
            </a:r>
            <a:r>
              <a:rPr lang="en-GB" sz="2400" spc="-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arrivals’ (</a:t>
            </a:r>
            <a:r>
              <a:rPr lang="en-GB" sz="2400" dirty="0" err="1">
                <a:cs typeface="Arial" panose="020B0604020202020204" pitchFamily="34" charset="0"/>
              </a:rPr>
              <a:t>BoTPs</a:t>
            </a:r>
            <a:r>
              <a:rPr lang="en-GB" sz="2400" dirty="0">
                <a:cs typeface="Arial" panose="020B0604020202020204" pitchFamily="34" charset="0"/>
              </a:rPr>
              <a:t>/IPAs)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spc="-25" dirty="0">
                <a:cs typeface="Arial" panose="020B0604020202020204" pitchFamily="34" charset="0"/>
              </a:rPr>
              <a:t>A</a:t>
            </a:r>
            <a:r>
              <a:rPr lang="en-GB" sz="2400" dirty="0">
                <a:cs typeface="Arial" panose="020B0604020202020204" pitchFamily="34" charset="0"/>
              </a:rPr>
              <a:t>ims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support</a:t>
            </a:r>
            <a:r>
              <a:rPr lang="en-GB" sz="2400" spc="2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development</a:t>
            </a:r>
            <a:r>
              <a:rPr lang="en-GB" sz="2400" spc="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2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community</a:t>
            </a:r>
            <a:r>
              <a:rPr lang="en-GB" sz="2400" spc="3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infrastructure</a:t>
            </a:r>
            <a:r>
              <a:rPr lang="en-GB" sz="2400" spc="3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&amp;</a:t>
            </a:r>
            <a:r>
              <a:rPr lang="en-GB" sz="2400" spc="41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facilities for future</a:t>
            </a:r>
            <a:r>
              <a:rPr lang="en-GB" sz="2400" spc="25" dirty="0">
                <a:cs typeface="Arial" panose="020B0604020202020204" pitchFamily="34" charset="0"/>
              </a:rPr>
              <a:t> use </a:t>
            </a:r>
            <a:r>
              <a:rPr lang="en-GB" sz="2400" dirty="0">
                <a:cs typeface="Arial" panose="020B0604020202020204" pitchFamily="34" charset="0"/>
              </a:rPr>
              <a:t>by</a:t>
            </a:r>
            <a:r>
              <a:rPr lang="en-GB" sz="2400" spc="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all</a:t>
            </a:r>
          </a:p>
          <a:p>
            <a:pPr marL="895350" marR="5080" algn="just">
              <a:spcBef>
                <a:spcPts val="0"/>
              </a:spcBef>
            </a:pPr>
            <a:r>
              <a:rPr lang="en-GB" sz="2400" dirty="0">
                <a:cs typeface="Arial" panose="020B0604020202020204" pitchFamily="34" charset="0"/>
              </a:rPr>
              <a:t>Separate</a:t>
            </a:r>
            <a:r>
              <a:rPr lang="en-GB" sz="2400" spc="40" dirty="0">
                <a:cs typeface="Arial" panose="020B0604020202020204" pitchFamily="34" charset="0"/>
              </a:rPr>
              <a:t> to other funding streams for pu</a:t>
            </a:r>
            <a:r>
              <a:rPr lang="en-GB" sz="2400" dirty="0">
                <a:cs typeface="Arial" panose="020B0604020202020204" pitchFamily="34" charset="0"/>
              </a:rPr>
              <a:t>blic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service</a:t>
            </a:r>
            <a:r>
              <a:rPr lang="en-GB" sz="2400" spc="-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needs</a:t>
            </a:r>
            <a:r>
              <a:rPr lang="en-GB" sz="2400" spc="-20" dirty="0">
                <a:cs typeface="Arial" panose="020B0604020202020204" pitchFamily="34" charset="0"/>
              </a:rPr>
              <a:t> related to a</a:t>
            </a:r>
            <a:r>
              <a:rPr lang="en-GB" sz="2400" dirty="0">
                <a:cs typeface="Arial" panose="020B0604020202020204" pitchFamily="34" charset="0"/>
              </a:rPr>
              <a:t>rrivals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from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spc="-10" dirty="0">
                <a:cs typeface="Arial" panose="020B0604020202020204" pitchFamily="34" charset="0"/>
              </a:rPr>
              <a:t>Ukraine</a:t>
            </a:r>
          </a:p>
          <a:p>
            <a:pPr marL="355600" marR="5080" indent="-342900" algn="just">
              <a:lnSpc>
                <a:spcPct val="103299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cs typeface="Arial" panose="020B0604020202020204" pitchFamily="34" charset="0"/>
              </a:rPr>
              <a:t>€50</a:t>
            </a:r>
            <a:r>
              <a:rPr lang="en-GB" sz="2400" b="1" spc="3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million</a:t>
            </a:r>
            <a:r>
              <a:rPr lang="en-GB" sz="2400" b="1" spc="4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fund</a:t>
            </a:r>
            <a:r>
              <a:rPr lang="en-GB" sz="2400" dirty="0">
                <a:cs typeface="Arial" panose="020B0604020202020204" pitchFamily="34" charset="0"/>
              </a:rPr>
              <a:t>,</a:t>
            </a:r>
            <a:r>
              <a:rPr lang="en-GB" sz="2400" spc="5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allocated</a:t>
            </a:r>
            <a:r>
              <a:rPr lang="en-GB" sz="2400" spc="35" dirty="0">
                <a:cs typeface="Arial" panose="020B0604020202020204" pitchFamily="34" charset="0"/>
              </a:rPr>
              <a:t> to </a:t>
            </a:r>
            <a:r>
              <a:rPr lang="en-GB" sz="2400" dirty="0">
                <a:cs typeface="Arial" panose="020B0604020202020204" pitchFamily="34" charset="0"/>
              </a:rPr>
              <a:t>local</a:t>
            </a:r>
            <a:r>
              <a:rPr lang="en-GB" sz="2400" spc="4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authorities</a:t>
            </a:r>
            <a:r>
              <a:rPr lang="en-GB" sz="2400" spc="15" dirty="0">
                <a:cs typeface="Arial" panose="020B0604020202020204" pitchFamily="34" charset="0"/>
              </a:rPr>
              <a:t> </a:t>
            </a:r>
            <a:r>
              <a:rPr lang="en-GB" sz="2400" spc="-10" dirty="0">
                <a:cs typeface="Arial" panose="020B0604020202020204" pitchFamily="34" charset="0"/>
              </a:rPr>
              <a:t>based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new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located</a:t>
            </a:r>
            <a:r>
              <a:rPr lang="en-GB" sz="2400" spc="-3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there</a:t>
            </a:r>
            <a:endParaRPr lang="en-GB" sz="2400" spc="-20" dirty="0">
              <a:cs typeface="Arial" panose="020B0604020202020204" pitchFamily="34" charset="0"/>
            </a:endParaRPr>
          </a:p>
          <a:p>
            <a:pPr marL="355600" marR="5080" indent="-342900" algn="just">
              <a:lnSpc>
                <a:spcPct val="103299"/>
              </a:lnSpc>
              <a:buFont typeface="Arial" panose="020B0604020202020204" pitchFamily="34" charset="0"/>
              <a:buChar char="•"/>
            </a:pPr>
            <a:r>
              <a:rPr lang="en-GB" sz="2400" b="1" spc="-20" dirty="0">
                <a:cs typeface="Arial" panose="020B0604020202020204" pitchFamily="34" charset="0"/>
              </a:rPr>
              <a:t>M</a:t>
            </a:r>
            <a:r>
              <a:rPr lang="en-GB" sz="2400" b="1" dirty="0">
                <a:cs typeface="Arial" panose="020B0604020202020204" pitchFamily="34" charset="0"/>
              </a:rPr>
              <a:t>inimum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60%</a:t>
            </a:r>
            <a:r>
              <a:rPr lang="en-GB" sz="2400" b="1" spc="12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spend</a:t>
            </a:r>
            <a:r>
              <a:rPr lang="en-GB" sz="2400" b="1" spc="114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must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be</a:t>
            </a:r>
            <a:r>
              <a:rPr lang="en-GB" sz="2400" b="1" spc="114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incurred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in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2023</a:t>
            </a:r>
            <a:r>
              <a:rPr lang="en-GB" sz="2400" b="1" spc="120" dirty="0">
                <a:cs typeface="Arial" panose="020B0604020202020204" pitchFamily="34" charset="0"/>
              </a:rPr>
              <a:t> </a:t>
            </a:r>
            <a:r>
              <a:rPr lang="en-GB" sz="2400" spc="120" dirty="0">
                <a:cs typeface="Arial" panose="020B0604020202020204" pitchFamily="34" charset="0"/>
              </a:rPr>
              <a:t>(claim by 1</a:t>
            </a:r>
            <a:r>
              <a:rPr lang="en-GB" sz="2400" spc="120" baseline="30000" dirty="0">
                <a:cs typeface="Arial" panose="020B0604020202020204" pitchFamily="34" charset="0"/>
              </a:rPr>
              <a:t>st</a:t>
            </a:r>
            <a:r>
              <a:rPr lang="en-GB" sz="2400" spc="120" dirty="0">
                <a:cs typeface="Arial" panose="020B0604020202020204" pitchFamily="34" charset="0"/>
              </a:rPr>
              <a:t> Nov 2023) </a:t>
            </a:r>
            <a:r>
              <a:rPr lang="en-GB" sz="2400" dirty="0">
                <a:cs typeface="Arial" panose="020B0604020202020204" pitchFamily="34" charset="0"/>
              </a:rPr>
              <a:t>with</a:t>
            </a:r>
            <a:r>
              <a:rPr lang="en-GB" sz="2400" spc="120" dirty="0">
                <a:cs typeface="Arial" panose="020B0604020202020204" pitchFamily="34" charset="0"/>
              </a:rPr>
              <a:t> </a:t>
            </a:r>
            <a:r>
              <a:rPr lang="en-GB" sz="2400" spc="-25" dirty="0">
                <a:cs typeface="Arial" panose="020B0604020202020204" pitchFamily="34" charset="0"/>
              </a:rPr>
              <a:t>r</a:t>
            </a:r>
            <a:r>
              <a:rPr lang="en-GB" sz="2400" dirty="0">
                <a:cs typeface="Arial" panose="020B0604020202020204" pitchFamily="34" charset="0"/>
              </a:rPr>
              <a:t>emaining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40%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 </a:t>
            </a:r>
            <a:r>
              <a:rPr lang="en-GB" sz="2400" spc="-10" dirty="0">
                <a:cs typeface="Arial" panose="020B0604020202020204" pitchFamily="34" charset="0"/>
              </a:rPr>
              <a:t>2024</a:t>
            </a:r>
          </a:p>
          <a:p>
            <a:pPr marL="355600" marR="5080" indent="-342900" algn="just">
              <a:lnSpc>
                <a:spcPct val="103299"/>
              </a:lnSpc>
              <a:buFont typeface="Arial" panose="020B0604020202020204" pitchFamily="34" charset="0"/>
              <a:buChar char="•"/>
            </a:pPr>
            <a:r>
              <a:rPr lang="en-GB" sz="2400" b="1" spc="-10" dirty="0">
                <a:cs typeface="Arial" panose="020B0604020202020204" pitchFamily="34" charset="0"/>
              </a:rPr>
              <a:t>Proposals to be submitted to DRCD by 15</a:t>
            </a:r>
            <a:r>
              <a:rPr lang="en-GB" sz="2400" b="1" spc="-10" baseline="30000" dirty="0">
                <a:cs typeface="Arial" panose="020B0604020202020204" pitchFamily="34" charset="0"/>
              </a:rPr>
              <a:t>th</a:t>
            </a:r>
            <a:r>
              <a:rPr lang="en-GB" sz="2400" b="1" spc="-10" dirty="0">
                <a:cs typeface="Arial" panose="020B0604020202020204" pitchFamily="34" charset="0"/>
              </a:rPr>
              <a:t> March 2023</a:t>
            </a:r>
            <a:endParaRPr lang="en-GB" sz="24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11906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097" y="0"/>
            <a:ext cx="9148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00635" y="621014"/>
            <a:ext cx="8942730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GB" dirty="0">
                <a:solidFill>
                  <a:srgbClr val="D95E00"/>
                </a:solidFill>
              </a:rPr>
              <a:t>Grant Allocations</a:t>
            </a:r>
            <a:endParaRPr lang="en-GB" sz="2400" dirty="0">
              <a:latin typeface="Times New Roman"/>
              <a:cs typeface="Times New Roman"/>
            </a:endParaRPr>
          </a:p>
          <a:p>
            <a:pPr marR="6985" algn="just">
              <a:lnSpc>
                <a:spcPct val="103299"/>
              </a:lnSpc>
            </a:pPr>
            <a:r>
              <a:rPr lang="en-GB" sz="2400" dirty="0">
                <a:cs typeface="Arial" panose="020B0604020202020204" pitchFamily="34" charset="0"/>
              </a:rPr>
              <a:t>Allocations based</a:t>
            </a:r>
            <a:r>
              <a:rPr lang="en-GB" sz="2400" spc="5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4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number/location</a:t>
            </a:r>
            <a:r>
              <a:rPr lang="en-GB" sz="2400" spc="5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4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new</a:t>
            </a:r>
            <a:r>
              <a:rPr lang="en-GB" sz="2400" spc="4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arrivals in context of overall population: South Dublin allocation of </a:t>
            </a:r>
            <a:r>
              <a:rPr lang="en-GB" sz="2400" b="1" dirty="0">
                <a:cs typeface="Arial" panose="020B0604020202020204" pitchFamily="34" charset="0"/>
              </a:rPr>
              <a:t>5.5%</a:t>
            </a:r>
            <a:r>
              <a:rPr lang="en-GB" sz="2400" dirty="0">
                <a:cs typeface="Arial" panose="020B0604020202020204" pitchFamily="34" charset="0"/>
              </a:rPr>
              <a:t> of overall fund = </a:t>
            </a:r>
            <a:r>
              <a:rPr lang="en-GB" sz="2400" b="1" dirty="0">
                <a:cs typeface="Arial" panose="020B0604020202020204" pitchFamily="34" charset="0"/>
              </a:rPr>
              <a:t>€2,754,305</a:t>
            </a:r>
          </a:p>
          <a:p>
            <a:pPr marR="6985" algn="just">
              <a:lnSpc>
                <a:spcPct val="103299"/>
              </a:lnSpc>
            </a:pPr>
            <a:r>
              <a:rPr lang="en-GB" sz="2400" dirty="0">
                <a:cs typeface="Arial" panose="020B0604020202020204" pitchFamily="34" charset="0"/>
              </a:rPr>
              <a:t>Local authority</a:t>
            </a:r>
            <a:r>
              <a:rPr lang="en-GB" sz="2400" spc="6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discretion</a:t>
            </a:r>
            <a:r>
              <a:rPr lang="en-GB" sz="2400" spc="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to</a:t>
            </a:r>
            <a:r>
              <a:rPr lang="en-GB" sz="2400" spc="80" dirty="0">
                <a:cs typeface="Arial" panose="020B0604020202020204" pitchFamily="34" charset="0"/>
              </a:rPr>
              <a:t> use fund for </a:t>
            </a:r>
            <a:r>
              <a:rPr lang="en-GB" sz="2400" dirty="0">
                <a:cs typeface="Arial" panose="020B0604020202020204" pitchFamily="34" charset="0"/>
              </a:rPr>
              <a:t>100%</a:t>
            </a:r>
            <a:r>
              <a:rPr lang="en-GB" sz="2400" spc="85" dirty="0">
                <a:cs typeface="Arial" panose="020B0604020202020204" pitchFamily="34" charset="0"/>
              </a:rPr>
              <a:t> project</a:t>
            </a:r>
            <a:r>
              <a:rPr lang="en-GB" sz="2400" spc="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costs but not to </a:t>
            </a:r>
            <a:r>
              <a:rPr lang="en-GB" sz="2400" spc="-10" dirty="0">
                <a:cs typeface="Arial" panose="020B0604020202020204" pitchFamily="34" charset="0"/>
              </a:rPr>
              <a:t>co-</a:t>
            </a:r>
            <a:r>
              <a:rPr lang="en-GB" sz="2400" dirty="0">
                <a:cs typeface="Arial" panose="020B0604020202020204" pitchFamily="34" charset="0"/>
              </a:rPr>
              <a:t>fund</a:t>
            </a:r>
            <a:r>
              <a:rPr lang="en-GB" sz="2400" spc="20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other</a:t>
            </a:r>
            <a:r>
              <a:rPr lang="en-GB" sz="2400" spc="18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Govt. schemes and LA can deliver projects </a:t>
            </a:r>
            <a:r>
              <a:rPr lang="en-GB" sz="2400" b="1" dirty="0">
                <a:cs typeface="Arial" panose="020B0604020202020204" pitchFamily="34" charset="0"/>
              </a:rPr>
              <a:t>directly or via community organisations</a:t>
            </a:r>
          </a:p>
          <a:p>
            <a:pPr marR="635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  <a:cs typeface="Arial" panose="020B0604020202020204" pitchFamily="34" charset="0"/>
              </a:rPr>
              <a:t>Engagement with Communities</a:t>
            </a:r>
          </a:p>
          <a:p>
            <a:pPr marL="355600" marR="8890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cs typeface="Arial" panose="020B0604020202020204" pitchFamily="34" charset="0"/>
              </a:rPr>
              <a:t>Proposals must show:</a:t>
            </a:r>
          </a:p>
          <a:p>
            <a:pPr marL="75565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direct engagement </a:t>
            </a:r>
            <a:r>
              <a:rPr lang="en-GB" sz="2000" dirty="0">
                <a:cs typeface="Arial" panose="020B0604020202020204" pitchFamily="34" charset="0"/>
              </a:rPr>
              <a:t>with impacted communities</a:t>
            </a:r>
          </a:p>
          <a:p>
            <a:pPr marL="75565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consultation</a:t>
            </a:r>
            <a:r>
              <a:rPr lang="en-GB" sz="2000" dirty="0">
                <a:cs typeface="Arial" panose="020B0604020202020204" pitchFamily="34" charset="0"/>
              </a:rPr>
              <a:t> with ACMs, LCDC &amp;  Community Response Forum</a:t>
            </a:r>
          </a:p>
          <a:p>
            <a:pPr marL="755650" marR="8890" lvl="1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cs typeface="Arial" panose="020B0604020202020204" pitchFamily="34" charset="0"/>
              </a:rPr>
              <a:t>targeting of funding </a:t>
            </a:r>
            <a:r>
              <a:rPr lang="en-GB" sz="2000" dirty="0">
                <a:cs typeface="Arial" panose="020B0604020202020204" pitchFamily="34" charset="0"/>
              </a:rPr>
              <a:t>for communities, villages, towns with highest level of new arrivals &amp; clear need for investment</a:t>
            </a:r>
          </a:p>
          <a:p>
            <a:pPr marL="355600" marR="8890" indent="-342900" algn="just">
              <a:lnSpc>
                <a:spcPct val="103299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cs typeface="Arial" panose="020B0604020202020204" pitchFamily="34" charset="0"/>
              </a:rPr>
              <a:t>Proposals</a:t>
            </a:r>
            <a:r>
              <a:rPr lang="en-GB" sz="2400" b="1" spc="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without appropriate community engagement</a:t>
            </a:r>
            <a:r>
              <a:rPr lang="en-GB" sz="2400" b="1" spc="3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&amp; </a:t>
            </a:r>
            <a:r>
              <a:rPr lang="en-GB" sz="2400" b="1" spc="-10" dirty="0">
                <a:cs typeface="Arial" panose="020B0604020202020204" pitchFamily="34" charset="0"/>
              </a:rPr>
              <a:t>appropriate </a:t>
            </a:r>
            <a:r>
              <a:rPr lang="en-GB" sz="2400" b="1" dirty="0">
                <a:cs typeface="Arial" panose="020B0604020202020204" pitchFamily="34" charset="0"/>
              </a:rPr>
              <a:t>targeting</a:t>
            </a:r>
            <a:r>
              <a:rPr lang="en-GB" sz="2400" b="1" spc="-20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of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support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will</a:t>
            </a:r>
            <a:r>
              <a:rPr lang="en-GB" sz="2400" b="1" spc="-1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not</a:t>
            </a:r>
            <a:r>
              <a:rPr lang="en-GB" sz="2400" b="1" spc="-25" dirty="0">
                <a:cs typeface="Arial" panose="020B0604020202020204" pitchFamily="34" charset="0"/>
              </a:rPr>
              <a:t> </a:t>
            </a:r>
            <a:r>
              <a:rPr lang="en-GB" sz="2400" b="1" dirty="0">
                <a:cs typeface="Arial" panose="020B0604020202020204" pitchFamily="34" charset="0"/>
              </a:rPr>
              <a:t>be</a:t>
            </a:r>
            <a:r>
              <a:rPr lang="en-GB" sz="2400" b="1" spc="-20" dirty="0">
                <a:cs typeface="Arial" panose="020B0604020202020204" pitchFamily="34" charset="0"/>
              </a:rPr>
              <a:t> </a:t>
            </a:r>
            <a:r>
              <a:rPr lang="en-GB" sz="2400" b="1" spc="-10" dirty="0">
                <a:cs typeface="Arial" panose="020B0604020202020204" pitchFamily="34" charset="0"/>
              </a:rPr>
              <a:t>approved</a:t>
            </a:r>
            <a:endParaRPr lang="en-GB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05"/>
    </mc:Choice>
    <mc:Fallback xmlns="">
      <p:transition spd="slow" advTm="6530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588" y="-58366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97427" y="752227"/>
            <a:ext cx="8687955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Eligible Projects</a:t>
            </a:r>
            <a:endParaRPr lang="en-GB" sz="2400" dirty="0">
              <a:latin typeface="Times New Roman"/>
              <a:cs typeface="Times New Roman"/>
            </a:endParaRPr>
          </a:p>
          <a:p>
            <a:pPr marR="6985" algn="just">
              <a:lnSpc>
                <a:spcPct val="103400"/>
              </a:lnSpc>
            </a:pPr>
            <a:r>
              <a:rPr lang="en-GB" sz="2400" dirty="0">
                <a:cs typeface="Arial" panose="020B0604020202020204" pitchFamily="34" charset="0"/>
              </a:rPr>
              <a:t>Capital projects only-not for</a:t>
            </a:r>
            <a:r>
              <a:rPr lang="en-GB" sz="2400" spc="-10" dirty="0">
                <a:cs typeface="Arial" panose="020B0604020202020204" pitchFamily="34" charset="0"/>
              </a:rPr>
              <a:t> any </a:t>
            </a:r>
            <a:r>
              <a:rPr lang="en-GB" sz="2400" dirty="0">
                <a:cs typeface="Arial" panose="020B0604020202020204" pitchFamily="34" charset="0"/>
              </a:rPr>
              <a:t>operational/running</a:t>
            </a:r>
            <a:r>
              <a:rPr lang="en-GB" sz="2400" spc="-10" dirty="0">
                <a:cs typeface="Arial" panose="020B0604020202020204" pitchFamily="34" charset="0"/>
              </a:rPr>
              <a:t> costs</a:t>
            </a:r>
            <a:endParaRPr lang="en-GB" sz="2400" dirty="0">
              <a:cs typeface="Arial" panose="020B0604020202020204" pitchFamily="34" charset="0"/>
            </a:endParaRPr>
          </a:p>
          <a:p>
            <a:pPr marR="6985" algn="just">
              <a:lnSpc>
                <a:spcPct val="103400"/>
              </a:lnSpc>
            </a:pPr>
            <a:r>
              <a:rPr lang="en-GB" sz="2400" dirty="0">
                <a:cs typeface="Arial" panose="020B0604020202020204" pitchFamily="34" charset="0"/>
              </a:rPr>
              <a:t>Must deliver</a:t>
            </a:r>
            <a:r>
              <a:rPr lang="en-GB" sz="2400" spc="9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tangible</a:t>
            </a:r>
            <a:r>
              <a:rPr lang="en-GB" sz="2400" spc="9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benefits</a:t>
            </a:r>
            <a:r>
              <a:rPr lang="en-GB" sz="2400" spc="10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for</a:t>
            </a:r>
            <a:r>
              <a:rPr lang="en-GB" sz="2400" spc="90" dirty="0">
                <a:cs typeface="Arial" panose="020B0604020202020204" pitchFamily="34" charset="0"/>
              </a:rPr>
              <a:t> targeted </a:t>
            </a:r>
            <a:r>
              <a:rPr lang="en-GB" sz="2400" dirty="0">
                <a:cs typeface="Arial" panose="020B0604020202020204" pitchFamily="34" charset="0"/>
              </a:rPr>
              <a:t>communities &amp; complete during 2023/24 with minimum</a:t>
            </a:r>
            <a:r>
              <a:rPr lang="en-GB" sz="2400" spc="20" dirty="0">
                <a:cs typeface="Arial" panose="020B0604020202020204" pitchFamily="34" charset="0"/>
              </a:rPr>
              <a:t> 60% </a:t>
            </a:r>
            <a:r>
              <a:rPr lang="en-GB" sz="2400" dirty="0">
                <a:cs typeface="Arial" panose="020B0604020202020204" pitchFamily="34" charset="0"/>
              </a:rPr>
              <a:t>spend</a:t>
            </a:r>
            <a:r>
              <a:rPr lang="en-GB" sz="2400" spc="1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in</a:t>
            </a:r>
            <a:r>
              <a:rPr lang="en-GB" sz="2400" spc="2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2023</a:t>
            </a:r>
          </a:p>
          <a:p>
            <a:pPr marR="6985" algn="just">
              <a:lnSpc>
                <a:spcPct val="103400"/>
              </a:lnSpc>
            </a:pPr>
            <a:r>
              <a:rPr lang="en-GB" sz="2400" dirty="0">
                <a:cs typeface="Arial" panose="020B0604020202020204" pitchFamily="34" charset="0"/>
              </a:rPr>
              <a:t>Based</a:t>
            </a:r>
            <a:r>
              <a:rPr lang="en-GB" sz="2400" spc="17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on</a:t>
            </a:r>
            <a:r>
              <a:rPr lang="en-GB" sz="2400" spc="1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distinct</a:t>
            </a:r>
            <a:r>
              <a:rPr lang="en-GB" sz="2400" spc="17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local</a:t>
            </a:r>
            <a:r>
              <a:rPr lang="en-GB" sz="2400" spc="17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needs</a:t>
            </a:r>
            <a:r>
              <a:rPr lang="en-GB" sz="2400" spc="18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identified</a:t>
            </a:r>
            <a:r>
              <a:rPr lang="en-GB" sz="2400" spc="-5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through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“bottom-up”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approach</a:t>
            </a:r>
            <a:r>
              <a:rPr lang="en-GB" sz="2400" spc="-5" dirty="0">
                <a:cs typeface="Arial" panose="020B0604020202020204" pitchFamily="34" charset="0"/>
              </a:rPr>
              <a:t> &amp; </a:t>
            </a:r>
            <a:r>
              <a:rPr lang="en-GB" sz="2400" dirty="0">
                <a:cs typeface="Arial" panose="020B0604020202020204" pitchFamily="34" charset="0"/>
              </a:rPr>
              <a:t>community</a:t>
            </a:r>
            <a:r>
              <a:rPr lang="en-GB" sz="2400" spc="-3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engagement</a:t>
            </a:r>
          </a:p>
          <a:p>
            <a:pPr algn="just">
              <a:lnSpc>
                <a:spcPct val="100000"/>
              </a:lnSpc>
            </a:pPr>
            <a:r>
              <a:rPr lang="en-GB" sz="2400" dirty="0">
                <a:cs typeface="Arial" panose="020B0604020202020204" pitchFamily="34" charset="0"/>
              </a:rPr>
              <a:t>Types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of</a:t>
            </a:r>
            <a:r>
              <a:rPr lang="en-GB" sz="2400" spc="-10" dirty="0">
                <a:cs typeface="Arial" panose="020B0604020202020204" pitchFamily="34" charset="0"/>
              </a:rPr>
              <a:t> </a:t>
            </a:r>
            <a:r>
              <a:rPr lang="en-GB" sz="2400" dirty="0">
                <a:cs typeface="Arial" panose="020B0604020202020204" pitchFamily="34" charset="0"/>
              </a:rPr>
              <a:t>eligible projects include:</a:t>
            </a:r>
          </a:p>
          <a:p>
            <a:pPr marR="6350" lvl="1" algn="just">
              <a:lnSpc>
                <a:spcPct val="1038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dirty="0">
                <a:cs typeface="Arial" panose="020B0604020202020204" pitchFamily="34" charset="0"/>
              </a:rPr>
              <a:t>Development/refurb of: </a:t>
            </a:r>
            <a:r>
              <a:rPr lang="en-GB" sz="2000" b="1" dirty="0">
                <a:cs typeface="Arial" panose="020B0604020202020204" pitchFamily="34" charset="0"/>
              </a:rPr>
              <a:t>community/cultural facilities </a:t>
            </a:r>
            <a:r>
              <a:rPr lang="en-GB" sz="2000" dirty="0">
                <a:cs typeface="Arial" panose="020B0604020202020204" pitchFamily="34" charset="0"/>
              </a:rPr>
              <a:t>(play areas, walkways, parks, community/sensory gardens);</a:t>
            </a:r>
          </a:p>
          <a:p>
            <a:pPr marR="6350" lvl="1" algn="just">
              <a:lnSpc>
                <a:spcPct val="1038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local club/sports facilities </a:t>
            </a:r>
            <a:r>
              <a:rPr lang="en-GB" sz="2000" dirty="0">
                <a:cs typeface="Arial" panose="020B0604020202020204" pitchFamily="34" charset="0"/>
              </a:rPr>
              <a:t>incl. community swimming pools, changing rooms/toilets, digital aids/info. boards etc.;</a:t>
            </a:r>
          </a:p>
          <a:p>
            <a:pPr marR="11430" lvl="1" algn="just">
              <a:lnSpc>
                <a:spcPct val="104200"/>
              </a:lnSpc>
              <a:spcBef>
                <a:spcPts val="7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Enhancing</a:t>
            </a:r>
            <a:r>
              <a:rPr lang="en-GB" sz="2000" b="1" spc="-35" dirty="0">
                <a:cs typeface="Arial" panose="020B0604020202020204" pitchFamily="34" charset="0"/>
              </a:rPr>
              <a:t> </a:t>
            </a:r>
            <a:r>
              <a:rPr lang="en-GB" sz="2000" b="1" spc="-10" dirty="0">
                <a:cs typeface="Arial" panose="020B0604020202020204" pitchFamily="34" charset="0"/>
              </a:rPr>
              <a:t>school/parish</a:t>
            </a:r>
            <a:r>
              <a:rPr lang="en-GB" sz="2000" b="1" spc="-3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facilities</a:t>
            </a:r>
            <a:r>
              <a:rPr lang="en-GB" sz="2000" b="1" spc="-40" dirty="0">
                <a:cs typeface="Arial" panose="020B0604020202020204" pitchFamily="34" charset="0"/>
              </a:rPr>
              <a:t> </a:t>
            </a:r>
            <a:r>
              <a:rPr lang="en-GB" sz="2000" spc="-40" dirty="0">
                <a:cs typeface="Arial" panose="020B0604020202020204" pitchFamily="34" charset="0"/>
              </a:rPr>
              <a:t>that </a:t>
            </a:r>
            <a:r>
              <a:rPr lang="en-GB" sz="2000" dirty="0">
                <a:cs typeface="Arial" panose="020B0604020202020204" pitchFamily="34" charset="0"/>
              </a:rPr>
              <a:t>open</a:t>
            </a:r>
            <a:r>
              <a:rPr lang="en-GB" sz="2000" spc="-3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to</a:t>
            </a:r>
            <a:r>
              <a:rPr lang="en-GB" sz="2000" spc="-3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all</a:t>
            </a:r>
          </a:p>
          <a:p>
            <a:pPr marR="8890" lvl="1" algn="just">
              <a:lnSpc>
                <a:spcPct val="103299"/>
              </a:lnSpc>
              <a:spcBef>
                <a:spcPts val="80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Purchase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of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equipment</a:t>
            </a:r>
            <a:r>
              <a:rPr lang="en-GB" sz="2000" b="1" spc="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for</a:t>
            </a:r>
            <a:r>
              <a:rPr lang="en-GB" sz="2000" spc="-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local</a:t>
            </a:r>
            <a:r>
              <a:rPr lang="en-GB" sz="2000" spc="-1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clubs,</a:t>
            </a:r>
            <a:r>
              <a:rPr lang="en-GB" sz="2000" spc="5" dirty="0">
                <a:cs typeface="Arial" panose="020B0604020202020204" pitchFamily="34" charset="0"/>
              </a:rPr>
              <a:t> organisation, </a:t>
            </a:r>
            <a:r>
              <a:rPr lang="en-GB" sz="2000" dirty="0">
                <a:cs typeface="Arial" panose="020B0604020202020204" pitchFamily="34" charset="0"/>
              </a:rPr>
              <a:t>events</a:t>
            </a:r>
          </a:p>
          <a:p>
            <a:pPr marR="8890" lvl="1" algn="just">
              <a:lnSpc>
                <a:spcPct val="103499"/>
              </a:lnSpc>
              <a:spcBef>
                <a:spcPts val="8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Transport</a:t>
            </a:r>
            <a:r>
              <a:rPr lang="en-GB" sz="2000" b="1" spc="220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infrastructure </a:t>
            </a:r>
            <a:r>
              <a:rPr lang="en-GB" sz="2000" dirty="0">
                <a:cs typeface="Arial" panose="020B0604020202020204" pitchFamily="34" charset="0"/>
              </a:rPr>
              <a:t>(e.g. purchase</a:t>
            </a:r>
            <a:r>
              <a:rPr lang="en-GB" sz="2000" spc="22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of</a:t>
            </a:r>
            <a:r>
              <a:rPr lang="en-GB" sz="2000" spc="24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community</a:t>
            </a:r>
            <a:r>
              <a:rPr lang="en-GB" sz="2000" spc="200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vehicles)</a:t>
            </a:r>
          </a:p>
          <a:p>
            <a:pPr marR="8890" lvl="1" algn="just">
              <a:lnSpc>
                <a:spcPct val="103499"/>
              </a:lnSpc>
              <a:spcBef>
                <a:spcPts val="85"/>
              </a:spcBef>
              <a:buFont typeface="Symbol" panose="05050102010706020507" pitchFamily="18" charset="2"/>
              <a:buChar char=""/>
              <a:tabLst>
                <a:tab pos="469900" algn="l"/>
              </a:tabLst>
            </a:pPr>
            <a:r>
              <a:rPr lang="en-GB" sz="2000" b="1" dirty="0">
                <a:cs typeface="Arial" panose="020B0604020202020204" pitchFamily="34" charset="0"/>
              </a:rPr>
              <a:t>Purchase/refurb of</a:t>
            </a:r>
            <a:r>
              <a:rPr lang="en-GB" sz="2000" b="1" spc="-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buildings/land</a:t>
            </a:r>
            <a:r>
              <a:rPr lang="en-GB" sz="2000" b="1" spc="5" dirty="0">
                <a:cs typeface="Arial" panose="020B0604020202020204" pitchFamily="34" charset="0"/>
              </a:rPr>
              <a:t> f</a:t>
            </a:r>
            <a:r>
              <a:rPr lang="en-GB" sz="2000" b="1" dirty="0">
                <a:cs typeface="Arial" panose="020B0604020202020204" pitchFamily="34" charset="0"/>
              </a:rPr>
              <a:t>or</a:t>
            </a:r>
            <a:r>
              <a:rPr lang="en-GB" sz="2000" b="1" spc="-15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community</a:t>
            </a:r>
            <a:r>
              <a:rPr lang="en-GB" sz="2000" b="1" spc="-30" dirty="0">
                <a:cs typeface="Arial" panose="020B0604020202020204" pitchFamily="34" charset="0"/>
              </a:rPr>
              <a:t> </a:t>
            </a:r>
            <a:r>
              <a:rPr lang="en-GB" sz="2000" b="1" dirty="0">
                <a:cs typeface="Arial" panose="020B0604020202020204" pitchFamily="34" charset="0"/>
              </a:rPr>
              <a:t>facilities</a:t>
            </a:r>
            <a:r>
              <a:rPr lang="en-GB" sz="2000" b="1" spc="-10" dirty="0">
                <a:cs typeface="Arial" panose="020B0604020202020204" pitchFamily="34" charset="0"/>
              </a:rPr>
              <a:t> </a:t>
            </a:r>
            <a:r>
              <a:rPr lang="en-GB" sz="2000" spc="-10" dirty="0">
                <a:cs typeface="Arial" panose="020B0604020202020204" pitchFamily="34" charset="0"/>
              </a:rPr>
              <a:t>(e.g. </a:t>
            </a:r>
            <a:r>
              <a:rPr lang="en-GB" sz="2000" dirty="0">
                <a:cs typeface="Arial" panose="020B0604020202020204" pitchFamily="34" charset="0"/>
              </a:rPr>
              <a:t>play</a:t>
            </a:r>
            <a:r>
              <a:rPr lang="en-GB" sz="2000" spc="-3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areas/</a:t>
            </a:r>
            <a:r>
              <a:rPr lang="en-GB" sz="2000" spc="-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MUGAs, parks/community</a:t>
            </a:r>
            <a:r>
              <a:rPr lang="en-GB" sz="2000" spc="-25" dirty="0">
                <a:cs typeface="Arial" panose="020B0604020202020204" pitchFamily="34" charset="0"/>
              </a:rPr>
              <a:t> </a:t>
            </a:r>
            <a:r>
              <a:rPr lang="en-GB" sz="2000" spc="-10" dirty="0">
                <a:cs typeface="Arial" panose="020B0604020202020204" pitchFamily="34" charset="0"/>
              </a:rPr>
              <a:t>gardens, recreational</a:t>
            </a:r>
            <a:r>
              <a:rPr lang="en-GB" sz="2000" spc="-15" dirty="0">
                <a:cs typeface="Arial" panose="020B0604020202020204" pitchFamily="34" charset="0"/>
              </a:rPr>
              <a:t> </a:t>
            </a:r>
            <a:r>
              <a:rPr lang="en-GB" sz="2000" dirty="0">
                <a:cs typeface="Arial" panose="020B0604020202020204" pitchFamily="34" charset="0"/>
              </a:rPr>
              <a:t>areas)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19948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35658" y="551974"/>
            <a:ext cx="8692656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R="5080">
              <a:lnSpc>
                <a:spcPct val="103299"/>
              </a:lnSpc>
              <a:buNone/>
            </a:pPr>
            <a:r>
              <a:rPr lang="en-GB" dirty="0">
                <a:solidFill>
                  <a:srgbClr val="D95E00"/>
                </a:solidFill>
              </a:rPr>
              <a:t>Proposed Consultation</a:t>
            </a:r>
            <a:endParaRPr lang="en-GB" sz="2400" dirty="0">
              <a:latin typeface="Times New Roman"/>
              <a:cs typeface="Times New Roman"/>
            </a:endParaRP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Use of CSO, local and other data</a:t>
            </a: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solidFill>
                  <a:srgbClr val="D95E00"/>
                </a:solidFill>
              </a:rPr>
              <a:t>Key areas (electoral divisions) include: </a:t>
            </a:r>
            <a:r>
              <a:rPr lang="en-GB" sz="2400" dirty="0"/>
              <a:t>Saggart, Clondalkin-Monastery, Clondalkin-Ballymount, Clondalkin-Village, Tallaght-Springfield, Tallaght-Fettercairn, Palmerston West</a:t>
            </a:r>
          </a:p>
          <a:p>
            <a:pPr marL="12700" marR="5080" indent="0" algn="just">
              <a:lnSpc>
                <a:spcPct val="103299"/>
              </a:lnSpc>
              <a:buNone/>
            </a:pPr>
            <a:r>
              <a:rPr lang="en-GB" sz="2400" dirty="0">
                <a:cs typeface="Arial" panose="020B0604020202020204" pitchFamily="34" charset="0"/>
              </a:rPr>
              <a:t>Challenging timelines/multiple competing funding opportunities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GB" sz="2400" dirty="0">
                <a:cs typeface="Arial" panose="020B0604020202020204" pitchFamily="34" charset="0"/>
              </a:rPr>
              <a:t>CPG, </a:t>
            </a:r>
            <a:r>
              <a:rPr lang="en-IE" sz="2400" spc="-20" dirty="0">
                <a:cs typeface="Arial" panose="020B0604020202020204" pitchFamily="34" charset="0"/>
              </a:rPr>
              <a:t>Community SPC &amp; local Area Committees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LCDC / Community Response Forum / CYPSC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GB" sz="2400" dirty="0">
                <a:cs typeface="Arial" panose="020B0604020202020204" pitchFamily="34" charset="0"/>
              </a:rPr>
              <a:t>Review of </a:t>
            </a:r>
            <a:r>
              <a:rPr lang="en-IE" sz="2400" spc="-20" dirty="0">
                <a:cs typeface="Arial" panose="020B0604020202020204" pitchFamily="34" charset="0"/>
              </a:rPr>
              <a:t>eligible, currently planned SDCC &amp; other agency capital projects within relevant local areas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Using local connections/local knowledge through local community development teams to identify possible projects that will be able to meet criteria </a:t>
            </a:r>
          </a:p>
          <a:p>
            <a:pPr marL="355600" marR="5080" algn="just">
              <a:lnSpc>
                <a:spcPct val="103299"/>
              </a:lnSpc>
              <a:buFont typeface="Wingdings" panose="05000000000000000000" pitchFamily="2" charset="2"/>
              <a:buChar char="ü"/>
            </a:pPr>
            <a:r>
              <a:rPr lang="en-IE" sz="2400" spc="-20" dirty="0">
                <a:cs typeface="Arial" panose="020B0604020202020204" pitchFamily="34" charset="0"/>
              </a:rPr>
              <a:t>Call for proposals via SDCC Consultation Portal</a:t>
            </a:r>
            <a:endParaRPr lang="en-GB" sz="2400" spc="-10" dirty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GB" sz="24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10683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7"/>
    </mc:Choice>
    <mc:Fallback xmlns="">
      <p:transition spd="slow" advTm="47107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6DCC58-D4EA-4F43-9979-BDC4CCF7193E}">
  <ds:schemaRefs>
    <ds:schemaRef ds:uri="81bc2e9c-c1ab-4318-9571-bd14d9aeccbd"/>
    <ds:schemaRef ds:uri="f5753776-80ff-45ca-a4c1-002a1d968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2B3658C-8F6F-4487-9883-06532FE834C8}">
  <ds:schemaRefs>
    <ds:schemaRef ds:uri="81bc2e9c-c1ab-4318-9571-bd14d9aeccbd"/>
    <ds:schemaRef ds:uri="f5753776-80ff-45ca-a4c1-002a1d968d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</TotalTime>
  <Words>486</Words>
  <Application>Microsoft Office PowerPoint</Application>
  <PresentationFormat>On-screen Show (4:3)</PresentationFormat>
  <Paragraphs>43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Maria Nugent</cp:lastModifiedBy>
  <cp:revision>11</cp:revision>
  <dcterms:created xsi:type="dcterms:W3CDTF">2020-10-02T15:34:48Z</dcterms:created>
  <dcterms:modified xsi:type="dcterms:W3CDTF">2023-02-13T11:43:01Z</dcterms:modified>
</cp:coreProperties>
</file>