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87B87-98E9-4364-8DAD-216D6C7FCB29}" type="datetimeFigureOut">
              <a:rPr lang="en-IE" smtClean="0"/>
              <a:t>08/02/2023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364D9-B020-43F1-9E7E-6011ED53CD9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405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000" dirty="0"/>
              <a:t>Some of you may know me but for those who don’t my name is Brendan Redmond I'm an </a:t>
            </a:r>
            <a:r>
              <a:rPr lang="en-IE" sz="3000" dirty="0">
                <a:solidFill>
                  <a:srgbClr val="525252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Senior Executive Landscape officer </a:t>
            </a:r>
            <a:r>
              <a:rPr lang="en-GB" sz="3000" dirty="0"/>
              <a:t>in the Public Realm Section, I manage half the county's parks &amp; open spaces. Today I'm going to talk to you about the mini woodlands we have planted to date and our experiences. </a:t>
            </a:r>
          </a:p>
          <a:p>
            <a:endParaRPr lang="en-GB" sz="30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IE" sz="3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 lets start with the WHY…. In 2019 Ireland declared that we as a country are in a climate change &amp; biodiversity emergency, we as people must react to this to put our best foot forward to protect, preserve and enhance biodiversity of our county &amp; country. </a:t>
            </a:r>
          </a:p>
          <a:p>
            <a:endParaRPr lang="en-IE" sz="30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3000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Around the world, trees take up 30% of land. Ireland is lagging behind with 11% tree canopy cover particularly in urban settings. This project gives great hope to future generations that we can up our tree canopy cover. </a:t>
            </a:r>
            <a:endParaRPr lang="en-IE" sz="30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DAA9F-DAE9-4AF8-B2AF-5D24AAD23D36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0681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AED3-2736-4BF3-9185-599A74A31860}" type="datetimeFigureOut">
              <a:rPr lang="en-IE" smtClean="0"/>
              <a:t>08/02/2023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3B7A-0CE9-4AA8-A339-3A3C29A81C40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355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AED3-2736-4BF3-9185-599A74A31860}" type="datetimeFigureOut">
              <a:rPr lang="en-IE" smtClean="0"/>
              <a:t>08/02/2023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3B7A-0CE9-4AA8-A339-3A3C29A81C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2282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AED3-2736-4BF3-9185-599A74A31860}" type="datetimeFigureOut">
              <a:rPr lang="en-IE" smtClean="0"/>
              <a:t>08/02/2023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3B7A-0CE9-4AA8-A339-3A3C29A81C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539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AED3-2736-4BF3-9185-599A74A31860}" type="datetimeFigureOut">
              <a:rPr lang="en-IE" smtClean="0"/>
              <a:t>08/02/2023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3B7A-0CE9-4AA8-A339-3A3C29A81C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917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AED3-2736-4BF3-9185-599A74A31860}" type="datetimeFigureOut">
              <a:rPr lang="en-IE" smtClean="0"/>
              <a:t>08/02/2023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3B7A-0CE9-4AA8-A339-3A3C29A81C40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770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AED3-2736-4BF3-9185-599A74A31860}" type="datetimeFigureOut">
              <a:rPr lang="en-IE" smtClean="0"/>
              <a:t>08/02/2023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3B7A-0CE9-4AA8-A339-3A3C29A81C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4292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AED3-2736-4BF3-9185-599A74A31860}" type="datetimeFigureOut">
              <a:rPr lang="en-IE" smtClean="0"/>
              <a:t>08/02/2023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3B7A-0CE9-4AA8-A339-3A3C29A81C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738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AED3-2736-4BF3-9185-599A74A31860}" type="datetimeFigureOut">
              <a:rPr lang="en-IE" smtClean="0"/>
              <a:t>08/02/2023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3B7A-0CE9-4AA8-A339-3A3C29A81C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1698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AED3-2736-4BF3-9185-599A74A31860}" type="datetimeFigureOut">
              <a:rPr lang="en-IE" smtClean="0"/>
              <a:t>08/02/2023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3B7A-0CE9-4AA8-A339-3A3C29A81C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6120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EB6AED3-2736-4BF3-9185-599A74A31860}" type="datetimeFigureOut">
              <a:rPr lang="en-IE" smtClean="0"/>
              <a:t>08/02/2023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6E3B7A-0CE9-4AA8-A339-3A3C29A81C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519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AED3-2736-4BF3-9185-599A74A31860}" type="datetimeFigureOut">
              <a:rPr lang="en-IE" smtClean="0"/>
              <a:t>08/02/2023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3B7A-0CE9-4AA8-A339-3A3C29A81C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49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EB6AED3-2736-4BF3-9185-599A74A31860}" type="datetimeFigureOut">
              <a:rPr lang="en-IE" smtClean="0"/>
              <a:t>08/02/2023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B6E3B7A-0CE9-4AA8-A339-3A3C29A81C40}" type="slidenum">
              <a:rPr lang="en-IE" smtClean="0"/>
              <a:t>‹#›</a:t>
            </a:fld>
            <a:endParaRPr lang="en-I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55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B46B09C-5463-4BB2-9054-0D9524175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99" y="5102544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en-IE" sz="24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2023 Public realm &amp; Surface Water improvement works Programme </a:t>
            </a:r>
          </a:p>
          <a:p>
            <a:endParaRPr lang="en-IE" dirty="0"/>
          </a:p>
        </p:txBody>
      </p:sp>
      <p:pic>
        <p:nvPicPr>
          <p:cNvPr id="4" name="Picture 6" descr="Image result for south dublin county council logo transparent">
            <a:extLst>
              <a:ext uri="{FF2B5EF4-FFF2-40B4-BE49-F238E27FC236}">
                <a16:creationId xmlns:a16="http://schemas.microsoft.com/office/drawing/2014/main" id="{185B74F7-4C75-437A-BABE-D774F3ECF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420" y="251847"/>
            <a:ext cx="2452916" cy="93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south dublin county council logo transparent">
            <a:extLst>
              <a:ext uri="{FF2B5EF4-FFF2-40B4-BE49-F238E27FC236}">
                <a16:creationId xmlns:a16="http://schemas.microsoft.com/office/drawing/2014/main" id="{F2F6E5B1-FB82-4690-98EB-7072F0878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2264" y="251847"/>
            <a:ext cx="2452916" cy="93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ench sits unoccupied&#10;&#10;Description automatically generated with low confidence">
            <a:extLst>
              <a:ext uri="{FF2B5EF4-FFF2-40B4-BE49-F238E27FC236}">
                <a16:creationId xmlns:a16="http://schemas.microsoft.com/office/drawing/2014/main" id="{A7C817CA-CA11-49FA-A6D9-AA4141705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793" y="970384"/>
            <a:ext cx="5444412" cy="362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9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69466A79-AFF4-466C-969B-D9BAE3329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088" y="302402"/>
            <a:ext cx="3763911" cy="2822933"/>
          </a:xfrm>
          <a:prstGeom prst="rect">
            <a:avLst/>
          </a:prstGeom>
        </p:spPr>
      </p:pic>
      <p:pic>
        <p:nvPicPr>
          <p:cNvPr id="8" name="Picture 7" descr="A picture containing grass, outdoor, sky, ground&#10;&#10;Description automatically generated">
            <a:extLst>
              <a:ext uri="{FF2B5EF4-FFF2-40B4-BE49-F238E27FC236}">
                <a16:creationId xmlns:a16="http://schemas.microsoft.com/office/drawing/2014/main" id="{F5B68C21-27FC-4217-B0B1-94FF86F71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63" y="3608128"/>
            <a:ext cx="4043494" cy="18195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46FFAF-F632-478A-B2C0-92C9038448BF}"/>
              </a:ext>
            </a:extLst>
          </p:cNvPr>
          <p:cNvSpPr txBox="1"/>
          <p:nvPr/>
        </p:nvSpPr>
        <p:spPr>
          <a:xfrm>
            <a:off x="9206533" y="3086335"/>
            <a:ext cx="216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effectLst/>
              </a:rPr>
              <a:t>Woodford Park</a:t>
            </a:r>
            <a:endParaRPr lang="en-IE" dirty="0">
              <a:effectLst/>
              <a:latin typeface="Verdana" panose="020B0604030504040204" pitchFamily="34" charset="0"/>
            </a:endParaRPr>
          </a:p>
          <a:p>
            <a:r>
              <a:rPr lang="en-IE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AC0E49-2B30-488B-A44D-8828BCEC5888}"/>
              </a:ext>
            </a:extLst>
          </p:cNvPr>
          <p:cNvSpPr txBox="1"/>
          <p:nvPr/>
        </p:nvSpPr>
        <p:spPr>
          <a:xfrm>
            <a:off x="9518324" y="5539936"/>
            <a:ext cx="216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/>
              <a:t>Balgaddy</a:t>
            </a:r>
            <a:endParaRPr lang="en-IE" dirty="0"/>
          </a:p>
        </p:txBody>
      </p:sp>
      <p:pic>
        <p:nvPicPr>
          <p:cNvPr id="15" name="Picture 14" descr="A gravel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8FF0B654-634A-45F6-9F81-C3DA219C9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82" y="4680447"/>
            <a:ext cx="3643618" cy="16396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72E210-A350-420C-8FD2-9574FAA8D468}"/>
              </a:ext>
            </a:extLst>
          </p:cNvPr>
          <p:cNvSpPr txBox="1"/>
          <p:nvPr/>
        </p:nvSpPr>
        <p:spPr>
          <a:xfrm>
            <a:off x="3605606" y="6320075"/>
            <a:ext cx="216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/>
              <a:t>Corkagh</a:t>
            </a:r>
            <a:r>
              <a:rPr lang="en-IE" dirty="0"/>
              <a:t> Park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E30720F-B84C-4823-9AB3-4972EACB5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910901"/>
              </p:ext>
            </p:extLst>
          </p:nvPr>
        </p:nvGraphicFramePr>
        <p:xfrm>
          <a:off x="104175" y="133653"/>
          <a:ext cx="7817775" cy="448322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66874">
                  <a:extLst>
                    <a:ext uri="{9D8B030D-6E8A-4147-A177-3AD203B41FA5}">
                      <a16:colId xmlns:a16="http://schemas.microsoft.com/office/drawing/2014/main" val="541038159"/>
                    </a:ext>
                  </a:extLst>
                </a:gridCol>
                <a:gridCol w="1495159">
                  <a:extLst>
                    <a:ext uri="{9D8B030D-6E8A-4147-A177-3AD203B41FA5}">
                      <a16:colId xmlns:a16="http://schemas.microsoft.com/office/drawing/2014/main" val="4145232134"/>
                    </a:ext>
                  </a:extLst>
                </a:gridCol>
                <a:gridCol w="4724068">
                  <a:extLst>
                    <a:ext uri="{9D8B030D-6E8A-4147-A177-3AD203B41FA5}">
                      <a16:colId xmlns:a16="http://schemas.microsoft.com/office/drawing/2014/main" val="2376974130"/>
                    </a:ext>
                  </a:extLst>
                </a:gridCol>
                <a:gridCol w="731674">
                  <a:extLst>
                    <a:ext uri="{9D8B030D-6E8A-4147-A177-3AD203B41FA5}">
                      <a16:colId xmlns:a16="http://schemas.microsoft.com/office/drawing/2014/main" val="2968733661"/>
                    </a:ext>
                  </a:extLst>
                </a:gridCol>
              </a:tblGrid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 b="1" dirty="0">
                          <a:effectLst/>
                        </a:rPr>
                        <a:t>Clondalkin</a:t>
                      </a:r>
                      <a:endParaRPr lang="en-IE" sz="105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 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 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 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1288399973"/>
                  </a:ext>
                </a:extLst>
              </a:tr>
              <a:tr h="347724">
                <a:tc>
                  <a:txBody>
                    <a:bodyPr/>
                    <a:lstStyle/>
                    <a:p>
                      <a:pPr fontAlgn="t"/>
                      <a:r>
                        <a:rPr lang="en-IE" sz="1050" b="1">
                          <a:effectLst/>
                        </a:rPr>
                        <a:t>No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 b="1">
                          <a:effectLst/>
                        </a:rPr>
                        <a:t>Location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 b="1">
                          <a:effectLst/>
                        </a:rPr>
                        <a:t>Description of Works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 b="1">
                          <a:effectLst/>
                        </a:rPr>
                        <a:t>Estimated cost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1986958507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Clondalkin Playground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New equipment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55587237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2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Clondalkin Skatepark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Provide lighting (subject to DPIA)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€50,000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3037076918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3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Corkagh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Surface path on north side of fishing lake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€52,000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2417281036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4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Corkagh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Upgrade section of Oak Avenue beside fairy walk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€25,000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4045736622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5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Corkagh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Surface path to dog run &amp; paddock area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3507666301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6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Corkagh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Restore section of wall at entrance to Walled Garden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€45,000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3573112303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7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Corkagh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St Johns Car Park - replace bollards with stone wall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€50,000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1809707148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8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Corkagh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Replace vehicle barrier at MANN centre with park gates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4238830418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9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Corkagh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Pollinator bulbs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1437729349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Lealand estate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Upgrade path between Lealand Walk and Lealand Close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3230563414"/>
                  </a:ext>
                </a:extLst>
              </a:tr>
              <a:tr h="34772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11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Monastery Gate Villas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Boundary upgrade between Mount Talbot Apartments &amp; Monastery Gate Close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2217828342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12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Monastery Road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Accommodation works for gateway sculpture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3210274077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13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Monksfield Avenue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Path upgrade works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3366684678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14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Mt St Joseph Cemetery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New information panel and headstone repairs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3605321431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15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R120 Rathcoole Village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Pollinator bulbs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408187572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16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Rathcoole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Pollinator bulbs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61584944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17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Woodford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Path upgrade works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€30,000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4277788263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18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Woodford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Surface paths around Calisthenics equipment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 u="sng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3752895459"/>
                  </a:ext>
                </a:extLst>
              </a:tr>
              <a:tr h="19506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 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 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 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 b="1" dirty="0">
                          <a:effectLst/>
                        </a:rPr>
                        <a:t>€397,000</a:t>
                      </a:r>
                      <a:endParaRPr lang="en-IE" sz="105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9377" marR="19377" marT="19377" marB="19377"/>
                </a:tc>
                <a:extLst>
                  <a:ext uri="{0D108BD9-81ED-4DB2-BD59-A6C34878D82A}">
                    <a16:rowId xmlns:a16="http://schemas.microsoft.com/office/drawing/2014/main" val="525267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14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fence, outdoor, grass, hay&#10;&#10;Description automatically generated">
            <a:extLst>
              <a:ext uri="{FF2B5EF4-FFF2-40B4-BE49-F238E27FC236}">
                <a16:creationId xmlns:a16="http://schemas.microsoft.com/office/drawing/2014/main" id="{C0CE370A-EE82-4B7B-AA4E-7047E33D5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65" y="291098"/>
            <a:ext cx="4214070" cy="1896332"/>
          </a:xfrm>
          <a:prstGeom prst="rect">
            <a:avLst/>
          </a:prstGeom>
        </p:spPr>
      </p:pic>
      <p:pic>
        <p:nvPicPr>
          <p:cNvPr id="11" name="Picture 10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2F74673E-4D57-404D-9D6D-AB6BE1FD5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851" y="2696622"/>
            <a:ext cx="4323127" cy="32423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96FA58-3914-4466-8694-935940BAF923}"/>
              </a:ext>
            </a:extLst>
          </p:cNvPr>
          <p:cNvSpPr txBox="1"/>
          <p:nvPr/>
        </p:nvSpPr>
        <p:spPr>
          <a:xfrm>
            <a:off x="9004183" y="5938967"/>
            <a:ext cx="147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/>
              <a:t>Cluain</a:t>
            </a:r>
            <a:r>
              <a:rPr lang="en-IE" dirty="0"/>
              <a:t> </a:t>
            </a:r>
            <a:r>
              <a:rPr lang="en-IE" dirty="0" err="1"/>
              <a:t>Rí</a:t>
            </a:r>
            <a:r>
              <a:rPr lang="en-IE" dirty="0"/>
              <a:t> Park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A9B5D5-0366-42F1-8640-858331535129}"/>
              </a:ext>
            </a:extLst>
          </p:cNvPr>
          <p:cNvSpPr txBox="1"/>
          <p:nvPr/>
        </p:nvSpPr>
        <p:spPr>
          <a:xfrm>
            <a:off x="8674216" y="2187430"/>
            <a:ext cx="215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/>
              <a:t>Griffeen</a:t>
            </a:r>
            <a:r>
              <a:rPr lang="en-IE" dirty="0"/>
              <a:t> Valley Park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D58E8BB-0FB5-4E76-B1B4-0456EC842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035943"/>
              </p:ext>
            </p:extLst>
          </p:nvPr>
        </p:nvGraphicFramePr>
        <p:xfrm>
          <a:off x="67511" y="94377"/>
          <a:ext cx="7183372" cy="635336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96528">
                  <a:extLst>
                    <a:ext uri="{9D8B030D-6E8A-4147-A177-3AD203B41FA5}">
                      <a16:colId xmlns:a16="http://schemas.microsoft.com/office/drawing/2014/main" val="217490921"/>
                    </a:ext>
                  </a:extLst>
                </a:gridCol>
                <a:gridCol w="1373830">
                  <a:extLst>
                    <a:ext uri="{9D8B030D-6E8A-4147-A177-3AD203B41FA5}">
                      <a16:colId xmlns:a16="http://schemas.microsoft.com/office/drawing/2014/main" val="712505636"/>
                    </a:ext>
                  </a:extLst>
                </a:gridCol>
                <a:gridCol w="4340714">
                  <a:extLst>
                    <a:ext uri="{9D8B030D-6E8A-4147-A177-3AD203B41FA5}">
                      <a16:colId xmlns:a16="http://schemas.microsoft.com/office/drawing/2014/main" val="1039188777"/>
                    </a:ext>
                  </a:extLst>
                </a:gridCol>
                <a:gridCol w="672300">
                  <a:extLst>
                    <a:ext uri="{9D8B030D-6E8A-4147-A177-3AD203B41FA5}">
                      <a16:colId xmlns:a16="http://schemas.microsoft.com/office/drawing/2014/main" val="271460780"/>
                    </a:ext>
                  </a:extLst>
                </a:gridCol>
              </a:tblGrid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 b="1">
                          <a:effectLst/>
                        </a:rPr>
                        <a:t>Lucan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 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 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 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3541636152"/>
                  </a:ext>
                </a:extLst>
              </a:tr>
              <a:tr h="212815">
                <a:tc>
                  <a:txBody>
                    <a:bodyPr/>
                    <a:lstStyle/>
                    <a:p>
                      <a:pPr fontAlgn="t"/>
                      <a:r>
                        <a:rPr lang="en-IE" sz="1050" b="1">
                          <a:effectLst/>
                        </a:rPr>
                        <a:t>No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 b="1">
                          <a:effectLst/>
                        </a:rPr>
                        <a:t>Location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 b="1">
                          <a:effectLst/>
                        </a:rPr>
                        <a:t>Description of Works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 b="1">
                          <a:effectLst/>
                        </a:rPr>
                        <a:t>Estimated cost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2937351116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Lucan Demesne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Path upgrade works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€35,000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2197671668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2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Lucan Demesne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Upgrade fairy walk and provide accessible picnic bench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3315875093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3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Lucan Village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Provide 4 flower boxes at Lucan Bridge &amp; 1 at Vesey Bridge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1604733595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4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Lucan Village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Upgrade handrail on ramp to Lucan Weir at St Andrew's Hall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3728895882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5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Vesey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Upgrade sections of path network throughout park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€40,000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2127331434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6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Beech Park Green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Provide 2 benches on open space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3637769840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7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Beechpark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Upgrade section of path on open space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3095054293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8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Airlie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Resurface path opp Scoil Mhuire N.S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3212861276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9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Esker Glebe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Replace pedestrian bridge over River Griffeen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€25,000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593902567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Griffeen Valley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Surface path in Haydens Estate natural playground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4263514689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11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Griffeen Valley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Upgrade ramps to footbridges to improve accessibility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2706465983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12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Griffeen Valley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Pollinator bulbs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2498847757"/>
                  </a:ext>
                </a:extLst>
              </a:tr>
              <a:tr h="212815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13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GVP - Newcastle Road car park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Mark car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1460675472"/>
                  </a:ext>
                </a:extLst>
              </a:tr>
              <a:tr h="212815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14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050">
                          <a:effectLst/>
                        </a:rPr>
                        <a:t>GVP - Haydens Lane car Park</a:t>
                      </a:r>
                      <a:endParaRPr lang="fr-FR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Landscape area between parking bays and boundary wall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3470977818"/>
                  </a:ext>
                </a:extLst>
              </a:tr>
              <a:tr h="212815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15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050">
                          <a:effectLst/>
                        </a:rPr>
                        <a:t>GVP - Haydens Lane car Park</a:t>
                      </a:r>
                      <a:endParaRPr lang="fr-FR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Provide new entrance gates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2669315104"/>
                  </a:ext>
                </a:extLst>
              </a:tr>
              <a:tr h="212815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16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Haydens Lane/Griffeen Avenue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Upgrade 2 roundabouts at Haydens Lane &amp; 1 at Rosberry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2064584537"/>
                  </a:ext>
                </a:extLst>
              </a:tr>
              <a:tr h="212815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17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Hermitage Park playground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Upgrade path system in playground beside embankment slide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1908444444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18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Balgaddy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Surface path from Tor an Rí to Méile An Rí across open space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1734420161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19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Harelawn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Surface path between Harelawn Park &amp; Grove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2926423218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20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Collinstown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Widen &amp; surface path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€25,000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29656386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21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Collinstown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050">
                          <a:effectLst/>
                        </a:rPr>
                        <a:t>Surface area inside vehicle entrance</a:t>
                      </a:r>
                      <a:endParaRPr lang="fr-FR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1219167436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22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Collinstown Crescent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Upgrade kissing gate between Collinstown Cres  &amp; Palmerstown Woods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896588112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23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Ballyowen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Path upgrade works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€20,000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2769807780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24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Glenaulin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50">
                          <a:effectLst/>
                        </a:rPr>
                        <a:t>Install interceptor drain along slope at the side of pitch 29</a:t>
                      </a:r>
                      <a:endParaRPr lang="en-GB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4263001545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25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Waterstown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Pollinator bulbs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€10,000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1000537233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26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Waterstown Park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Wheelchair-capacity play equipment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€15,000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3804612967"/>
                  </a:ext>
                </a:extLst>
              </a:tr>
              <a:tr h="119384"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 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 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>
                          <a:effectLst/>
                        </a:rPr>
                        <a:t> </a:t>
                      </a:r>
                      <a:endParaRPr lang="en-IE" sz="105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50" b="1" dirty="0">
                          <a:effectLst/>
                        </a:rPr>
                        <a:t>€385,000</a:t>
                      </a:r>
                      <a:endParaRPr lang="en-IE" sz="105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2977" marR="12977" marT="12977" marB="12977"/>
                </a:tc>
                <a:extLst>
                  <a:ext uri="{0D108BD9-81ED-4DB2-BD59-A6C34878D82A}">
                    <a16:rowId xmlns:a16="http://schemas.microsoft.com/office/drawing/2014/main" val="2434648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56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ss, sky, outdoor, way&#10;&#10;Description automatically generated">
            <a:extLst>
              <a:ext uri="{FF2B5EF4-FFF2-40B4-BE49-F238E27FC236}">
                <a16:creationId xmlns:a16="http://schemas.microsoft.com/office/drawing/2014/main" id="{6480339B-5E40-477E-809D-D06DA220D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44" y="138094"/>
            <a:ext cx="4613944" cy="30695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5F4C75-86D4-48BB-B2BE-D9FD0F013DA5}"/>
              </a:ext>
            </a:extLst>
          </p:cNvPr>
          <p:cNvSpPr txBox="1"/>
          <p:nvPr/>
        </p:nvSpPr>
        <p:spPr>
          <a:xfrm>
            <a:off x="7829723" y="3174289"/>
            <a:ext cx="222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Dodder Valley Park</a:t>
            </a:r>
          </a:p>
        </p:txBody>
      </p:sp>
      <p:pic>
        <p:nvPicPr>
          <p:cNvPr id="12" name="Picture 11" descr="A picture containing grass, sky, outdoor, traveling&#10;&#10;Description automatically generated">
            <a:extLst>
              <a:ext uri="{FF2B5EF4-FFF2-40B4-BE49-F238E27FC236}">
                <a16:creationId xmlns:a16="http://schemas.microsoft.com/office/drawing/2014/main" id="{516AC80D-15CA-434B-95D2-B54F9CE19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3"/>
          <a:stretch/>
        </p:blipFill>
        <p:spPr>
          <a:xfrm>
            <a:off x="5961820" y="3543621"/>
            <a:ext cx="1867903" cy="2658097"/>
          </a:xfrm>
          <a:prstGeom prst="rect">
            <a:avLst/>
          </a:prstGeom>
        </p:spPr>
      </p:pic>
      <p:pic>
        <p:nvPicPr>
          <p:cNvPr id="14" name="Picture 13" descr="A picture containing sky, ground, outdoor&#10;&#10;Description automatically generated">
            <a:extLst>
              <a:ext uri="{FF2B5EF4-FFF2-40B4-BE49-F238E27FC236}">
                <a16:creationId xmlns:a16="http://schemas.microsoft.com/office/drawing/2014/main" id="{86F4BF99-AF0D-460D-89B0-AC97FB4C2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68" y="3543621"/>
            <a:ext cx="3995470" cy="26580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D34A44-AE83-45BB-8C5C-E45D55973615}"/>
              </a:ext>
            </a:extLst>
          </p:cNvPr>
          <p:cNvSpPr txBox="1"/>
          <p:nvPr/>
        </p:nvSpPr>
        <p:spPr>
          <a:xfrm>
            <a:off x="5961820" y="6348759"/>
            <a:ext cx="222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Butler Magee Park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AE5370-7DE1-49E2-90C1-DF86EBBF9DE7}"/>
              </a:ext>
            </a:extLst>
          </p:cNvPr>
          <p:cNvSpPr txBox="1"/>
          <p:nvPr/>
        </p:nvSpPr>
        <p:spPr>
          <a:xfrm>
            <a:off x="8491777" y="6348759"/>
            <a:ext cx="311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Whitestown Way Roundabout 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11961C2-FBF9-494F-96B8-F726D8FE4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222257"/>
              </p:ext>
            </p:extLst>
          </p:nvPr>
        </p:nvGraphicFramePr>
        <p:xfrm>
          <a:off x="132862" y="138094"/>
          <a:ext cx="5755191" cy="614587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38164">
                  <a:extLst>
                    <a:ext uri="{9D8B030D-6E8A-4147-A177-3AD203B41FA5}">
                      <a16:colId xmlns:a16="http://schemas.microsoft.com/office/drawing/2014/main" val="3441223086"/>
                    </a:ext>
                  </a:extLst>
                </a:gridCol>
                <a:gridCol w="1100688">
                  <a:extLst>
                    <a:ext uri="{9D8B030D-6E8A-4147-A177-3AD203B41FA5}">
                      <a16:colId xmlns:a16="http://schemas.microsoft.com/office/drawing/2014/main" val="2288101603"/>
                    </a:ext>
                  </a:extLst>
                </a:gridCol>
                <a:gridCol w="3477704">
                  <a:extLst>
                    <a:ext uri="{9D8B030D-6E8A-4147-A177-3AD203B41FA5}">
                      <a16:colId xmlns:a16="http://schemas.microsoft.com/office/drawing/2014/main" val="1097358178"/>
                    </a:ext>
                  </a:extLst>
                </a:gridCol>
                <a:gridCol w="538635">
                  <a:extLst>
                    <a:ext uri="{9D8B030D-6E8A-4147-A177-3AD203B41FA5}">
                      <a16:colId xmlns:a16="http://schemas.microsoft.com/office/drawing/2014/main" val="3745369201"/>
                    </a:ext>
                  </a:extLst>
                </a:gridCol>
              </a:tblGrid>
              <a:tr h="12639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Tallaght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2712900864"/>
                  </a:ext>
                </a:extLst>
              </a:tr>
              <a:tr h="22531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No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Location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Description of Works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Estimated cost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16789035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1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Kingswood Playground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New perimeter fence for playground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€20,000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1298082129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2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Ashfield Road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Vehicle restriction fence between Walnut &amp; Ashfield estates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€3,000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593442905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3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Ballymount Park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Upgrade paths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€5,000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2033681196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4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Butler McGee Park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Looped footpath, constrcut next phase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€50,000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3443018179"/>
                  </a:ext>
                </a:extLst>
              </a:tr>
              <a:tr h="22531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5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Kilmartin Estate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Entrance from Outer Ring Road opposite Brookfield Community Centre, landscaping and fencing works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€40,000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4131816775"/>
                  </a:ext>
                </a:extLst>
              </a:tr>
              <a:tr h="22531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6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Sean Walsh Park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Installation of public lighting along footpath from Blue Bridge down towards sensory garden, adjacent to N81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€25,000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1374940548"/>
                  </a:ext>
                </a:extLst>
              </a:tr>
              <a:tr h="22531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7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Old Bawn Drive/Parkwood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Install entrance gate to open space area between estates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€3,000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3296546820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8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Dodder Valley Park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Overseed previously planted wildflower areas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€5,000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1670516641"/>
                  </a:ext>
                </a:extLst>
              </a:tr>
              <a:tr h="22531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9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Aylesbury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Construct footpath across main open space from Pineview Rise to Firhouse Road West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€25,000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2789978549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10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Balrothery Rise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Install railing around open space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€30,000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2292887273"/>
                  </a:ext>
                </a:extLst>
              </a:tr>
              <a:tr h="22531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11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Tymon Park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Install railing along main Castletymon entrance road, from roundabout to depot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€40,000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232471522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12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Cairnwood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Install lighting on new path from Cookstown Way to Cairnwood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€10,000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3339043031"/>
                  </a:ext>
                </a:extLst>
              </a:tr>
              <a:tr h="22531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13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De Selby estate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Provide new footpath across open space from De Selby Lawns to De Selby Road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€5,000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1449049531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14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Dodder Valley Park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Install perimeter fencing around tennis and basketball courts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€40,000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812741569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15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Kilclare Estate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Provide footpath fromm Kilclare Gardens to Fortunestown Way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€10,000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3005523598"/>
                  </a:ext>
                </a:extLst>
              </a:tr>
              <a:tr h="22531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16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Avonmore Grove / Bolbrook Grove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Overlay footpaths between estates as necessary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€15,000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3037408314"/>
                  </a:ext>
                </a:extLst>
              </a:tr>
              <a:tr h="22531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17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Bancroft Park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Construct new footpath from entrance at Castle Park/Scoil St Aonghusa to link with path adjacent to the Poddle.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€15,000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1275927518"/>
                  </a:ext>
                </a:extLst>
              </a:tr>
              <a:tr h="22531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18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Belgard Rd/Belgard Sq North junction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Landscape upgrade works to roundabout at entrance to TUD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€20,000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2799858301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19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Tymon Park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Overlay footpaths where required.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€25,000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2515029953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20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Dodder Valley Park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Overlay footpaths where required.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€25,000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1742702755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21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Kilnamanagh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000">
                          <a:effectLst/>
                        </a:rPr>
                        <a:t>Landscape corner of open space on Treepark Road adjacent to M50.</a:t>
                      </a:r>
                      <a:endParaRPr lang="en-GB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 u="sng">
                          <a:effectLst/>
                        </a:rPr>
                        <a:t>€20,000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3140252888"/>
                  </a:ext>
                </a:extLst>
              </a:tr>
              <a:tr h="126397">
                <a:tc>
                  <a:txBody>
                    <a:bodyPr/>
                    <a:lstStyle/>
                    <a:p>
                      <a:pPr fontAlgn="t"/>
                      <a:r>
                        <a:rPr lang="en-IE" sz="1000" b="1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000" b="1" dirty="0">
                          <a:effectLst/>
                        </a:rPr>
                        <a:t>€431,000</a:t>
                      </a:r>
                      <a:endParaRPr lang="en-IE" sz="10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3739" marR="13739" marT="13739" marB="13739"/>
                </a:tc>
                <a:extLst>
                  <a:ext uri="{0D108BD9-81ED-4DB2-BD59-A6C34878D82A}">
                    <a16:rowId xmlns:a16="http://schemas.microsoft.com/office/drawing/2014/main" val="31561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104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id="{1C2EC72B-CF13-4514-A266-26F24E34F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589" y="130013"/>
            <a:ext cx="4559066" cy="3039378"/>
          </a:xfrm>
          <a:prstGeom prst="rect">
            <a:avLst/>
          </a:prstGeom>
        </p:spPr>
      </p:pic>
      <p:pic>
        <p:nvPicPr>
          <p:cNvPr id="7" name="Picture 6" descr="People walking on a path in a park&#10;&#10;Description automatically generated with low confidence">
            <a:extLst>
              <a:ext uri="{FF2B5EF4-FFF2-40B4-BE49-F238E27FC236}">
                <a16:creationId xmlns:a16="http://schemas.microsoft.com/office/drawing/2014/main" id="{B80C71D9-AD77-4E71-B795-D141384CB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79" y="3449290"/>
            <a:ext cx="4559067" cy="3039378"/>
          </a:xfrm>
          <a:prstGeom prst="rect">
            <a:avLst/>
          </a:prstGeom>
        </p:spPr>
      </p:pic>
      <p:pic>
        <p:nvPicPr>
          <p:cNvPr id="9" name="Picture 8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36485555-6566-47B1-8615-5E0F41CB7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243" y="4189152"/>
            <a:ext cx="3392997" cy="2261998"/>
          </a:xfrm>
          <a:prstGeom prst="rect">
            <a:avLst/>
          </a:prstGeom>
        </p:spPr>
      </p:pic>
      <p:pic>
        <p:nvPicPr>
          <p:cNvPr id="11" name="Picture 10" descr="A picture containing sky, road, outdoor, street&#10;&#10;Description automatically generated">
            <a:extLst>
              <a:ext uri="{FF2B5EF4-FFF2-40B4-BE49-F238E27FC236}">
                <a16:creationId xmlns:a16="http://schemas.microsoft.com/office/drawing/2014/main" id="{1DEA2E5E-D93F-4D46-BB0C-C6434F3B4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3" y="4189152"/>
            <a:ext cx="3400080" cy="2261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9016B1-3F38-4EF2-A32B-4892DCC63736}"/>
              </a:ext>
            </a:extLst>
          </p:cNvPr>
          <p:cNvSpPr txBox="1"/>
          <p:nvPr/>
        </p:nvSpPr>
        <p:spPr>
          <a:xfrm>
            <a:off x="735716" y="6488668"/>
            <a:ext cx="224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Rathfarnham Village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23CDAA-24FA-4BE9-AE41-FEC55F919F4C}"/>
              </a:ext>
            </a:extLst>
          </p:cNvPr>
          <p:cNvSpPr txBox="1"/>
          <p:nvPr/>
        </p:nvSpPr>
        <p:spPr>
          <a:xfrm>
            <a:off x="4584712" y="6488668"/>
            <a:ext cx="224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Moville Estate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0B4D3-E4D6-4C13-ABE8-F35C514855A2}"/>
              </a:ext>
            </a:extLst>
          </p:cNvPr>
          <p:cNvSpPr txBox="1"/>
          <p:nvPr/>
        </p:nvSpPr>
        <p:spPr>
          <a:xfrm>
            <a:off x="8622782" y="3105699"/>
            <a:ext cx="224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Cypress Downs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B9D780-FC31-4AB0-9292-ACD53D70993E}"/>
              </a:ext>
            </a:extLst>
          </p:cNvPr>
          <p:cNvSpPr txBox="1"/>
          <p:nvPr/>
        </p:nvSpPr>
        <p:spPr>
          <a:xfrm>
            <a:off x="8884238" y="6488668"/>
            <a:ext cx="224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Woodlawn Park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50F075F-BFBF-4FCD-917F-943381058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551812"/>
              </p:ext>
            </p:extLst>
          </p:nvPr>
        </p:nvGraphicFramePr>
        <p:xfrm>
          <a:off x="70802" y="75139"/>
          <a:ext cx="6645135" cy="426318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19529">
                  <a:extLst>
                    <a:ext uri="{9D8B030D-6E8A-4147-A177-3AD203B41FA5}">
                      <a16:colId xmlns:a16="http://schemas.microsoft.com/office/drawing/2014/main" val="1611814696"/>
                    </a:ext>
                  </a:extLst>
                </a:gridCol>
                <a:gridCol w="1188208">
                  <a:extLst>
                    <a:ext uri="{9D8B030D-6E8A-4147-A177-3AD203B41FA5}">
                      <a16:colId xmlns:a16="http://schemas.microsoft.com/office/drawing/2014/main" val="172023656"/>
                    </a:ext>
                  </a:extLst>
                </a:gridCol>
                <a:gridCol w="4015473">
                  <a:extLst>
                    <a:ext uri="{9D8B030D-6E8A-4147-A177-3AD203B41FA5}">
                      <a16:colId xmlns:a16="http://schemas.microsoft.com/office/drawing/2014/main" val="1840323574"/>
                    </a:ext>
                  </a:extLst>
                </a:gridCol>
                <a:gridCol w="621925">
                  <a:extLst>
                    <a:ext uri="{9D8B030D-6E8A-4147-A177-3AD203B41FA5}">
                      <a16:colId xmlns:a16="http://schemas.microsoft.com/office/drawing/2014/main" val="2963771105"/>
                    </a:ext>
                  </a:extLst>
                </a:gridCol>
              </a:tblGrid>
              <a:tr h="28634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Rathfarnham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 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 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 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1663006064"/>
                  </a:ext>
                </a:extLst>
              </a:tr>
              <a:tr h="28634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No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Location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Description of Works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Estimated cost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1563398496"/>
                  </a:ext>
                </a:extLst>
              </a:tr>
              <a:tr h="28634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1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Moyville Estate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Construct perimeter path around main open space adjacent to Whitechurch Estate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€40,000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1388470717"/>
                  </a:ext>
                </a:extLst>
              </a:tr>
              <a:tr h="28634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2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Cypress Lawn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Overlay existing footpath on open space between Cypress Lawn and Cypress Grove Road.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€45,000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2354397737"/>
                  </a:ext>
                </a:extLst>
              </a:tr>
              <a:tr h="16063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3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Ely Arch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Public Realm upgrade works on Ely Arch open space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€50,000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2377201185"/>
                  </a:ext>
                </a:extLst>
              </a:tr>
              <a:tr h="28634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4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Willbrook/Fonthill estates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Wildflower/bulb planting on open space between estates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€10,000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3800998546"/>
                  </a:ext>
                </a:extLst>
              </a:tr>
              <a:tr h="28634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5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Tymon Park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Improvement works to accommodate new intergenerational facility at the Wellington Lane car park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€150,000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1464951595"/>
                  </a:ext>
                </a:extLst>
              </a:tr>
              <a:tr h="16063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6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Firhouse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Public lighting scheme on footpath on open space adjacent to Scoil Treasa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€30,000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3916385237"/>
                  </a:ext>
                </a:extLst>
              </a:tr>
              <a:tr h="16063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7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Firhouse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Overlay existing footpath from Scoil Treasa to Carrigwood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€10,000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2392028439"/>
                  </a:ext>
                </a:extLst>
              </a:tr>
              <a:tr h="16063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8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Carrigwood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Erect fencing around Carrigwood playspace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€40,000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3891318432"/>
                  </a:ext>
                </a:extLst>
              </a:tr>
              <a:tr h="16063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9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Glendown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Erect fencing around Glendown playspace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€40,000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2620721348"/>
                  </a:ext>
                </a:extLst>
              </a:tr>
              <a:tr h="28634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10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Glenmore Court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Overlay hard surface area between Glenmore Court and Whitechurch estate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€30,000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2510611078"/>
                  </a:ext>
                </a:extLst>
              </a:tr>
              <a:tr h="28634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11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Grange Road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Upgrade works to wildflower margin along cycletrack/walkway from Grange Road to Grange Downs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€5,000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1964253699"/>
                  </a:ext>
                </a:extLst>
              </a:tr>
              <a:tr h="16063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12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Cypess Downs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Overlay existing footpath on open space adjoining The Heath &amp; The Court.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€10,000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1483411135"/>
                  </a:ext>
                </a:extLst>
              </a:tr>
              <a:tr h="28634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13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Dodder View Road/Fairways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Bulb planting scheme at Fairways Estate and adjacent to Dodder View Road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€5,000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396924557"/>
                  </a:ext>
                </a:extLst>
              </a:tr>
              <a:tr h="16063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14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Dodder Valley Park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Bulb planting at focal points within Dodder Valley Park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€10,000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45368629"/>
                  </a:ext>
                </a:extLst>
              </a:tr>
              <a:tr h="160630">
                <a:tc>
                  <a:txBody>
                    <a:bodyPr/>
                    <a:lstStyle/>
                    <a:p>
                      <a:pPr fontAlgn="t"/>
                      <a:r>
                        <a:rPr lang="en-IE" sz="900" b="1">
                          <a:effectLst/>
                        </a:rPr>
                        <a:t>15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Templeroan Estate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Construct phase one of loop footpath around main open space</a:t>
                      </a:r>
                      <a:endParaRPr lang="en-GB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€35,000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1042850827"/>
                  </a:ext>
                </a:extLst>
              </a:tr>
              <a:tr h="160630"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 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 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>
                          <a:effectLst/>
                        </a:rPr>
                        <a:t> </a:t>
                      </a:r>
                      <a:endParaRPr lang="en-IE" sz="9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900" b="1" dirty="0">
                          <a:effectLst/>
                        </a:rPr>
                        <a:t>€510,000</a:t>
                      </a:r>
                      <a:endParaRPr lang="en-IE" sz="9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7460" marR="17460" marT="17460" marB="17460"/>
                </a:tc>
                <a:extLst>
                  <a:ext uri="{0D108BD9-81ED-4DB2-BD59-A6C34878D82A}">
                    <a16:rowId xmlns:a16="http://schemas.microsoft.com/office/drawing/2014/main" val="3389363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536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6EC3E-BA1C-4FB0-84ED-0756CED7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58" y="0"/>
            <a:ext cx="10058400" cy="1450757"/>
          </a:xfrm>
        </p:spPr>
        <p:txBody>
          <a:bodyPr>
            <a:normAutofit/>
          </a:bodyPr>
          <a:lstStyle/>
          <a:p>
            <a:r>
              <a:rPr lang="en-GB" sz="1600" b="1" i="0" u="sng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SURFACE WATER MINOR WORKS PROGRAMME 2023</a:t>
            </a:r>
            <a:br>
              <a:rPr lang="en-GB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br>
              <a:rPr lang="en-GB" sz="1600" dirty="0"/>
            </a:br>
            <a:endParaRPr lang="en-IE" sz="1600" b="1" dirty="0"/>
          </a:p>
        </p:txBody>
      </p:sp>
      <p:pic>
        <p:nvPicPr>
          <p:cNvPr id="7" name="Picture 6" descr="Image result for south dublin county council logo transparent">
            <a:extLst>
              <a:ext uri="{FF2B5EF4-FFF2-40B4-BE49-F238E27FC236}">
                <a16:creationId xmlns:a16="http://schemas.microsoft.com/office/drawing/2014/main" id="{EA675A40-AC9B-4508-BCDC-DD7F36BF8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9529" y="4933836"/>
            <a:ext cx="2452916" cy="93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FEA4EE9B-9CAB-4B45-8F04-5F037B5A44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6188267"/>
              </p:ext>
            </p:extLst>
          </p:nvPr>
        </p:nvGraphicFramePr>
        <p:xfrm>
          <a:off x="660736" y="1656773"/>
          <a:ext cx="10058400" cy="327706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631735">
                  <a:extLst>
                    <a:ext uri="{9D8B030D-6E8A-4147-A177-3AD203B41FA5}">
                      <a16:colId xmlns:a16="http://schemas.microsoft.com/office/drawing/2014/main" val="2580039770"/>
                    </a:ext>
                  </a:extLst>
                </a:gridCol>
                <a:gridCol w="4217499">
                  <a:extLst>
                    <a:ext uri="{9D8B030D-6E8A-4147-A177-3AD203B41FA5}">
                      <a16:colId xmlns:a16="http://schemas.microsoft.com/office/drawing/2014/main" val="1141515868"/>
                    </a:ext>
                  </a:extLst>
                </a:gridCol>
                <a:gridCol w="2209166">
                  <a:extLst>
                    <a:ext uri="{9D8B030D-6E8A-4147-A177-3AD203B41FA5}">
                      <a16:colId xmlns:a16="http://schemas.microsoft.com/office/drawing/2014/main" val="2692453336"/>
                    </a:ext>
                  </a:extLst>
                </a:gridCol>
              </a:tblGrid>
              <a:tr h="243137">
                <a:tc>
                  <a:txBody>
                    <a:bodyPr/>
                    <a:lstStyle/>
                    <a:p>
                      <a:pPr fontAlgn="t"/>
                      <a:r>
                        <a:rPr lang="en-IE" sz="1200" b="1">
                          <a:effectLst/>
                        </a:rPr>
                        <a:t>Location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200" b="1">
                          <a:effectLst/>
                        </a:rPr>
                        <a:t>Project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200" b="1">
                          <a:effectLst/>
                        </a:rPr>
                        <a:t>Projected Exp. For 2022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extLst>
                  <a:ext uri="{0D108BD9-81ED-4DB2-BD59-A6C34878D82A}">
                    <a16:rowId xmlns:a16="http://schemas.microsoft.com/office/drawing/2014/main" val="1848745387"/>
                  </a:ext>
                </a:extLst>
              </a:tr>
              <a:tr h="433418">
                <a:tc>
                  <a:txBody>
                    <a:bodyPr/>
                    <a:lstStyle/>
                    <a:p>
                      <a:pPr fontAlgn="t"/>
                      <a:r>
                        <a:rPr lang="en-IE" sz="1200">
                          <a:effectLst/>
                        </a:rPr>
                        <a:t>Rathcoole Park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200">
                          <a:effectLst/>
                        </a:rPr>
                        <a:t>Regrade river bank – to alleviate overspill during heavy rainfall</a:t>
                      </a:r>
                      <a:endParaRPr lang="en-GB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200">
                          <a:effectLst/>
                        </a:rPr>
                        <a:t>€5,000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extLst>
                  <a:ext uri="{0D108BD9-81ED-4DB2-BD59-A6C34878D82A}">
                    <a16:rowId xmlns:a16="http://schemas.microsoft.com/office/drawing/2014/main" val="3338528059"/>
                  </a:ext>
                </a:extLst>
              </a:tr>
              <a:tr h="433418">
                <a:tc>
                  <a:txBody>
                    <a:bodyPr/>
                    <a:lstStyle/>
                    <a:p>
                      <a:pPr fontAlgn="t"/>
                      <a:r>
                        <a:rPr lang="en-IE" sz="1200">
                          <a:effectLst/>
                        </a:rPr>
                        <a:t>Tay Lane, Rathcoole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200">
                          <a:effectLst/>
                        </a:rPr>
                        <a:t>Regrade road to allow installation of upsized surface water pipework</a:t>
                      </a:r>
                      <a:endParaRPr lang="en-GB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200">
                          <a:effectLst/>
                        </a:rPr>
                        <a:t>€15,000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extLst>
                  <a:ext uri="{0D108BD9-81ED-4DB2-BD59-A6C34878D82A}">
                    <a16:rowId xmlns:a16="http://schemas.microsoft.com/office/drawing/2014/main" val="1974243613"/>
                  </a:ext>
                </a:extLst>
              </a:tr>
              <a:tr h="243137">
                <a:tc>
                  <a:txBody>
                    <a:bodyPr/>
                    <a:lstStyle/>
                    <a:p>
                      <a:pPr fontAlgn="t"/>
                      <a:r>
                        <a:rPr lang="en-IE" sz="1200">
                          <a:effectLst/>
                        </a:rPr>
                        <a:t>Hazelhatch Road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200">
                          <a:effectLst/>
                        </a:rPr>
                        <a:t>Repair and upgrade surface water pipe ~1km</a:t>
                      </a:r>
                      <a:endParaRPr lang="en-GB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200">
                          <a:effectLst/>
                        </a:rPr>
                        <a:t>€150,000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extLst>
                  <a:ext uri="{0D108BD9-81ED-4DB2-BD59-A6C34878D82A}">
                    <a16:rowId xmlns:a16="http://schemas.microsoft.com/office/drawing/2014/main" val="3536327424"/>
                  </a:ext>
                </a:extLst>
              </a:tr>
              <a:tr h="433418">
                <a:tc>
                  <a:txBody>
                    <a:bodyPr/>
                    <a:lstStyle/>
                    <a:p>
                      <a:pPr fontAlgn="t"/>
                      <a:r>
                        <a:rPr lang="en-IE" sz="1200">
                          <a:effectLst/>
                        </a:rPr>
                        <a:t>Lucan Village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200">
                          <a:effectLst/>
                        </a:rPr>
                        <a:t>New surface water pipeline required to facilitate and improve road drainage</a:t>
                      </a:r>
                      <a:endParaRPr lang="en-GB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200">
                          <a:effectLst/>
                        </a:rPr>
                        <a:t>€100,000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extLst>
                  <a:ext uri="{0D108BD9-81ED-4DB2-BD59-A6C34878D82A}">
                    <a16:rowId xmlns:a16="http://schemas.microsoft.com/office/drawing/2014/main" val="2061845526"/>
                  </a:ext>
                </a:extLst>
              </a:tr>
              <a:tr h="623699">
                <a:tc>
                  <a:txBody>
                    <a:bodyPr/>
                    <a:lstStyle/>
                    <a:p>
                      <a:pPr fontAlgn="t"/>
                      <a:r>
                        <a:rPr lang="en-IE" sz="1200">
                          <a:effectLst/>
                        </a:rPr>
                        <a:t>Butterfield Park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200">
                          <a:effectLst/>
                        </a:rPr>
                        <a:t>New surface water sewer to allow separation of surface water and foul sewage to alleviate foul sewer flooding.</a:t>
                      </a:r>
                      <a:endParaRPr lang="en-GB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200">
                          <a:effectLst/>
                        </a:rPr>
                        <a:t>€65,000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extLst>
                  <a:ext uri="{0D108BD9-81ED-4DB2-BD59-A6C34878D82A}">
                    <a16:rowId xmlns:a16="http://schemas.microsoft.com/office/drawing/2014/main" val="562925416"/>
                  </a:ext>
                </a:extLst>
              </a:tr>
              <a:tr h="623699">
                <a:tc>
                  <a:txBody>
                    <a:bodyPr/>
                    <a:lstStyle/>
                    <a:p>
                      <a:pPr fontAlgn="t"/>
                      <a:r>
                        <a:rPr lang="en-IE" sz="1200">
                          <a:effectLst/>
                        </a:rPr>
                        <a:t>Cloverhill Road (Palmerstown Woods)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200">
                          <a:effectLst/>
                        </a:rPr>
                        <a:t>New surface water pipeline required to provide improved drainage. Project will coordinate with a Roads project in same location.</a:t>
                      </a:r>
                      <a:endParaRPr lang="en-GB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200">
                          <a:effectLst/>
                        </a:rPr>
                        <a:t>€100,000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extLst>
                  <a:ext uri="{0D108BD9-81ED-4DB2-BD59-A6C34878D82A}">
                    <a16:rowId xmlns:a16="http://schemas.microsoft.com/office/drawing/2014/main" val="2000922200"/>
                  </a:ext>
                </a:extLst>
              </a:tr>
              <a:tr h="243137">
                <a:tc>
                  <a:txBody>
                    <a:bodyPr/>
                    <a:lstStyle/>
                    <a:p>
                      <a:pPr fontAlgn="t"/>
                      <a:r>
                        <a:rPr lang="en-IE" sz="1200" b="1">
                          <a:effectLst/>
                        </a:rPr>
                        <a:t>Total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200" b="1">
                          <a:effectLst/>
                        </a:rPr>
                        <a:t> </a:t>
                      </a:r>
                      <a:endParaRPr lang="en-IE" sz="120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E" sz="1200" b="1" dirty="0">
                          <a:effectLst/>
                        </a:rPr>
                        <a:t>€435,000</a:t>
                      </a:r>
                      <a:endParaRPr lang="en-IE" sz="12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6428" marR="26428" marT="26428" marB="26428"/>
                </a:tc>
                <a:extLst>
                  <a:ext uri="{0D108BD9-81ED-4DB2-BD59-A6C34878D82A}">
                    <a16:rowId xmlns:a16="http://schemas.microsoft.com/office/drawing/2014/main" val="3717473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0599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155</TotalTime>
  <Words>1451</Words>
  <Application>Microsoft Office PowerPoint</Application>
  <PresentationFormat>Widescreen</PresentationFormat>
  <Paragraphs>413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Calibri Light</vt:lpstr>
      <vt:lpstr>Verdana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SURFACE WATER MINOR WORKS PROGRAMME 2023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Redmond</dc:creator>
  <cp:lastModifiedBy>Teresa Walsh</cp:lastModifiedBy>
  <cp:revision>11</cp:revision>
  <dcterms:created xsi:type="dcterms:W3CDTF">2023-02-07T14:19:30Z</dcterms:created>
  <dcterms:modified xsi:type="dcterms:W3CDTF">2023-02-08T13:10:31Z</dcterms:modified>
</cp:coreProperties>
</file>