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0" r:id="rId3"/>
    <p:sldId id="257" r:id="rId4"/>
    <p:sldId id="259"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712" autoAdjust="0"/>
  </p:normalViewPr>
  <p:slideViewPr>
    <p:cSldViewPr snapToGrid="0">
      <p:cViewPr varScale="1">
        <p:scale>
          <a:sx n="108" d="100"/>
          <a:sy n="108" d="100"/>
        </p:scale>
        <p:origin x="42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0EC09-22BC-4B6C-AFC0-A0384D0B9599}" type="datetimeFigureOut">
              <a:rPr lang="en-IE" smtClean="0"/>
              <a:t>07/02/2023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DDBB2-9C67-4CFD-AD66-EF8C0DF44F88}" type="slidenum">
              <a:rPr lang="en-IE" smtClean="0"/>
              <a:t>‹#›</a:t>
            </a:fld>
            <a:endParaRPr lang="en-IE"/>
          </a:p>
        </p:txBody>
      </p:sp>
    </p:spTree>
    <p:extLst>
      <p:ext uri="{BB962C8B-B14F-4D97-AF65-F5344CB8AC3E}">
        <p14:creationId xmlns:p14="http://schemas.microsoft.com/office/powerpoint/2010/main" val="427870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dcc.ie/en/services/business/enterprise/business-support/shop-front-gra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83838"/>
                </a:solidFill>
                <a:effectLst/>
                <a:latin typeface="Montserrat" panose="00000500000000000000" pitchFamily="2" charset="0"/>
              </a:rPr>
              <a:t>Details of the scheme including Terms and Conditions and application details for 2023 are available on the Council’s website at </a:t>
            </a:r>
            <a:r>
              <a:rPr lang="en-GB" b="0" i="0" u="sng" dirty="0">
                <a:solidFill>
                  <a:srgbClr val="337AB7"/>
                </a:solidFill>
                <a:effectLst/>
                <a:latin typeface="Montserrat" panose="00000500000000000000" pitchFamily="2" charset="0"/>
                <a:hlinkClick r:id="rId3"/>
              </a:rPr>
              <a:t>http://www.sdcc.ie/business/enterprise/business-support/shop-front-grant</a:t>
            </a:r>
            <a:endParaRPr lang="en-GB" b="0" i="0" dirty="0">
              <a:solidFill>
                <a:srgbClr val="383838"/>
              </a:solidFill>
              <a:effectLst/>
              <a:latin typeface="Montserrat" panose="00000500000000000000" pitchFamily="2" charset="0"/>
            </a:endParaRPr>
          </a:p>
          <a:p>
            <a:pPr algn="l"/>
            <a:r>
              <a:rPr lang="en-GB" b="0" i="0" dirty="0">
                <a:solidFill>
                  <a:srgbClr val="383838"/>
                </a:solidFill>
                <a:effectLst/>
                <a:latin typeface="Montserrat" panose="00000500000000000000" pitchFamily="2" charset="0"/>
              </a:rPr>
              <a:t> </a:t>
            </a:r>
          </a:p>
          <a:p>
            <a:pPr algn="l"/>
            <a:r>
              <a:rPr lang="en-GB" b="0" i="0" dirty="0">
                <a:solidFill>
                  <a:srgbClr val="383838"/>
                </a:solidFill>
                <a:effectLst/>
                <a:latin typeface="Montserrat" panose="00000500000000000000" pitchFamily="2" charset="0"/>
              </a:rPr>
              <a:t>Contact econdev@sdublincoco.ie or phone 01-4149000 with any queries regarding the scheme.</a:t>
            </a:r>
          </a:p>
          <a:p>
            <a:endParaRPr lang="en-IE" dirty="0"/>
          </a:p>
        </p:txBody>
      </p:sp>
      <p:sp>
        <p:nvSpPr>
          <p:cNvPr id="4" name="Slide Number Placeholder 3"/>
          <p:cNvSpPr>
            <a:spLocks noGrp="1"/>
          </p:cNvSpPr>
          <p:nvPr>
            <p:ph type="sldNum" sz="quarter" idx="5"/>
          </p:nvPr>
        </p:nvSpPr>
        <p:spPr/>
        <p:txBody>
          <a:bodyPr/>
          <a:lstStyle/>
          <a:p>
            <a:fld id="{209DDBB2-9C67-4CFD-AD66-EF8C0DF44F88}" type="slidenum">
              <a:rPr lang="en-IE" smtClean="0"/>
              <a:t>2</a:t>
            </a:fld>
            <a:endParaRPr lang="en-IE"/>
          </a:p>
        </p:txBody>
      </p:sp>
    </p:spTree>
    <p:extLst>
      <p:ext uri="{BB962C8B-B14F-4D97-AF65-F5344CB8AC3E}">
        <p14:creationId xmlns:p14="http://schemas.microsoft.com/office/powerpoint/2010/main" val="418269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83838"/>
                </a:solidFill>
                <a:effectLst/>
                <a:latin typeface="Montserrat" panose="00000500000000000000" pitchFamily="2" charset="0"/>
              </a:rPr>
              <a:t>The annual Shopfront Grant Scheme provides grants for shopfront improvements ranging from painting updates to replacing an entire shopfront. Grants are available for a maximum of 50% of overall costs. Furthermore, a prize of €1,000 is awarded for the Best Designed Shopfront under the scheme. 2022 is the ninth successive year of this progressive scheme, supported by South Dublin County Council. The scheme is becoming increasingly popular, and the council would encourage local businesses to apply for the 2023 scheme.</a:t>
            </a:r>
          </a:p>
          <a:p>
            <a:br>
              <a:rPr lang="en-GB" dirty="0"/>
            </a:br>
            <a:endParaRPr lang="en-IE" dirty="0"/>
          </a:p>
        </p:txBody>
      </p:sp>
      <p:sp>
        <p:nvSpPr>
          <p:cNvPr id="4" name="Slide Number Placeholder 3"/>
          <p:cNvSpPr>
            <a:spLocks noGrp="1"/>
          </p:cNvSpPr>
          <p:nvPr>
            <p:ph type="sldNum" sz="quarter" idx="5"/>
          </p:nvPr>
        </p:nvSpPr>
        <p:spPr/>
        <p:txBody>
          <a:bodyPr/>
          <a:lstStyle/>
          <a:p>
            <a:fld id="{209DDBB2-9C67-4CFD-AD66-EF8C0DF44F88}" type="slidenum">
              <a:rPr lang="en-IE" smtClean="0"/>
              <a:t>3</a:t>
            </a:fld>
            <a:endParaRPr lang="en-IE"/>
          </a:p>
        </p:txBody>
      </p:sp>
    </p:spTree>
    <p:extLst>
      <p:ext uri="{BB962C8B-B14F-4D97-AF65-F5344CB8AC3E}">
        <p14:creationId xmlns:p14="http://schemas.microsoft.com/office/powerpoint/2010/main" val="205527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83838"/>
                </a:solidFill>
                <a:effectLst/>
                <a:latin typeface="Montserrat" panose="00000500000000000000" pitchFamily="2" charset="0"/>
              </a:rPr>
              <a:t>Paint, wallpaper and decor experts Templeogue Décor have been awarded €1,000 in recognition of the work undertaken to transform the shopfront design of its business premises.</a:t>
            </a:r>
          </a:p>
          <a:p>
            <a:r>
              <a:rPr lang="en-GB" b="0" i="0" dirty="0">
                <a:solidFill>
                  <a:srgbClr val="383838"/>
                </a:solidFill>
                <a:effectLst/>
                <a:latin typeface="Montserrat" panose="00000500000000000000" pitchFamily="2" charset="0"/>
              </a:rPr>
              <a:t>Templeogue Décor, 293 Templeogue Road, Templeogue Village, received €1,000 from South Dublin County Council under the Council’s annual Shopfront Grant Scheme. The award of Best Designed Shopfront was in addition to a grant received to part fund the installation of an improved shopfront design.</a:t>
            </a:r>
            <a:br>
              <a:rPr lang="en-GB" dirty="0"/>
            </a:br>
            <a:endParaRPr lang="en-IE" dirty="0"/>
          </a:p>
        </p:txBody>
      </p:sp>
      <p:sp>
        <p:nvSpPr>
          <p:cNvPr id="4" name="Slide Number Placeholder 3"/>
          <p:cNvSpPr>
            <a:spLocks noGrp="1"/>
          </p:cNvSpPr>
          <p:nvPr>
            <p:ph type="sldNum" sz="quarter" idx="5"/>
          </p:nvPr>
        </p:nvSpPr>
        <p:spPr/>
        <p:txBody>
          <a:bodyPr/>
          <a:lstStyle/>
          <a:p>
            <a:fld id="{209DDBB2-9C67-4CFD-AD66-EF8C0DF44F88}" type="slidenum">
              <a:rPr lang="en-IE" smtClean="0"/>
              <a:t>4</a:t>
            </a:fld>
            <a:endParaRPr lang="en-IE"/>
          </a:p>
        </p:txBody>
      </p:sp>
    </p:spTree>
    <p:extLst>
      <p:ext uri="{BB962C8B-B14F-4D97-AF65-F5344CB8AC3E}">
        <p14:creationId xmlns:p14="http://schemas.microsoft.com/office/powerpoint/2010/main" val="348806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BA19-AFC9-4776-BA6E-ADE312A503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436C36A-2068-45EE-9DD2-3A1EBD0DB4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FD49E77-76D4-485E-83D9-3BD99F0FBCB2}"/>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C82F4844-30E3-4E9A-8704-79F067E6E48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98719EC-B98B-4F9C-9BBC-D2185059D9D3}"/>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2198505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D8F5-665C-43F1-9632-114A41E880B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F4273C5-FE97-497A-B9CF-F9D803D48B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2C0D033-7447-4710-A8E4-CF2E244DDA9F}"/>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8ED99E45-53F4-46D6-A1AF-3D4829CB5DB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29A83D3-429D-43B1-8A1B-539D58E2D364}"/>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374255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7842D-98EB-44B1-B6A5-3B004178D6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05E6FB9-1FCC-407D-AC5B-B51035726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7C3F69B-6453-4338-A928-7C293696ADAD}"/>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9531030C-CD6E-4007-9FA8-826AF395831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283019A-7E79-4169-919B-B5446C822937}"/>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33141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B055-D9D7-430F-805E-8E11D7735B0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DC9553C-8532-4870-9B38-E6062BF841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2414F67-C752-4448-9B97-53FEE00AC15A}"/>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75957EF2-DDBE-445F-B6E5-A02C538373A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329182-54D2-4008-9ADF-8AC82B679EBF}"/>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57287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00E2-6B7D-4380-A760-1D0443952C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D2D7619-FC66-4EFF-9DA8-D63641462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54E1D8-E297-479E-8713-6357091F8C24}"/>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14F36DC0-62FE-4E14-9F8F-850684046B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A063EE-1CD1-458B-8E23-78C381EAC4E9}"/>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156382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7189-55E8-4DD5-9774-02A5696DCB1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93142E3-F718-46AA-A0A4-3B00843B5C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4211675-F871-4444-97D1-1A881E386C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53535D5-50DA-4E2F-8EC5-C45E88A7D4C8}"/>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6" name="Footer Placeholder 5">
            <a:extLst>
              <a:ext uri="{FF2B5EF4-FFF2-40B4-BE49-F238E27FC236}">
                <a16:creationId xmlns:a16="http://schemas.microsoft.com/office/drawing/2014/main" id="{1F9E6117-EE98-4944-BEFD-00A06FE3A88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A18579E-B768-4C41-91AE-0F910F83116C}"/>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2394630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AC3D-47DF-499B-BADC-01929897AEA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BEF1F86-37AD-40BE-8339-BE67DBD8B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7D853-BFF3-4DB1-B4E4-C1B88E3820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6FB976E-77D3-4560-BA6F-AA6AFD4EF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04D97-EB09-478B-BEDB-9EDDE1FDCF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DF2952C-C22D-4C0E-BEBA-D6D96903F679}"/>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8" name="Footer Placeholder 7">
            <a:extLst>
              <a:ext uri="{FF2B5EF4-FFF2-40B4-BE49-F238E27FC236}">
                <a16:creationId xmlns:a16="http://schemas.microsoft.com/office/drawing/2014/main" id="{051CE985-E6CE-4C87-BC49-937366B19798}"/>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87DA861-3BF4-4E4D-BEE9-D4306D651918}"/>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95170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0DB6-7845-4BEA-B014-E9365A638EB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C970F0A-D23B-4798-A271-5E1F2E357AB6}"/>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4" name="Footer Placeholder 3">
            <a:extLst>
              <a:ext uri="{FF2B5EF4-FFF2-40B4-BE49-F238E27FC236}">
                <a16:creationId xmlns:a16="http://schemas.microsoft.com/office/drawing/2014/main" id="{7048058C-2F04-4F08-A83D-4A77E52B2BE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021ADD3-D400-488C-B5E1-95086282D0D1}"/>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55951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F1986-EA9E-48BC-9C2A-3DAEAD6AD765}"/>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3" name="Footer Placeholder 2">
            <a:extLst>
              <a:ext uri="{FF2B5EF4-FFF2-40B4-BE49-F238E27FC236}">
                <a16:creationId xmlns:a16="http://schemas.microsoft.com/office/drawing/2014/main" id="{FBCD08F3-93EE-42D8-80DC-D48E9609CC4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21BFA66-D46A-47D5-98AC-0D6A88431EF6}"/>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384582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4139-28AB-4986-B6D6-76642042F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5608D89-B3BE-4149-93C2-6CF44FD38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795D020A-0079-4639-86D0-15C155ED1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15302A-7767-493C-9061-67D5E2C54AC5}"/>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6" name="Footer Placeholder 5">
            <a:extLst>
              <a:ext uri="{FF2B5EF4-FFF2-40B4-BE49-F238E27FC236}">
                <a16:creationId xmlns:a16="http://schemas.microsoft.com/office/drawing/2014/main" id="{FDD13030-BDFC-44D7-B619-7C2333BA20A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4F73162-62E9-4169-B8AC-9143A57C8F82}"/>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189126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CD9E-ADD4-4838-8F70-EF0A417FD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FC81C23-B0D3-43A2-8EFB-DEA084CC40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EB4AC32-DE55-4505-9CB4-2BBD31ACB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40403-5AB7-48D8-BD35-5BCC590D9577}"/>
              </a:ext>
            </a:extLst>
          </p:cNvPr>
          <p:cNvSpPr>
            <a:spLocks noGrp="1"/>
          </p:cNvSpPr>
          <p:nvPr>
            <p:ph type="dt" sz="half" idx="10"/>
          </p:nvPr>
        </p:nvSpPr>
        <p:spPr/>
        <p:txBody>
          <a:bodyPr/>
          <a:lstStyle/>
          <a:p>
            <a:fld id="{5B45932C-F462-4274-AB3F-1C557EA7EC2B}" type="datetimeFigureOut">
              <a:rPr lang="en-IE" smtClean="0"/>
              <a:t>07/02/2023</a:t>
            </a:fld>
            <a:endParaRPr lang="en-IE"/>
          </a:p>
        </p:txBody>
      </p:sp>
      <p:sp>
        <p:nvSpPr>
          <p:cNvPr id="6" name="Footer Placeholder 5">
            <a:extLst>
              <a:ext uri="{FF2B5EF4-FFF2-40B4-BE49-F238E27FC236}">
                <a16:creationId xmlns:a16="http://schemas.microsoft.com/office/drawing/2014/main" id="{8B8BF1B7-BFB1-4E33-B18D-B38B5CDE682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0C1967F-2722-4285-92D2-CE6B059E1FE5}"/>
              </a:ext>
            </a:extLst>
          </p:cNvPr>
          <p:cNvSpPr>
            <a:spLocks noGrp="1"/>
          </p:cNvSpPr>
          <p:nvPr>
            <p:ph type="sldNum" sz="quarter" idx="12"/>
          </p:nvPr>
        </p:nvSpPr>
        <p:spPr/>
        <p:txBody>
          <a:bodyPr/>
          <a:lstStyle/>
          <a:p>
            <a:fld id="{141F9F19-6431-48BF-9C07-CB0AD624F3CB}" type="slidenum">
              <a:rPr lang="en-IE" smtClean="0"/>
              <a:t>‹#›</a:t>
            </a:fld>
            <a:endParaRPr lang="en-IE"/>
          </a:p>
        </p:txBody>
      </p:sp>
    </p:spTree>
    <p:extLst>
      <p:ext uri="{BB962C8B-B14F-4D97-AF65-F5344CB8AC3E}">
        <p14:creationId xmlns:p14="http://schemas.microsoft.com/office/powerpoint/2010/main" val="18764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A55DC-F404-49AD-8B09-C6172DF91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05B0EA0-42D2-4EEE-A025-A07625420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6D2706-5A65-4F34-BD7B-67B298960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5932C-F462-4274-AB3F-1C557EA7EC2B}" type="datetimeFigureOut">
              <a:rPr lang="en-IE" smtClean="0"/>
              <a:t>07/02/2023</a:t>
            </a:fld>
            <a:endParaRPr lang="en-IE"/>
          </a:p>
        </p:txBody>
      </p:sp>
      <p:sp>
        <p:nvSpPr>
          <p:cNvPr id="5" name="Footer Placeholder 4">
            <a:extLst>
              <a:ext uri="{FF2B5EF4-FFF2-40B4-BE49-F238E27FC236}">
                <a16:creationId xmlns:a16="http://schemas.microsoft.com/office/drawing/2014/main" id="{DBA08EDD-3869-45D6-86D9-D6474C271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BE20BEBE-8585-4ECD-8754-B8943A8A6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F9F19-6431-48BF-9C07-CB0AD624F3CB}" type="slidenum">
              <a:rPr lang="en-IE" smtClean="0"/>
              <a:t>‹#›</a:t>
            </a:fld>
            <a:endParaRPr lang="en-IE"/>
          </a:p>
        </p:txBody>
      </p:sp>
    </p:spTree>
    <p:extLst>
      <p:ext uri="{BB962C8B-B14F-4D97-AF65-F5344CB8AC3E}">
        <p14:creationId xmlns:p14="http://schemas.microsoft.com/office/powerpoint/2010/main" val="176432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c 3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E14195-C37C-479A-AC06-8DD092131798}"/>
              </a:ext>
            </a:extLst>
          </p:cNvPr>
          <p:cNvSpPr>
            <a:spLocks noGrp="1"/>
          </p:cNvSpPr>
          <p:nvPr>
            <p:ph type="ctrTitle"/>
          </p:nvPr>
        </p:nvSpPr>
        <p:spPr>
          <a:xfrm>
            <a:off x="7080738" y="647593"/>
            <a:ext cx="4467792" cy="3060541"/>
          </a:xfrm>
        </p:spPr>
        <p:txBody>
          <a:bodyPr>
            <a:normAutofit/>
          </a:bodyPr>
          <a:lstStyle/>
          <a:p>
            <a:r>
              <a:rPr lang="en-GB" sz="5100">
                <a:solidFill>
                  <a:srgbClr val="FFFFFF"/>
                </a:solidFill>
              </a:rPr>
              <a:t>Shopfront Grant Scheme review </a:t>
            </a:r>
            <a:br>
              <a:rPr lang="en-GB" sz="5100">
                <a:solidFill>
                  <a:srgbClr val="FFFFFF"/>
                </a:solidFill>
              </a:rPr>
            </a:br>
            <a:r>
              <a:rPr lang="en-GB" sz="5100">
                <a:solidFill>
                  <a:srgbClr val="FFFFFF"/>
                </a:solidFill>
              </a:rPr>
              <a:t>year end 2022</a:t>
            </a:r>
            <a:endParaRPr lang="en-IE" sz="5100">
              <a:solidFill>
                <a:srgbClr val="FFFFFF"/>
              </a:solidFill>
            </a:endParaRPr>
          </a:p>
        </p:txBody>
      </p:sp>
      <p:sp>
        <p:nvSpPr>
          <p:cNvPr id="40" name="Oval 39">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04544A5-E1BF-42BC-B4ED-161CB7CCB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747" y="2456342"/>
            <a:ext cx="4252055" cy="1945315"/>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91021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building, outdoor&#10;&#10;Description automatically generated">
            <a:extLst>
              <a:ext uri="{FF2B5EF4-FFF2-40B4-BE49-F238E27FC236}">
                <a16:creationId xmlns:a16="http://schemas.microsoft.com/office/drawing/2014/main" id="{ED5FD571-5DD9-6B60-1BF3-04CC01F91AF8}"/>
              </a:ext>
            </a:extLst>
          </p:cNvPr>
          <p:cNvPicPr>
            <a:picLocks noChangeAspect="1"/>
          </p:cNvPicPr>
          <p:nvPr/>
        </p:nvPicPr>
        <p:blipFill rotWithShape="1">
          <a:blip r:embed="rId3">
            <a:extLst>
              <a:ext uri="{28A0092B-C50C-407E-A947-70E740481C1C}">
                <a14:useLocalDpi xmlns:a14="http://schemas.microsoft.com/office/drawing/2010/main" val="0"/>
              </a:ext>
            </a:extLst>
          </a:blip>
          <a:srcRect l="19999" r="10950" b="-1"/>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26E2A7-2C3C-CE3D-BFE4-F75EB578F37B}"/>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b="1">
                <a:solidFill>
                  <a:srgbClr val="FFFFFF"/>
                </a:solidFill>
              </a:rPr>
              <a:t>Shopfront Grant Scheme</a:t>
            </a:r>
          </a:p>
        </p:txBody>
      </p:sp>
      <p:sp>
        <p:nvSpPr>
          <p:cNvPr id="13" name="Oval 1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270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BB3F-B696-C22B-3544-6F44922B77E8}"/>
              </a:ext>
            </a:extLst>
          </p:cNvPr>
          <p:cNvSpPr>
            <a:spLocks noGrp="1"/>
          </p:cNvSpPr>
          <p:nvPr>
            <p:ph type="title"/>
          </p:nvPr>
        </p:nvSpPr>
        <p:spPr/>
        <p:txBody>
          <a:bodyPr/>
          <a:lstStyle/>
          <a:p>
            <a:r>
              <a:rPr lang="en-GB" dirty="0"/>
              <a:t>2022 vs 2021</a:t>
            </a:r>
            <a:endParaRPr lang="en-IE" dirty="0"/>
          </a:p>
        </p:txBody>
      </p:sp>
      <p:sp>
        <p:nvSpPr>
          <p:cNvPr id="3" name="Text Placeholder 2">
            <a:extLst>
              <a:ext uri="{FF2B5EF4-FFF2-40B4-BE49-F238E27FC236}">
                <a16:creationId xmlns:a16="http://schemas.microsoft.com/office/drawing/2014/main" id="{D136C7FE-C3A2-5AFB-B8C4-C778BBDA12CA}"/>
              </a:ext>
            </a:extLst>
          </p:cNvPr>
          <p:cNvSpPr>
            <a:spLocks noGrp="1"/>
          </p:cNvSpPr>
          <p:nvPr>
            <p:ph type="body" idx="1"/>
          </p:nvPr>
        </p:nvSpPr>
        <p:spPr/>
        <p:txBody>
          <a:bodyPr/>
          <a:lstStyle/>
          <a:p>
            <a:r>
              <a:rPr lang="en-GB" dirty="0"/>
              <a:t>2022</a:t>
            </a:r>
            <a:endParaRPr lang="en-IE" dirty="0"/>
          </a:p>
        </p:txBody>
      </p:sp>
      <p:sp>
        <p:nvSpPr>
          <p:cNvPr id="4" name="Content Placeholder 3">
            <a:extLst>
              <a:ext uri="{FF2B5EF4-FFF2-40B4-BE49-F238E27FC236}">
                <a16:creationId xmlns:a16="http://schemas.microsoft.com/office/drawing/2014/main" id="{2704D894-0F24-219D-9044-F1E5FE8C89FF}"/>
              </a:ext>
            </a:extLst>
          </p:cNvPr>
          <p:cNvSpPr>
            <a:spLocks noGrp="1"/>
          </p:cNvSpPr>
          <p:nvPr>
            <p:ph sz="half" idx="2"/>
          </p:nvPr>
        </p:nvSpPr>
        <p:spPr/>
        <p:txBody>
          <a:bodyPr/>
          <a:lstStyle/>
          <a:p>
            <a:r>
              <a:rPr lang="en-GB" dirty="0"/>
              <a:t>New applications: 15</a:t>
            </a:r>
          </a:p>
          <a:p>
            <a:r>
              <a:rPr lang="en-GB" dirty="0"/>
              <a:t>Carried forward: 10</a:t>
            </a:r>
          </a:p>
          <a:p>
            <a:r>
              <a:rPr lang="en-GB" dirty="0"/>
              <a:t>Complete: 14</a:t>
            </a:r>
          </a:p>
          <a:p>
            <a:r>
              <a:rPr lang="en-GB" dirty="0"/>
              <a:t>Average grant: €2,296.21</a:t>
            </a:r>
          </a:p>
          <a:p>
            <a:r>
              <a:rPr lang="en-IE" dirty="0"/>
              <a:t>Total spend: €32,146.94</a:t>
            </a:r>
          </a:p>
          <a:p>
            <a:endParaRPr lang="en-IE" dirty="0"/>
          </a:p>
        </p:txBody>
      </p:sp>
      <p:sp>
        <p:nvSpPr>
          <p:cNvPr id="5" name="Text Placeholder 4">
            <a:extLst>
              <a:ext uri="{FF2B5EF4-FFF2-40B4-BE49-F238E27FC236}">
                <a16:creationId xmlns:a16="http://schemas.microsoft.com/office/drawing/2014/main" id="{9003263C-AA27-901C-A372-7E71F0D14718}"/>
              </a:ext>
            </a:extLst>
          </p:cNvPr>
          <p:cNvSpPr>
            <a:spLocks noGrp="1"/>
          </p:cNvSpPr>
          <p:nvPr>
            <p:ph type="body" sz="quarter" idx="3"/>
          </p:nvPr>
        </p:nvSpPr>
        <p:spPr/>
        <p:txBody>
          <a:bodyPr/>
          <a:lstStyle/>
          <a:p>
            <a:r>
              <a:rPr lang="en-GB" dirty="0"/>
              <a:t>2021</a:t>
            </a:r>
            <a:endParaRPr lang="en-IE" dirty="0"/>
          </a:p>
        </p:txBody>
      </p:sp>
      <p:sp>
        <p:nvSpPr>
          <p:cNvPr id="6" name="Content Placeholder 5">
            <a:extLst>
              <a:ext uri="{FF2B5EF4-FFF2-40B4-BE49-F238E27FC236}">
                <a16:creationId xmlns:a16="http://schemas.microsoft.com/office/drawing/2014/main" id="{C63048F4-4B13-177C-04C7-20C4F733CF23}"/>
              </a:ext>
            </a:extLst>
          </p:cNvPr>
          <p:cNvSpPr>
            <a:spLocks noGrp="1"/>
          </p:cNvSpPr>
          <p:nvPr>
            <p:ph sz="quarter" idx="4"/>
          </p:nvPr>
        </p:nvSpPr>
        <p:spPr/>
        <p:txBody>
          <a:bodyPr/>
          <a:lstStyle/>
          <a:p>
            <a:r>
              <a:rPr lang="en-GB" dirty="0"/>
              <a:t>New applications: 28</a:t>
            </a:r>
          </a:p>
          <a:p>
            <a:r>
              <a:rPr lang="en-GB" dirty="0"/>
              <a:t>Carried forward: 4</a:t>
            </a:r>
          </a:p>
          <a:p>
            <a:r>
              <a:rPr lang="en-GB" dirty="0"/>
              <a:t>Complete: 16</a:t>
            </a:r>
          </a:p>
          <a:p>
            <a:r>
              <a:rPr lang="en-GB" dirty="0"/>
              <a:t>Average grant: €2,855.13</a:t>
            </a:r>
          </a:p>
          <a:p>
            <a:r>
              <a:rPr lang="en-IE" dirty="0"/>
              <a:t>Total spend: €45,682.05</a:t>
            </a:r>
          </a:p>
          <a:p>
            <a:endParaRPr lang="en-IE" dirty="0"/>
          </a:p>
        </p:txBody>
      </p:sp>
    </p:spTree>
    <p:extLst>
      <p:ext uri="{BB962C8B-B14F-4D97-AF65-F5344CB8AC3E}">
        <p14:creationId xmlns:p14="http://schemas.microsoft.com/office/powerpoint/2010/main" val="4716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414F9-3795-05B2-19AF-C966F4162EB8}"/>
              </a:ext>
            </a:extLst>
          </p:cNvPr>
          <p:cNvSpPr>
            <a:spLocks noGrp="1"/>
          </p:cNvSpPr>
          <p:nvPr>
            <p:ph type="title"/>
          </p:nvPr>
        </p:nvSpPr>
        <p:spPr>
          <a:xfrm>
            <a:off x="1171074" y="1396686"/>
            <a:ext cx="3240506" cy="4064628"/>
          </a:xfrm>
        </p:spPr>
        <p:txBody>
          <a:bodyPr>
            <a:normAutofit/>
          </a:bodyPr>
          <a:lstStyle/>
          <a:p>
            <a:r>
              <a:rPr lang="en-GB">
                <a:solidFill>
                  <a:srgbClr val="FFFFFF"/>
                </a:solidFill>
              </a:rPr>
              <a:t>Best Shopfront winner 2022</a:t>
            </a:r>
            <a:endParaRPr lang="en-IE">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9F3A01D-AD58-FC20-ECD1-AD3F8C929EFF}"/>
              </a:ext>
            </a:extLst>
          </p:cNvPr>
          <p:cNvSpPr>
            <a:spLocks noGrp="1"/>
          </p:cNvSpPr>
          <p:nvPr>
            <p:ph idx="1"/>
          </p:nvPr>
        </p:nvSpPr>
        <p:spPr>
          <a:xfrm>
            <a:off x="5370153" y="1526033"/>
            <a:ext cx="5536397" cy="3935281"/>
          </a:xfrm>
        </p:spPr>
        <p:txBody>
          <a:bodyPr>
            <a:normAutofit/>
          </a:bodyPr>
          <a:lstStyle/>
          <a:p>
            <a:r>
              <a:rPr lang="en-GB" b="0" i="0" dirty="0">
                <a:effectLst/>
                <a:latin typeface="Montserrat" panose="00000500000000000000" pitchFamily="2" charset="0"/>
              </a:rPr>
              <a:t>Templeogue Decor paint a beautiful picture with new shopfront</a:t>
            </a:r>
          </a:p>
          <a:p>
            <a:endParaRPr lang="en-IE" dirty="0"/>
          </a:p>
        </p:txBody>
      </p:sp>
      <p:pic>
        <p:nvPicPr>
          <p:cNvPr id="5" name="Picture 4" descr="Text&#10;&#10;Description automatically generated with medium confidence">
            <a:extLst>
              <a:ext uri="{FF2B5EF4-FFF2-40B4-BE49-F238E27FC236}">
                <a16:creationId xmlns:a16="http://schemas.microsoft.com/office/drawing/2014/main" id="{37EDA03D-ED1F-5789-EE92-4D1B56879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861" y="3015728"/>
            <a:ext cx="5034065" cy="3356043"/>
          </a:xfrm>
          <a:prstGeom prst="rect">
            <a:avLst/>
          </a:prstGeom>
        </p:spPr>
      </p:pic>
    </p:spTree>
    <p:extLst>
      <p:ext uri="{BB962C8B-B14F-4D97-AF65-F5344CB8AC3E}">
        <p14:creationId xmlns:p14="http://schemas.microsoft.com/office/powerpoint/2010/main" val="3288189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59">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building, outdoor, store&#10;&#10;Description automatically generated">
            <a:extLst>
              <a:ext uri="{FF2B5EF4-FFF2-40B4-BE49-F238E27FC236}">
                <a16:creationId xmlns:a16="http://schemas.microsoft.com/office/drawing/2014/main" id="{95A9F233-F0FB-70D4-D40A-51BB8F7E4CAB}"/>
              </a:ext>
            </a:extLst>
          </p:cNvPr>
          <p:cNvPicPr>
            <a:picLocks noChangeAspect="1"/>
          </p:cNvPicPr>
          <p:nvPr/>
        </p:nvPicPr>
        <p:blipFill rotWithShape="1">
          <a:blip r:embed="rId2">
            <a:extLst>
              <a:ext uri="{28A0092B-C50C-407E-A947-70E740481C1C}">
                <a14:useLocalDpi xmlns:a14="http://schemas.microsoft.com/office/drawing/2010/main" val="0"/>
              </a:ext>
            </a:extLst>
          </a:blip>
          <a:srcRect l="6047" r="15457" b="5"/>
          <a:stretch/>
        </p:blipFill>
        <p:spPr>
          <a:xfrm>
            <a:off x="312678" y="501986"/>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11" name="Picture 10" descr="A picture containing text, building, outdoor, street&#10;&#10;Description automatically generated">
            <a:extLst>
              <a:ext uri="{FF2B5EF4-FFF2-40B4-BE49-F238E27FC236}">
                <a16:creationId xmlns:a16="http://schemas.microsoft.com/office/drawing/2014/main" id="{B58BF8F9-64D1-7E5C-6C6C-67CAB0CE4867}"/>
              </a:ext>
            </a:extLst>
          </p:cNvPr>
          <p:cNvPicPr>
            <a:picLocks noChangeAspect="1"/>
          </p:cNvPicPr>
          <p:nvPr/>
        </p:nvPicPr>
        <p:blipFill rotWithShape="1">
          <a:blip r:embed="rId3">
            <a:extLst>
              <a:ext uri="{28A0092B-C50C-407E-A947-70E740481C1C}">
                <a14:useLocalDpi xmlns:a14="http://schemas.microsoft.com/office/drawing/2010/main" val="0"/>
              </a:ext>
            </a:extLst>
          </a:blip>
          <a:srcRect l="14340" r="10659" b="-3"/>
          <a:stretch/>
        </p:blipFill>
        <p:spPr>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descr="A picture containing text, outdoor, building, store&#10;&#10;Description automatically generated">
            <a:extLst>
              <a:ext uri="{FF2B5EF4-FFF2-40B4-BE49-F238E27FC236}">
                <a16:creationId xmlns:a16="http://schemas.microsoft.com/office/drawing/2014/main" id="{598B5033-DF04-6E9E-11AC-3E7200AE2E57}"/>
              </a:ext>
            </a:extLst>
          </p:cNvPr>
          <p:cNvPicPr>
            <a:picLocks noChangeAspect="1"/>
          </p:cNvPicPr>
          <p:nvPr/>
        </p:nvPicPr>
        <p:blipFill rotWithShape="1">
          <a:blip r:embed="rId4">
            <a:extLst>
              <a:ext uri="{28A0092B-C50C-407E-A947-70E740481C1C}">
                <a14:useLocalDpi xmlns:a14="http://schemas.microsoft.com/office/drawing/2010/main" val="0"/>
              </a:ext>
            </a:extLst>
          </a:blip>
          <a:srcRect l="19668" r="13579" b="-4"/>
          <a:stretch/>
        </p:blipFill>
        <p:spPr>
          <a:xfrm>
            <a:off x="312774" y="3429001"/>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picture containing text, building, outdoor, street&#10;&#10;Description automatically generated">
            <a:extLst>
              <a:ext uri="{FF2B5EF4-FFF2-40B4-BE49-F238E27FC236}">
                <a16:creationId xmlns:a16="http://schemas.microsoft.com/office/drawing/2014/main" id="{1C5E552D-A05F-927C-D4B2-92939120BE4E}"/>
              </a:ext>
            </a:extLst>
          </p:cNvPr>
          <p:cNvPicPr>
            <a:picLocks noChangeAspect="1"/>
          </p:cNvPicPr>
          <p:nvPr/>
        </p:nvPicPr>
        <p:blipFill rotWithShape="1">
          <a:blip r:embed="rId5">
            <a:extLst>
              <a:ext uri="{28A0092B-C50C-407E-A947-70E740481C1C}">
                <a14:useLocalDpi xmlns:a14="http://schemas.microsoft.com/office/drawing/2010/main" val="0"/>
              </a:ext>
            </a:extLst>
          </a:blip>
          <a:srcRect l="12191" r="21057" b="-4"/>
          <a:stretch/>
        </p:blipFill>
        <p:spPr>
          <a:xfrm>
            <a:off x="3276003" y="3428998"/>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88" name="Arc 6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5BEB7FA4-A377-CF3D-A75A-EDDDF85D25AE}"/>
              </a:ext>
            </a:extLst>
          </p:cNvPr>
          <p:cNvSpPr>
            <a:spLocks noGrp="1"/>
          </p:cNvSpPr>
          <p:nvPr>
            <p:ph type="title"/>
          </p:nvPr>
        </p:nvSpPr>
        <p:spPr>
          <a:xfrm>
            <a:off x="6532728" y="486184"/>
            <a:ext cx="5015804" cy="1325563"/>
          </a:xfrm>
        </p:spPr>
        <p:txBody>
          <a:bodyPr>
            <a:normAutofit/>
          </a:bodyPr>
          <a:lstStyle/>
          <a:p>
            <a:r>
              <a:rPr lang="en-GB" dirty="0"/>
              <a:t>2023 launch steps</a:t>
            </a:r>
            <a:endParaRPr lang="en-IE" dirty="0"/>
          </a:p>
        </p:txBody>
      </p:sp>
      <p:sp>
        <p:nvSpPr>
          <p:cNvPr id="3" name="Content Placeholder 2">
            <a:extLst>
              <a:ext uri="{FF2B5EF4-FFF2-40B4-BE49-F238E27FC236}">
                <a16:creationId xmlns:a16="http://schemas.microsoft.com/office/drawing/2014/main" id="{1EAE0059-59A0-E4B4-17BB-803F756EFC59}"/>
              </a:ext>
            </a:extLst>
          </p:cNvPr>
          <p:cNvSpPr>
            <a:spLocks noGrp="1"/>
          </p:cNvSpPr>
          <p:nvPr>
            <p:ph idx="1"/>
          </p:nvPr>
        </p:nvSpPr>
        <p:spPr>
          <a:xfrm>
            <a:off x="6532728" y="1946684"/>
            <a:ext cx="5015804" cy="4351338"/>
          </a:xfrm>
        </p:spPr>
        <p:txBody>
          <a:bodyPr>
            <a:normAutofit/>
          </a:bodyPr>
          <a:lstStyle/>
          <a:p>
            <a:endParaRPr lang="en-GB" sz="2200"/>
          </a:p>
          <a:p>
            <a:r>
              <a:rPr lang="en-GB" sz="2200"/>
              <a:t>€60,000 budget for 2023</a:t>
            </a:r>
          </a:p>
          <a:p>
            <a:r>
              <a:rPr lang="en-GB" sz="2200"/>
              <a:t>2022 Best Shopfront Winner selected</a:t>
            </a:r>
          </a:p>
          <a:p>
            <a:r>
              <a:rPr lang="en-GB" sz="2200"/>
              <a:t>Press Release issued</a:t>
            </a:r>
          </a:p>
          <a:p>
            <a:r>
              <a:rPr lang="en-GB" sz="2200"/>
              <a:t>Excess of 6,000 bi-lingual leaflets issued with rates letters</a:t>
            </a:r>
          </a:p>
          <a:p>
            <a:r>
              <a:rPr lang="en-GB" sz="2200"/>
              <a:t>Website and application form updated</a:t>
            </a:r>
          </a:p>
          <a:p>
            <a:r>
              <a:rPr lang="en-GB" sz="2200"/>
              <a:t>Village visits planned</a:t>
            </a:r>
          </a:p>
          <a:p>
            <a:r>
              <a:rPr lang="en-GB" sz="2200"/>
              <a:t>Suite of ads designed in English and Irish</a:t>
            </a:r>
          </a:p>
          <a:p>
            <a:r>
              <a:rPr lang="en-GB" sz="2200"/>
              <a:t>Press/bus shelter adverts planned.</a:t>
            </a:r>
            <a:endParaRPr lang="en-IE" sz="2200" dirty="0"/>
          </a:p>
        </p:txBody>
      </p:sp>
    </p:spTree>
    <p:extLst>
      <p:ext uri="{BB962C8B-B14F-4D97-AF65-F5344CB8AC3E}">
        <p14:creationId xmlns:p14="http://schemas.microsoft.com/office/powerpoint/2010/main" val="241281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7345</TotalTime>
  <Words>345</Words>
  <Application>Microsoft Office PowerPoint</Application>
  <PresentationFormat>Widescreen</PresentationFormat>
  <Paragraphs>37</Paragraphs>
  <Slides>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Montserrat</vt:lpstr>
      <vt:lpstr>Office Theme</vt:lpstr>
      <vt:lpstr>Shopfront Grant Scheme review  year end 2022</vt:lpstr>
      <vt:lpstr>Shopfront Grant Scheme</vt:lpstr>
      <vt:lpstr>2022 vs 2021</vt:lpstr>
      <vt:lpstr>Best Shopfront winner 2022</vt:lpstr>
      <vt:lpstr>2023 launch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Plan 2019-2020</dc:title>
  <dc:creator>Hannah Boylan</dc:creator>
  <cp:lastModifiedBy>Thomas Rooney</cp:lastModifiedBy>
  <cp:revision>39</cp:revision>
  <dcterms:created xsi:type="dcterms:W3CDTF">2019-09-03T14:53:21Z</dcterms:created>
  <dcterms:modified xsi:type="dcterms:W3CDTF">2023-02-07T17:40:46Z</dcterms:modified>
</cp:coreProperties>
</file>