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58" r:id="rId4"/>
    <p:sldId id="259" r:id="rId5"/>
    <p:sldId id="260" r:id="rId6"/>
    <p:sldId id="273" r:id="rId7"/>
    <p:sldId id="274" r:id="rId8"/>
    <p:sldId id="272" r:id="rId9"/>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a Walsh" userId="50d278d6-b95e-40ff-8196-b3bb55d94f63" providerId="ADAL" clId="{F4D8858F-3CB4-439F-9508-6420E3558068}"/>
    <pc:docChg chg="custSel modSld">
      <pc:chgData name="Teresa Walsh" userId="50d278d6-b95e-40ff-8196-b3bb55d94f63" providerId="ADAL" clId="{F4D8858F-3CB4-439F-9508-6420E3558068}" dt="2023-02-07T17:09:20.317" v="72" actId="20577"/>
      <pc:docMkLst>
        <pc:docMk/>
      </pc:docMkLst>
      <pc:sldChg chg="modSp mod">
        <pc:chgData name="Teresa Walsh" userId="50d278d6-b95e-40ff-8196-b3bb55d94f63" providerId="ADAL" clId="{F4D8858F-3CB4-439F-9508-6420E3558068}" dt="2023-02-07T17:07:42.398" v="14" actId="6549"/>
        <pc:sldMkLst>
          <pc:docMk/>
          <pc:sldMk cId="4240443674" sldId="258"/>
        </pc:sldMkLst>
        <pc:spChg chg="mod">
          <ac:chgData name="Teresa Walsh" userId="50d278d6-b95e-40ff-8196-b3bb55d94f63" providerId="ADAL" clId="{F4D8858F-3CB4-439F-9508-6420E3558068}" dt="2023-02-07T17:07:42.398" v="14" actId="6549"/>
          <ac:spMkLst>
            <pc:docMk/>
            <pc:sldMk cId="4240443674" sldId="258"/>
            <ac:spMk id="3" creationId="{2B02AAF4-0951-478A-8E33-725D7CE9F183}"/>
          </ac:spMkLst>
        </pc:spChg>
      </pc:sldChg>
      <pc:sldChg chg="modSp mod">
        <pc:chgData name="Teresa Walsh" userId="50d278d6-b95e-40ff-8196-b3bb55d94f63" providerId="ADAL" clId="{F4D8858F-3CB4-439F-9508-6420E3558068}" dt="2023-02-07T17:09:20.317" v="72" actId="20577"/>
        <pc:sldMkLst>
          <pc:docMk/>
          <pc:sldMk cId="4252492327" sldId="274"/>
        </pc:sldMkLst>
        <pc:spChg chg="mod">
          <ac:chgData name="Teresa Walsh" userId="50d278d6-b95e-40ff-8196-b3bb55d94f63" providerId="ADAL" clId="{F4D8858F-3CB4-439F-9508-6420E3558068}" dt="2023-02-07T17:09:20.317" v="72" actId="20577"/>
          <ac:spMkLst>
            <pc:docMk/>
            <pc:sldMk cId="4252492327" sldId="274"/>
            <ac:spMk id="1036" creationId="{AB7D68ED-2BEB-4298-A59E-350BA3467C6D}"/>
          </ac:spMkLst>
        </pc:spChg>
      </pc:sldChg>
      <pc:sldChg chg="modSp mod">
        <pc:chgData name="Teresa Walsh" userId="50d278d6-b95e-40ff-8196-b3bb55d94f63" providerId="ADAL" clId="{F4D8858F-3CB4-439F-9508-6420E3558068}" dt="2023-02-07T17:07:23.295" v="8" actId="6549"/>
        <pc:sldMkLst>
          <pc:docMk/>
          <pc:sldMk cId="1188938648" sldId="275"/>
        </pc:sldMkLst>
        <pc:spChg chg="mod">
          <ac:chgData name="Teresa Walsh" userId="50d278d6-b95e-40ff-8196-b3bb55d94f63" providerId="ADAL" clId="{F4D8858F-3CB4-439F-9508-6420E3558068}" dt="2023-02-07T17:07:23.295" v="8" actId="6549"/>
          <ac:spMkLst>
            <pc:docMk/>
            <pc:sldMk cId="1188938648" sldId="275"/>
            <ac:spMk id="1036" creationId="{AB7D68ED-2BEB-4298-A59E-350BA3467C6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57BF9-C121-4A39-AE91-A4D62936E2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7B9F72F5-04A5-426A-B9DD-BA7AFEEE40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0DE34FEF-0379-4271-8450-1F678DD3A69A}"/>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5" name="Footer Placeholder 4">
            <a:extLst>
              <a:ext uri="{FF2B5EF4-FFF2-40B4-BE49-F238E27FC236}">
                <a16:creationId xmlns:a16="http://schemas.microsoft.com/office/drawing/2014/main" id="{6BD4F69D-5197-4E40-96CC-EC668A92D5D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DCABBF9-047A-448B-A858-2DDF528B00AD}"/>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34310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0489E-FFB7-4DD4-B651-DE7C9D2B66A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0232BA74-166C-464F-93C4-A978FEBC0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F6E934D-A4FB-458B-9D89-3383FD065AFF}"/>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5" name="Footer Placeholder 4">
            <a:extLst>
              <a:ext uri="{FF2B5EF4-FFF2-40B4-BE49-F238E27FC236}">
                <a16:creationId xmlns:a16="http://schemas.microsoft.com/office/drawing/2014/main" id="{85E966EB-3C18-4C81-A85F-0DC005CD46D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C8CB248-2AD8-4AC4-B26B-4F7B3FE64CB7}"/>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319760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EF3D19-5260-4D01-840E-70C885DA268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DE0D15CF-899A-4B48-947B-59FA18DC65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E15EE85-253A-4E1E-8262-669E4E7F8930}"/>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5" name="Footer Placeholder 4">
            <a:extLst>
              <a:ext uri="{FF2B5EF4-FFF2-40B4-BE49-F238E27FC236}">
                <a16:creationId xmlns:a16="http://schemas.microsoft.com/office/drawing/2014/main" id="{6ACE1868-6F48-4AE5-BF0D-B4FE8BB2A4D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5892DCF-A857-4015-AF3F-546BE7C380A1}"/>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480931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B8B8C-80FE-44C2-B18A-4F843F2DBB7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0901A92-B339-43F6-BB64-77876639C1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D3506B7-E4A1-48AA-96AC-A49DDB933290}"/>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5" name="Footer Placeholder 4">
            <a:extLst>
              <a:ext uri="{FF2B5EF4-FFF2-40B4-BE49-F238E27FC236}">
                <a16:creationId xmlns:a16="http://schemas.microsoft.com/office/drawing/2014/main" id="{5F02C6F7-33AC-4FD0-961D-8DF49F40249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298B741-28F2-428C-85AC-51BC449EA423}"/>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969081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E0E7B-104B-40BD-ABFA-D0D159A0DA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19134E0F-F72A-49DD-B900-9E07293519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9D0E33-DA08-4839-AC67-C64F4E11D1F3}"/>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5" name="Footer Placeholder 4">
            <a:extLst>
              <a:ext uri="{FF2B5EF4-FFF2-40B4-BE49-F238E27FC236}">
                <a16:creationId xmlns:a16="http://schemas.microsoft.com/office/drawing/2014/main" id="{7726E9F1-D278-48B6-B031-B2B024488C4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ED0B544-55E2-499E-9A45-CAB123B73386}"/>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394810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BDA53-5219-4822-AF5A-5F3ED748826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A6764936-3BF5-4FBB-B13E-ECD5B8EE56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9122A694-6664-4184-96ED-9C388C673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E3EA519-FB43-4F0E-9DC4-36EBBBA74949}"/>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6" name="Footer Placeholder 5">
            <a:extLst>
              <a:ext uri="{FF2B5EF4-FFF2-40B4-BE49-F238E27FC236}">
                <a16:creationId xmlns:a16="http://schemas.microsoft.com/office/drawing/2014/main" id="{7574D2CA-DC06-440D-B80B-85A528AED40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D5ED586-5991-4588-B045-7889BB08A166}"/>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87010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1A300-3165-4548-A43D-E2A5C2358C02}"/>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A4592E44-5C7A-467A-A7C2-4CC3B0BF8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91C404-B174-43AC-A843-77DE318482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946E4E1-E66C-49DE-A048-2FA5B00AD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7E5FC6-5C0E-4E63-9CC6-AA04EC7A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4A93863-F951-4340-82C1-AE15673B6624}"/>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8" name="Footer Placeholder 7">
            <a:extLst>
              <a:ext uri="{FF2B5EF4-FFF2-40B4-BE49-F238E27FC236}">
                <a16:creationId xmlns:a16="http://schemas.microsoft.com/office/drawing/2014/main" id="{F835A222-DD2D-4D2F-826F-72DF04E45774}"/>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FA7FB637-9A03-470E-A01E-F1E345AA8810}"/>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2926326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C8418-6861-4D03-82FA-1696749F6A69}"/>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52682C61-A4D7-40F1-93C1-3209766DA041}"/>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4" name="Footer Placeholder 3">
            <a:extLst>
              <a:ext uri="{FF2B5EF4-FFF2-40B4-BE49-F238E27FC236}">
                <a16:creationId xmlns:a16="http://schemas.microsoft.com/office/drawing/2014/main" id="{5FFD5093-B1F6-40DB-A9E2-3770395F29BA}"/>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6FE14591-8776-4B2F-8647-5A8AA680606E}"/>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96854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5E44AB-264B-4DFE-A410-B6DC01BC9956}"/>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3" name="Footer Placeholder 2">
            <a:extLst>
              <a:ext uri="{FF2B5EF4-FFF2-40B4-BE49-F238E27FC236}">
                <a16:creationId xmlns:a16="http://schemas.microsoft.com/office/drawing/2014/main" id="{AB537B6D-7AA2-488F-88D8-574B96783793}"/>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B1CE2AC0-7049-4635-94D4-B882F91CC068}"/>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2836729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06240-634A-432D-9D08-7F1008D313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12A46D4D-DD6E-4139-928E-1B87C4FCCD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0244C0F7-A02A-4B16-BA17-22FE5F1EE3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C9FCCB-2A35-4BBC-BF18-D790CFAFA7DB}"/>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6" name="Footer Placeholder 5">
            <a:extLst>
              <a:ext uri="{FF2B5EF4-FFF2-40B4-BE49-F238E27FC236}">
                <a16:creationId xmlns:a16="http://schemas.microsoft.com/office/drawing/2014/main" id="{0382A473-D609-4DAE-A16D-52F51DC3DF2A}"/>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2AA16FAE-DCDD-476D-AB63-0B27CD0474BC}"/>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41160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BDECA-C45B-4233-956D-FA6FCF3985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82DB6584-20AA-4F62-8779-05930C16F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C262D890-6FFB-4D76-9C6F-AFA02AE2B9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570E84-147F-4551-97C4-48577AF72069}"/>
              </a:ext>
            </a:extLst>
          </p:cNvPr>
          <p:cNvSpPr>
            <a:spLocks noGrp="1"/>
          </p:cNvSpPr>
          <p:nvPr>
            <p:ph type="dt" sz="half" idx="10"/>
          </p:nvPr>
        </p:nvSpPr>
        <p:spPr/>
        <p:txBody>
          <a:bodyPr/>
          <a:lstStyle/>
          <a:p>
            <a:fld id="{EF82FABF-447E-497B-94B3-E4712B5F31FA}" type="datetimeFigureOut">
              <a:rPr lang="en-IE" smtClean="0"/>
              <a:t>07/02/2023</a:t>
            </a:fld>
            <a:endParaRPr lang="en-IE"/>
          </a:p>
        </p:txBody>
      </p:sp>
      <p:sp>
        <p:nvSpPr>
          <p:cNvPr id="6" name="Footer Placeholder 5">
            <a:extLst>
              <a:ext uri="{FF2B5EF4-FFF2-40B4-BE49-F238E27FC236}">
                <a16:creationId xmlns:a16="http://schemas.microsoft.com/office/drawing/2014/main" id="{96E37DC3-65BC-41D7-841E-D0486DBE739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1A8B1F0D-9BE6-4765-B3E5-D9C7DEDDD587}"/>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379717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B3F456-32EB-47A0-9C7D-9416E5B02F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D8C4C07-64A7-4E3C-A72C-61D44E84B7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DDB5A29-4D81-44A1-AEF6-81D3159AF4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2FABF-447E-497B-94B3-E4712B5F31FA}" type="datetimeFigureOut">
              <a:rPr lang="en-IE" smtClean="0"/>
              <a:t>07/02/2023</a:t>
            </a:fld>
            <a:endParaRPr lang="en-IE"/>
          </a:p>
        </p:txBody>
      </p:sp>
      <p:sp>
        <p:nvSpPr>
          <p:cNvPr id="5" name="Footer Placeholder 4">
            <a:extLst>
              <a:ext uri="{FF2B5EF4-FFF2-40B4-BE49-F238E27FC236}">
                <a16:creationId xmlns:a16="http://schemas.microsoft.com/office/drawing/2014/main" id="{8DF1DBD9-2B17-434A-81BC-FA98BBCFB5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13ED8296-9D5B-423E-8091-CFDBB6C96D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B2509-36A9-4D6B-914D-B0447F627B15}" type="slidenum">
              <a:rPr lang="en-IE" smtClean="0"/>
              <a:t>‹#›</a:t>
            </a:fld>
            <a:endParaRPr lang="en-IE"/>
          </a:p>
        </p:txBody>
      </p:sp>
    </p:spTree>
    <p:extLst>
      <p:ext uri="{BB962C8B-B14F-4D97-AF65-F5344CB8AC3E}">
        <p14:creationId xmlns:p14="http://schemas.microsoft.com/office/powerpoint/2010/main" val="147319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ntranet/home.aspx"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ntranet/home.aspx"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45">
            <a:extLst>
              <a:ext uri="{FF2B5EF4-FFF2-40B4-BE49-F238E27FC236}">
                <a16:creationId xmlns:a16="http://schemas.microsoft.com/office/drawing/2014/main" id="{D4CAD83B-256D-4EF1-9680-89F533045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47">
            <a:extLst>
              <a:ext uri="{FF2B5EF4-FFF2-40B4-BE49-F238E27FC236}">
                <a16:creationId xmlns:a16="http://schemas.microsoft.com/office/drawing/2014/main" id="{E4C9C60D-9D77-45E7-A7AA-45806B23E7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9" name="Rectangle 48">
              <a:extLst>
                <a:ext uri="{FF2B5EF4-FFF2-40B4-BE49-F238E27FC236}">
                  <a16:creationId xmlns:a16="http://schemas.microsoft.com/office/drawing/2014/main" id="{B34D742C-1AE5-4925-9160-7224E37A2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24FF0A4B-3ADB-4A0F-B8EE-7785F277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2" name="Rectangle 51">
            <a:extLst>
              <a:ext uri="{FF2B5EF4-FFF2-40B4-BE49-F238E27FC236}">
                <a16:creationId xmlns:a16="http://schemas.microsoft.com/office/drawing/2014/main" id="{59EAD2C6-89D0-435B-9B8C-E3240DEAB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5" y="0"/>
            <a:ext cx="10237785" cy="68579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pic>
        <p:nvPicPr>
          <p:cNvPr id="4" name="Picture 3" descr="headerlogo">
            <a:hlinkClick r:id="rId2"/>
            <a:extLst>
              <a:ext uri="{FF2B5EF4-FFF2-40B4-BE49-F238E27FC236}">
                <a16:creationId xmlns:a16="http://schemas.microsoft.com/office/drawing/2014/main" id="{AF798F79-01EB-47C4-BCCF-2AAC9DB7AE12}"/>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383338" y="555625"/>
            <a:ext cx="5257800" cy="1833563"/>
          </a:xfrm>
          <a:prstGeom prst="rect">
            <a:avLst/>
          </a:prstGeom>
        </p:spPr>
      </p:pic>
      <p:sp>
        <p:nvSpPr>
          <p:cNvPr id="2" name="Title 1">
            <a:extLst>
              <a:ext uri="{FF2B5EF4-FFF2-40B4-BE49-F238E27FC236}">
                <a16:creationId xmlns:a16="http://schemas.microsoft.com/office/drawing/2014/main" id="{BA4DA41A-85A4-427D-875A-6D246DD13622}"/>
              </a:ext>
            </a:extLst>
          </p:cNvPr>
          <p:cNvSpPr>
            <a:spLocks noGrp="1"/>
          </p:cNvSpPr>
          <p:nvPr>
            <p:ph type="ctrTitle"/>
          </p:nvPr>
        </p:nvSpPr>
        <p:spPr>
          <a:xfrm>
            <a:off x="550864" y="1089025"/>
            <a:ext cx="5257799" cy="2630719"/>
          </a:xfrm>
        </p:spPr>
        <p:txBody>
          <a:bodyPr wrap="square" anchor="b">
            <a:normAutofit/>
          </a:bodyPr>
          <a:lstStyle/>
          <a:p>
            <a:pPr algn="l"/>
            <a:r>
              <a:rPr lang="en-IE" sz="4200" b="1" dirty="0"/>
              <a:t>ALLOTMENTS POLICY</a:t>
            </a:r>
          </a:p>
        </p:txBody>
      </p:sp>
      <p:pic>
        <p:nvPicPr>
          <p:cNvPr id="1026" name="Picture 2" descr="Allotments will bring community closer together - Independent.ie">
            <a:extLst>
              <a:ext uri="{FF2B5EF4-FFF2-40B4-BE49-F238E27FC236}">
                <a16:creationId xmlns:a16="http://schemas.microsoft.com/office/drawing/2014/main" id="{3B1063CB-3F98-753E-A1CE-FAC20917364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0070" y="2645546"/>
            <a:ext cx="6781430" cy="4117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1353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655320" y="365126"/>
            <a:ext cx="5120114" cy="1291009"/>
          </a:xfrm>
        </p:spPr>
        <p:txBody>
          <a:bodyPr>
            <a:normAutofit/>
          </a:bodyPr>
          <a:lstStyle/>
          <a:p>
            <a:pPr algn="ctr"/>
            <a:r>
              <a:rPr lang="en-IE" sz="4800" b="1" dirty="0">
                <a:latin typeface="Calibri Light (Headings)"/>
              </a:rPr>
              <a:t>Allotment policy</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476871"/>
            <a:ext cx="5653548" cy="3560391"/>
          </a:xfrm>
        </p:spPr>
        <p:txBody>
          <a:bodyPr>
            <a:normAutofit/>
          </a:bodyPr>
          <a:lstStyle/>
          <a:p>
            <a:pPr marL="0" indent="0">
              <a:buNone/>
            </a:pPr>
            <a:r>
              <a:rPr lang="en-IE" sz="2000" dirty="0"/>
              <a:t>The Draft Allotment Policy includes information on the following:</a:t>
            </a: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History and Background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Benefits of having an allotment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Locations of allotments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Fee structure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How to apply for an allotment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Terms and conditions of Letting </a:t>
            </a:r>
            <a:endParaRPr lang="en-IE" sz="2000" dirty="0">
              <a:highlight>
                <a:srgbClr val="FFFF00"/>
              </a:highlight>
            </a:endParaRPr>
          </a:p>
          <a:p>
            <a:pPr marL="0" indent="0">
              <a:buNone/>
            </a:pPr>
            <a:endParaRPr lang="en-IE" sz="24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893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7F4AAC-B35C-425B-AE12-563FE0A67431}"/>
              </a:ext>
            </a:extLst>
          </p:cNvPr>
          <p:cNvSpPr>
            <a:spLocks noGrp="1"/>
          </p:cNvSpPr>
          <p:nvPr>
            <p:ph type="title"/>
          </p:nvPr>
        </p:nvSpPr>
        <p:spPr>
          <a:xfrm>
            <a:off x="640080" y="325369"/>
            <a:ext cx="4368602" cy="1956841"/>
          </a:xfrm>
        </p:spPr>
        <p:txBody>
          <a:bodyPr vert="horz" lIns="91440" tIns="45720" rIns="91440" bIns="45720" rtlCol="0" anchor="b">
            <a:normAutofit/>
          </a:bodyPr>
          <a:lstStyle/>
          <a:p>
            <a:r>
              <a:rPr lang="en-US" sz="4800" b="1" dirty="0"/>
              <a:t>Allotment Survey</a:t>
            </a:r>
          </a:p>
        </p:txBody>
      </p:sp>
      <p:sp>
        <p:nvSpPr>
          <p:cNvPr id="4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B02AAF4-0951-478A-8E33-725D7CE9F183}"/>
              </a:ext>
            </a:extLst>
          </p:cNvPr>
          <p:cNvSpPr>
            <a:spLocks noGrp="1"/>
          </p:cNvSpPr>
          <p:nvPr>
            <p:ph sz="half" idx="1"/>
          </p:nvPr>
        </p:nvSpPr>
        <p:spPr>
          <a:xfrm>
            <a:off x="640080" y="2872899"/>
            <a:ext cx="4243589" cy="3320668"/>
          </a:xfrm>
        </p:spPr>
        <p:txBody>
          <a:bodyPr vert="horz" lIns="91440" tIns="45720" rIns="91440" bIns="45720" rtlCol="0">
            <a:normAutofit/>
          </a:bodyPr>
          <a:lstStyle/>
          <a:p>
            <a:r>
              <a:rPr lang="en-US" sz="2000" dirty="0"/>
              <a:t>600 surveys issued by post, including those on waiting lists.</a:t>
            </a:r>
          </a:p>
          <a:p>
            <a:r>
              <a:rPr lang="en-US" sz="2000" dirty="0"/>
              <a:t>56% returns received in total </a:t>
            </a:r>
          </a:p>
          <a:p>
            <a:pPr lvl="1"/>
            <a:r>
              <a:rPr lang="en-US" sz="2000" dirty="0" err="1"/>
              <a:t>Friarstown</a:t>
            </a:r>
            <a:r>
              <a:rPr lang="en-US" sz="2000" dirty="0"/>
              <a:t>     54% </a:t>
            </a:r>
          </a:p>
          <a:p>
            <a:pPr lvl="1"/>
            <a:r>
              <a:rPr lang="en-US" sz="2000" dirty="0"/>
              <a:t>Tymon  	    62% </a:t>
            </a:r>
          </a:p>
          <a:p>
            <a:pPr lvl="1"/>
            <a:r>
              <a:rPr lang="en-US" sz="2000" dirty="0" err="1"/>
              <a:t>Corkagh</a:t>
            </a:r>
            <a:r>
              <a:rPr lang="en-US" sz="2000" dirty="0"/>
              <a:t>         62%</a:t>
            </a:r>
          </a:p>
          <a:p>
            <a:pPr lvl="1"/>
            <a:r>
              <a:rPr lang="en-US" sz="2000" dirty="0"/>
              <a:t>Mill Lane       50%</a:t>
            </a:r>
          </a:p>
          <a:p>
            <a:endParaRPr lang="en-US" sz="2200" dirty="0"/>
          </a:p>
          <a:p>
            <a:endParaRPr lang="en-US" sz="2200" dirty="0"/>
          </a:p>
        </p:txBody>
      </p:sp>
      <p:pic>
        <p:nvPicPr>
          <p:cNvPr id="8" name="Content Placeholder 7" descr="A lawnmower in the grass&#10;&#10;Description automatically generated with low confidence">
            <a:extLst>
              <a:ext uri="{FF2B5EF4-FFF2-40B4-BE49-F238E27FC236}">
                <a16:creationId xmlns:a16="http://schemas.microsoft.com/office/drawing/2014/main" id="{7AB064F3-BEA7-44FA-9407-E08979D79852}"/>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6650" r="18123"/>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240443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98684C-9F29-49EC-9246-7A409E294305}"/>
              </a:ext>
            </a:extLst>
          </p:cNvPr>
          <p:cNvSpPr>
            <a:spLocks noGrp="1"/>
          </p:cNvSpPr>
          <p:nvPr>
            <p:ph type="title"/>
          </p:nvPr>
        </p:nvSpPr>
        <p:spPr>
          <a:xfrm>
            <a:off x="640080" y="883889"/>
            <a:ext cx="4368602" cy="1093536"/>
          </a:xfrm>
        </p:spPr>
        <p:txBody>
          <a:bodyPr vert="horz" lIns="91440" tIns="45720" rIns="91440" bIns="45720" rtlCol="0" anchor="b">
            <a:normAutofit/>
          </a:bodyPr>
          <a:lstStyle/>
          <a:p>
            <a:r>
              <a:rPr lang="en-US" sz="4800" b="1" dirty="0"/>
              <a:t>Survey Feedback</a:t>
            </a:r>
          </a:p>
        </p:txBody>
      </p:sp>
      <p:sp>
        <p:nvSpPr>
          <p:cNvPr id="26"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78C56D3C-6851-4F1F-B9C6-17D507D7DACD}"/>
              </a:ext>
            </a:extLst>
          </p:cNvPr>
          <p:cNvSpPr>
            <a:spLocks noGrp="1"/>
          </p:cNvSpPr>
          <p:nvPr>
            <p:ph type="body" sz="half" idx="2"/>
          </p:nvPr>
        </p:nvSpPr>
        <p:spPr>
          <a:xfrm>
            <a:off x="250723" y="2751585"/>
            <a:ext cx="5059453" cy="4439789"/>
          </a:xfrm>
        </p:spPr>
        <p:txBody>
          <a:bodyPr vert="horz" lIns="91440" tIns="45720" rIns="91440" bIns="45720" rtlCol="0">
            <a:noAutofit/>
          </a:bodyPr>
          <a:lstStyle/>
          <a:p>
            <a:pPr marL="285750" indent="-285750">
              <a:buFont typeface="Arial" panose="020B0604020202020204" pitchFamily="34" charset="0"/>
              <a:buChar char="•"/>
            </a:pPr>
            <a:r>
              <a:rPr lang="en-IE" sz="1900" dirty="0"/>
              <a:t>61% hold allotment sized between 101 &amp; 200 sqm, 34% &lt;100 sqm and 4% &gt;200sqm</a:t>
            </a:r>
          </a:p>
          <a:p>
            <a:pPr marL="285750" indent="-285750">
              <a:buFont typeface="Arial" panose="020B0604020202020204" pitchFamily="34" charset="0"/>
              <a:buChar char="•"/>
            </a:pPr>
            <a:r>
              <a:rPr lang="en-IE" sz="1900" dirty="0"/>
              <a:t>58% spent 10 – 20 hours on allotment, 30% 2-5 hours and 12% over 20 hours</a:t>
            </a:r>
          </a:p>
          <a:p>
            <a:pPr marL="285750" indent="-285750">
              <a:buFont typeface="Arial" panose="020B0604020202020204" pitchFamily="34" charset="0"/>
              <a:buChar char="•"/>
            </a:pPr>
            <a:r>
              <a:rPr lang="en-IE" sz="1900" dirty="0"/>
              <a:t>The majority of people grow fruit &amp; veg</a:t>
            </a:r>
          </a:p>
          <a:p>
            <a:pPr marL="285750" indent="-285750">
              <a:buFont typeface="Arial" panose="020B0604020202020204" pitchFamily="34" charset="0"/>
              <a:buChar char="•"/>
            </a:pPr>
            <a:r>
              <a:rPr lang="en-IE" sz="1900" dirty="0"/>
              <a:t>Enjoy the outdoors/fresh air</a:t>
            </a:r>
          </a:p>
          <a:p>
            <a:pPr marL="285750" indent="-285750">
              <a:buFont typeface="Arial" panose="020B0604020202020204" pitchFamily="34" charset="0"/>
              <a:buChar char="•"/>
            </a:pPr>
            <a:r>
              <a:rPr lang="en-IE" sz="1900" dirty="0"/>
              <a:t>86 found weed control the most challenging</a:t>
            </a:r>
          </a:p>
          <a:p>
            <a:pPr marL="285750" indent="-285750">
              <a:buFont typeface="Arial" panose="020B0604020202020204" pitchFamily="34" charset="0"/>
              <a:buChar char="•"/>
            </a:pPr>
            <a:r>
              <a:rPr lang="en-IE" sz="1900" dirty="0"/>
              <a:t>87 were happy with the overall conditions/facilities</a:t>
            </a:r>
          </a:p>
          <a:p>
            <a:pPr marL="285750" indent="-285750">
              <a:buFont typeface="Arial" panose="020B0604020202020204" pitchFamily="34" charset="0"/>
              <a:buChar char="•"/>
            </a:pPr>
            <a:r>
              <a:rPr lang="en-IE" sz="1900" dirty="0"/>
              <a:t>Administration efficient/provide good services  </a:t>
            </a:r>
          </a:p>
          <a:p>
            <a:pPr marL="285750" indent="-285750">
              <a:buFont typeface="Arial" panose="020B0604020202020204" pitchFamily="34" charset="0"/>
              <a:buChar char="•"/>
            </a:pPr>
            <a:r>
              <a:rPr lang="en-IE" sz="1900" dirty="0"/>
              <a:t>64 felt vacant plots should be allocated more quickly</a:t>
            </a:r>
          </a:p>
        </p:txBody>
      </p:sp>
      <p:pic>
        <p:nvPicPr>
          <p:cNvPr id="11" name="Content Placeholder 10" descr="A picture containing mountain, outdoor, nature, colorful&#10;&#10;Description automatically generated">
            <a:extLst>
              <a:ext uri="{FF2B5EF4-FFF2-40B4-BE49-F238E27FC236}">
                <a16:creationId xmlns:a16="http://schemas.microsoft.com/office/drawing/2014/main" id="{5598ACF3-4D29-416D-9487-73465ACD3B85}"/>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02"/>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066278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230820" y="365133"/>
            <a:ext cx="5580125" cy="1692794"/>
          </a:xfrm>
        </p:spPr>
        <p:txBody>
          <a:bodyPr>
            <a:normAutofit/>
          </a:bodyPr>
          <a:lstStyle/>
          <a:p>
            <a:pPr algn="ctr"/>
            <a:r>
              <a:rPr lang="en-IE" sz="4800" b="1" dirty="0">
                <a:latin typeface="Calibri Light (Headings)"/>
              </a:rPr>
              <a:t>Interest in Allotments</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575034"/>
            <a:ext cx="5653548" cy="3462228"/>
          </a:xfrm>
        </p:spPr>
        <p:txBody>
          <a:bodyPr>
            <a:normAutofit fontScale="92500"/>
          </a:bodyPr>
          <a:lstStyle/>
          <a:p>
            <a:r>
              <a:rPr lang="en-IE" sz="2000" dirty="0"/>
              <a:t>During Covid, there was an increase in demand for allotments, as Covid prompted a surge in interest in home-grown food.  </a:t>
            </a:r>
          </a:p>
          <a:p>
            <a:r>
              <a:rPr lang="en-IE" sz="2000" dirty="0"/>
              <a:t>Post Covid, the demand has not been quite as high as people have returned to work and other interests</a:t>
            </a:r>
          </a:p>
          <a:p>
            <a:r>
              <a:rPr lang="en-IE" sz="2000" dirty="0"/>
              <a:t>This is evident from our waiting lists across the 4 sites, from 2020 to 2022:</a:t>
            </a:r>
          </a:p>
          <a:p>
            <a:pPr marL="0" indent="0">
              <a:buNone/>
            </a:pPr>
            <a:r>
              <a:rPr lang="en-IE" sz="1200" dirty="0"/>
              <a:t> </a:t>
            </a:r>
          </a:p>
          <a:p>
            <a:pPr lvl="1"/>
            <a:r>
              <a:rPr lang="en-IE" sz="2000" dirty="0"/>
              <a:t>2020	156 on waiting lists (&gt;120)</a:t>
            </a:r>
          </a:p>
          <a:p>
            <a:pPr lvl="1"/>
            <a:r>
              <a:rPr lang="en-IE" sz="2000" dirty="0"/>
              <a:t>2021	247 on waiting lists (&gt;91) </a:t>
            </a:r>
          </a:p>
          <a:p>
            <a:pPr lvl="1"/>
            <a:r>
              <a:rPr lang="en-IE" sz="2000" dirty="0"/>
              <a:t>2022	293 on waiting lists (&gt;46)</a:t>
            </a:r>
          </a:p>
          <a:p>
            <a:pPr marL="0" indent="0">
              <a:buNone/>
            </a:pPr>
            <a:endParaRPr lang="en-IE" sz="24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395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655320" y="365125"/>
            <a:ext cx="5120114" cy="1692794"/>
          </a:xfrm>
        </p:spPr>
        <p:txBody>
          <a:bodyPr>
            <a:normAutofit/>
          </a:bodyPr>
          <a:lstStyle/>
          <a:p>
            <a:pPr algn="ctr"/>
            <a:r>
              <a:rPr lang="en-IE" sz="4800" b="1" dirty="0">
                <a:latin typeface="Calibri Light (Headings)"/>
              </a:rPr>
              <a:t>Analysis</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575034"/>
            <a:ext cx="5653548" cy="3462228"/>
          </a:xfrm>
        </p:spPr>
        <p:txBody>
          <a:bodyPr>
            <a:normAutofit/>
          </a:bodyPr>
          <a:lstStyle/>
          <a:p>
            <a:pPr marL="0" indent="0">
              <a:buNone/>
            </a:pPr>
            <a:r>
              <a:rPr lang="en-IE" sz="2000" dirty="0"/>
              <a:t>It should be noted, when people make an application for an allotment they often indicate all 4 locations and are therefore placed on all 4 waiting lists. </a:t>
            </a:r>
          </a:p>
          <a:p>
            <a:pPr marL="0" indent="0">
              <a:buNone/>
            </a:pPr>
            <a:r>
              <a:rPr lang="en-IE" sz="2000" dirty="0"/>
              <a:t>In October 2022, we carried out an analysis of the 4 waiting lists to ascertain the greatest areas of demand.  At that time there were 290 people on waiting lists. </a:t>
            </a:r>
          </a:p>
          <a:p>
            <a:pPr marL="0" indent="0">
              <a:buNone/>
            </a:pPr>
            <a:endParaRPr lang="en-IE" sz="24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7574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150920" y="365125"/>
            <a:ext cx="5926354" cy="1692794"/>
          </a:xfrm>
        </p:spPr>
        <p:txBody>
          <a:bodyPr>
            <a:normAutofit/>
          </a:bodyPr>
          <a:lstStyle/>
          <a:p>
            <a:pPr algn="ctr"/>
            <a:r>
              <a:rPr lang="en-IE" sz="4800" b="1" dirty="0">
                <a:latin typeface="Calibri Light (Headings)"/>
              </a:rPr>
              <a:t>Inspection of Allotments</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485749"/>
            <a:ext cx="5653547" cy="3666475"/>
          </a:xfrm>
        </p:spPr>
        <p:txBody>
          <a:bodyPr>
            <a:normAutofit fontScale="92500" lnSpcReduction="10000"/>
          </a:bodyPr>
          <a:lstStyle/>
          <a:p>
            <a:pPr marL="0" indent="0">
              <a:buNone/>
            </a:pPr>
            <a:endParaRPr lang="en-IE" sz="2000" dirty="0"/>
          </a:p>
          <a:p>
            <a:r>
              <a:rPr lang="en-IE" sz="2000" dirty="0"/>
              <a:t>In accordance with condition 5 of the Schedule of Terms and Conditions of Letting, inspections are carried out regularly.</a:t>
            </a:r>
          </a:p>
          <a:p>
            <a:r>
              <a:rPr lang="en-IE" sz="2000" dirty="0"/>
              <a:t>Approximately 50 unused/under worked plots have been identified. </a:t>
            </a:r>
          </a:p>
          <a:p>
            <a:r>
              <a:rPr lang="en-IE" sz="2000" dirty="0"/>
              <a:t>Of this 50 a total of 40 were handed back to the Council and are in the process of being allocated, reducing the waiting list by 40. </a:t>
            </a:r>
          </a:p>
          <a:p>
            <a:r>
              <a:rPr lang="en-IE" sz="2000" dirty="0">
                <a:effectLst/>
                <a:latin typeface="Calibri" panose="020F0502020204030204" pitchFamily="34" charset="0"/>
                <a:ea typeface="Calibri" panose="020F0502020204030204" pitchFamily="34" charset="0"/>
              </a:rPr>
              <a:t>Identification and delivery of future sites has been added to the list of items for consideration under the Parks and Open Space Strategy and will be examined under the development of that strategy.</a:t>
            </a:r>
            <a:endParaRPr lang="en-IE" sz="2400" dirty="0"/>
          </a:p>
          <a:p>
            <a:endParaRPr lang="en-IE" sz="2000" dirty="0"/>
          </a:p>
          <a:p>
            <a:pPr marL="0" indent="0">
              <a:buNone/>
            </a:pPr>
            <a:endParaRPr lang="en-IE" sz="20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2492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45">
            <a:extLst>
              <a:ext uri="{FF2B5EF4-FFF2-40B4-BE49-F238E27FC236}">
                <a16:creationId xmlns:a16="http://schemas.microsoft.com/office/drawing/2014/main" id="{D4CAD83B-256D-4EF1-9680-89F533045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47">
            <a:extLst>
              <a:ext uri="{FF2B5EF4-FFF2-40B4-BE49-F238E27FC236}">
                <a16:creationId xmlns:a16="http://schemas.microsoft.com/office/drawing/2014/main" id="{E4C9C60D-9D77-45E7-A7AA-45806B23E7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9" name="Rectangle 48">
              <a:extLst>
                <a:ext uri="{FF2B5EF4-FFF2-40B4-BE49-F238E27FC236}">
                  <a16:creationId xmlns:a16="http://schemas.microsoft.com/office/drawing/2014/main" id="{B34D742C-1AE5-4925-9160-7224E37A2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24FF0A4B-3ADB-4A0F-B8EE-7785F277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2" name="Rectangle 51">
            <a:extLst>
              <a:ext uri="{FF2B5EF4-FFF2-40B4-BE49-F238E27FC236}">
                <a16:creationId xmlns:a16="http://schemas.microsoft.com/office/drawing/2014/main" id="{59EAD2C6-89D0-435B-9B8C-E3240DEAB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5" y="0"/>
            <a:ext cx="10237785" cy="68579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pic>
        <p:nvPicPr>
          <p:cNvPr id="4" name="Picture 3" descr="headerlogo">
            <a:hlinkClick r:id="rId2"/>
            <a:extLst>
              <a:ext uri="{FF2B5EF4-FFF2-40B4-BE49-F238E27FC236}">
                <a16:creationId xmlns:a16="http://schemas.microsoft.com/office/drawing/2014/main" id="{AF798F79-01EB-47C4-BCCF-2AAC9DB7AE12}"/>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383338" y="555625"/>
            <a:ext cx="5257800" cy="1833563"/>
          </a:xfrm>
          <a:prstGeom prst="rect">
            <a:avLst/>
          </a:prstGeom>
        </p:spPr>
      </p:pic>
      <p:sp>
        <p:nvSpPr>
          <p:cNvPr id="2" name="Title 1">
            <a:extLst>
              <a:ext uri="{FF2B5EF4-FFF2-40B4-BE49-F238E27FC236}">
                <a16:creationId xmlns:a16="http://schemas.microsoft.com/office/drawing/2014/main" id="{BA4DA41A-85A4-427D-875A-6D246DD13622}"/>
              </a:ext>
            </a:extLst>
          </p:cNvPr>
          <p:cNvSpPr>
            <a:spLocks noGrp="1"/>
          </p:cNvSpPr>
          <p:nvPr>
            <p:ph type="ctrTitle"/>
          </p:nvPr>
        </p:nvSpPr>
        <p:spPr>
          <a:xfrm>
            <a:off x="550864" y="1089025"/>
            <a:ext cx="5257799" cy="3438159"/>
          </a:xfrm>
        </p:spPr>
        <p:txBody>
          <a:bodyPr wrap="square" anchor="b">
            <a:normAutofit/>
          </a:bodyPr>
          <a:lstStyle/>
          <a:p>
            <a:r>
              <a:rPr lang="en-IE" sz="4200" b="1" dirty="0"/>
              <a:t>THANK YOU</a:t>
            </a:r>
            <a:br>
              <a:rPr lang="en-IE" sz="4200" b="1" dirty="0"/>
            </a:br>
            <a:endParaRPr lang="en-IE" sz="4200" b="1" dirty="0"/>
          </a:p>
        </p:txBody>
      </p:sp>
      <p:pic>
        <p:nvPicPr>
          <p:cNvPr id="3" name="Picture 2" descr="Allotments will bring community closer together - Independent.ie">
            <a:extLst>
              <a:ext uri="{FF2B5EF4-FFF2-40B4-BE49-F238E27FC236}">
                <a16:creationId xmlns:a16="http://schemas.microsoft.com/office/drawing/2014/main" id="{080F143F-DF9A-1080-DA51-C81509504C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0070" y="2645546"/>
            <a:ext cx="6421066" cy="4117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4974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721</TotalTime>
  <Words>416</Words>
  <Application>Microsoft Office PowerPoint</Application>
  <PresentationFormat>Widescreen</PresentationFormat>
  <Paragraphs>43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Calibri Light (Headings)</vt:lpstr>
      <vt:lpstr>Symbol</vt:lpstr>
      <vt:lpstr>Office Theme</vt:lpstr>
      <vt:lpstr>ALLOTMENTS POLICY</vt:lpstr>
      <vt:lpstr>Allotment policy</vt:lpstr>
      <vt:lpstr>Allotment Survey</vt:lpstr>
      <vt:lpstr>Survey Feedback</vt:lpstr>
      <vt:lpstr>Interest in Allotments</vt:lpstr>
      <vt:lpstr>Analysis</vt:lpstr>
      <vt:lpstr>Inspection of Allotments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SURVEY ON ALLOTMENTS IN SOUTH DUBLIN COUNTY COUNCIL</dc:title>
  <dc:creator>Arlene Hughes</dc:creator>
  <cp:lastModifiedBy>Teresa Walsh</cp:lastModifiedBy>
  <cp:revision>13</cp:revision>
  <cp:lastPrinted>2023-02-02T11:16:53Z</cp:lastPrinted>
  <dcterms:created xsi:type="dcterms:W3CDTF">2021-11-15T17:17:41Z</dcterms:created>
  <dcterms:modified xsi:type="dcterms:W3CDTF">2023-02-07T17:09:24Z</dcterms:modified>
</cp:coreProperties>
</file>