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70" r:id="rId5"/>
    <p:sldId id="259" r:id="rId6"/>
    <p:sldId id="260" r:id="rId7"/>
    <p:sldId id="271" r:id="rId8"/>
    <p:sldId id="261" r:id="rId9"/>
    <p:sldId id="274" r:id="rId10"/>
    <p:sldId id="275" r:id="rId11"/>
    <p:sldId id="276" r:id="rId12"/>
    <p:sldId id="277" r:id="rId13"/>
    <p:sldId id="278" r:id="rId14"/>
    <p:sldId id="279" r:id="rId15"/>
    <p:sldId id="268" r:id="rId16"/>
    <p:sldId id="269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O'Brien" initials="DO" lastIdx="2" clrIdx="0">
    <p:extLst>
      <p:ext uri="{19B8F6BF-5375-455C-9EA6-DF929625EA0E}">
        <p15:presenceInfo xmlns:p15="http://schemas.microsoft.com/office/powerpoint/2012/main" userId="S-1-5-21-3741593784-2899681647-1123851950-1997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7DD7A-1557-45C9-883B-506DE48CC6CA}" type="datetimeFigureOut">
              <a:rPr lang="en-IE" smtClean="0"/>
              <a:t>03/02/2023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B9AAD-11D1-4B37-93A2-979914E8EEA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1326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1069-EB6E-41C8-8665-0AC3C611CF16}" type="datetime1">
              <a:rPr lang="en-IE" smtClean="0"/>
              <a:t>03/02/2023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9698-A1A1-4AB2-8D41-428C54D33B4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65559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1BD40-9289-4A34-BB9C-24D34A471442}" type="datetime1">
              <a:rPr lang="en-IE" smtClean="0"/>
              <a:t>03/02/2023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9698-A1A1-4AB2-8D41-428C54D33B4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98963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BF5F-BD70-4F40-9000-060635AAC09F}" type="datetime1">
              <a:rPr lang="en-IE" smtClean="0"/>
              <a:t>03/02/2023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9698-A1A1-4AB2-8D41-428C54D33B4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45568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ACD6-2416-4365-A78A-0B3E3D46C1B5}" type="datetime1">
              <a:rPr lang="en-IE" smtClean="0"/>
              <a:t>03/02/2023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9698-A1A1-4AB2-8D41-428C54D33B4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0534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5D6C-BE72-4894-8E76-84C98D63EC31}" type="datetime1">
              <a:rPr lang="en-IE" smtClean="0"/>
              <a:t>03/02/2023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9698-A1A1-4AB2-8D41-428C54D33B4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56313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2D36-5556-4B0C-9880-E91934BC8C85}" type="datetime1">
              <a:rPr lang="en-IE" smtClean="0"/>
              <a:t>03/02/2023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9698-A1A1-4AB2-8D41-428C54D33B4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41253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8330-1305-4998-B38A-4494A027A04B}" type="datetime1">
              <a:rPr lang="en-IE" smtClean="0"/>
              <a:t>03/02/2023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9698-A1A1-4AB2-8D41-428C54D33B4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50086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BB627-3043-4814-98A3-89134CC423A9}" type="datetime1">
              <a:rPr lang="en-IE" smtClean="0"/>
              <a:t>03/02/2023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9698-A1A1-4AB2-8D41-428C54D33B4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3041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CD68-B993-4C37-AA73-2D6ED8130D4D}" type="datetime1">
              <a:rPr lang="en-IE" smtClean="0"/>
              <a:t>03/02/2023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9698-A1A1-4AB2-8D41-428C54D33B4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44682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B0DA-F828-426A-AF5B-F41A99EA2DC0}" type="datetime1">
              <a:rPr lang="en-IE" smtClean="0"/>
              <a:t>03/02/2023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9698-A1A1-4AB2-8D41-428C54D33B4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82688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9EFC-FB9E-41E1-80FC-1C88B2CBB45A}" type="datetime1">
              <a:rPr lang="en-IE" smtClean="0"/>
              <a:t>03/02/2023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9698-A1A1-4AB2-8D41-428C54D33B4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66910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16945-F4BB-4623-AE5E-10D15D24DEBF}" type="datetime1">
              <a:rPr lang="en-IE" smtClean="0"/>
              <a:t>03/02/2023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19698-A1A1-4AB2-8D41-428C54D33B4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1680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383" y="235131"/>
            <a:ext cx="11573691" cy="6387738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/>
            </a:r>
            <a:br>
              <a:rPr lang="en-IE" dirty="0" smtClean="0"/>
            </a:br>
            <a:r>
              <a:rPr lang="en-IE" dirty="0"/>
              <a:t/>
            </a:r>
            <a:br>
              <a:rPr lang="en-IE" dirty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E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R4 Strategic Noise Mapping and Noise </a:t>
            </a:r>
            <a:br>
              <a:rPr lang="en-IE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Action Plans Agglomerations</a:t>
            </a:r>
            <a:br>
              <a:rPr lang="en-IE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 and Climate Action SPC Meeting.  </a:t>
            </a:r>
            <a:br>
              <a:rPr lang="en-IE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IE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I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February 2023</a:t>
            </a:r>
            <a:br>
              <a:rPr lang="en-IE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E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David O’ Brien</a:t>
            </a:r>
            <a:br>
              <a:rPr lang="en-IE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Principal </a:t>
            </a:r>
            <a:r>
              <a:rPr lang="en-IE" sz="36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IE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nv</a:t>
            </a:r>
            <a:r>
              <a:rPr lang="en-I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Health Officer</a:t>
            </a:r>
            <a:br>
              <a:rPr lang="en-IE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35578" y="431074"/>
            <a:ext cx="10058400" cy="6191795"/>
          </a:xfrm>
        </p:spPr>
        <p:txBody>
          <a:bodyPr/>
          <a:lstStyle/>
          <a:p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0" y="5257800"/>
            <a:ext cx="2042159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600" b="1" dirty="0"/>
              <a:t>Dublin Strategic Noise Modelling Results – Roads </a:t>
            </a:r>
            <a:r>
              <a:rPr lang="en-IE" sz="3600" b="1" dirty="0" err="1" smtClean="0"/>
              <a:t>Lnight</a:t>
            </a:r>
            <a:endParaRPr lang="en-IE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749" y="1690688"/>
            <a:ext cx="7589519" cy="46186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968" y="5657088"/>
            <a:ext cx="2161032" cy="120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40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600" b="1" dirty="0"/>
              <a:t>Dublin Strategic Noise Modelling Results – </a:t>
            </a:r>
            <a:r>
              <a:rPr lang="en-IE" sz="3600" b="1" dirty="0" smtClean="0"/>
              <a:t>Rail </a:t>
            </a:r>
            <a:r>
              <a:rPr lang="en-IE" sz="3600" b="1" dirty="0" err="1"/>
              <a:t>Lden</a:t>
            </a:r>
            <a:endParaRPr lang="en-IE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0687" y="1690688"/>
            <a:ext cx="7210696" cy="46447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968" y="5657088"/>
            <a:ext cx="2161032" cy="120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048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600" b="1" dirty="0"/>
              <a:t>Dublin Strategic Noise Modelling Results – Rail </a:t>
            </a:r>
            <a:r>
              <a:rPr lang="en-IE" sz="3600" b="1" dirty="0" err="1" smtClean="0"/>
              <a:t>Lnight</a:t>
            </a:r>
            <a:endParaRPr lang="en-IE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6811" y="1690688"/>
            <a:ext cx="7223759" cy="44488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968" y="5657088"/>
            <a:ext cx="2161032" cy="120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102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600" b="1" dirty="0"/>
              <a:t>Dublin Strategic Noise Modelling Results – Industry </a:t>
            </a:r>
            <a:r>
              <a:rPr lang="en-IE" sz="3600" b="1" dirty="0" err="1"/>
              <a:t>Lden</a:t>
            </a:r>
            <a:endParaRPr lang="en-IE" sz="36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8251" y="1690688"/>
            <a:ext cx="7628709" cy="4486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968" y="5657088"/>
            <a:ext cx="2161032" cy="120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497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400" b="1" dirty="0"/>
              <a:t>Dublin Strategic Noise Modelling Results – Industry </a:t>
            </a:r>
            <a:r>
              <a:rPr lang="en-IE" sz="3400" b="1" dirty="0" err="1" smtClean="0"/>
              <a:t>Lnight</a:t>
            </a:r>
            <a:endParaRPr lang="en-IE" sz="3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2755" y="1528354"/>
            <a:ext cx="7328262" cy="48332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968" y="5657088"/>
            <a:ext cx="2161032" cy="120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28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215980"/>
              </p:ext>
            </p:extLst>
          </p:nvPr>
        </p:nvGraphicFramePr>
        <p:xfrm>
          <a:off x="914400" y="1018902"/>
          <a:ext cx="10215153" cy="44283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09909">
                  <a:extLst>
                    <a:ext uri="{9D8B030D-6E8A-4147-A177-3AD203B41FA5}">
                      <a16:colId xmlns:a16="http://schemas.microsoft.com/office/drawing/2014/main" val="2100808748"/>
                    </a:ext>
                  </a:extLst>
                </a:gridCol>
                <a:gridCol w="3605244">
                  <a:extLst>
                    <a:ext uri="{9D8B030D-6E8A-4147-A177-3AD203B41FA5}">
                      <a16:colId xmlns:a16="http://schemas.microsoft.com/office/drawing/2014/main" val="3194366910"/>
                    </a:ext>
                  </a:extLst>
                </a:gridCol>
              </a:tblGrid>
              <a:tr h="731000"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 1 Deliverable </a:t>
                      </a:r>
                      <a:endParaRPr lang="en-IE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8100" marT="0" marB="0" anchor="b"/>
                </a:tc>
                <a:tc>
                  <a:txBody>
                    <a:bodyPr/>
                    <a:lstStyle/>
                    <a:p>
                      <a:pPr marL="2921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 Delivery Date </a:t>
                      </a:r>
                      <a:endParaRPr lang="en-IE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8100" marT="0" marB="0" anchor="b"/>
                </a:tc>
                <a:extLst>
                  <a:ext uri="{0D108BD9-81ED-4DB2-BD59-A6C34878D82A}">
                    <a16:rowId xmlns:a16="http://schemas.microsoft.com/office/drawing/2014/main" val="2252543325"/>
                  </a:ext>
                </a:extLst>
              </a:tr>
              <a:tr h="731000">
                <a:tc>
                  <a:txBody>
                    <a:bodyPr/>
                    <a:lstStyle/>
                    <a:p>
                      <a:pPr marL="6350" indent="-6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Finalise Graphical Strategic Noise Maps (Limerick, Cork &amp; Dublin)</a:t>
                      </a:r>
                      <a:endParaRPr lang="en-IE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8100" marT="0" marB="0" anchor="b"/>
                </a:tc>
                <a:tc>
                  <a:txBody>
                    <a:bodyPr/>
                    <a:lstStyle/>
                    <a:p>
                      <a:pPr marL="977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January /February 2023</a:t>
                      </a:r>
                      <a:endParaRPr lang="en-IE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8100" marT="0" marB="0" anchor="b"/>
                </a:tc>
                <a:extLst>
                  <a:ext uri="{0D108BD9-81ED-4DB2-BD59-A6C34878D82A}">
                    <a16:rowId xmlns:a16="http://schemas.microsoft.com/office/drawing/2014/main" val="2949166095"/>
                  </a:ext>
                </a:extLst>
              </a:tr>
              <a:tr h="752154">
                <a:tc>
                  <a:txBody>
                    <a:bodyPr/>
                    <a:lstStyle/>
                    <a:p>
                      <a:pPr marL="6350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Review, Evaluation and Model Set-up Reports (Limerick, Cork &amp; Dublin)</a:t>
                      </a:r>
                      <a:endParaRPr lang="en-IE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8100" marT="0" marB="0" anchor="b"/>
                </a:tc>
                <a:tc>
                  <a:txBody>
                    <a:bodyPr/>
                    <a:lstStyle/>
                    <a:p>
                      <a:pPr marL="2794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January to April 2023</a:t>
                      </a:r>
                      <a:endParaRPr lang="en-IE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8100" marT="0" marB="0" anchor="b"/>
                </a:tc>
                <a:extLst>
                  <a:ext uri="{0D108BD9-81ED-4DB2-BD59-A6C34878D82A}">
                    <a16:rowId xmlns:a16="http://schemas.microsoft.com/office/drawing/2014/main" val="1052034109"/>
                  </a:ext>
                </a:extLst>
              </a:tr>
              <a:tr h="731000">
                <a:tc>
                  <a:txBody>
                    <a:bodyPr/>
                    <a:lstStyle/>
                    <a:p>
                      <a:pPr marL="6350" indent="-6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Noise </a:t>
                      </a:r>
                      <a:r>
                        <a:rPr lang="en-IE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 Files (Limerick, Cork &amp; Dublin)</a:t>
                      </a:r>
                      <a:endParaRPr lang="en-IE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8100" marT="0" marB="0" anchor="b"/>
                </a:tc>
                <a:tc>
                  <a:txBody>
                    <a:bodyPr/>
                    <a:lstStyle/>
                    <a:p>
                      <a:pPr marL="6604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January 2023</a:t>
                      </a:r>
                      <a:endParaRPr lang="en-IE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8100" marT="0" marB="0" anchor="b"/>
                </a:tc>
                <a:extLst>
                  <a:ext uri="{0D108BD9-81ED-4DB2-BD59-A6C34878D82A}">
                    <a16:rowId xmlns:a16="http://schemas.microsoft.com/office/drawing/2014/main" val="2751829854"/>
                  </a:ext>
                </a:extLst>
              </a:tr>
              <a:tr h="752154">
                <a:tc>
                  <a:txBody>
                    <a:bodyPr/>
                    <a:lstStyle/>
                    <a:p>
                      <a:pPr marL="6350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Noise Modelling and Exposure Assessment Report (Limerick, Cork &amp; Dublin)</a:t>
                      </a:r>
                      <a:endParaRPr lang="en-IE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8100" marT="0" marB="0" anchor="b"/>
                </a:tc>
                <a:tc>
                  <a:txBody>
                    <a:bodyPr/>
                    <a:lstStyle/>
                    <a:p>
                      <a:pPr marL="2984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 to May </a:t>
                      </a:r>
                      <a:r>
                        <a:rPr lang="en-IE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en-IE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8100" marT="0" marB="0" anchor="b"/>
                </a:tc>
                <a:extLst>
                  <a:ext uri="{0D108BD9-81ED-4DB2-BD59-A6C34878D82A}">
                    <a16:rowId xmlns:a16="http://schemas.microsoft.com/office/drawing/2014/main" val="1891680717"/>
                  </a:ext>
                </a:extLst>
              </a:tr>
              <a:tr h="731000">
                <a:tc>
                  <a:txBody>
                    <a:bodyPr/>
                    <a:lstStyle/>
                    <a:p>
                      <a:pPr marL="6350" indent="-6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Maps Available to the Public (Limerick, Cork &amp; Dublin)</a:t>
                      </a:r>
                      <a:endParaRPr lang="en-IE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8100" marT="0" marB="0" anchor="b"/>
                </a:tc>
                <a:tc>
                  <a:txBody>
                    <a:bodyPr/>
                    <a:lstStyle/>
                    <a:p>
                      <a:pPr marL="2921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February 2023</a:t>
                      </a:r>
                      <a:endParaRPr lang="en-IE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8100" marT="0" marB="0" anchor="b"/>
                </a:tc>
                <a:extLst>
                  <a:ext uri="{0D108BD9-81ED-4DB2-BD59-A6C34878D82A}">
                    <a16:rowId xmlns:a16="http://schemas.microsoft.com/office/drawing/2014/main" val="3799204689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968" y="5657088"/>
            <a:ext cx="2161032" cy="120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9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396806"/>
              </p:ext>
            </p:extLst>
          </p:nvPr>
        </p:nvGraphicFramePr>
        <p:xfrm>
          <a:off x="770709" y="692331"/>
          <a:ext cx="9966960" cy="48071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90749">
                  <a:extLst>
                    <a:ext uri="{9D8B030D-6E8A-4147-A177-3AD203B41FA5}">
                      <a16:colId xmlns:a16="http://schemas.microsoft.com/office/drawing/2014/main" val="10385630"/>
                    </a:ext>
                  </a:extLst>
                </a:gridCol>
                <a:gridCol w="3076211">
                  <a:extLst>
                    <a:ext uri="{9D8B030D-6E8A-4147-A177-3AD203B41FA5}">
                      <a16:colId xmlns:a16="http://schemas.microsoft.com/office/drawing/2014/main" val="601760282"/>
                    </a:ext>
                  </a:extLst>
                </a:gridCol>
              </a:tblGrid>
              <a:tr h="720022"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 2 Deliverable </a:t>
                      </a:r>
                      <a:endParaRPr lang="en-IE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3025" marT="74930" marB="0" anchor="b"/>
                </a:tc>
                <a:tc>
                  <a:txBody>
                    <a:bodyPr/>
                    <a:lstStyle/>
                    <a:p>
                      <a:pPr marL="6477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Indicative Timeline</a:t>
                      </a:r>
                      <a:endParaRPr lang="en-IE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3025" marT="74930" marB="0" anchor="b"/>
                </a:tc>
                <a:extLst>
                  <a:ext uri="{0D108BD9-81ED-4DB2-BD59-A6C34878D82A}">
                    <a16:rowId xmlns:a16="http://schemas.microsoft.com/office/drawing/2014/main" val="2212751867"/>
                  </a:ext>
                </a:extLst>
              </a:tr>
              <a:tr h="568373">
                <a:tc>
                  <a:txBody>
                    <a:bodyPr/>
                    <a:lstStyle/>
                    <a:p>
                      <a:pPr marL="81915" indent="-6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Commence Phase 2</a:t>
                      </a:r>
                      <a:endParaRPr lang="en-IE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3025" marT="74930" marB="0"/>
                </a:tc>
                <a:tc>
                  <a:txBody>
                    <a:bodyPr/>
                    <a:lstStyle/>
                    <a:p>
                      <a:pPr marL="6350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2023</a:t>
                      </a:r>
                      <a:endParaRPr lang="en-IE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3025" marT="74930" marB="0"/>
                </a:tc>
                <a:extLst>
                  <a:ext uri="{0D108BD9-81ED-4DB2-BD59-A6C34878D82A}">
                    <a16:rowId xmlns:a16="http://schemas.microsoft.com/office/drawing/2014/main" val="3273192646"/>
                  </a:ext>
                </a:extLst>
              </a:tr>
              <a:tr h="559743">
                <a:tc>
                  <a:txBody>
                    <a:bodyPr/>
                    <a:lstStyle/>
                    <a:p>
                      <a:pPr marL="81915" indent="-6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Draft Noise Action Plans</a:t>
                      </a:r>
                      <a:endParaRPr lang="en-IE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3025" marT="74930" marB="0"/>
                </a:tc>
                <a:tc>
                  <a:txBody>
                    <a:bodyPr/>
                    <a:lstStyle/>
                    <a:p>
                      <a:pPr marL="6540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Q4 2023</a:t>
                      </a:r>
                      <a:endParaRPr lang="en-IE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3025" marT="74930" marB="0"/>
                </a:tc>
                <a:extLst>
                  <a:ext uri="{0D108BD9-81ED-4DB2-BD59-A6C34878D82A}">
                    <a16:rowId xmlns:a16="http://schemas.microsoft.com/office/drawing/2014/main" val="1764217981"/>
                  </a:ext>
                </a:extLst>
              </a:tr>
              <a:tr h="559743">
                <a:tc>
                  <a:txBody>
                    <a:bodyPr/>
                    <a:lstStyle/>
                    <a:p>
                      <a:pPr marL="81915" indent="-6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 / AA</a:t>
                      </a:r>
                      <a:endParaRPr lang="en-IE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3025" marT="74930" marB="0"/>
                </a:tc>
                <a:tc>
                  <a:txBody>
                    <a:bodyPr/>
                    <a:lstStyle/>
                    <a:p>
                      <a:pPr marL="6350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Q4 2023 – Q1 2024</a:t>
                      </a:r>
                      <a:endParaRPr lang="en-IE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3025" marT="74930" marB="0"/>
                </a:tc>
                <a:extLst>
                  <a:ext uri="{0D108BD9-81ED-4DB2-BD59-A6C34878D82A}">
                    <a16:rowId xmlns:a16="http://schemas.microsoft.com/office/drawing/2014/main" val="3400097049"/>
                  </a:ext>
                </a:extLst>
              </a:tr>
              <a:tr h="559743">
                <a:tc>
                  <a:txBody>
                    <a:bodyPr/>
                    <a:lstStyle/>
                    <a:p>
                      <a:pPr marL="81915" indent="-6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Consultation </a:t>
                      </a:r>
                      <a:endParaRPr lang="en-IE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3025" marT="74930" marB="0"/>
                </a:tc>
                <a:tc>
                  <a:txBody>
                    <a:bodyPr/>
                    <a:lstStyle/>
                    <a:p>
                      <a:pPr marL="6540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 2024</a:t>
                      </a:r>
                      <a:endParaRPr lang="en-IE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3025" marT="74930" marB="0"/>
                </a:tc>
                <a:extLst>
                  <a:ext uri="{0D108BD9-81ED-4DB2-BD59-A6C34878D82A}">
                    <a16:rowId xmlns:a16="http://schemas.microsoft.com/office/drawing/2014/main" val="2452534833"/>
                  </a:ext>
                </a:extLst>
              </a:tr>
              <a:tr h="559743">
                <a:tc>
                  <a:txBody>
                    <a:bodyPr/>
                    <a:lstStyle/>
                    <a:p>
                      <a:pPr marL="81915" indent="-6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 Noise Action Plans</a:t>
                      </a:r>
                      <a:endParaRPr lang="en-IE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3025" marT="74930" marB="0"/>
                </a:tc>
                <a:tc>
                  <a:txBody>
                    <a:bodyPr/>
                    <a:lstStyle/>
                    <a:p>
                      <a:pPr marL="6540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 2024</a:t>
                      </a:r>
                      <a:endParaRPr lang="en-IE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3025" marT="74930" marB="0"/>
                </a:tc>
                <a:extLst>
                  <a:ext uri="{0D108BD9-81ED-4DB2-BD59-A6C34878D82A}">
                    <a16:rowId xmlns:a16="http://schemas.microsoft.com/office/drawing/2014/main" val="2142505625"/>
                  </a:ext>
                </a:extLst>
              </a:tr>
              <a:tr h="559743">
                <a:tc>
                  <a:txBody>
                    <a:bodyPr/>
                    <a:lstStyle/>
                    <a:p>
                      <a:pPr marL="81915" indent="-6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Deliver Final Noise Action Plans to EPA</a:t>
                      </a:r>
                      <a:endParaRPr lang="en-IE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3025" marT="74930" marB="0"/>
                </a:tc>
                <a:tc>
                  <a:txBody>
                    <a:bodyPr/>
                    <a:lstStyle/>
                    <a:p>
                      <a:pPr marL="6540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 2024</a:t>
                      </a:r>
                      <a:endParaRPr lang="en-IE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3025" marT="74930" marB="0"/>
                </a:tc>
                <a:extLst>
                  <a:ext uri="{0D108BD9-81ED-4DB2-BD59-A6C34878D82A}">
                    <a16:rowId xmlns:a16="http://schemas.microsoft.com/office/drawing/2014/main" val="549892020"/>
                  </a:ext>
                </a:extLst>
              </a:tr>
              <a:tr h="720022">
                <a:tc>
                  <a:txBody>
                    <a:bodyPr/>
                    <a:lstStyle/>
                    <a:p>
                      <a:pPr marL="81915" indent="-6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EEA Deadline</a:t>
                      </a:r>
                      <a:endParaRPr lang="en-IE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3025" marT="74930" marB="0"/>
                </a:tc>
                <a:tc>
                  <a:txBody>
                    <a:bodyPr/>
                    <a:lstStyle/>
                    <a:p>
                      <a:pPr marL="6477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 2024</a:t>
                      </a:r>
                      <a:endParaRPr lang="en-IE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3025" marT="74930" marB="0"/>
                </a:tc>
                <a:extLst>
                  <a:ext uri="{0D108BD9-81ED-4DB2-BD59-A6C34878D82A}">
                    <a16:rowId xmlns:a16="http://schemas.microsoft.com/office/drawing/2014/main" val="3866361237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968" y="5656655"/>
            <a:ext cx="2161032" cy="120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5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02231"/>
          </a:xfrm>
        </p:spPr>
        <p:txBody>
          <a:bodyPr>
            <a:normAutofit fontScale="90000"/>
          </a:bodyPr>
          <a:lstStyle/>
          <a:p>
            <a:r>
              <a:rPr lang="en-IE" b="1" dirty="0" smtClean="0"/>
              <a:t>Conclusions</a:t>
            </a:r>
            <a:endParaRPr lang="en-IE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269" y="2063931"/>
            <a:ext cx="10802981" cy="3593157"/>
          </a:xfrm>
        </p:spPr>
        <p:txBody>
          <a:bodyPr>
            <a:normAutofit fontScale="62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E" sz="3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calculation system is better &amp; will have more interactive </a:t>
            </a:r>
            <a:r>
              <a:rPr lang="en-IE" sz="3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IE" sz="3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E" sz="3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Oden system should allow users to zoom around and get information </a:t>
            </a:r>
            <a:endParaRPr lang="en-IE" sz="3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IE" sz="3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E" sz="3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will be a range of maps incorporating all 10 counties involved </a:t>
            </a:r>
            <a:endParaRPr lang="en-IE" sz="3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IE" sz="3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E" sz="3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phase to develop and assess new noise reduction </a:t>
            </a:r>
            <a:r>
              <a:rPr lang="en-IE" sz="3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IE" sz="3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E" sz="3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Quiet Areas will be completed and increased in number.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IE" b="1" dirty="0">
              <a:solidFill>
                <a:srgbClr val="0070C0"/>
              </a:solidFill>
            </a:endParaRPr>
          </a:p>
          <a:p>
            <a:pPr algn="l"/>
            <a:endParaRPr lang="en-IE" dirty="0" smtClean="0"/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968" y="5657088"/>
            <a:ext cx="2161032" cy="120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91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2593" y="938318"/>
            <a:ext cx="9914709" cy="570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10000"/>
              </a:lnSpc>
              <a:spcAft>
                <a:spcPts val="3315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IE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Round </a:t>
            </a:r>
            <a:r>
              <a:rPr lang="en-IE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4 Strategic Noise Mapping and Noise Action Plan Overview </a:t>
            </a:r>
            <a:endParaRPr lang="en-IE" sz="2800" u="none" strike="noStrike" dirty="0" smtClean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10000"/>
              </a:lnSpc>
              <a:spcAft>
                <a:spcPts val="3315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National Approach to Round 4</a:t>
            </a:r>
            <a:endParaRPr lang="en-IE" sz="2800" u="none" strike="noStrike" dirty="0" smtClean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10000"/>
              </a:lnSpc>
              <a:spcAft>
                <a:spcPts val="3315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Milestones and Progress to Date</a:t>
            </a:r>
            <a:endParaRPr lang="en-IE" sz="2800" u="none" strike="noStrike" dirty="0" smtClean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10000"/>
              </a:lnSpc>
              <a:spcAft>
                <a:spcPts val="3315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Strategic Noise Modelling Results – Dublin</a:t>
            </a:r>
            <a:endParaRPr lang="en-IE" sz="2800" u="none" strike="noStrike" dirty="0" smtClean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10000"/>
              </a:lnSpc>
              <a:spcAft>
                <a:spcPts val="3315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Next Steps </a:t>
            </a:r>
            <a:endParaRPr lang="en-IE" sz="2800" dirty="0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IE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 </a:t>
            </a:r>
            <a:r>
              <a:rPr lang="en-IE" sz="2800" dirty="0">
                <a:latin typeface="Arial" panose="020B0604020202020204" pitchFamily="34" charset="0"/>
                <a:cs typeface="Arial" panose="020B0604020202020204" pitchFamily="34" charset="0"/>
              </a:rPr>
              <a:t>/ Discussion</a:t>
            </a:r>
          </a:p>
          <a:p>
            <a:pPr marL="342900" lvl="0" indent="-342900" fontAlgn="base">
              <a:lnSpc>
                <a:spcPct val="110000"/>
              </a:lnSpc>
              <a:spcAft>
                <a:spcPts val="3315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endParaRPr lang="en-IE" sz="14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968" y="5657088"/>
            <a:ext cx="2161032" cy="120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1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0709" y="561704"/>
            <a:ext cx="10554787" cy="529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 algn="ctr">
              <a:lnSpc>
                <a:spcPct val="107000"/>
              </a:lnSpc>
              <a:spcAft>
                <a:spcPts val="2085"/>
              </a:spcAft>
            </a:pPr>
            <a:r>
              <a:rPr lang="en-IE" sz="20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European Communities (Environmental Noise) Regulations 2018 (S.I. 549/2018) </a:t>
            </a:r>
            <a:endParaRPr lang="en-IE" sz="20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213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Regulations give effect to the Environmental Noise Directive (END) 2002/49/EC</a:t>
            </a:r>
          </a:p>
          <a:p>
            <a:pPr marL="342900" lvl="0" indent="-342900" fontAlgn="base">
              <a:lnSpc>
                <a:spcPct val="107000"/>
              </a:lnSpc>
              <a:spcAft>
                <a:spcPts val="2065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Apply to environmental noise, created by human activities, which people are exposed to; in built-up areas, in public parks/quiet areas, near schools &amp; hospitals and other noise-sensitive buildings/areas</a:t>
            </a:r>
            <a:r>
              <a:rPr lang="en-IE" sz="2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fontAlgn="base">
              <a:lnSpc>
                <a:spcPct val="107000"/>
              </a:lnSpc>
              <a:spcAft>
                <a:spcPts val="2065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IE" sz="2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Essentially it relates to road transport, trains and Luas, aircraft and industries</a:t>
            </a:r>
          </a:p>
          <a:p>
            <a:pPr marL="342900" lvl="0" indent="-342900" fontAlgn="base">
              <a:lnSpc>
                <a:spcPct val="107000"/>
              </a:lnSpc>
              <a:spcAft>
                <a:spcPts val="2065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IE" sz="2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We are now in Round 4 and each round applies for 5 consecutive years</a:t>
            </a:r>
            <a:endParaRPr lang="en-IE" sz="2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Maps are to be Clear, Comprehensive and Accessible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968" y="5657088"/>
            <a:ext cx="2161032" cy="120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5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1703" y="588590"/>
            <a:ext cx="11116491" cy="5416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The Regulations/END requires the following two indicators to be applied in the assessment </a:t>
            </a: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:-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endParaRPr lang="en-I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n-IE" sz="2400" dirty="0" err="1" smtClean="0">
                <a:solidFill>
                  <a:srgbClr val="FF0000"/>
                </a:solidFill>
              </a:rPr>
              <a:t>Lden</a:t>
            </a:r>
            <a:r>
              <a:rPr lang="en-IE" sz="2400" dirty="0" smtClean="0"/>
              <a:t> </a:t>
            </a:r>
            <a:r>
              <a:rPr lang="en-IE" sz="2400" dirty="0"/>
              <a:t>is the </a:t>
            </a:r>
            <a:r>
              <a:rPr lang="en-IE" sz="2400" dirty="0" smtClean="0"/>
              <a:t>annual average </a:t>
            </a:r>
            <a:r>
              <a:rPr lang="en-IE" sz="2400" dirty="0"/>
              <a:t>noise level </a:t>
            </a:r>
            <a:r>
              <a:rPr lang="en-IE" sz="2400" dirty="0" smtClean="0"/>
              <a:t>for the </a:t>
            </a:r>
            <a:r>
              <a:rPr lang="en-IE" sz="2400" dirty="0" smtClean="0">
                <a:solidFill>
                  <a:srgbClr val="FF0000"/>
                </a:solidFill>
              </a:rPr>
              <a:t>day</a:t>
            </a:r>
            <a:r>
              <a:rPr lang="en-IE" sz="2400" dirty="0">
                <a:solidFill>
                  <a:srgbClr val="FF0000"/>
                </a:solidFill>
              </a:rPr>
              <a:t>, evening and night </a:t>
            </a:r>
            <a:r>
              <a:rPr lang="en-IE" sz="2400" dirty="0"/>
              <a:t>period </a:t>
            </a:r>
            <a:r>
              <a:rPr lang="en-IE" sz="2400" dirty="0" smtClean="0"/>
              <a:t>and </a:t>
            </a:r>
            <a:r>
              <a:rPr lang="en-IE" sz="2400" dirty="0"/>
              <a:t>is designed to measure </a:t>
            </a:r>
            <a:r>
              <a:rPr lang="en-IE" sz="2400" dirty="0">
                <a:solidFill>
                  <a:srgbClr val="FF0000"/>
                </a:solidFill>
              </a:rPr>
              <a:t>‘annoyance’.  </a:t>
            </a:r>
            <a:endParaRPr lang="en-IE" sz="2400" dirty="0" smtClean="0">
              <a:solidFill>
                <a:srgbClr val="FF0000"/>
              </a:solidFill>
            </a:endParaRP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n-IE" sz="2400" dirty="0" smtClean="0"/>
              <a:t>It </a:t>
            </a:r>
            <a:r>
              <a:rPr lang="en-IE" sz="2400" dirty="0"/>
              <a:t>has a defined threshold of </a:t>
            </a:r>
            <a:r>
              <a:rPr lang="en-IE" sz="2400" dirty="0">
                <a:solidFill>
                  <a:srgbClr val="FF0000"/>
                </a:solidFill>
              </a:rPr>
              <a:t>55dB</a:t>
            </a:r>
            <a:r>
              <a:rPr lang="en-IE" sz="2400" dirty="0" smtClean="0"/>
              <a:t>.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endParaRPr lang="en-IE" sz="2400" dirty="0"/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n-IE" sz="2400" dirty="0" err="1">
                <a:solidFill>
                  <a:srgbClr val="FF0000"/>
                </a:solidFill>
              </a:rPr>
              <a:t>Lnight</a:t>
            </a:r>
            <a:r>
              <a:rPr lang="en-IE" sz="2400" dirty="0"/>
              <a:t> is the annual average noise level for night-time periods and is designed to </a:t>
            </a:r>
            <a:r>
              <a:rPr lang="en-IE" sz="2400" dirty="0">
                <a:solidFill>
                  <a:srgbClr val="FF0000"/>
                </a:solidFill>
              </a:rPr>
              <a:t>assess sleep disturbance</a:t>
            </a:r>
            <a:r>
              <a:rPr lang="en-IE" sz="2400" dirty="0"/>
              <a:t>.  </a:t>
            </a:r>
            <a:endParaRPr lang="en-IE" sz="2400" dirty="0" smtClean="0"/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n-IE" sz="2400" dirty="0" smtClean="0"/>
              <a:t>It </a:t>
            </a:r>
            <a:r>
              <a:rPr lang="en-IE" sz="2400" dirty="0"/>
              <a:t>has a defined threshold of </a:t>
            </a:r>
            <a:r>
              <a:rPr lang="en-IE" sz="2400" dirty="0">
                <a:solidFill>
                  <a:srgbClr val="FF0000"/>
                </a:solidFill>
              </a:rPr>
              <a:t>50dB</a:t>
            </a:r>
            <a:r>
              <a:rPr lang="en-IE" sz="2800" dirty="0"/>
              <a:t>.</a:t>
            </a:r>
            <a:endParaRPr lang="en-IE" sz="2400" dirty="0"/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endParaRPr lang="en-I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Member States must report on the numbers of people who are exposed to noise levels  above these thresholds for a range of noise sources.   </a:t>
            </a:r>
          </a:p>
          <a:p>
            <a:pPr marL="342900" lvl="0" indent="-342900" fontAlgn="base">
              <a:lnSpc>
                <a:spcPct val="107000"/>
              </a:lnSpc>
              <a:spcAft>
                <a:spcPts val="2055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endParaRPr lang="en-IE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968" y="5635484"/>
            <a:ext cx="2161032" cy="120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6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4137" y="404949"/>
            <a:ext cx="10750732" cy="5739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-6350">
              <a:lnSpc>
                <a:spcPct val="107000"/>
              </a:lnSpc>
              <a:spcAft>
                <a:spcPts val="2085"/>
              </a:spcAft>
            </a:pPr>
            <a:r>
              <a:rPr lang="en-IE" sz="20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European Communities (Environmental Noise) Regulations 2018 (S.I. 549/2018) </a:t>
            </a:r>
            <a:endParaRPr lang="en-IE" sz="20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2075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IE" sz="20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EPA</a:t>
            </a:r>
            <a:r>
              <a:rPr lang="en-IE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20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 Ireland is  </a:t>
            </a:r>
            <a:r>
              <a:rPr lang="en-IE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national competent authority for the purpose of overseeing implementation and for providing guidance</a:t>
            </a:r>
            <a:r>
              <a:rPr lang="en-IE" sz="20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IE" sz="2000" dirty="0">
                <a:latin typeface="Arial" panose="020B0604020202020204" pitchFamily="34" charset="0"/>
                <a:cs typeface="Arial" panose="020B0604020202020204" pitchFamily="34" charset="0"/>
              </a:rPr>
              <a:t>The Regulations require Noise Mapping Bodies (NMBs)  to prepare or review </a:t>
            </a:r>
            <a:r>
              <a:rPr lang="en-IE" sz="2000" b="1" dirty="0">
                <a:latin typeface="Arial" panose="020B0604020202020204" pitchFamily="34" charset="0"/>
                <a:cs typeface="Arial" panose="020B0604020202020204" pitchFamily="34" charset="0"/>
              </a:rPr>
              <a:t>Strategic Noise </a:t>
            </a:r>
            <a:endParaRPr lang="en-I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IE" sz="2000" dirty="0" smtClean="0"/>
              <a:t>Agglomerations </a:t>
            </a:r>
            <a:r>
              <a:rPr lang="en-IE" sz="2000" dirty="0"/>
              <a:t>(&gt;100,000 persons) (road, rail, airports &amp; industry</a:t>
            </a:r>
            <a:r>
              <a:rPr lang="en-IE" sz="2000" dirty="0" smtClean="0"/>
              <a:t>)</a:t>
            </a:r>
          </a:p>
          <a:p>
            <a:endParaRPr lang="en-IE" sz="2000" dirty="0" smtClean="0"/>
          </a:p>
          <a:p>
            <a:pPr marL="1657350" lvl="3" indent="-285750" fontAlgn="base">
              <a:buFont typeface="Courier New" panose="02070309020205020404" pitchFamily="49" charset="0"/>
              <a:buChar char="o"/>
            </a:pPr>
            <a:r>
              <a:rPr lang="en-IE" sz="2000" dirty="0" smtClean="0"/>
              <a:t>Major </a:t>
            </a:r>
            <a:r>
              <a:rPr lang="en-IE" sz="2000" dirty="0"/>
              <a:t>roads (&gt;3,000,000 vehicle passages per year)</a:t>
            </a:r>
          </a:p>
          <a:p>
            <a:pPr marL="1657350" lvl="3" indent="-285750" fontAlgn="base">
              <a:buFont typeface="Courier New" panose="02070309020205020404" pitchFamily="49" charset="0"/>
              <a:buChar char="o"/>
            </a:pPr>
            <a:r>
              <a:rPr lang="en-IE" sz="2000" dirty="0"/>
              <a:t>Major rail (&gt;30,000 train passages per year)</a:t>
            </a:r>
          </a:p>
          <a:p>
            <a:pPr marL="1657350" lvl="3" indent="-285750" fontAlgn="base">
              <a:buFont typeface="Courier New" panose="02070309020205020404" pitchFamily="49" charset="0"/>
              <a:buChar char="o"/>
            </a:pPr>
            <a:r>
              <a:rPr lang="en-IE" sz="2000" dirty="0"/>
              <a:t>Major airport (&gt;50,000 movements per year</a:t>
            </a:r>
            <a:r>
              <a:rPr lang="en-IE" sz="2000" dirty="0" smtClean="0"/>
              <a:t>)</a:t>
            </a:r>
          </a:p>
          <a:p>
            <a:pPr marL="1657350" lvl="3" indent="-285750" fontAlgn="base">
              <a:buFont typeface="Courier New" panose="02070309020205020404" pitchFamily="49" charset="0"/>
              <a:buChar char="o"/>
            </a:pPr>
            <a:endParaRPr lang="en-IE" sz="2000" dirty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IE" sz="2000" dirty="0">
                <a:latin typeface="Arial" panose="020B0604020202020204" pitchFamily="34" charset="0"/>
                <a:cs typeface="Arial" panose="020B0604020202020204" pitchFamily="34" charset="0"/>
              </a:rPr>
              <a:t>The Regulations require Action Planning Authorities (APAs) to make or review </a:t>
            </a:r>
            <a:r>
              <a:rPr lang="en-IE" sz="2000" b="1" dirty="0">
                <a:latin typeface="Arial" panose="020B0604020202020204" pitchFamily="34" charset="0"/>
                <a:cs typeface="Arial" panose="020B0604020202020204" pitchFamily="34" charset="0"/>
              </a:rPr>
              <a:t>Noise Action </a:t>
            </a:r>
            <a:r>
              <a:rPr lang="en-I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Plans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endParaRPr lang="en-I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IE" sz="2000" dirty="0">
                <a:latin typeface="Arial" panose="020B0604020202020204" pitchFamily="34" charset="0"/>
                <a:cs typeface="Arial" panose="020B0604020202020204" pitchFamily="34" charset="0"/>
              </a:rPr>
              <a:t>Maps  - </a:t>
            </a:r>
            <a:r>
              <a:rPr lang="en-I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Completed 2022 and are being published by the end of this month (February 2023)</a:t>
            </a:r>
          </a:p>
          <a:p>
            <a:pPr marL="342900" lvl="0" indent="-342900" fontAlgn="base">
              <a:lnSpc>
                <a:spcPct val="107000"/>
              </a:lnSpc>
              <a:spcAft>
                <a:spcPts val="2075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endParaRPr lang="en-IE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968" y="5743575"/>
            <a:ext cx="2161032" cy="100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28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3325" y="431074"/>
            <a:ext cx="111164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Round </a:t>
            </a: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4 – new National approach was </a:t>
            </a: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adopted;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Dublin</a:t>
            </a: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, Cork and Limerick </a:t>
            </a: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were amalgamated into Super Agglomeration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n-I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Noise consultant was appointed to </a:t>
            </a: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complete the noise modelling and mapping</a:t>
            </a: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Major Roads and Rail outside agglomerations – Transport Infrastructure Ireland (TII) would complete the noise modelling and mapping</a:t>
            </a: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Major Airports </a:t>
            </a: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Dublin </a:t>
            </a: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Airport Authority (DAA), complete the noise modelling and mapping.  </a:t>
            </a:r>
            <a:endParaRPr lang="en-I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n-IE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968" y="5657088"/>
            <a:ext cx="2161032" cy="120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8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3475" y="714102"/>
            <a:ext cx="1029353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additions to Round 4 included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IE" sz="2400" dirty="0" err="1">
                <a:latin typeface="Arial" panose="020B0604020202020204" pitchFamily="34" charset="0"/>
                <a:cs typeface="Arial" panose="020B0604020202020204" pitchFamily="34" charset="0"/>
              </a:rPr>
              <a:t>Celbridge</a:t>
            </a: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I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Leixlip</a:t>
            </a: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are joined with SDCC boundary.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Bray is joined with </a:t>
            </a: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Dun Laoghaire </a:t>
            </a:r>
            <a:r>
              <a:rPr lang="en-I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Rathdown</a:t>
            </a: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Limerick City also in for first </a:t>
            </a: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IE" sz="2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Dublin and Cork Ports measured.</a:t>
            </a:r>
            <a:endParaRPr lang="en-IE" sz="2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n-I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Other state agencies include :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Transport </a:t>
            </a: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Infrastructure Ireland (TII)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rish Rail and Luas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Road </a:t>
            </a: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Management Office (RMO</a:t>
            </a: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I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Transport Authority (NTA</a:t>
            </a: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I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DAA</a:t>
            </a:r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968" y="5657088"/>
            <a:ext cx="2161032" cy="120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49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049125"/>
              </p:ext>
            </p:extLst>
          </p:nvPr>
        </p:nvGraphicFramePr>
        <p:xfrm>
          <a:off x="378823" y="418011"/>
          <a:ext cx="11142617" cy="62722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49026">
                  <a:extLst>
                    <a:ext uri="{9D8B030D-6E8A-4147-A177-3AD203B41FA5}">
                      <a16:colId xmlns:a16="http://schemas.microsoft.com/office/drawing/2014/main" val="1774407947"/>
                    </a:ext>
                  </a:extLst>
                </a:gridCol>
                <a:gridCol w="2593591">
                  <a:extLst>
                    <a:ext uri="{9D8B030D-6E8A-4147-A177-3AD203B41FA5}">
                      <a16:colId xmlns:a16="http://schemas.microsoft.com/office/drawing/2014/main" val="238447296"/>
                    </a:ext>
                  </a:extLst>
                </a:gridCol>
              </a:tblGrid>
              <a:tr h="456251"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</a:rPr>
                        <a:t>Progress Task</a:t>
                      </a:r>
                      <a:endParaRPr lang="en-IE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37" marR="61762" marT="65522" marB="36520" anchor="ctr"/>
                </a:tc>
                <a:tc>
                  <a:txBody>
                    <a:bodyPr/>
                    <a:lstStyle/>
                    <a:p>
                      <a:pPr marL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</a:rPr>
                        <a:t>Timelines</a:t>
                      </a:r>
                      <a:endParaRPr lang="en-IE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37" marR="61762" marT="65522" marB="36520" anchor="ctr"/>
                </a:tc>
                <a:extLst>
                  <a:ext uri="{0D108BD9-81ED-4DB2-BD59-A6C34878D82A}">
                    <a16:rowId xmlns:a16="http://schemas.microsoft.com/office/drawing/2014/main" val="3281145292"/>
                  </a:ext>
                </a:extLst>
              </a:tr>
              <a:tr h="428828">
                <a:tc>
                  <a:txBody>
                    <a:bodyPr/>
                    <a:lstStyle/>
                    <a:p>
                      <a:pPr marL="6350" indent="-6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</a:rPr>
                        <a:t>Completed data register and major data collection exercise </a:t>
                      </a:r>
                      <a:endParaRPr lang="en-IE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37" marR="61762" marT="65522" marB="36520" anchor="ctr"/>
                </a:tc>
                <a:tc>
                  <a:txBody>
                    <a:bodyPr/>
                    <a:lstStyle/>
                    <a:p>
                      <a:pPr marL="635" indent="-6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June 2021 - March 2022</a:t>
                      </a:r>
                      <a:endParaRPr lang="en-IE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37" marR="61762" marT="65522" marB="36520" anchor="ctr"/>
                </a:tc>
                <a:extLst>
                  <a:ext uri="{0D108BD9-81ED-4DB2-BD59-A6C34878D82A}">
                    <a16:rowId xmlns:a16="http://schemas.microsoft.com/office/drawing/2014/main" val="1847318789"/>
                  </a:ext>
                </a:extLst>
              </a:tr>
              <a:tr h="428828">
                <a:tc>
                  <a:txBody>
                    <a:bodyPr/>
                    <a:lstStyle/>
                    <a:p>
                      <a:pPr marL="6350" indent="-6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</a:rPr>
                        <a:t>Completed tender documents and published contract notice for Consultant</a:t>
                      </a:r>
                      <a:endParaRPr lang="en-IE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37" marR="61762" marT="65522" marB="36520" anchor="ctr"/>
                </a:tc>
                <a:tc>
                  <a:txBody>
                    <a:bodyPr/>
                    <a:lstStyle/>
                    <a:p>
                      <a:pPr marL="635" indent="-6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18</a:t>
                      </a:r>
                      <a:r>
                        <a:rPr lang="en-IE" sz="1800" baseline="30000">
                          <a:effectLst/>
                        </a:rPr>
                        <a:t>th </a:t>
                      </a:r>
                      <a:r>
                        <a:rPr lang="en-IE" sz="1800">
                          <a:effectLst/>
                        </a:rPr>
                        <a:t>February 2022</a:t>
                      </a:r>
                      <a:endParaRPr lang="en-IE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37" marR="61762" marT="65522" marB="36520" anchor="ctr"/>
                </a:tc>
                <a:extLst>
                  <a:ext uri="{0D108BD9-81ED-4DB2-BD59-A6C34878D82A}">
                    <a16:rowId xmlns:a16="http://schemas.microsoft.com/office/drawing/2014/main" val="123835600"/>
                  </a:ext>
                </a:extLst>
              </a:tr>
              <a:tr h="428828">
                <a:tc>
                  <a:txBody>
                    <a:bodyPr/>
                    <a:lstStyle/>
                    <a:p>
                      <a:pPr marL="6350" indent="-6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</a:rPr>
                        <a:t>Appointed project consultant and commenced project - Phase 1 – Noise Mapping</a:t>
                      </a:r>
                      <a:endParaRPr lang="en-IE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37" marR="61762" marT="65522" marB="36520" anchor="ctr"/>
                </a:tc>
                <a:tc>
                  <a:txBody>
                    <a:bodyPr/>
                    <a:lstStyle/>
                    <a:p>
                      <a:pPr marL="635" indent="-6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26</a:t>
                      </a:r>
                      <a:r>
                        <a:rPr lang="en-IE" sz="1800" baseline="30000">
                          <a:effectLst/>
                        </a:rPr>
                        <a:t>th </a:t>
                      </a:r>
                      <a:r>
                        <a:rPr lang="en-IE" sz="1800">
                          <a:effectLst/>
                        </a:rPr>
                        <a:t>May 2022</a:t>
                      </a:r>
                      <a:endParaRPr lang="en-IE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37" marR="61762" marT="65522" marB="36520" anchor="ctr"/>
                </a:tc>
                <a:extLst>
                  <a:ext uri="{0D108BD9-81ED-4DB2-BD59-A6C34878D82A}">
                    <a16:rowId xmlns:a16="http://schemas.microsoft.com/office/drawing/2014/main" val="3310776987"/>
                  </a:ext>
                </a:extLst>
              </a:tr>
              <a:tr h="635898">
                <a:tc>
                  <a:txBody>
                    <a:bodyPr/>
                    <a:lstStyle/>
                    <a:p>
                      <a:pPr marL="6350" indent="-6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</a:rPr>
                        <a:t>Weekly co-ordination meetings with TII on modelling of major roads at agglomeration boundaries including modelling of pilot area on M11</a:t>
                      </a:r>
                      <a:endParaRPr lang="en-IE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37" marR="61762" marT="65522" marB="36520"/>
                </a:tc>
                <a:tc>
                  <a:txBody>
                    <a:bodyPr/>
                    <a:lstStyle/>
                    <a:p>
                      <a:pPr marL="635" indent="-6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August – September 2022</a:t>
                      </a:r>
                      <a:endParaRPr lang="en-IE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37" marR="61762" marT="65522" marB="36520"/>
                </a:tc>
                <a:extLst>
                  <a:ext uri="{0D108BD9-81ED-4DB2-BD59-A6C34878D82A}">
                    <a16:rowId xmlns:a16="http://schemas.microsoft.com/office/drawing/2014/main" val="1733793199"/>
                  </a:ext>
                </a:extLst>
              </a:tr>
              <a:tr h="887390">
                <a:tc>
                  <a:txBody>
                    <a:bodyPr/>
                    <a:lstStyle/>
                    <a:p>
                      <a:pPr marL="6350" indent="-6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</a:rPr>
                        <a:t>Commenced noise modelling </a:t>
                      </a: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-IE" sz="18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Limerick</a:t>
                      </a: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-IE" sz="18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Cork &amp; Dublin</a:t>
                      </a:r>
                      <a:endParaRPr lang="en-IE" sz="1800" u="none" strike="noStrike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37" marR="61762" marT="65522" marB="36520"/>
                </a:tc>
                <a:tc>
                  <a:txBody>
                    <a:bodyPr/>
                    <a:lstStyle/>
                    <a:p>
                      <a:pPr marL="635" indent="-6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</a:rPr>
                        <a:t>27</a:t>
                      </a:r>
                      <a:r>
                        <a:rPr lang="en-IE" sz="1800" baseline="30000" dirty="0">
                          <a:effectLst/>
                        </a:rPr>
                        <a:t>th </a:t>
                      </a:r>
                      <a:r>
                        <a:rPr lang="en-IE" sz="1800" dirty="0">
                          <a:effectLst/>
                        </a:rPr>
                        <a:t>October 2022</a:t>
                      </a:r>
                    </a:p>
                    <a:p>
                      <a:pPr marL="635" indent="-6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</a:rPr>
                        <a:t>28</a:t>
                      </a:r>
                      <a:r>
                        <a:rPr lang="en-IE" sz="1800" baseline="30000" dirty="0">
                          <a:effectLst/>
                        </a:rPr>
                        <a:t>th </a:t>
                      </a:r>
                      <a:r>
                        <a:rPr lang="en-IE" sz="1800" dirty="0">
                          <a:effectLst/>
                        </a:rPr>
                        <a:t>October 2022</a:t>
                      </a:r>
                      <a:endParaRPr lang="en-IE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37" marR="61762" marT="65522" marB="36520" anchor="b"/>
                </a:tc>
                <a:extLst>
                  <a:ext uri="{0D108BD9-81ED-4DB2-BD59-A6C34878D82A}">
                    <a16:rowId xmlns:a16="http://schemas.microsoft.com/office/drawing/2014/main" val="1123001048"/>
                  </a:ext>
                </a:extLst>
              </a:tr>
              <a:tr h="1394699">
                <a:tc>
                  <a:txBody>
                    <a:bodyPr/>
                    <a:lstStyle/>
                    <a:p>
                      <a:pPr marL="6350" indent="-6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Provided draft model outputs results to Local Authorities</a:t>
                      </a: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-IE" sz="1800" u="none" strike="noStrike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Cork &amp; Limerick - All sources &amp; Exposure Statistics, Dublin – Road only</a:t>
                      </a: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-IE" sz="1800" u="none" strike="noStrike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Dublin - Industry </a:t>
                      </a: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-IE" sz="1800" u="none" strike="noStrike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Dublin – Rail</a:t>
                      </a: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-IE" sz="1800" u="none" strike="noStrike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Dublin Exposure Statistics (all sources)</a:t>
                      </a:r>
                      <a:endParaRPr lang="en-IE" sz="1800" u="none" strike="noStrike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37" marR="61762" marT="65522" marB="36520"/>
                </a:tc>
                <a:tc>
                  <a:txBody>
                    <a:bodyPr/>
                    <a:lstStyle/>
                    <a:p>
                      <a:pPr marL="635" marR="12700" indent="-6350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n-IE" sz="1800" dirty="0">
                          <a:effectLst/>
                        </a:rPr>
                        <a:t>25</a:t>
                      </a:r>
                      <a:r>
                        <a:rPr lang="en-IE" sz="1800" baseline="30000" dirty="0">
                          <a:effectLst/>
                        </a:rPr>
                        <a:t>th </a:t>
                      </a:r>
                      <a:r>
                        <a:rPr lang="en-IE" sz="1800" dirty="0">
                          <a:effectLst/>
                        </a:rPr>
                        <a:t>November 2022 29</a:t>
                      </a:r>
                      <a:r>
                        <a:rPr lang="en-IE" sz="1800" baseline="30000" dirty="0">
                          <a:effectLst/>
                        </a:rPr>
                        <a:t>th </a:t>
                      </a:r>
                      <a:r>
                        <a:rPr lang="en-IE" sz="1800" dirty="0">
                          <a:effectLst/>
                        </a:rPr>
                        <a:t>November 2022</a:t>
                      </a:r>
                    </a:p>
                    <a:p>
                      <a:pPr marL="635" indent="-6350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n-IE" sz="1800" dirty="0">
                          <a:effectLst/>
                        </a:rPr>
                        <a:t>2</a:t>
                      </a:r>
                      <a:r>
                        <a:rPr lang="en-IE" sz="1800" baseline="30000" dirty="0">
                          <a:effectLst/>
                        </a:rPr>
                        <a:t>nd </a:t>
                      </a:r>
                      <a:r>
                        <a:rPr lang="en-IE" sz="1800" dirty="0">
                          <a:effectLst/>
                        </a:rPr>
                        <a:t>December 2022</a:t>
                      </a:r>
                    </a:p>
                    <a:p>
                      <a:pPr marL="635" indent="-6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</a:rPr>
                        <a:t>7</a:t>
                      </a:r>
                      <a:r>
                        <a:rPr lang="en-IE" sz="1800" baseline="30000" dirty="0">
                          <a:effectLst/>
                        </a:rPr>
                        <a:t>th </a:t>
                      </a:r>
                      <a:r>
                        <a:rPr lang="en-IE" sz="1800" dirty="0">
                          <a:effectLst/>
                        </a:rPr>
                        <a:t>December 2022</a:t>
                      </a:r>
                      <a:endParaRPr lang="en-IE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37" marR="61762" marT="65522" marB="36520" anchor="b"/>
                </a:tc>
                <a:extLst>
                  <a:ext uri="{0D108BD9-81ED-4DB2-BD59-A6C34878D82A}">
                    <a16:rowId xmlns:a16="http://schemas.microsoft.com/office/drawing/2014/main" val="327070169"/>
                  </a:ext>
                </a:extLst>
              </a:tr>
              <a:tr h="1288412">
                <a:tc>
                  <a:txBody>
                    <a:bodyPr/>
                    <a:lstStyle/>
                    <a:p>
                      <a:pPr marL="6350" indent="-6350">
                        <a:lnSpc>
                          <a:spcPct val="107000"/>
                        </a:lnSpc>
                        <a:spcAft>
                          <a:spcPts val="1410"/>
                        </a:spcAft>
                      </a:pPr>
                      <a:r>
                        <a:rPr lang="en-IE" sz="1800">
                          <a:effectLst/>
                        </a:rPr>
                        <a:t>Prepare model results in line with EPA/EEA reporting requirements and deliver to EPA</a:t>
                      </a:r>
                    </a:p>
                    <a:p>
                      <a:pPr marL="6350" indent="-6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u="sng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Note</a:t>
                      </a:r>
                      <a:r>
                        <a:rPr lang="en-IE" sz="1800">
                          <a:effectLst/>
                        </a:rPr>
                        <a:t>: Issues with uploading reports to EEA ReportNet site have been encountered but this is due to issues with the reporting site and is being dealt with by the EPA. </a:t>
                      </a:r>
                      <a:endParaRPr lang="en-IE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37" marR="61762" marT="65522" marB="36520"/>
                </a:tc>
                <a:tc>
                  <a:txBody>
                    <a:bodyPr/>
                    <a:lstStyle/>
                    <a:p>
                      <a:pPr marL="635" indent="-6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</a:rPr>
                        <a:t>9 – 16</a:t>
                      </a:r>
                      <a:r>
                        <a:rPr lang="en-IE" sz="1800" baseline="30000" dirty="0">
                          <a:effectLst/>
                        </a:rPr>
                        <a:t>th </a:t>
                      </a:r>
                      <a:r>
                        <a:rPr lang="en-IE" sz="1800" dirty="0">
                          <a:effectLst/>
                        </a:rPr>
                        <a:t>December 2022</a:t>
                      </a:r>
                      <a:endParaRPr lang="en-IE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37" marR="61762" marT="65522" marB="36520"/>
                </a:tc>
                <a:extLst>
                  <a:ext uri="{0D108BD9-81ED-4DB2-BD59-A6C34878D82A}">
                    <a16:rowId xmlns:a16="http://schemas.microsoft.com/office/drawing/2014/main" val="1068410627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968" y="5657088"/>
            <a:ext cx="2161032" cy="120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6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600" b="1" dirty="0"/>
              <a:t>Dublin Strategic Noise Modelling Results – Roads </a:t>
            </a:r>
            <a:r>
              <a:rPr lang="en-IE" sz="3600" b="1" dirty="0" err="1" smtClean="0"/>
              <a:t>Lden</a:t>
            </a:r>
            <a:endParaRPr lang="en-IE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0503" y="1690688"/>
            <a:ext cx="7733211" cy="46037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968" y="5657088"/>
            <a:ext cx="2161032" cy="120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924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931</Words>
  <Application>Microsoft Office PowerPoint</Application>
  <PresentationFormat>Widescreen</PresentationFormat>
  <Paragraphs>128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Times New Roman</vt:lpstr>
      <vt:lpstr>Office Theme</vt:lpstr>
      <vt:lpstr>    R4 Strategic Noise Mapping and Noise  Action Plans Agglomerations Environment and Climate Action SPC Meeting.   7th February 2023  David O’ Brien Principal Env. Health Officer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Dublin Strategic Noise Modelling Results – Roads Lden</vt:lpstr>
      <vt:lpstr>Dublin Strategic Noise Modelling Results – Roads Lnight</vt:lpstr>
      <vt:lpstr>Dublin Strategic Noise Modelling Results – Rail Lden</vt:lpstr>
      <vt:lpstr>Dublin Strategic Noise Modelling Results – Rail Lnight</vt:lpstr>
      <vt:lpstr>Dublin Strategic Noise Modelling Results – Industry Lden</vt:lpstr>
      <vt:lpstr>Dublin Strategic Noise Modelling Results – Industry Lnight</vt:lpstr>
      <vt:lpstr>PowerPoint Presentation</vt:lpstr>
      <vt:lpstr>PowerPoint Presentation</vt:lpstr>
      <vt:lpstr>Conclusions</vt:lpstr>
    </vt:vector>
  </TitlesOfParts>
  <Company>HSE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R4 Strategic Noise Mapping and Noise  Action Plans Agglomerations Air Quality Sub-Committee Meeting   February 2023</dc:title>
  <dc:creator>CAROL NOLAN</dc:creator>
  <cp:lastModifiedBy>CAROL NOLAN</cp:lastModifiedBy>
  <cp:revision>22</cp:revision>
  <dcterms:created xsi:type="dcterms:W3CDTF">2023-02-02T12:16:51Z</dcterms:created>
  <dcterms:modified xsi:type="dcterms:W3CDTF">2023-02-03T10:02:51Z</dcterms:modified>
</cp:coreProperties>
</file>