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71" r:id="rId3"/>
    <p:sldId id="299" r:id="rId4"/>
    <p:sldId id="298" r:id="rId5"/>
    <p:sldId id="278" r:id="rId6"/>
    <p:sldId id="279" r:id="rId7"/>
    <p:sldId id="284" r:id="rId8"/>
    <p:sldId id="288" r:id="rId9"/>
    <p:sldId id="291" r:id="rId10"/>
    <p:sldId id="296" r:id="rId11"/>
    <p:sldId id="300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8AB1AD-3C2F-4D04-8508-4EA85469FF32}">
          <p14:sldIdLst>
            <p14:sldId id="256"/>
            <p14:sldId id="271"/>
            <p14:sldId id="299"/>
            <p14:sldId id="298"/>
            <p14:sldId id="278"/>
            <p14:sldId id="279"/>
            <p14:sldId id="284"/>
            <p14:sldId id="288"/>
            <p14:sldId id="291"/>
            <p14:sldId id="296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E00"/>
    <a:srgbClr val="516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151F76-1915-432E-8DA8-AD717B8DAD78}" v="2" dt="2023-02-03T09:38:08.8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5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k Mulhern" userId="23cab11d-6b35-4a32-a930-328b6bf9cf82" providerId="ADAL" clId="{C2151F76-1915-432E-8DA8-AD717B8DAD78}"/>
    <pc:docChg chg="modSld">
      <pc:chgData name="Mick Mulhern" userId="23cab11d-6b35-4a32-a930-328b6bf9cf82" providerId="ADAL" clId="{C2151F76-1915-432E-8DA8-AD717B8DAD78}" dt="2023-02-03T09:38:13.361" v="16" actId="20577"/>
      <pc:docMkLst>
        <pc:docMk/>
      </pc:docMkLst>
      <pc:sldChg chg="modSp mod">
        <pc:chgData name="Mick Mulhern" userId="23cab11d-6b35-4a32-a930-328b6bf9cf82" providerId="ADAL" clId="{C2151F76-1915-432E-8DA8-AD717B8DAD78}" dt="2023-02-03T09:37:26.212" v="10" actId="20577"/>
        <pc:sldMkLst>
          <pc:docMk/>
          <pc:sldMk cId="0" sldId="256"/>
        </pc:sldMkLst>
        <pc:spChg chg="mod">
          <ac:chgData name="Mick Mulhern" userId="23cab11d-6b35-4a32-a930-328b6bf9cf82" providerId="ADAL" clId="{C2151F76-1915-432E-8DA8-AD717B8DAD78}" dt="2023-02-03T09:37:26.212" v="10" actId="20577"/>
          <ac:spMkLst>
            <pc:docMk/>
            <pc:sldMk cId="0" sldId="256"/>
            <ac:spMk id="2051" creationId="{C0E0B696-E59F-4E5C-81E4-30ADD581F15B}"/>
          </ac:spMkLst>
        </pc:spChg>
      </pc:sldChg>
      <pc:sldChg chg="modSp mod">
        <pc:chgData name="Mick Mulhern" userId="23cab11d-6b35-4a32-a930-328b6bf9cf82" providerId="ADAL" clId="{C2151F76-1915-432E-8DA8-AD717B8DAD78}" dt="2023-02-03T09:38:13.361" v="16" actId="20577"/>
        <pc:sldMkLst>
          <pc:docMk/>
          <pc:sldMk cId="4048711718" sldId="271"/>
        </pc:sldMkLst>
        <pc:spChg chg="mod">
          <ac:chgData name="Mick Mulhern" userId="23cab11d-6b35-4a32-a930-328b6bf9cf82" providerId="ADAL" clId="{C2151F76-1915-432E-8DA8-AD717B8DAD78}" dt="2023-02-03T09:38:13.361" v="16" actId="20577"/>
          <ac:spMkLst>
            <pc:docMk/>
            <pc:sldMk cId="4048711718" sldId="271"/>
            <ac:spMk id="6147" creationId="{DDBFE374-936B-4538-97F8-CD496D154E4A}"/>
          </ac:spMkLst>
        </pc:spChg>
        <pc:picChg chg="mod">
          <ac:chgData name="Mick Mulhern" userId="23cab11d-6b35-4a32-a930-328b6bf9cf82" providerId="ADAL" clId="{C2151F76-1915-432E-8DA8-AD717B8DAD78}" dt="2023-02-03T09:38:08.851" v="13" actId="1076"/>
          <ac:picMkLst>
            <pc:docMk/>
            <pc:sldMk cId="4048711718" sldId="271"/>
            <ac:picMk id="6146" creationId="{190B9B6F-E4C2-4FF3-8B8E-9625EFA0F5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242A3C-F739-4D1F-BC6E-001A16BD1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B7276E-9DE3-420A-A42A-16F772D638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5FAF4A-0DD9-442E-BACE-BA5FAE7A3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D3EC-EA73-4C31-A51F-18326F1D8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79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72D720-EB16-4A4F-B69B-51D66F10B8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52DA5B-849D-432A-903A-58CA44E2D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95A8F0-0757-4B32-9C32-A409644BB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A28C9-1688-4B4B-92CA-406236D26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46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A35C45-B5EB-428C-BBC9-66EF6FEF1D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9F2A04-6336-48F1-BFEA-FB4964659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55AFC1-D3E6-43CC-B9A2-C397E5B56D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ABC85-2498-4DD8-8B76-517685062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30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59F461-243D-4B1C-A461-47CD59FDEE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5439CB-23CF-41DE-B848-29781DB19B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4AC01E-2A7A-4E88-9E57-6181AC3AF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2F1EE-5F0E-4185-A663-2FE8597F5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14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39F510-0723-482A-B13D-0741FD7E6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ADF503-4621-4C98-AE7D-062E8CAF4E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091EEA-F070-45DF-A1FB-1D6A71D42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71A45-F2FB-438D-A633-D029B8EA3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11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11CE7D-5DD4-4E9C-87FD-61390D35EC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105A7D-ED64-43B9-B718-EE6C1903CE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DD164C-7E66-41BD-A74C-B417C67C4B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187E3-14DC-47DA-AC6E-204EF4706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66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5EB317-2A1F-48D4-86AA-3DEF07E99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730088-BE5F-438A-B216-124207771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A2FF92-F873-4177-A01C-09F0ACA9E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3CC59-D654-4453-AEF4-9DDC78FC8A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80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3DD252C-F6C7-4920-8725-A82D7FA7F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86B306-D5B8-4351-AD11-03D915AE8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EB83F5-1E8B-4267-9FDE-4DD2220DE3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5ACE3-220D-4437-996F-BC3ACDB0A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14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75959A-FDF7-4D97-B4A4-BA0F875DD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0369A6-E7DF-4E6D-BCE5-F951AEA2B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ED385B-483C-48DB-812B-484A74540B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B7E6C-9B7D-4A01-A8A2-75AC72D66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3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F61088-B92F-4CEA-9FB2-160379856C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54481-0C98-4335-AC17-20AC037EBB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C1D3B-D134-42B6-8E60-F341304AE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E699E-B285-442B-881B-464373287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77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2DBBA0-2FB6-4251-A766-6BECFE23E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A11C10-F492-4FB8-A656-2695015A02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0430EA-AF9A-42A6-A71A-DB2D80842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0DA9-0873-4D41-AC49-D9D8DC117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99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41214EE-DD1E-4792-BAD4-8B6A2B1A4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5E5FB5-F9A1-4C7A-96FA-8DC3B4C8B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8DC36B-4B67-44AD-A045-093CEF5B18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FB3DD72-EA9D-45F3-A48A-371270589E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42C7D3E-CF30-44D3-8A8D-873CD51CFC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3C4D891-3561-4A30-9C1A-7177956E6E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1">
            <a:extLst>
              <a:ext uri="{FF2B5EF4-FFF2-40B4-BE49-F238E27FC236}">
                <a16:creationId xmlns:a16="http://schemas.microsoft.com/office/drawing/2014/main" id="{7D332806-27EC-4256-AC7C-78A34CF98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2">
            <a:extLst>
              <a:ext uri="{FF2B5EF4-FFF2-40B4-BE49-F238E27FC236}">
                <a16:creationId xmlns:a16="http://schemas.microsoft.com/office/drawing/2014/main" id="{C0E0B696-E59F-4E5C-81E4-30ADD581F1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2588" y="2687638"/>
            <a:ext cx="8305800" cy="1752600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4800" dirty="0">
                <a:solidFill>
                  <a:schemeClr val="bg1"/>
                </a:solidFill>
              </a:rPr>
              <a:t>2023 Roadworks Programme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4800" dirty="0">
                <a:solidFill>
                  <a:schemeClr val="bg1"/>
                </a:solidFill>
              </a:rPr>
              <a:t>For Noting</a:t>
            </a:r>
          </a:p>
        </p:txBody>
      </p:sp>
      <p:sp>
        <p:nvSpPr>
          <p:cNvPr id="2052" name="Rectangle 33">
            <a:extLst>
              <a:ext uri="{FF2B5EF4-FFF2-40B4-BE49-F238E27FC236}">
                <a16:creationId xmlns:a16="http://schemas.microsoft.com/office/drawing/2014/main" id="{73490459-A12B-48B6-A230-189362E6C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029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</a:rPr>
              <a:t>Full Council - February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Firhouse Bohernabreena LEA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700865E-283A-5604-687C-D2DD68335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808193"/>
              </p:ext>
            </p:extLst>
          </p:nvPr>
        </p:nvGraphicFramePr>
        <p:xfrm>
          <a:off x="381000" y="2276872"/>
          <a:ext cx="8583488" cy="31318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2250844649"/>
                    </a:ext>
                  </a:extLst>
                </a:gridCol>
                <a:gridCol w="3686944">
                  <a:extLst>
                    <a:ext uri="{9D8B030D-6E8A-4147-A177-3AD203B41FA5}">
                      <a16:colId xmlns:a16="http://schemas.microsoft.com/office/drawing/2014/main" val="2959264656"/>
                    </a:ext>
                  </a:extLst>
                </a:gridCol>
              </a:tblGrid>
              <a:tr h="248581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Road Resurfacing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74126660"/>
                  </a:ext>
                </a:extLst>
              </a:tr>
              <a:tr h="248581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31599560"/>
                  </a:ext>
                </a:extLst>
              </a:tr>
              <a:tr h="2485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Allagour Road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Allenton Road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38517963"/>
                  </a:ext>
                </a:extLst>
              </a:tr>
              <a:tr h="2718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R114- Oldmill Junction to Callaghan's Bridge Phase 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Woodlawn Park Drive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7613283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Kiltipper Road- Oldbawn Rd to Killtipper Way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Oldcourt Avenue and Close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4698811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Oldcourt Road-Oldcourt Avenue to Oldcourt Cottages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Glencarraig Estate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59410141"/>
                  </a:ext>
                </a:extLst>
              </a:tr>
              <a:tr h="2485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Allenton Drive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Moyville Estate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01702283"/>
                  </a:ext>
                </a:extLst>
              </a:tr>
              <a:tr h="25547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Cruagh Road- Lookout to Junction with R116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70738759"/>
                  </a:ext>
                </a:extLst>
              </a:tr>
              <a:tr h="24858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Tibradden Road Phase 2-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52910173"/>
                  </a:ext>
                </a:extLst>
              </a:tr>
              <a:tr h="3274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Carraiglea Downs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33739026"/>
                  </a:ext>
                </a:extLst>
              </a:tr>
              <a:tr h="4675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Ballycullen Avenue (Junction of Firhouse Road)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44738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070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5876C8-0443-096C-33BD-1D32FB2AA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445679"/>
              </p:ext>
            </p:extLst>
          </p:nvPr>
        </p:nvGraphicFramePr>
        <p:xfrm>
          <a:off x="713842" y="3933056"/>
          <a:ext cx="6738478" cy="3522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0126">
                  <a:extLst>
                    <a:ext uri="{9D8B030D-6E8A-4147-A177-3AD203B41FA5}">
                      <a16:colId xmlns:a16="http://schemas.microsoft.com/office/drawing/2014/main" val="4110352538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1796175315"/>
                    </a:ext>
                  </a:extLst>
                </a:gridCol>
              </a:tblGrid>
              <a:tr h="181982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QBC Maintenance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 dirty="0">
                          <a:effectLst/>
                        </a:rPr>
                        <a:t>Templeogue Road R137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 anchor="b"/>
                </a:tc>
                <a:extLst>
                  <a:ext uri="{0D108BD9-81ED-4DB2-BD59-A6C34878D82A}">
                    <a16:rowId xmlns:a16="http://schemas.microsoft.com/office/drawing/2014/main" val="344558442"/>
                  </a:ext>
                </a:extLst>
              </a:tr>
              <a:tr h="170241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u="none" strike="noStrike" dirty="0">
                          <a:effectLst/>
                        </a:rPr>
                        <a:t>Outer ring Rd. at Adamstown</a:t>
                      </a:r>
                      <a:endParaRPr lang="en-I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5870" marT="5870" marB="0" anchor="b"/>
                </a:tc>
                <a:extLst>
                  <a:ext uri="{0D108BD9-81ED-4DB2-BD59-A6C34878D82A}">
                    <a16:rowId xmlns:a16="http://schemas.microsoft.com/office/drawing/2014/main" val="418076158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E98FF0-F852-C05D-8F43-1D410E25B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654060"/>
              </p:ext>
            </p:extLst>
          </p:nvPr>
        </p:nvGraphicFramePr>
        <p:xfrm>
          <a:off x="713842" y="2341197"/>
          <a:ext cx="6738478" cy="10566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0126">
                  <a:extLst>
                    <a:ext uri="{9D8B030D-6E8A-4147-A177-3AD203B41FA5}">
                      <a16:colId xmlns:a16="http://schemas.microsoft.com/office/drawing/2014/main" val="177733710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3262496041"/>
                    </a:ext>
                  </a:extLst>
                </a:gridCol>
              </a:tblGrid>
              <a:tr h="181982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Cycle Track Maintenance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Ballyboden Road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 anchor="b"/>
                </a:tc>
                <a:extLst>
                  <a:ext uri="{0D108BD9-81ED-4DB2-BD59-A6C34878D82A}">
                    <a16:rowId xmlns:a16="http://schemas.microsoft.com/office/drawing/2014/main" val="2317841602"/>
                  </a:ext>
                </a:extLst>
              </a:tr>
              <a:tr h="181982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Templeogue Road R137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 anchor="b"/>
                </a:tc>
                <a:extLst>
                  <a:ext uri="{0D108BD9-81ED-4DB2-BD59-A6C34878D82A}">
                    <a16:rowId xmlns:a16="http://schemas.microsoft.com/office/drawing/2014/main" val="2245362945"/>
                  </a:ext>
                </a:extLst>
              </a:tr>
              <a:tr h="181982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Ballyroan Road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 anchor="b"/>
                </a:tc>
                <a:extLst>
                  <a:ext uri="{0D108BD9-81ED-4DB2-BD59-A6C34878D82A}">
                    <a16:rowId xmlns:a16="http://schemas.microsoft.com/office/drawing/2014/main" val="1939254732"/>
                  </a:ext>
                </a:extLst>
              </a:tr>
              <a:tr h="170241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u="none" strike="noStrike" dirty="0">
                          <a:effectLst/>
                        </a:rPr>
                        <a:t>St. </a:t>
                      </a:r>
                      <a:r>
                        <a:rPr lang="en-IE" sz="1000" u="none" strike="noStrike" dirty="0" err="1">
                          <a:effectLst/>
                        </a:rPr>
                        <a:t>Lomans</a:t>
                      </a:r>
                      <a:r>
                        <a:rPr lang="en-IE" sz="1000" u="none" strike="noStrike" dirty="0">
                          <a:effectLst/>
                        </a:rPr>
                        <a:t> Road</a:t>
                      </a:r>
                      <a:endParaRPr lang="en-I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5870" marT="5870" marB="0" anchor="b"/>
                </a:tc>
                <a:extLst>
                  <a:ext uri="{0D108BD9-81ED-4DB2-BD59-A6C34878D82A}">
                    <a16:rowId xmlns:a16="http://schemas.microsoft.com/office/drawing/2014/main" val="1969049447"/>
                  </a:ext>
                </a:extLst>
              </a:tr>
              <a:tr h="170241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u="none" strike="noStrike" dirty="0">
                          <a:effectLst/>
                        </a:rPr>
                        <a:t>Castle Road</a:t>
                      </a:r>
                      <a:endParaRPr lang="en-I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5870" marT="5870" marB="0" anchor="b"/>
                </a:tc>
                <a:extLst>
                  <a:ext uri="{0D108BD9-81ED-4DB2-BD59-A6C34878D82A}">
                    <a16:rowId xmlns:a16="http://schemas.microsoft.com/office/drawing/2014/main" val="1471713700"/>
                  </a:ext>
                </a:extLst>
              </a:tr>
              <a:tr h="170241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5870" marT="5870" marB="0" anchor="b"/>
                </a:tc>
                <a:extLst>
                  <a:ext uri="{0D108BD9-81ED-4DB2-BD59-A6C34878D82A}">
                    <a16:rowId xmlns:a16="http://schemas.microsoft.com/office/drawing/2014/main" val="241747485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692B898-C436-C65E-2D85-8E0B86B05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363381"/>
              </p:ext>
            </p:extLst>
          </p:nvPr>
        </p:nvGraphicFramePr>
        <p:xfrm>
          <a:off x="685800" y="4837478"/>
          <a:ext cx="6738478" cy="12738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8168">
                  <a:extLst>
                    <a:ext uri="{9D8B030D-6E8A-4147-A177-3AD203B41FA5}">
                      <a16:colId xmlns:a16="http://schemas.microsoft.com/office/drawing/2014/main" val="4132487355"/>
                    </a:ext>
                  </a:extLst>
                </a:gridCol>
                <a:gridCol w="3140310">
                  <a:extLst>
                    <a:ext uri="{9D8B030D-6E8A-4147-A177-3AD203B41FA5}">
                      <a16:colId xmlns:a16="http://schemas.microsoft.com/office/drawing/2014/main" val="1738710365"/>
                    </a:ext>
                  </a:extLst>
                </a:gridCol>
              </a:tblGrid>
              <a:tr h="181982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Social Housing </a:t>
                      </a:r>
                    </a:p>
                    <a:p>
                      <a:pPr algn="l" fontAlgn="ctr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Pavement Improvement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Tymon North Court 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 anchor="b"/>
                </a:tc>
                <a:extLst>
                  <a:ext uri="{0D108BD9-81ED-4DB2-BD59-A6C34878D82A}">
                    <a16:rowId xmlns:a16="http://schemas.microsoft.com/office/drawing/2014/main" val="3867256190"/>
                  </a:ext>
                </a:extLst>
              </a:tr>
              <a:tr h="181982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Saint Dominic's Court and Avenue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 anchor="b"/>
                </a:tc>
                <a:extLst>
                  <a:ext uri="{0D108BD9-81ED-4DB2-BD59-A6C34878D82A}">
                    <a16:rowId xmlns:a16="http://schemas.microsoft.com/office/drawing/2014/main" val="4196832749"/>
                  </a:ext>
                </a:extLst>
              </a:tr>
              <a:tr h="181982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Skeffington Meadows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 anchor="b"/>
                </a:tc>
                <a:extLst>
                  <a:ext uri="{0D108BD9-81ED-4DB2-BD59-A6C34878D82A}">
                    <a16:rowId xmlns:a16="http://schemas.microsoft.com/office/drawing/2014/main" val="3979366199"/>
                  </a:ext>
                </a:extLst>
              </a:tr>
              <a:tr h="181982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Oldchurch Avenue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 anchor="b"/>
                </a:tc>
                <a:extLst>
                  <a:ext uri="{0D108BD9-81ED-4DB2-BD59-A6C34878D82A}">
                    <a16:rowId xmlns:a16="http://schemas.microsoft.com/office/drawing/2014/main" val="1719000805"/>
                  </a:ext>
                </a:extLst>
              </a:tr>
              <a:tr h="181982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Lealand Estate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 anchor="b"/>
                </a:tc>
                <a:extLst>
                  <a:ext uri="{0D108BD9-81ED-4DB2-BD59-A6C34878D82A}">
                    <a16:rowId xmlns:a16="http://schemas.microsoft.com/office/drawing/2014/main" val="3819754866"/>
                  </a:ext>
                </a:extLst>
              </a:tr>
              <a:tr h="181982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Harelawn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 anchor="b"/>
                </a:tc>
                <a:extLst>
                  <a:ext uri="{0D108BD9-81ED-4DB2-BD59-A6C34878D82A}">
                    <a16:rowId xmlns:a16="http://schemas.microsoft.com/office/drawing/2014/main" val="1506777153"/>
                  </a:ext>
                </a:extLst>
              </a:tr>
              <a:tr h="181982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 dirty="0">
                          <a:effectLst/>
                        </a:rPr>
                        <a:t>St. Marks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 anchor="b"/>
                </a:tc>
                <a:extLst>
                  <a:ext uri="{0D108BD9-81ED-4DB2-BD59-A6C34878D82A}">
                    <a16:rowId xmlns:a16="http://schemas.microsoft.com/office/drawing/2014/main" val="1522046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65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2023 </a:t>
            </a:r>
            <a:r>
              <a:rPr lang="en-US" altLang="en-US" sz="2400">
                <a:solidFill>
                  <a:srgbClr val="D95E00"/>
                </a:solidFill>
              </a:rPr>
              <a:t>- €7.2m</a:t>
            </a:r>
            <a:endParaRPr lang="en-US" altLang="en-US" sz="2400" dirty="0">
              <a:solidFill>
                <a:srgbClr val="D95E00"/>
              </a:solidFill>
            </a:endParaRPr>
          </a:p>
          <a:p>
            <a:pPr marL="0" indent="0" eaLnBrk="1" hangingPunct="1">
              <a:buNone/>
            </a:pPr>
            <a:endParaRPr lang="en-US" altLang="en-US" sz="2800" dirty="0">
              <a:solidFill>
                <a:srgbClr val="D95E00"/>
              </a:solidFill>
            </a:endParaRP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Road Resurfacing – €3.4m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Footpath Repairs - €3.0m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Cycle Track Maintenance - €400k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Social Housing Estate Upgrades - €300k 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QBC Upgrades - €100k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1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No. of Schemes 2023 - 154</a:t>
            </a:r>
          </a:p>
          <a:p>
            <a:pPr marL="0" indent="0" eaLnBrk="1" hangingPunct="1">
              <a:buNone/>
            </a:pPr>
            <a:endParaRPr lang="en-US" altLang="en-US" sz="2800" dirty="0">
              <a:solidFill>
                <a:srgbClr val="D95E00"/>
              </a:solidFill>
            </a:endParaRP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Road Resurfacing – 62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Footpath Repairs - 77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Cycle Track Maintenance - 6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Social Housing Estate Upgrades - 7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QBC Upgrades - 2</a:t>
            </a: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2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Clondalkin LEA</a:t>
            </a:r>
          </a:p>
          <a:p>
            <a:pPr eaLnBrk="1" hangingPunct="1">
              <a:buFontTx/>
              <a:buNone/>
            </a:pPr>
            <a:endParaRPr lang="en-US" altLang="en-US" sz="2000" dirty="0">
              <a:solidFill>
                <a:srgbClr val="D95E00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13B35A-D39C-5410-F6E3-2B380D33C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467184"/>
              </p:ext>
            </p:extLst>
          </p:nvPr>
        </p:nvGraphicFramePr>
        <p:xfrm>
          <a:off x="467544" y="2348880"/>
          <a:ext cx="7828035" cy="3672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8596">
                  <a:extLst>
                    <a:ext uri="{9D8B030D-6E8A-4147-A177-3AD203B41FA5}">
                      <a16:colId xmlns:a16="http://schemas.microsoft.com/office/drawing/2014/main" val="3756071258"/>
                    </a:ext>
                  </a:extLst>
                </a:gridCol>
                <a:gridCol w="3869439">
                  <a:extLst>
                    <a:ext uri="{9D8B030D-6E8A-4147-A177-3AD203B41FA5}">
                      <a16:colId xmlns:a16="http://schemas.microsoft.com/office/drawing/2014/main" val="1335598328"/>
                    </a:ext>
                  </a:extLst>
                </a:gridCol>
              </a:tblGrid>
              <a:tr h="392126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>
                          <a:solidFill>
                            <a:srgbClr val="D95E00"/>
                          </a:solidFill>
                          <a:effectLst/>
                        </a:rPr>
                        <a:t>Road Resurfacing</a:t>
                      </a:r>
                      <a:endParaRPr lang="en-IE" sz="2000" b="1" i="0" u="none" strike="noStrike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992978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4516114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Shady Lane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Floraville Estate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26222132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Meagan's Lane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Woodford Estate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1747497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Adamstown rd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Monastery Estate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0492389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Aylmer Rd. Retaining Wall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Commons rd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5963467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Aylmer Rd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Castle rd Saggart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9625090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New Nangor Rd S3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Forest Hills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9493747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New Nangor Rd S2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Monksfield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753935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New Nangor Rd S1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Beech Lawn Rathcoole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3128255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Lealand Estate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Pairc Mhuire Saggart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6785428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Citywest Rd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Oak Way / Willow Ave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5388090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Oakwood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Pinewood Estate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48697067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St John Dr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21656229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Rockfield Drive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91807538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Station rd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1362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68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Lucan LEA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9799DBE-D488-246F-14AD-A7AC26EAE6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488145"/>
              </p:ext>
            </p:extLst>
          </p:nvPr>
        </p:nvGraphicFramePr>
        <p:xfrm>
          <a:off x="539552" y="2276872"/>
          <a:ext cx="7704856" cy="27363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6305">
                  <a:extLst>
                    <a:ext uri="{9D8B030D-6E8A-4147-A177-3AD203B41FA5}">
                      <a16:colId xmlns:a16="http://schemas.microsoft.com/office/drawing/2014/main" val="962137196"/>
                    </a:ext>
                  </a:extLst>
                </a:gridCol>
                <a:gridCol w="3808551">
                  <a:extLst>
                    <a:ext uri="{9D8B030D-6E8A-4147-A177-3AD203B41FA5}">
                      <a16:colId xmlns:a16="http://schemas.microsoft.com/office/drawing/2014/main" val="2704475258"/>
                    </a:ext>
                  </a:extLst>
                </a:gridCol>
              </a:tblGrid>
              <a:tr h="454594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>
                          <a:solidFill>
                            <a:srgbClr val="D95E00"/>
                          </a:solidFill>
                          <a:effectLst/>
                        </a:rPr>
                        <a:t>Road Resurfacing</a:t>
                      </a:r>
                      <a:endParaRPr lang="en-IE" sz="2000" b="1" i="0" u="none" strike="noStrike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16587133"/>
                  </a:ext>
                </a:extLst>
              </a:tr>
              <a:tr h="253523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22991329"/>
                  </a:ext>
                </a:extLst>
              </a:tr>
              <a:tr h="25352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Lucan Rd.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Esker Lawns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66204494"/>
                  </a:ext>
                </a:extLst>
              </a:tr>
              <a:tr h="25352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Lucan Village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Finnstown Cloisters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22235368"/>
                  </a:ext>
                </a:extLst>
              </a:tr>
              <a:tr h="25352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Celbridge rd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Hillcrest Estate / Drive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69327029"/>
                  </a:ext>
                </a:extLst>
              </a:tr>
              <a:tr h="25352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St Finians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Dodsborough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43734260"/>
                  </a:ext>
                </a:extLst>
              </a:tr>
              <a:tr h="25352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Griffenn Ave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Finnstown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84709623"/>
                  </a:ext>
                </a:extLst>
              </a:tr>
              <a:tr h="25352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Castle rd lucan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Ardeevin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87845787"/>
                  </a:ext>
                </a:extLst>
              </a:tr>
              <a:tr h="25352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Outer ring Rd. at Adamstown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Meadowview Grove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98155100"/>
                  </a:ext>
                </a:extLst>
              </a:tr>
              <a:tr h="253523"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Mount Bellew Est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57360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784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Palmerstown Fonthill LEA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CB5DB2D-C9BC-E91B-EFEF-186D575543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074634"/>
              </p:ext>
            </p:extLst>
          </p:nvPr>
        </p:nvGraphicFramePr>
        <p:xfrm>
          <a:off x="573208" y="2312753"/>
          <a:ext cx="8103247" cy="3204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7770">
                  <a:extLst>
                    <a:ext uri="{9D8B030D-6E8A-4147-A177-3AD203B41FA5}">
                      <a16:colId xmlns:a16="http://schemas.microsoft.com/office/drawing/2014/main" val="829258646"/>
                    </a:ext>
                  </a:extLst>
                </a:gridCol>
                <a:gridCol w="4005477">
                  <a:extLst>
                    <a:ext uri="{9D8B030D-6E8A-4147-A177-3AD203B41FA5}">
                      <a16:colId xmlns:a16="http://schemas.microsoft.com/office/drawing/2014/main" val="331352786"/>
                    </a:ext>
                  </a:extLst>
                </a:gridCol>
              </a:tblGrid>
              <a:tr h="416583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>
                          <a:solidFill>
                            <a:srgbClr val="D95E00"/>
                          </a:solidFill>
                          <a:effectLst/>
                        </a:rPr>
                        <a:t>Road Resurfacing</a:t>
                      </a:r>
                      <a:endParaRPr lang="en-IE" sz="2000" b="1" i="0" u="none" strike="noStrike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35317202"/>
                  </a:ext>
                </a:extLst>
              </a:tr>
              <a:tr h="23232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23710583"/>
                  </a:ext>
                </a:extLst>
              </a:tr>
              <a:tr h="2323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Fonthill Rd. rnd R113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Liffey Ave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67907158"/>
                  </a:ext>
                </a:extLst>
              </a:tr>
              <a:tr h="2323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St Ronans Estate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Glenaulin Green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45130723"/>
                  </a:ext>
                </a:extLst>
              </a:tr>
              <a:tr h="2323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Thomas Omer Way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Oakcourt lawns/Drive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94693251"/>
                  </a:ext>
                </a:extLst>
              </a:tr>
              <a:tr h="2323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Balgaddy Rd/Foxborough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Turret Rd/The Oval/Glenaulin Green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31477692"/>
                  </a:ext>
                </a:extLst>
              </a:tr>
              <a:tr h="2323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Greenfort Estate &amp; Shancastle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Glenmaroon Rd. / Park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41140669"/>
                  </a:ext>
                </a:extLst>
              </a:tr>
              <a:tr h="2323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Neilstown Estate/The Drive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Woodfarm Estate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72750437"/>
                  </a:ext>
                </a:extLst>
              </a:tr>
              <a:tr h="232325"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Whitethorn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80896531"/>
                  </a:ext>
                </a:extLst>
              </a:tr>
              <a:tr h="232325"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Culmore Park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67888314"/>
                  </a:ext>
                </a:extLst>
              </a:tr>
              <a:tr h="232325"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Kennelsfort rd Upper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0278829"/>
                  </a:ext>
                </a:extLst>
              </a:tr>
              <a:tr h="232325"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Palmerstown Woods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79581586"/>
                  </a:ext>
                </a:extLst>
              </a:tr>
              <a:tr h="232325"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Wheatfield Estate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00834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342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01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 err="1">
                <a:solidFill>
                  <a:srgbClr val="D95E00"/>
                </a:solidFill>
              </a:rPr>
              <a:t>Tallaght</a:t>
            </a:r>
            <a:r>
              <a:rPr lang="en-US" altLang="en-US" sz="2400" dirty="0">
                <a:solidFill>
                  <a:srgbClr val="D95E00"/>
                </a:solidFill>
              </a:rPr>
              <a:t> Central LEA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48D67F-4C71-536E-8C65-641869AB3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641342"/>
              </p:ext>
            </p:extLst>
          </p:nvPr>
        </p:nvGraphicFramePr>
        <p:xfrm>
          <a:off x="467544" y="2469897"/>
          <a:ext cx="8382000" cy="3623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82833">
                  <a:extLst>
                    <a:ext uri="{9D8B030D-6E8A-4147-A177-3AD203B41FA5}">
                      <a16:colId xmlns:a16="http://schemas.microsoft.com/office/drawing/2014/main" val="1925211246"/>
                    </a:ext>
                  </a:extLst>
                </a:gridCol>
                <a:gridCol w="3499167">
                  <a:extLst>
                    <a:ext uri="{9D8B030D-6E8A-4147-A177-3AD203B41FA5}">
                      <a16:colId xmlns:a16="http://schemas.microsoft.com/office/drawing/2014/main" val="481574705"/>
                    </a:ext>
                  </a:extLst>
                </a:gridCol>
              </a:tblGrid>
              <a:tr h="401099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>
                          <a:solidFill>
                            <a:srgbClr val="D95E00"/>
                          </a:solidFill>
                          <a:effectLst/>
                        </a:rPr>
                        <a:t>Road Resurfacing</a:t>
                      </a:r>
                      <a:endParaRPr lang="en-IE" sz="2000" b="1" i="0" u="none" strike="noStrike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20962709"/>
                  </a:ext>
                </a:extLst>
              </a:tr>
              <a:tr h="223690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84553838"/>
                  </a:ext>
                </a:extLst>
              </a:tr>
              <a:tr h="2393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Cookstown Industrial Estate Road and 2nd Avenue Phase 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Seskin View Road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5983597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Tymon North Road- Junction with Tymon North Grove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Castle Park Estate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870516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Oldbawn Avenue (Watermeadow Drive to Tymon Crescent)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Church Grove, Aylesbury Park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65046882"/>
                  </a:ext>
                </a:extLst>
              </a:tr>
              <a:tr h="223690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Oldbawn Way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Forest Avenue Park &amp; Drive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39247532"/>
                  </a:ext>
                </a:extLst>
              </a:tr>
              <a:tr h="24272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Sylvan Drive and Ballymount Road, Kingswood Phase 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Homelawns Estate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23232449"/>
                  </a:ext>
                </a:extLst>
              </a:tr>
              <a:tr h="22369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Heatherview lawn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Maplewood Close, Avenue and Drive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81888617"/>
                  </a:ext>
                </a:extLst>
              </a:tr>
              <a:tr h="24272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Saint Aongus Court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Tamarisk Close, Avenue &amp; Heights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0139039"/>
                  </a:ext>
                </a:extLst>
              </a:tr>
              <a:tr h="2913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Seskin View Road- Homelawn Road to The View, Millbrook Lawns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The Close, Kingswood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648548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Birchwood Close- Phase 1 Parking Bay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Treepark road and Treepark Avenue &amp; Close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7872868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Tymonville Road- Crescent Junction Phase 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Belgard Square East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51872758"/>
                  </a:ext>
                </a:extLst>
              </a:tr>
              <a:tr h="223690"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Tymon North Road and Green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1892610"/>
                  </a:ext>
                </a:extLst>
              </a:tr>
              <a:tr h="223690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Avonbeg Gardens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06339112"/>
                  </a:ext>
                </a:extLst>
              </a:tr>
              <a:tr h="223690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Ferndale, Oldbawn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12927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593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 err="1">
                <a:solidFill>
                  <a:srgbClr val="D95E00"/>
                </a:solidFill>
              </a:rPr>
              <a:t>Tallaght</a:t>
            </a:r>
            <a:r>
              <a:rPr lang="en-US" altLang="en-US" sz="2400" dirty="0">
                <a:solidFill>
                  <a:srgbClr val="D95E00"/>
                </a:solidFill>
              </a:rPr>
              <a:t> South LEA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E3C1120-2D41-D536-8715-64936CA63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607491"/>
              </p:ext>
            </p:extLst>
          </p:nvPr>
        </p:nvGraphicFramePr>
        <p:xfrm>
          <a:off x="381000" y="2348880"/>
          <a:ext cx="8079432" cy="30139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1080">
                  <a:extLst>
                    <a:ext uri="{9D8B030D-6E8A-4147-A177-3AD203B41FA5}">
                      <a16:colId xmlns:a16="http://schemas.microsoft.com/office/drawing/2014/main" val="425399689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3468183799"/>
                    </a:ext>
                  </a:extLst>
                </a:gridCol>
              </a:tblGrid>
              <a:tr h="368732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Road Resurfacing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64240217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25543132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Fortunestown Way- Phase 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Brookview Estate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59403899"/>
                  </a:ext>
                </a:extLst>
              </a:tr>
              <a:tr h="30011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R114- Kilsaran Quarry to Vances Lane (O Callaghan's Bridge to Brittas)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Fortunestown Road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7558369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Rossfield Gardens- Phase 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Kilclare Avenue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71012732"/>
                  </a:ext>
                </a:extLst>
              </a:tr>
              <a:tr h="25805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Fortunestown Lane Phase 2- Fortunestown Crescent to Brookview Avenue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Raheen Estate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8650306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Drumcairn Avenue (Gardens to Drumcairn Park) and Drumcairn Drive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Drumcairn Estate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04472845"/>
                  </a:ext>
                </a:extLst>
              </a:tr>
              <a:tr h="26058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Drumcarra Avenue (Bawnlea Avenue to Dromcarra Grove)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Fetterciarn Crescent and Road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72173031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Bawnlea Green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Bawnlea Estate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49925977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Brookview Gardens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Cushlawn Estate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77035546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Knockmore Avenue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Donomore Crescent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9808022"/>
                  </a:ext>
                </a:extLst>
              </a:tr>
              <a:tr h="2026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Sundale Park- Fortunestown Way to Suncroft Drive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3106279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04471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276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Rathfarnham Templeogue LEA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1F04D0-5EEC-8608-A46D-F5543C218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896918"/>
              </p:ext>
            </p:extLst>
          </p:nvPr>
        </p:nvGraphicFramePr>
        <p:xfrm>
          <a:off x="404661" y="2348880"/>
          <a:ext cx="8280920" cy="4161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5074">
                  <a:extLst>
                    <a:ext uri="{9D8B030D-6E8A-4147-A177-3AD203B41FA5}">
                      <a16:colId xmlns:a16="http://schemas.microsoft.com/office/drawing/2014/main" val="2200022529"/>
                    </a:ext>
                  </a:extLst>
                </a:gridCol>
                <a:gridCol w="3825846">
                  <a:extLst>
                    <a:ext uri="{9D8B030D-6E8A-4147-A177-3AD203B41FA5}">
                      <a16:colId xmlns:a16="http://schemas.microsoft.com/office/drawing/2014/main" val="1328437463"/>
                    </a:ext>
                  </a:extLst>
                </a:gridCol>
              </a:tblGrid>
              <a:tr h="219847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>
                          <a:solidFill>
                            <a:srgbClr val="D95E00"/>
                          </a:solidFill>
                          <a:effectLst/>
                        </a:rPr>
                        <a:t>Road Resurfacing</a:t>
                      </a:r>
                      <a:endParaRPr lang="en-IE" sz="2000" b="1" i="0" u="none" strike="noStrike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27597160"/>
                  </a:ext>
                </a:extLst>
              </a:tr>
              <a:tr h="219847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32053154"/>
                  </a:ext>
                </a:extLst>
              </a:tr>
              <a:tr h="2198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Limekiln Road (Phase 2)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Ballyboden Crescent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13863520"/>
                  </a:ext>
                </a:extLst>
              </a:tr>
              <a:tr h="2198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 err="1">
                          <a:effectLst/>
                        </a:rPr>
                        <a:t>Cherryfield</a:t>
                      </a:r>
                      <a:r>
                        <a:rPr lang="en-GB" sz="1100" u="none" strike="noStrike" dirty="0">
                          <a:effectLst/>
                        </a:rPr>
                        <a:t> Road (Phase 1)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Ballyroan Road (159-197)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02659206"/>
                  </a:ext>
                </a:extLst>
              </a:tr>
              <a:tr h="26449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Kimmage Road West and Cromwellsfort Road (Phase 2)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Ballytore and Crannagh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9383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 err="1">
                          <a:effectLst/>
                        </a:rPr>
                        <a:t>Crannagh</a:t>
                      </a:r>
                      <a:r>
                        <a:rPr lang="en-GB" sz="1100" u="none" strike="noStrike" dirty="0">
                          <a:effectLst/>
                        </a:rPr>
                        <a:t>, Rathfarnham Park and </a:t>
                      </a:r>
                      <a:r>
                        <a:rPr lang="en-GB" sz="1100" u="none" strike="noStrike" dirty="0" err="1">
                          <a:effectLst/>
                        </a:rPr>
                        <a:t>Ballytore</a:t>
                      </a:r>
                      <a:r>
                        <a:rPr lang="en-GB" sz="1100" u="none" strike="noStrike" dirty="0">
                          <a:effectLst/>
                        </a:rPr>
                        <a:t> Estate (Phase 2)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Boden Park, The Close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48205221"/>
                  </a:ext>
                </a:extLst>
              </a:tr>
              <a:tr h="2198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Turnpike Road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College Estate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66336476"/>
                  </a:ext>
                </a:extLst>
              </a:tr>
              <a:tr h="2198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Marian Road and Crescent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Coolamber Court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38241277"/>
                  </a:ext>
                </a:extLst>
              </a:tr>
              <a:tr h="2198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Glendoher Drive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Cypress Grove Road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25461406"/>
                  </a:ext>
                </a:extLst>
              </a:tr>
              <a:tr h="2198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Templeogue Lodge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Dargle Wood 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60843262"/>
                  </a:ext>
                </a:extLst>
              </a:tr>
              <a:tr h="2198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Orwell Park Glen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Fortfield Estate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05558422"/>
                  </a:ext>
                </a:extLst>
              </a:tr>
              <a:tr h="2198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Butterfield Park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Glendown Avenue &amp; Court 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24517407"/>
                  </a:ext>
                </a:extLst>
              </a:tr>
              <a:tr h="21984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u="none" strike="noStrike">
                          <a:effectLst/>
                        </a:rPr>
                        <a:t>Hawthorn/Holly Road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Manor Estate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91842803"/>
                  </a:ext>
                </a:extLst>
              </a:tr>
              <a:tr h="2198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Rathfarnham Main Street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Owendore Avenue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220729"/>
                  </a:ext>
                </a:extLst>
              </a:tr>
              <a:tr h="219847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Tara Hill Road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59051933"/>
                  </a:ext>
                </a:extLst>
              </a:tr>
              <a:tr h="219847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Whitehall Gardens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60118228"/>
                  </a:ext>
                </a:extLst>
              </a:tr>
              <a:tr h="219847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Willbrook Estate/Lawn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47236891"/>
                  </a:ext>
                </a:extLst>
              </a:tr>
              <a:tr h="219847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Robinhood Road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83706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43626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10377</TotalTime>
  <Words>691</Words>
  <Application>Microsoft Office PowerPoint</Application>
  <PresentationFormat>On-screen Show (4:3)</PresentationFormat>
  <Paragraphs>219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Clarke</dc:creator>
  <cp:lastModifiedBy>Mick Mulhern</cp:lastModifiedBy>
  <cp:revision>61</cp:revision>
  <dcterms:created xsi:type="dcterms:W3CDTF">2007-03-26T15:59:42Z</dcterms:created>
  <dcterms:modified xsi:type="dcterms:W3CDTF">2023-02-03T09:38:14Z</dcterms:modified>
</cp:coreProperties>
</file>