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7" r:id="rId3"/>
    <p:sldId id="298" r:id="rId4"/>
    <p:sldId id="299" r:id="rId5"/>
    <p:sldId id="274" r:id="rId6"/>
    <p:sldId id="278" r:id="rId7"/>
    <p:sldId id="261" r:id="rId8"/>
    <p:sldId id="279" r:id="rId9"/>
    <p:sldId id="283" r:id="rId10"/>
    <p:sldId id="272" r:id="rId11"/>
    <p:sldId id="295" r:id="rId12"/>
    <p:sldId id="280" r:id="rId13"/>
    <p:sldId id="285" r:id="rId14"/>
    <p:sldId id="286" r:id="rId15"/>
    <p:sldId id="276" r:id="rId16"/>
    <p:sldId id="287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B5BA1-DAA5-477B-AB5B-31C9608F165A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C41D6-DA3B-4858-A777-B543580493B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754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CFCD8-62A4-42F2-9E38-548465BC640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313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- The Social Credit's Scheme rewards community groups who improve their environment by carrying out pro-environmental actions such as</a:t>
            </a:r>
          </a:p>
          <a:p>
            <a:r>
              <a:rPr lang="en-IE" dirty="0"/>
              <a:t> community clean-ups</a:t>
            </a:r>
          </a:p>
          <a:p>
            <a:r>
              <a:rPr lang="en-IE" dirty="0"/>
              <a:t> maintenance of community gardens</a:t>
            </a:r>
          </a:p>
          <a:p>
            <a:r>
              <a:rPr lang="en-IE" dirty="0"/>
              <a:t> graffiti removal and weeding of footpaths </a:t>
            </a:r>
          </a:p>
          <a:p>
            <a:r>
              <a:rPr lang="en-IE" dirty="0"/>
              <a:t>The scheme is open to all community groups and schools in South Dublin County Council's area. 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94A4-A563-4D08-AD2A-D888B28C12F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303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E94A4-A563-4D08-AD2A-D888B28C12F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6879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CFCD8-62A4-42F2-9E38-548465BC640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046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CFCD8-62A4-42F2-9E38-548465BC640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716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2CD37-A63F-3ED3-411C-BFA9588DE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802FB-672F-9345-76DF-2889A9817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16C59-F63C-AD58-BA33-568B54C3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8B257-ADFE-B147-FD7F-0C604586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7D7E-6C62-49FF-F5A8-AA4481E0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109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752E-F171-AF7B-73F9-D84291C1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A6C64-1DB1-27BB-3C0E-C159829AA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19FF1-9ABD-5360-897A-D2BF3DB1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99ED6-2B3B-112A-82C6-C1F85176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D75A3-D8C9-2925-A21E-20A88CBC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17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754D6-96D9-4866-4DB0-A85D4F113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3BB9-5671-9218-9A81-F64473EC5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82160-9CCA-B31E-5735-B56E885D9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C6350-8AAA-E14C-261B-91A2AA8F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27A6-D731-2EFB-A7A5-B683A7FA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769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6D19-612E-7BC1-A63C-D771E710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1EF5-AC86-A42A-12A5-D6D272E3C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C9A94-48E0-8D8A-3737-C58FC44FF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CA77F-55C6-CE55-698E-0477B5E9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900A6-6051-A5B4-7C63-9406AF4D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037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BF19-0577-0C91-6C91-0542F284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39F33-F195-FE5B-01F7-E7B2CCEA6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5F80A-199E-CE48-AA50-B916E9AA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388E0-6F8B-CFED-AC52-4BD592E6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5AC40-DF56-B647-403A-45DA10A9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474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51DF-4354-F6A6-E8BA-670E9660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97277-ED36-7CB7-C7BC-8AA95B7AE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E36F5-E7EE-E08C-3C60-6B343F0CD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B5524-29C1-E8CE-8839-3949A78A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8C4A6-97C0-A00A-D343-8DAA700C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BA6E-DF36-9AEC-E394-C404B79F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144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36D5-10B7-F5F1-13F6-DD99B532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14150-B4CC-9B97-D475-596DB6E7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E28A-4E57-3B1C-BC31-A5426557E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F3CAA-290A-5B95-853C-90A814728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E1884-39C8-4E64-0ECC-23BAFD1AA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43A47-0F7B-AB45-F4D2-4A1E02A0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69B15-5F4A-0BED-B93F-1263ED41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E6EEF-6D09-44F0-9DC9-5CA9338C9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96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4FA17-D7C8-E786-93D1-8A1CB1D2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0BF4B-E464-9633-1D74-BFE1DBE83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8E497-2FF0-9712-43AE-77F3254C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F245A-F571-ECDB-1AD2-1B3D3778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571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3E34D7-0955-D7A6-4595-D80B5BC4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92EFB-20D2-D950-B177-C3E399FA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AFFCA-99DF-9E24-17A5-7CBB1E24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507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135B-E42E-F70C-29B4-BA47C3B4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F4C51-D5EA-598E-F23D-C0A7D18A5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E929E-6BDB-D25A-E033-BA42EB421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B1E5C-434A-B9F1-E435-82E351E0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944F2-C71B-A866-8E0D-9F4E194A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C1A06-AA3C-2109-AA2C-CE9389F4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88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28A9-DB02-878F-9B0F-C6EFA7A6F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32635-7980-EF3A-FE6E-7C2B84522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9899E-582F-37A7-E31D-E5573F214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63CBB-56E6-9510-D921-838F54DE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090FE-5B77-5838-E1CB-4D93ADA0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2246E-B964-D7AF-8763-416D7CDD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382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A6CDA-6735-A6D7-0998-9CE53F7A4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74F0C-136E-7902-F186-E2639FA86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0C583-1275-1340-BD55-0E609C507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432C9-88B2-4CFE-8906-7A9CF8B0E162}" type="datetimeFigureOut">
              <a:rPr lang="en-IE" smtClean="0"/>
              <a:t>02/02/2023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86462-402E-E0A1-ABDA-54ABBE373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D687B-FC77-B2E8-4D92-979DD88B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0AE13-925E-42F8-8071-097148FF9D5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209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ie/url?sa=i&amp;rct=j&amp;q=&amp;esrc=s&amp;source=images&amp;cd=&amp;cad=rja&amp;uact=8&amp;ved=0ahUKEwjT-oOvqeDRAhXnIMAKHQMXB9UQjRwIBw&amp;url=https://en.wikipedia.org/wiki/South_Dublin_County_Council&amp;bvm=bv.145063293,d.ZGg&amp;psig=AFQjCNEgjQpWRWIJReZwIRC125pVxsYVgQ&amp;ust=148553770843950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google.ie/url?sa=i&amp;rct=j&amp;q=&amp;esrc=s&amp;source=images&amp;cd=&amp;cad=rja&amp;uact=8&amp;ved=0ahUKEwjT-oOvqeDRAhXnIMAKHQMXB9UQjRwIBw&amp;url=https://en.wikipedia.org/wiki/South_Dublin_County_Council&amp;bvm=bv.145063293,d.ZGg&amp;psig=AFQjCNEgjQpWRWIJReZwIRC125pVxsYVgQ&amp;ust=1485537708439504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southdublinclimate.ie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e/url?sa=i&amp;rct=j&amp;q=&amp;esrc=s&amp;source=images&amp;cd=&amp;cad=rja&amp;uact=8&amp;ved=0ahUKEwjT-oOvqeDRAhXnIMAKHQMXB9UQjRwIBw&amp;url=https://en.wikipedia.org/wiki/South_Dublin_County_Council&amp;bvm=bv.145063293,d.ZGg&amp;psig=AFQjCNEgjQpWRWIJReZwIRC125pVxsYVgQ&amp;ust=1485537708439504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e/url?sa=i&amp;rct=j&amp;q=&amp;esrc=s&amp;source=images&amp;cd=&amp;cad=rja&amp;uact=8&amp;ved=0ahUKEwjT-oOvqeDRAhXnIMAKHQMXB9UQjRwIBw&amp;url=https://en.wikipedia.org/wiki/South_Dublin_County_Council&amp;bvm=bv.145063293,d.ZGg&amp;psig=AFQjCNEgjQpWRWIJReZwIRC125pVxsYVgQ&amp;ust=148553770843950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379" y="1678727"/>
            <a:ext cx="9144000" cy="1645551"/>
          </a:xfrm>
        </p:spPr>
        <p:txBody>
          <a:bodyPr>
            <a:normAutofit fontScale="90000"/>
          </a:bodyPr>
          <a:lstStyle/>
          <a:p>
            <a:r>
              <a:rPr lang="en-IE"/>
              <a:t>Circular Economy &amp; Environmental Awareness Activities</a:t>
            </a:r>
            <a:endParaRPr lang="en-IE" dirty="0"/>
          </a:p>
        </p:txBody>
      </p:sp>
      <p:pic>
        <p:nvPicPr>
          <p:cNvPr id="1026" name="Picture 2" descr="Image result for south dublin county council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419" y="5356640"/>
            <a:ext cx="23717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FC4C148-0416-4471-A8AE-A39B528DA1C0}"/>
              </a:ext>
            </a:extLst>
          </p:cNvPr>
          <p:cNvSpPr txBox="1"/>
          <p:nvPr/>
        </p:nvSpPr>
        <p:spPr>
          <a:xfrm>
            <a:off x="2951706" y="3741991"/>
            <a:ext cx="60939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South Dublin County Council </a:t>
            </a:r>
          </a:p>
          <a:p>
            <a:pPr algn="ctr"/>
            <a:r>
              <a:rPr lang="en-US" sz="2800" dirty="0">
                <a:latin typeface="+mj-lt"/>
              </a:rPr>
              <a:t>Environment, Public Realm &amp; Climate Change SPC</a:t>
            </a:r>
          </a:p>
          <a:p>
            <a:pPr algn="ctr"/>
            <a:r>
              <a:rPr lang="en-US" sz="2800" dirty="0">
                <a:latin typeface="+mj-lt"/>
              </a:rPr>
              <a:t>7</a:t>
            </a:r>
            <a:r>
              <a:rPr lang="en-US" sz="2800" baseline="30000" dirty="0">
                <a:latin typeface="+mj-lt"/>
              </a:rPr>
              <a:t>th</a:t>
            </a:r>
            <a:r>
              <a:rPr lang="en-US" sz="2800" dirty="0">
                <a:latin typeface="+mj-lt"/>
              </a:rPr>
              <a:t> February 2023</a:t>
            </a:r>
          </a:p>
        </p:txBody>
      </p:sp>
    </p:spTree>
    <p:extLst>
      <p:ext uri="{BB962C8B-B14F-4D97-AF65-F5344CB8AC3E}">
        <p14:creationId xmlns:p14="http://schemas.microsoft.com/office/powerpoint/2010/main" val="72175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83BBD5-AE19-4C83-A0AD-E48FD1A17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1" r="1718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112E91-94C0-478D-A73E-A44ED5905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7" r="-2" b="3439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17C57-3B7F-4A5C-9237-2F605723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Dublin Canvas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8CE8-890E-4EE4-8556-D91E557E1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Programme launched in 2018</a:t>
            </a:r>
          </a:p>
          <a:p>
            <a:r>
              <a:rPr lang="en-US" sz="1800" dirty="0"/>
              <a:t>Anti-graffiti project</a:t>
            </a:r>
          </a:p>
          <a:p>
            <a:r>
              <a:rPr lang="en-US" sz="1800" dirty="0"/>
              <a:t>118 traffic light boxes painted across the County</a:t>
            </a:r>
          </a:p>
          <a:p>
            <a:r>
              <a:rPr lang="en-US" sz="1800" dirty="0"/>
              <a:t>Delivered in partnership with Dublin Canvas</a:t>
            </a:r>
          </a:p>
          <a:p>
            <a:r>
              <a:rPr lang="en-US" sz="1800" dirty="0" err="1"/>
              <a:t>BusinessConnects</a:t>
            </a:r>
            <a:r>
              <a:rPr lang="en-US" sz="1800" dirty="0"/>
              <a:t> and Active Travel Works has effected delivery of this project</a:t>
            </a:r>
          </a:p>
          <a:p>
            <a:pPr marL="0"/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lvl="1"/>
            <a:endParaRPr lang="en-US" sz="1500" dirty="0"/>
          </a:p>
        </p:txBody>
      </p:sp>
      <p:pic>
        <p:nvPicPr>
          <p:cNvPr id="4" name="Picture 2" descr="Image result for south dublin county council logo">
            <a:hlinkClick r:id="rId5"/>
            <a:extLst>
              <a:ext uri="{FF2B5EF4-FFF2-40B4-BE49-F238E27FC236}">
                <a16:creationId xmlns:a16="http://schemas.microsoft.com/office/drawing/2014/main" id="{100DEDB6-5C2A-47AB-9D57-429D6544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1317" y="5919533"/>
            <a:ext cx="1204966" cy="5733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3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AF5E5-FD6A-6B0A-5C40-E6C26474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Tidy Towns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DB14-B6F7-CDFC-AB7D-7E010DA8D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Moved to Env. Awareness in 2023</a:t>
            </a:r>
          </a:p>
          <a:p>
            <a:r>
              <a:rPr lang="en-US" sz="2200" dirty="0"/>
              <a:t>Currently communicating our new role to groups – checking contacts etc.</a:t>
            </a:r>
          </a:p>
          <a:p>
            <a:r>
              <a:rPr lang="en-US" sz="2200" dirty="0"/>
              <a:t>Seed funding round will be launched shortly.</a:t>
            </a:r>
          </a:p>
        </p:txBody>
      </p:sp>
      <p:pic>
        <p:nvPicPr>
          <p:cNvPr id="6" name="Content Placeholder 5" descr="A picture containing outdoor, tree, person, plant&#10;&#10;Description automatically generated">
            <a:extLst>
              <a:ext uri="{FF2B5EF4-FFF2-40B4-BE49-F238E27FC236}">
                <a16:creationId xmlns:a16="http://schemas.microsoft.com/office/drawing/2014/main" id="{832B59D5-8477-73C3-621C-15636E282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r="203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81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9A466-D375-46E3-8A89-D8F7B987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Dublin Climate Action Week </a:t>
            </a:r>
            <a:b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12</a:t>
            </a:r>
            <a:r>
              <a:rPr lang="en-US" sz="3300" kern="1200" baseline="30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– 17</a:t>
            </a:r>
            <a:r>
              <a:rPr lang="en-US" sz="3300" kern="1200" baseline="30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September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B51D1-0CA0-4DAF-AA42-62499CB12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Delivered with other DLA’s, CARO &amp; Codema</a:t>
            </a:r>
          </a:p>
          <a:p>
            <a:r>
              <a:rPr lang="en-US" sz="1800" dirty="0">
                <a:solidFill>
                  <a:schemeClr val="tx2"/>
                </a:solidFill>
              </a:rPr>
              <a:t>South Dublin Chaired the Steering Group in 2022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Events include: Climate Fest in Tymon Park, Climate Youth Conferences, Biodiversity Walks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8" descr="Logo, company name&#10;&#10;Description automatically generated">
            <a:extLst>
              <a:ext uri="{FF2B5EF4-FFF2-40B4-BE49-F238E27FC236}">
                <a16:creationId xmlns:a16="http://schemas.microsoft.com/office/drawing/2014/main" id="{0A13D9CB-974A-8A16-4699-D20B762723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2" y="2223524"/>
            <a:ext cx="4142232" cy="33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D2AF96-DD61-DDB6-7C37-F87F3163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/>
              <a:t>DCAW Launched in Clondalkin 13</a:t>
            </a:r>
            <a:r>
              <a:rPr lang="en-IE" baseline="30000" dirty="0"/>
              <a:t>th</a:t>
            </a:r>
            <a:r>
              <a:rPr lang="en-IE" dirty="0"/>
              <a:t> September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78B744-74C5-EEC0-B72D-F9B19EAD8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10921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tree, outdoor, sign&#10;&#10;Description automatically generated">
            <a:extLst>
              <a:ext uri="{FF2B5EF4-FFF2-40B4-BE49-F238E27FC236}">
                <a16:creationId xmlns:a16="http://schemas.microsoft.com/office/drawing/2014/main" id="{018ACA47-3A2B-6A82-4B8A-2860E61F27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" y="1107744"/>
            <a:ext cx="3751868" cy="2500941"/>
          </a:xfrm>
        </p:spPr>
      </p:pic>
      <p:pic>
        <p:nvPicPr>
          <p:cNvPr id="7" name="Picture 6" descr="A picture containing person, grass, tree, outdoor&#10;&#10;Description automatically generated">
            <a:extLst>
              <a:ext uri="{FF2B5EF4-FFF2-40B4-BE49-F238E27FC236}">
                <a16:creationId xmlns:a16="http://schemas.microsoft.com/office/drawing/2014/main" id="{90778243-98EE-0B47-9EA8-06DDCCF84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10" y="1499748"/>
            <a:ext cx="3723848" cy="2482565"/>
          </a:xfrm>
          <a:prstGeom prst="rect">
            <a:avLst/>
          </a:prstGeom>
        </p:spPr>
      </p:pic>
      <p:pic>
        <p:nvPicPr>
          <p:cNvPr id="9" name="Picture 8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3E78E096-A52C-0E67-B514-6AB0D49E7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49" y="1256600"/>
            <a:ext cx="3723848" cy="2482565"/>
          </a:xfrm>
          <a:prstGeom prst="rect">
            <a:avLst/>
          </a:prstGeom>
        </p:spPr>
      </p:pic>
      <p:pic>
        <p:nvPicPr>
          <p:cNvPr id="11" name="Picture 10" descr="A group of people standing in a store&#10;&#10;Description automatically generated with low confidence">
            <a:extLst>
              <a:ext uri="{FF2B5EF4-FFF2-40B4-BE49-F238E27FC236}">
                <a16:creationId xmlns:a16="http://schemas.microsoft.com/office/drawing/2014/main" id="{378549D8-A5DC-A964-4BE7-AC919D773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" y="4225461"/>
            <a:ext cx="3521591" cy="2342836"/>
          </a:xfrm>
          <a:prstGeom prst="rect">
            <a:avLst/>
          </a:prstGeom>
        </p:spPr>
      </p:pic>
      <p:pic>
        <p:nvPicPr>
          <p:cNvPr id="13" name="Picture 12" descr="A group of people standing around a table with books on it&#10;&#10;Description automatically generated with medium confidence">
            <a:extLst>
              <a:ext uri="{FF2B5EF4-FFF2-40B4-BE49-F238E27FC236}">
                <a16:creationId xmlns:a16="http://schemas.microsoft.com/office/drawing/2014/main" id="{99BB7001-94E8-1661-739E-F7D5B1D11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92" y="4385267"/>
            <a:ext cx="3648399" cy="2432266"/>
          </a:xfrm>
          <a:prstGeom prst="rect">
            <a:avLst/>
          </a:prstGeom>
        </p:spPr>
      </p:pic>
      <p:pic>
        <p:nvPicPr>
          <p:cNvPr id="15" name="Picture 14" descr="A group of boys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1897C70F-9954-FAD1-61C5-BBD903113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15" y="4231102"/>
            <a:ext cx="3521590" cy="234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F07D5D-DD92-BCF0-38F2-E94A16AC1116}"/>
              </a:ext>
            </a:extLst>
          </p:cNvPr>
          <p:cNvSpPr txBox="1"/>
          <p:nvPr/>
        </p:nvSpPr>
        <p:spPr>
          <a:xfrm>
            <a:off x="946298" y="478465"/>
            <a:ext cx="10441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/>
              <a:t>DCAW Events</a:t>
            </a:r>
          </a:p>
        </p:txBody>
      </p:sp>
    </p:spTree>
    <p:extLst>
      <p:ext uri="{BB962C8B-B14F-4D97-AF65-F5344CB8AC3E}">
        <p14:creationId xmlns:p14="http://schemas.microsoft.com/office/powerpoint/2010/main" val="38792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01BD7-49D8-4290-8A57-8FEEEF0E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/>
            <a:r>
              <a:rPr lang="en-US" sz="5400"/>
              <a:t>Climate Change Newsletter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FB376-71AD-2E52-B5C6-0F887B182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0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079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F638-8402-DD56-A066-06727D12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South Dublin Climate Website – </a:t>
            </a:r>
            <a:r>
              <a:rPr lang="en-IE" dirty="0">
                <a:hlinkClick r:id="rId2"/>
              </a:rPr>
              <a:t>www.southdublinclimate.ie</a:t>
            </a:r>
            <a:r>
              <a:rPr lang="en-I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2303-5F63-C652-CB08-61010E681B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2800" dirty="0"/>
              <a:t>Launched June 2022. </a:t>
            </a:r>
          </a:p>
          <a:p>
            <a:r>
              <a:rPr lang="en-GB" sz="2800" dirty="0"/>
              <a:t>The home for climate action in South Dublin</a:t>
            </a:r>
            <a:endParaRPr lang="en-GB" dirty="0"/>
          </a:p>
          <a:p>
            <a:r>
              <a:rPr lang="en-GB" dirty="0"/>
              <a:t>First dedicated local authority climate website </a:t>
            </a:r>
          </a:p>
          <a:p>
            <a:r>
              <a:rPr lang="en-GB" sz="2800" dirty="0"/>
              <a:t>shows what the Council are doing and what citizens can do to mitigate, and adapt to climate change.</a:t>
            </a:r>
          </a:p>
          <a:p>
            <a:r>
              <a:rPr lang="en-GB" sz="2800" dirty="0"/>
              <a:t>Approx 140 pages of content. </a:t>
            </a:r>
          </a:p>
          <a:p>
            <a:r>
              <a:rPr lang="en-GB" sz="2800" dirty="0"/>
              <a:t>Approx. Page Hits: 3200</a:t>
            </a:r>
          </a:p>
          <a:p>
            <a:endParaRPr lang="en-GB" sz="2800" dirty="0"/>
          </a:p>
          <a:p>
            <a:r>
              <a:rPr lang="en-GB" sz="2800" dirty="0"/>
              <a:t>Version 2 in development due for launch in 2023, - increasing interactivity, improving the visual experience, and yielding a more dynamic, inspiring experience. </a:t>
            </a:r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946EF-242A-DDEF-4A66-2F9A580CA2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74242-2CB7-AC63-9047-BF68ADB9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8133"/>
            <a:ext cx="5557731" cy="28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08CC0C-AEF2-044D-667E-DDF6CE620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3CB361-8CF5-3611-5D26-BCF033C40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304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E9404-511C-F130-F12C-58D0857D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What is the Circular Economy?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979A1-1D09-A455-CFEB-B95244A6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“In the circular economy system, we replace our current take, make, use and dispose system. Instead, we use less raw materials, we design products for long-life and recyclability, we share products or use them for longer, we reuse and repair things before we recycle or throw them away”	  EPA website</a:t>
            </a:r>
          </a:p>
        </p:txBody>
      </p:sp>
    </p:spTree>
    <p:extLst>
      <p:ext uri="{BB962C8B-B14F-4D97-AF65-F5344CB8AC3E}">
        <p14:creationId xmlns:p14="http://schemas.microsoft.com/office/powerpoint/2010/main" val="372330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A3FF2-6023-9113-8F80-873AB010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Circular Economy Activities 2023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B1B19-A0E2-44A9-8095-EA39694D2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IE" dirty="0"/>
              <a:t>New National Waste Management Plan for a Circular Economy in 2023</a:t>
            </a:r>
          </a:p>
          <a:p>
            <a:r>
              <a:rPr lang="en-IE" dirty="0"/>
              <a:t>Align with the Resource Management Actions of the current CCAP</a:t>
            </a:r>
          </a:p>
          <a:p>
            <a:pPr lvl="1"/>
            <a:r>
              <a:rPr lang="en-IE" dirty="0"/>
              <a:t>Re-introduced Deposit and Return Cup into canteen</a:t>
            </a:r>
          </a:p>
          <a:p>
            <a:pPr lvl="1"/>
            <a:r>
              <a:rPr lang="en-IE" dirty="0"/>
              <a:t>Create &amp; deliver Stop Food Waste Campaigns</a:t>
            </a:r>
          </a:p>
          <a:p>
            <a:pPr lvl="1"/>
            <a:r>
              <a:rPr lang="en-IE" dirty="0"/>
              <a:t>Deliver events such as Eco-Week, Reuse Month</a:t>
            </a:r>
          </a:p>
          <a:p>
            <a:pPr lvl="1"/>
            <a:r>
              <a:rPr lang="en-IE" dirty="0"/>
              <a:t>Green Procurement Working Group</a:t>
            </a:r>
          </a:p>
          <a:p>
            <a:pPr lvl="1"/>
            <a:r>
              <a:rPr lang="en-IE" dirty="0"/>
              <a:t>Sustainable Business Initiative</a:t>
            </a:r>
          </a:p>
        </p:txBody>
      </p:sp>
    </p:spTree>
    <p:extLst>
      <p:ext uri="{BB962C8B-B14F-4D97-AF65-F5344CB8AC3E}">
        <p14:creationId xmlns:p14="http://schemas.microsoft.com/office/powerpoint/2010/main" val="328709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55867-A2BC-0318-92C4-61145F0F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1153572"/>
            <a:ext cx="3461106" cy="446116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Environmental Awareness in South Dublin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D3696-2251-C90B-CDCB-734E52FA0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E" sz="2800" dirty="0"/>
              <a:t>To educate and create awareness of the local environment and climate change within communities, schools and local businesses</a:t>
            </a:r>
          </a:p>
          <a:p>
            <a:pPr marL="0" indent="0">
              <a:buNone/>
            </a:pPr>
            <a:endParaRPr lang="en-IE" sz="2800" dirty="0"/>
          </a:p>
          <a:p>
            <a:pPr marL="0" indent="0">
              <a:buNone/>
            </a:pPr>
            <a:r>
              <a:rPr lang="en-IE" sz="2800" dirty="0"/>
              <a:t>Empowering  South Dublin residents to take actions that will improve their environment, making the County a better place to live work and do business</a:t>
            </a:r>
          </a:p>
        </p:txBody>
      </p:sp>
    </p:spTree>
    <p:extLst>
      <p:ext uri="{BB962C8B-B14F-4D97-AF65-F5344CB8AC3E}">
        <p14:creationId xmlns:p14="http://schemas.microsoft.com/office/powerpoint/2010/main" val="196363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FCA5-6851-41F8-9231-E3D8BAE9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87721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en-IE" sz="6100" dirty="0"/>
              <a:t>Environmental Education Programme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8D32B-090D-45B3-BC1E-41A76851E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IE" sz="2200" dirty="0"/>
              <a:t>Manage and deliver the Green Schools programme in South Dublin</a:t>
            </a:r>
          </a:p>
          <a:p>
            <a:r>
              <a:rPr lang="en-IE" sz="2200" dirty="0"/>
              <a:t>Deliver Annual Programme including:</a:t>
            </a:r>
          </a:p>
          <a:p>
            <a:pPr lvl="1"/>
            <a:r>
              <a:rPr lang="en-IE" sz="1800" dirty="0"/>
              <a:t>Eco Week 6</a:t>
            </a:r>
            <a:r>
              <a:rPr lang="en-IE" sz="1800" baseline="30000" dirty="0"/>
              <a:t>th</a:t>
            </a:r>
            <a:r>
              <a:rPr lang="en-IE" sz="1800" dirty="0"/>
              <a:t> – 10</a:t>
            </a:r>
            <a:r>
              <a:rPr lang="en-IE" sz="1800" baseline="30000" dirty="0"/>
              <a:t>th</a:t>
            </a:r>
            <a:r>
              <a:rPr lang="en-IE" sz="1800" dirty="0"/>
              <a:t> March 2023</a:t>
            </a:r>
          </a:p>
          <a:p>
            <a:pPr lvl="1"/>
            <a:r>
              <a:rPr lang="en-IE" sz="1800" dirty="0"/>
              <a:t>Provide workshops/talks to schools</a:t>
            </a:r>
          </a:p>
          <a:p>
            <a:pPr lvl="1"/>
            <a:r>
              <a:rPr lang="en-IE" sz="1800" dirty="0"/>
              <a:t>Delivered </a:t>
            </a:r>
            <a:r>
              <a:rPr lang="en-I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Sorted - How to Reduce, Segregate and Manage School Waste</a:t>
            </a:r>
            <a:r>
              <a:rPr lang="en-IE" sz="1800" dirty="0"/>
              <a:t> with the other DLA’s</a:t>
            </a:r>
          </a:p>
          <a:p>
            <a:pPr lvl="1"/>
            <a:r>
              <a:rPr lang="en-IE" sz="1800" dirty="0"/>
              <a:t>Competitions: </a:t>
            </a:r>
          </a:p>
          <a:p>
            <a:pPr lvl="2"/>
            <a:r>
              <a:rPr lang="en-IE" sz="1600" dirty="0"/>
              <a:t>Anti-Litter Poster </a:t>
            </a:r>
          </a:p>
          <a:p>
            <a:pPr lvl="2"/>
            <a:r>
              <a:rPr lang="en-IE" sz="1600" dirty="0"/>
              <a:t>Christmas Decoration Competition</a:t>
            </a:r>
          </a:p>
          <a:p>
            <a:pPr lvl="2"/>
            <a:r>
              <a:rPr lang="en-IE" sz="1600" dirty="0" err="1"/>
              <a:t>Relove</a:t>
            </a:r>
            <a:r>
              <a:rPr lang="en-IE" sz="1600" dirty="0"/>
              <a:t> Fashion Competition (2</a:t>
            </a:r>
            <a:r>
              <a:rPr lang="en-IE" sz="1600" baseline="30000" dirty="0"/>
              <a:t>nd</a:t>
            </a:r>
            <a:r>
              <a:rPr lang="en-IE" sz="1600" dirty="0"/>
              <a:t> Level)</a:t>
            </a:r>
          </a:p>
          <a:p>
            <a:pPr lvl="1"/>
            <a:endParaRPr lang="en-IE" dirty="0"/>
          </a:p>
          <a:p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endParaRPr lang="en-IE" sz="2200" dirty="0"/>
          </a:p>
        </p:txBody>
      </p:sp>
      <p:pic>
        <p:nvPicPr>
          <p:cNvPr id="4" name="Picture 2" descr="Image result for south dublin county council logo">
            <a:hlinkClick r:id="rId3"/>
            <a:extLst>
              <a:ext uri="{FF2B5EF4-FFF2-40B4-BE49-F238E27FC236}">
                <a16:creationId xmlns:a16="http://schemas.microsoft.com/office/drawing/2014/main" id="{8F3BB612-99F7-4007-8959-916902216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032" y="6066179"/>
            <a:ext cx="1204966" cy="5733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C863F-FF80-4249-B8AE-0CDE89FCB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093" y="534702"/>
            <a:ext cx="2036099" cy="203609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2310334-72A5-6F6A-26AC-205BC01F0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89" y="2563053"/>
            <a:ext cx="3355266" cy="188550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F5F9C69-B117-C7F1-E52F-7F6AE31CB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17" y="4692071"/>
            <a:ext cx="3151910" cy="21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13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B22EB-30D9-4381-889B-761D9407E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/>
              <a:t>Composting for Schools Training Programme	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F132-2AE0-4DDD-90A5-202E16827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/>
              <a:t>Project for primary &amp; secondary schools launched September ‘21</a:t>
            </a:r>
          </a:p>
          <a:p>
            <a:r>
              <a:rPr lang="en-US" sz="2200" dirty="0"/>
              <a:t>Pilot project with other DLA’s </a:t>
            </a:r>
          </a:p>
          <a:p>
            <a:r>
              <a:rPr lang="en-US" sz="2200" dirty="0"/>
              <a:t>Help schools set up &amp;/or improve composting, save money and tackle climate change</a:t>
            </a:r>
          </a:p>
          <a:p>
            <a:r>
              <a:rPr lang="en-IE" sz="2200" dirty="0">
                <a:effectLst/>
                <a:ea typeface="Calibri" panose="020F0502020204030204" pitchFamily="34" charset="0"/>
              </a:rPr>
              <a:t>Won a </a:t>
            </a:r>
            <a:r>
              <a:rPr lang="en-IE" sz="2200" dirty="0" err="1">
                <a:effectLst/>
                <a:ea typeface="Calibri" panose="020F0502020204030204" pitchFamily="34" charset="0"/>
              </a:rPr>
              <a:t>Repak</a:t>
            </a:r>
            <a:r>
              <a:rPr lang="en-IE" sz="2200" dirty="0">
                <a:effectLst/>
                <a:ea typeface="Calibri" panose="020F0502020204030204" pitchFamily="34" charset="0"/>
              </a:rPr>
              <a:t> </a:t>
            </a:r>
            <a:r>
              <a:rPr lang="en-IE" sz="2200" dirty="0" err="1">
                <a:effectLst/>
                <a:ea typeface="Calibri" panose="020F0502020204030204" pitchFamily="34" charset="0"/>
              </a:rPr>
              <a:t>Pakman</a:t>
            </a:r>
            <a:r>
              <a:rPr lang="en-IE" sz="2200" dirty="0">
                <a:effectLst/>
                <a:ea typeface="Calibri" panose="020F0502020204030204" pitchFamily="34" charset="0"/>
              </a:rPr>
              <a:t> Award in the Education and Awareness Category</a:t>
            </a:r>
            <a:endParaRPr lang="en-US" sz="2200" dirty="0"/>
          </a:p>
          <a:p>
            <a:r>
              <a:rPr lang="en-US" sz="2200" dirty="0"/>
              <a:t>Currently procuring for 2023/24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CD6B30-02F8-49B8-AEDF-C966BDB4EB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21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Social Credit Scheme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IE" dirty="0"/>
              <a:t>The Social Credit's Scheme rewards community groups who take ownership &amp; improve their local area by carrying out pro-environmental actions.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3 elements to the Social Credits Scheme </a:t>
            </a:r>
          </a:p>
          <a:p>
            <a:r>
              <a:rPr lang="en-IE" dirty="0"/>
              <a:t> clean-ups scheme – supply materials, pick up bags afterwards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 Paint enhancement scheme – provide paint and painting materials to groups</a:t>
            </a:r>
          </a:p>
          <a:p>
            <a:endParaRPr lang="en-IE" dirty="0"/>
          </a:p>
          <a:p>
            <a:r>
              <a:rPr lang="en-IE" dirty="0"/>
              <a:t>Minor Community Landscaping Scheme – helps groups carry out minor planting work in their area</a:t>
            </a:r>
          </a:p>
          <a:p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8C298-35E9-A398-754A-71F5C80CA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3568" y="1389790"/>
            <a:ext cx="5181600" cy="4351338"/>
          </a:xfrm>
        </p:spPr>
        <p:txBody>
          <a:bodyPr>
            <a:normAutofit fontScale="70000" lnSpcReduction="20000"/>
          </a:bodyPr>
          <a:lstStyle/>
          <a:p>
            <a:endParaRPr lang="en-IE" dirty="0"/>
          </a:p>
        </p:txBody>
      </p:sp>
      <p:pic>
        <p:nvPicPr>
          <p:cNvPr id="6146" name="Picture 2" descr="Image result for south dublin county council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117" y="43655"/>
            <a:ext cx="23717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C9982-0CB3-8A32-E109-B86B6FF53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478422"/>
            <a:ext cx="2607830" cy="270859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B37B31-B159-7E64-E9D7-EEA3D366D8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28" r="25152"/>
          <a:stretch/>
        </p:blipFill>
        <p:spPr>
          <a:xfrm>
            <a:off x="8932430" y="4001294"/>
            <a:ext cx="2498649" cy="24910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791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37B9A-A139-4DA7-9C90-2B2E48E33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Litter Management Campaigns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EA1B65-C396-4298-90A0-5CA9A863D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/>
          </a:p>
          <a:p>
            <a:r>
              <a:rPr lang="en-US"/>
              <a:t>National Spring Clean – April</a:t>
            </a:r>
          </a:p>
          <a:p>
            <a:pPr lvl="1"/>
            <a:r>
              <a:rPr lang="en-US"/>
              <a:t>55 clean ups registered in 2022</a:t>
            </a:r>
          </a:p>
          <a:p>
            <a:pPr lvl="1"/>
            <a:r>
              <a:rPr lang="en-US"/>
              <a:t>Launched in Clondalkin in 2022</a:t>
            </a:r>
          </a:p>
          <a:p>
            <a:r>
              <a:rPr lang="en-US"/>
              <a:t>Gum Litter Taskforce</a:t>
            </a:r>
          </a:p>
          <a:p>
            <a:r>
              <a:rPr lang="en-US"/>
              <a:t>Dublin Community Clean Up – September</a:t>
            </a:r>
          </a:p>
          <a:p>
            <a:r>
              <a:rPr lang="en-US"/>
              <a:t>Seasonal Campaigns at Hallowe’en and Christmas</a:t>
            </a:r>
          </a:p>
          <a:p>
            <a:endParaRPr lang="en-US"/>
          </a:p>
        </p:txBody>
      </p:sp>
      <p:pic>
        <p:nvPicPr>
          <p:cNvPr id="2" name="Picture 1" descr="A group of people in safety vests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EDDD9E7-D8DE-0429-76AD-907D5468C1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r="15552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6D12C9E-E878-C2F6-34E7-EF8B95886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4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F0097-010E-6536-E40A-87CB5FF1C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3" r="18338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42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75EB-2326-2D01-F5CC-372BCBFD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Dog Fouling Campaign Launched July’22</a:t>
            </a:r>
          </a:p>
        </p:txBody>
      </p:sp>
      <p:pic>
        <p:nvPicPr>
          <p:cNvPr id="6" name="Content Placeholder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C5065BA-2B21-BE4E-9C96-822A7FACBD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8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F86D0BD-748D-9256-0A3A-70B90C1162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191218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673</Words>
  <Application>Microsoft Office PowerPoint</Application>
  <PresentationFormat>Widescreen</PresentationFormat>
  <Paragraphs>97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Circular Economy &amp; Environmental Awareness Activities</vt:lpstr>
      <vt:lpstr>What is the Circular Economy?</vt:lpstr>
      <vt:lpstr>Circular Economy Activities 2023</vt:lpstr>
      <vt:lpstr>Environmental Awareness in South Dublin</vt:lpstr>
      <vt:lpstr>Environmental Education Programme 2023</vt:lpstr>
      <vt:lpstr>Composting for Schools Training Programme </vt:lpstr>
      <vt:lpstr>The Social Credit Scheme </vt:lpstr>
      <vt:lpstr>Litter Management Campaigns</vt:lpstr>
      <vt:lpstr>Dog Fouling Campaign Launched July’22</vt:lpstr>
      <vt:lpstr>Dublin Canvas</vt:lpstr>
      <vt:lpstr>Tidy Towns </vt:lpstr>
      <vt:lpstr>Dublin Climate Action Week  12th  – 17th September</vt:lpstr>
      <vt:lpstr>DCAW Launched in Clondalkin 13th September </vt:lpstr>
      <vt:lpstr>PowerPoint Presentation</vt:lpstr>
      <vt:lpstr>Climate Change Newsletter </vt:lpstr>
      <vt:lpstr>South Dublin Climate Website – www.southdublinclimate.ie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Awareness Programme</dc:title>
  <dc:creator>Fionnghuala Ryan</dc:creator>
  <cp:lastModifiedBy>Fionnghuala Ryan</cp:lastModifiedBy>
  <cp:revision>17</cp:revision>
  <dcterms:created xsi:type="dcterms:W3CDTF">2023-01-26T08:47:29Z</dcterms:created>
  <dcterms:modified xsi:type="dcterms:W3CDTF">2023-02-02T15:10:39Z</dcterms:modified>
</cp:coreProperties>
</file>