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87" r:id="rId2"/>
    <p:sldId id="394" r:id="rId3"/>
    <p:sldId id="388" r:id="rId4"/>
    <p:sldId id="386" r:id="rId5"/>
    <p:sldId id="390" r:id="rId6"/>
    <p:sldId id="393" r:id="rId7"/>
    <p:sldId id="391" r:id="rId8"/>
    <p:sldId id="396" r:id="rId9"/>
    <p:sldId id="397" r:id="rId10"/>
    <p:sldId id="371" r:id="rId11"/>
    <p:sldId id="366" r:id="rId12"/>
    <p:sldId id="370" r:id="rId13"/>
    <p:sldId id="374" r:id="rId14"/>
    <p:sldId id="398" r:id="rId15"/>
    <p:sldId id="373" r:id="rId16"/>
    <p:sldId id="384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2E3A2-445B-4366-BC3B-5ED1ECEE4744}" v="8" dt="2023-02-02T10:51:08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55CB7-55F9-48A2-809A-FE5A17DF35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DCF17C-92FF-471A-8CD7-94EB98C605D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IE" dirty="0"/>
            <a:t>National Climate Action and SDCC Targets</a:t>
          </a:r>
          <a:endParaRPr lang="en-US" dirty="0"/>
        </a:p>
      </dgm:t>
    </dgm:pt>
    <dgm:pt modelId="{2FD1A774-FB8A-4F02-A19B-23B5F714E0BB}" type="parTrans" cxnId="{2A4C9715-5593-48C3-A50D-39FA90B68692}">
      <dgm:prSet/>
      <dgm:spPr/>
      <dgm:t>
        <a:bodyPr/>
        <a:lstStyle/>
        <a:p>
          <a:endParaRPr lang="en-US"/>
        </a:p>
      </dgm:t>
    </dgm:pt>
    <dgm:pt modelId="{3461A5A3-748B-47F1-99F4-202844DF805A}" type="sibTrans" cxnId="{2A4C9715-5593-48C3-A50D-39FA90B68692}">
      <dgm:prSet/>
      <dgm:spPr/>
      <dgm:t>
        <a:bodyPr/>
        <a:lstStyle/>
        <a:p>
          <a:endParaRPr lang="en-US"/>
        </a:p>
      </dgm:t>
    </dgm:pt>
    <dgm:pt modelId="{D7CBB2A2-EBC3-409A-B8D7-3148C39091F7}">
      <dgm:prSet/>
      <dgm:spPr/>
      <dgm:t>
        <a:bodyPr/>
        <a:lstStyle/>
        <a:p>
          <a:r>
            <a:rPr lang="en-IE"/>
            <a:t>51% reduction in CO2 emissions by 2030</a:t>
          </a:r>
          <a:endParaRPr lang="en-US"/>
        </a:p>
      </dgm:t>
    </dgm:pt>
    <dgm:pt modelId="{AAC3859B-87D8-4B75-AFD5-6C15C78ABA6B}" type="parTrans" cxnId="{8F6F0270-644D-4299-91C7-4499F74AF96A}">
      <dgm:prSet/>
      <dgm:spPr/>
      <dgm:t>
        <a:bodyPr/>
        <a:lstStyle/>
        <a:p>
          <a:endParaRPr lang="en-US"/>
        </a:p>
      </dgm:t>
    </dgm:pt>
    <dgm:pt modelId="{38030546-4F13-41F9-978A-AC75ADBCC785}" type="sibTrans" cxnId="{8F6F0270-644D-4299-91C7-4499F74AF96A}">
      <dgm:prSet/>
      <dgm:spPr/>
      <dgm:t>
        <a:bodyPr/>
        <a:lstStyle/>
        <a:p>
          <a:endParaRPr lang="en-US"/>
        </a:p>
      </dgm:t>
    </dgm:pt>
    <dgm:pt modelId="{F7785CCA-988C-414A-8130-5B7E8CEA0932}">
      <dgm:prSet/>
      <dgm:spPr/>
      <dgm:t>
        <a:bodyPr/>
        <a:lstStyle/>
        <a:p>
          <a:r>
            <a:rPr lang="en-IE"/>
            <a:t>Net Zero by 2050</a:t>
          </a:r>
          <a:endParaRPr lang="en-US"/>
        </a:p>
      </dgm:t>
    </dgm:pt>
    <dgm:pt modelId="{D3744738-8019-4F52-9985-9C319C0E4906}" type="parTrans" cxnId="{13312198-EDEE-4DA9-87A1-C3795C42982D}">
      <dgm:prSet/>
      <dgm:spPr/>
      <dgm:t>
        <a:bodyPr/>
        <a:lstStyle/>
        <a:p>
          <a:endParaRPr lang="en-US"/>
        </a:p>
      </dgm:t>
    </dgm:pt>
    <dgm:pt modelId="{768EF188-C764-4A89-82B9-39BF1AF8A0C1}" type="sibTrans" cxnId="{13312198-EDEE-4DA9-87A1-C3795C42982D}">
      <dgm:prSet/>
      <dgm:spPr/>
      <dgm:t>
        <a:bodyPr/>
        <a:lstStyle/>
        <a:p>
          <a:endParaRPr lang="en-US"/>
        </a:p>
      </dgm:t>
    </dgm:pt>
    <dgm:pt modelId="{240DB99B-20EC-4360-85BD-874E338B15FF}">
      <dgm:prSet/>
      <dgm:spPr/>
      <dgm:t>
        <a:bodyPr/>
        <a:lstStyle/>
        <a:p>
          <a:r>
            <a:rPr lang="en-IE" dirty="0"/>
            <a:t>50% Improvement in Energy Efficiency by 2030</a:t>
          </a:r>
          <a:endParaRPr lang="en-US" dirty="0"/>
        </a:p>
      </dgm:t>
    </dgm:pt>
    <dgm:pt modelId="{7858A446-C6B0-4170-BE66-0B13EAEEF9D7}" type="parTrans" cxnId="{BEA6E525-03AA-4F4A-B485-164E925030AC}">
      <dgm:prSet/>
      <dgm:spPr/>
      <dgm:t>
        <a:bodyPr/>
        <a:lstStyle/>
        <a:p>
          <a:endParaRPr lang="en-US"/>
        </a:p>
      </dgm:t>
    </dgm:pt>
    <dgm:pt modelId="{07F9EB5D-02E3-40E4-B881-53F99EE4869A}" type="sibTrans" cxnId="{BEA6E525-03AA-4F4A-B485-164E925030AC}">
      <dgm:prSet/>
      <dgm:spPr/>
      <dgm:t>
        <a:bodyPr/>
        <a:lstStyle/>
        <a:p>
          <a:endParaRPr lang="en-US"/>
        </a:p>
      </dgm:t>
    </dgm:pt>
    <dgm:pt modelId="{6237C4EB-1198-4502-8869-13BB4C18DC6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IE" dirty="0"/>
            <a:t>6 Action Themes in SDCC’s CCAP</a:t>
          </a:r>
          <a:endParaRPr lang="en-US" dirty="0"/>
        </a:p>
      </dgm:t>
    </dgm:pt>
    <dgm:pt modelId="{1A73ED00-FFD4-4AF7-94C0-78A607ED2928}" type="parTrans" cxnId="{086AFF2B-56D4-464F-B85B-172AD76CEB97}">
      <dgm:prSet/>
      <dgm:spPr/>
      <dgm:t>
        <a:bodyPr/>
        <a:lstStyle/>
        <a:p>
          <a:endParaRPr lang="en-US"/>
        </a:p>
      </dgm:t>
    </dgm:pt>
    <dgm:pt modelId="{F50FFCD5-D5E9-45F9-9287-5EE32CD1D761}" type="sibTrans" cxnId="{086AFF2B-56D4-464F-B85B-172AD76CEB97}">
      <dgm:prSet/>
      <dgm:spPr/>
      <dgm:t>
        <a:bodyPr/>
        <a:lstStyle/>
        <a:p>
          <a:endParaRPr lang="en-US"/>
        </a:p>
      </dgm:t>
    </dgm:pt>
    <dgm:pt modelId="{1B877331-7415-48DE-96E5-72E24F5B85EB}">
      <dgm:prSet/>
      <dgm:spPr/>
      <dgm:t>
        <a:bodyPr/>
        <a:lstStyle/>
        <a:p>
          <a:r>
            <a:rPr lang="en-IE" dirty="0"/>
            <a:t>Transport</a:t>
          </a:r>
          <a:endParaRPr lang="en-US" dirty="0"/>
        </a:p>
      </dgm:t>
    </dgm:pt>
    <dgm:pt modelId="{79C3A634-790A-4B7E-B804-006735951561}" type="parTrans" cxnId="{D25016FE-73AB-4998-A56D-CAE31DE49880}">
      <dgm:prSet/>
      <dgm:spPr/>
      <dgm:t>
        <a:bodyPr/>
        <a:lstStyle/>
        <a:p>
          <a:endParaRPr lang="en-US"/>
        </a:p>
      </dgm:t>
    </dgm:pt>
    <dgm:pt modelId="{488D07C2-0C52-4CAB-95A3-C10B7977B9F2}" type="sibTrans" cxnId="{D25016FE-73AB-4998-A56D-CAE31DE49880}">
      <dgm:prSet/>
      <dgm:spPr/>
      <dgm:t>
        <a:bodyPr/>
        <a:lstStyle/>
        <a:p>
          <a:endParaRPr lang="en-US"/>
        </a:p>
      </dgm:t>
    </dgm:pt>
    <dgm:pt modelId="{FB0CA16C-40EA-482F-BCD1-5D2D551B549D}">
      <dgm:prSet/>
      <dgm:spPr/>
      <dgm:t>
        <a:bodyPr/>
        <a:lstStyle/>
        <a:p>
          <a:r>
            <a:rPr lang="en-IE"/>
            <a:t>Flood Resilience</a:t>
          </a:r>
          <a:endParaRPr lang="en-US"/>
        </a:p>
      </dgm:t>
    </dgm:pt>
    <dgm:pt modelId="{87E487B6-93DB-40E5-A02F-C4F42D6CFA64}" type="parTrans" cxnId="{CEE8E1C7-E091-4D2E-ABCE-9C85EAA72D47}">
      <dgm:prSet/>
      <dgm:spPr/>
      <dgm:t>
        <a:bodyPr/>
        <a:lstStyle/>
        <a:p>
          <a:endParaRPr lang="en-US"/>
        </a:p>
      </dgm:t>
    </dgm:pt>
    <dgm:pt modelId="{AC8377BA-2B9F-4FBD-9406-83C42CDDB86A}" type="sibTrans" cxnId="{CEE8E1C7-E091-4D2E-ABCE-9C85EAA72D47}">
      <dgm:prSet/>
      <dgm:spPr/>
      <dgm:t>
        <a:bodyPr/>
        <a:lstStyle/>
        <a:p>
          <a:endParaRPr lang="en-US"/>
        </a:p>
      </dgm:t>
    </dgm:pt>
    <dgm:pt modelId="{6A08011D-2F69-4433-BA25-37DD4D409DFF}">
      <dgm:prSet/>
      <dgm:spPr/>
      <dgm:t>
        <a:bodyPr/>
        <a:lstStyle/>
        <a:p>
          <a:r>
            <a:rPr lang="en-IE"/>
            <a:t>Nature Based Solutions </a:t>
          </a:r>
          <a:endParaRPr lang="en-US"/>
        </a:p>
      </dgm:t>
    </dgm:pt>
    <dgm:pt modelId="{4FB68D67-BA5E-45CB-A63D-D498F314749F}" type="parTrans" cxnId="{932183D7-3FD3-44D8-B2A2-DC895A085CF6}">
      <dgm:prSet/>
      <dgm:spPr/>
      <dgm:t>
        <a:bodyPr/>
        <a:lstStyle/>
        <a:p>
          <a:endParaRPr lang="en-US"/>
        </a:p>
      </dgm:t>
    </dgm:pt>
    <dgm:pt modelId="{2EDA9FDC-1BE3-4451-9B38-99531D244552}" type="sibTrans" cxnId="{932183D7-3FD3-44D8-B2A2-DC895A085CF6}">
      <dgm:prSet/>
      <dgm:spPr/>
      <dgm:t>
        <a:bodyPr/>
        <a:lstStyle/>
        <a:p>
          <a:endParaRPr lang="en-US"/>
        </a:p>
      </dgm:t>
    </dgm:pt>
    <dgm:pt modelId="{3CBD450D-24EB-45D8-9916-97E6EEE36E6C}">
      <dgm:prSet/>
      <dgm:spPr/>
      <dgm:t>
        <a:bodyPr/>
        <a:lstStyle/>
        <a:p>
          <a:r>
            <a:rPr lang="en-IE"/>
            <a:t>Resource Management</a:t>
          </a:r>
          <a:endParaRPr lang="en-US"/>
        </a:p>
      </dgm:t>
    </dgm:pt>
    <dgm:pt modelId="{13215D9B-CB81-427D-8FD8-664CDBAD57BC}" type="parTrans" cxnId="{63EB4751-EEAB-41BE-BE81-4FF28EC9C899}">
      <dgm:prSet/>
      <dgm:spPr/>
      <dgm:t>
        <a:bodyPr/>
        <a:lstStyle/>
        <a:p>
          <a:endParaRPr lang="en-US"/>
        </a:p>
      </dgm:t>
    </dgm:pt>
    <dgm:pt modelId="{2ADA7F83-3BC4-45B5-873C-17AF5D71E997}" type="sibTrans" cxnId="{63EB4751-EEAB-41BE-BE81-4FF28EC9C899}">
      <dgm:prSet/>
      <dgm:spPr/>
      <dgm:t>
        <a:bodyPr/>
        <a:lstStyle/>
        <a:p>
          <a:endParaRPr lang="en-US"/>
        </a:p>
      </dgm:t>
    </dgm:pt>
    <dgm:pt modelId="{5CDB9118-6830-43F6-B2D5-C726F01881BF}">
      <dgm:prSet/>
      <dgm:spPr/>
      <dgm:t>
        <a:bodyPr/>
        <a:lstStyle/>
        <a:p>
          <a:r>
            <a:rPr lang="en-IE"/>
            <a:t>Citizen Engagement</a:t>
          </a:r>
          <a:endParaRPr lang="en-US"/>
        </a:p>
      </dgm:t>
    </dgm:pt>
    <dgm:pt modelId="{87284A10-ED04-4736-BB63-895D704EE043}" type="parTrans" cxnId="{3F29E629-1030-442B-97E2-F238C2901C64}">
      <dgm:prSet/>
      <dgm:spPr/>
      <dgm:t>
        <a:bodyPr/>
        <a:lstStyle/>
        <a:p>
          <a:endParaRPr lang="en-US"/>
        </a:p>
      </dgm:t>
    </dgm:pt>
    <dgm:pt modelId="{5319BDC3-94EE-442E-BB6D-0F2CCE3293D1}" type="sibTrans" cxnId="{3F29E629-1030-442B-97E2-F238C2901C64}">
      <dgm:prSet/>
      <dgm:spPr/>
      <dgm:t>
        <a:bodyPr/>
        <a:lstStyle/>
        <a:p>
          <a:endParaRPr lang="en-US"/>
        </a:p>
      </dgm:t>
    </dgm:pt>
    <dgm:pt modelId="{EC18F909-AB29-469E-A60A-11A8806A918E}">
      <dgm:prSet/>
      <dgm:spPr/>
      <dgm:t>
        <a:bodyPr/>
        <a:lstStyle/>
        <a:p>
          <a:r>
            <a:rPr lang="en-US" dirty="0"/>
            <a:t>To make Dublin a climate resilient region by reducing the impact of future climate related events</a:t>
          </a:r>
        </a:p>
      </dgm:t>
    </dgm:pt>
    <dgm:pt modelId="{EC95BBA0-8CD9-4E8D-A273-0D01D17F5A5C}" type="parTrans" cxnId="{0D69BC78-A0B7-466B-924B-A9B3C03C3F80}">
      <dgm:prSet/>
      <dgm:spPr/>
      <dgm:t>
        <a:bodyPr/>
        <a:lstStyle/>
        <a:p>
          <a:endParaRPr lang="en-IE"/>
        </a:p>
      </dgm:t>
    </dgm:pt>
    <dgm:pt modelId="{BE8A51F6-4A65-4624-AABF-E83ACA778FA1}" type="sibTrans" cxnId="{0D69BC78-A0B7-466B-924B-A9B3C03C3F80}">
      <dgm:prSet/>
      <dgm:spPr/>
      <dgm:t>
        <a:bodyPr/>
        <a:lstStyle/>
        <a:p>
          <a:endParaRPr lang="en-IE"/>
        </a:p>
      </dgm:t>
    </dgm:pt>
    <dgm:pt modelId="{B0553791-F49C-4C81-B98B-48326BAABDE6}">
      <dgm:prSet/>
      <dgm:spPr/>
      <dgm:t>
        <a:bodyPr/>
        <a:lstStyle/>
        <a:p>
          <a:r>
            <a:rPr lang="en-IE" dirty="0"/>
            <a:t>Energy &amp; Buildings</a:t>
          </a:r>
          <a:endParaRPr lang="en-US" dirty="0"/>
        </a:p>
      </dgm:t>
    </dgm:pt>
    <dgm:pt modelId="{08846999-8D19-4478-BBDD-0FC90F7EC2F1}" type="sibTrans" cxnId="{6C582D18-C3BA-4D16-9DDE-159CF38C427D}">
      <dgm:prSet/>
      <dgm:spPr/>
      <dgm:t>
        <a:bodyPr/>
        <a:lstStyle/>
        <a:p>
          <a:endParaRPr lang="en-US"/>
        </a:p>
      </dgm:t>
    </dgm:pt>
    <dgm:pt modelId="{DAD04919-F9A1-471F-9CFE-D5162E7E0895}" type="parTrans" cxnId="{6C582D18-C3BA-4D16-9DDE-159CF38C427D}">
      <dgm:prSet/>
      <dgm:spPr/>
      <dgm:t>
        <a:bodyPr/>
        <a:lstStyle/>
        <a:p>
          <a:endParaRPr lang="en-US"/>
        </a:p>
      </dgm:t>
    </dgm:pt>
    <dgm:pt modelId="{C3501374-092E-482E-B3A5-09818800F877}" type="pres">
      <dgm:prSet presAssocID="{71455CB7-55F9-48A2-809A-FE5A17DF3587}" presName="linear" presStyleCnt="0">
        <dgm:presLayoutVars>
          <dgm:dir/>
          <dgm:animLvl val="lvl"/>
          <dgm:resizeHandles val="exact"/>
        </dgm:presLayoutVars>
      </dgm:prSet>
      <dgm:spPr/>
    </dgm:pt>
    <dgm:pt modelId="{A9158E69-6AE2-4E65-9961-C30A08D7AFD5}" type="pres">
      <dgm:prSet presAssocID="{84DCF17C-92FF-471A-8CD7-94EB98C605D3}" presName="parentLin" presStyleCnt="0"/>
      <dgm:spPr/>
    </dgm:pt>
    <dgm:pt modelId="{4546B67D-52E1-4C7D-AEAC-49EEE65BC68B}" type="pres">
      <dgm:prSet presAssocID="{84DCF17C-92FF-471A-8CD7-94EB98C605D3}" presName="parentLeftMargin" presStyleLbl="node1" presStyleIdx="0" presStyleCnt="2"/>
      <dgm:spPr/>
    </dgm:pt>
    <dgm:pt modelId="{3AABC5AA-7A5C-4945-A3F8-58B03A035C35}" type="pres">
      <dgm:prSet presAssocID="{84DCF17C-92FF-471A-8CD7-94EB98C605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99BD02-E1F6-4387-B49A-F82332B3239A}" type="pres">
      <dgm:prSet presAssocID="{84DCF17C-92FF-471A-8CD7-94EB98C605D3}" presName="negativeSpace" presStyleCnt="0"/>
      <dgm:spPr/>
    </dgm:pt>
    <dgm:pt modelId="{128E6F09-6466-4F87-B266-3C9BBF4ED820}" type="pres">
      <dgm:prSet presAssocID="{84DCF17C-92FF-471A-8CD7-94EB98C605D3}" presName="childText" presStyleLbl="conFgAcc1" presStyleIdx="0" presStyleCnt="2">
        <dgm:presLayoutVars>
          <dgm:bulletEnabled val="1"/>
        </dgm:presLayoutVars>
      </dgm:prSet>
      <dgm:spPr/>
    </dgm:pt>
    <dgm:pt modelId="{4D9833C3-9A94-49BD-B64F-1A71DA5F9A70}" type="pres">
      <dgm:prSet presAssocID="{3461A5A3-748B-47F1-99F4-202844DF805A}" presName="spaceBetweenRectangles" presStyleCnt="0"/>
      <dgm:spPr/>
    </dgm:pt>
    <dgm:pt modelId="{B12EA073-5B69-4AA9-9100-F068FE69F180}" type="pres">
      <dgm:prSet presAssocID="{6237C4EB-1198-4502-8869-13BB4C18DC6D}" presName="parentLin" presStyleCnt="0"/>
      <dgm:spPr/>
    </dgm:pt>
    <dgm:pt modelId="{5E437DDE-751C-4501-A1CC-870FB74E6113}" type="pres">
      <dgm:prSet presAssocID="{6237C4EB-1198-4502-8869-13BB4C18DC6D}" presName="parentLeftMargin" presStyleLbl="node1" presStyleIdx="0" presStyleCnt="2"/>
      <dgm:spPr/>
    </dgm:pt>
    <dgm:pt modelId="{FC247AEE-1E85-42D9-918C-620EA2491F80}" type="pres">
      <dgm:prSet presAssocID="{6237C4EB-1198-4502-8869-13BB4C18DC6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EE9B3D-E9CB-42D6-98FE-06A8BB9F8D93}" type="pres">
      <dgm:prSet presAssocID="{6237C4EB-1198-4502-8869-13BB4C18DC6D}" presName="negativeSpace" presStyleCnt="0"/>
      <dgm:spPr/>
    </dgm:pt>
    <dgm:pt modelId="{01270CA7-5261-46D3-A549-F07B77D62DA9}" type="pres">
      <dgm:prSet presAssocID="{6237C4EB-1198-4502-8869-13BB4C18DC6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52DB811-AABF-4E43-A587-FE24376916E8}" type="presOf" srcId="{1B877331-7415-48DE-96E5-72E24F5B85EB}" destId="{01270CA7-5261-46D3-A549-F07B77D62DA9}" srcOrd="0" destOrd="1" presId="urn:microsoft.com/office/officeart/2005/8/layout/list1"/>
    <dgm:cxn modelId="{2A4C9715-5593-48C3-A50D-39FA90B68692}" srcId="{71455CB7-55F9-48A2-809A-FE5A17DF3587}" destId="{84DCF17C-92FF-471A-8CD7-94EB98C605D3}" srcOrd="0" destOrd="0" parTransId="{2FD1A774-FB8A-4F02-A19B-23B5F714E0BB}" sibTransId="{3461A5A3-748B-47F1-99F4-202844DF805A}"/>
    <dgm:cxn modelId="{6C582D18-C3BA-4D16-9DDE-159CF38C427D}" srcId="{6237C4EB-1198-4502-8869-13BB4C18DC6D}" destId="{B0553791-F49C-4C81-B98B-48326BAABDE6}" srcOrd="0" destOrd="0" parTransId="{DAD04919-F9A1-471F-9CFE-D5162E7E0895}" sibTransId="{08846999-8D19-4478-BBDD-0FC90F7EC2F1}"/>
    <dgm:cxn modelId="{BEA6E525-03AA-4F4A-B485-164E925030AC}" srcId="{84DCF17C-92FF-471A-8CD7-94EB98C605D3}" destId="{240DB99B-20EC-4360-85BD-874E338B15FF}" srcOrd="2" destOrd="0" parTransId="{7858A446-C6B0-4170-BE66-0B13EAEEF9D7}" sibTransId="{07F9EB5D-02E3-40E4-B881-53F99EE4869A}"/>
    <dgm:cxn modelId="{3F29E629-1030-442B-97E2-F238C2901C64}" srcId="{6237C4EB-1198-4502-8869-13BB4C18DC6D}" destId="{5CDB9118-6830-43F6-B2D5-C726F01881BF}" srcOrd="5" destOrd="0" parTransId="{87284A10-ED04-4736-BB63-895D704EE043}" sibTransId="{5319BDC3-94EE-442E-BB6D-0F2CCE3293D1}"/>
    <dgm:cxn modelId="{086AFF2B-56D4-464F-B85B-172AD76CEB97}" srcId="{71455CB7-55F9-48A2-809A-FE5A17DF3587}" destId="{6237C4EB-1198-4502-8869-13BB4C18DC6D}" srcOrd="1" destOrd="0" parTransId="{1A73ED00-FFD4-4AF7-94C0-78A607ED2928}" sibTransId="{F50FFCD5-D5E9-45F9-9287-5EE32CD1D761}"/>
    <dgm:cxn modelId="{DC0E3A32-3579-431B-839F-CC9FE74B2B8B}" type="presOf" srcId="{5CDB9118-6830-43F6-B2D5-C726F01881BF}" destId="{01270CA7-5261-46D3-A549-F07B77D62DA9}" srcOrd="0" destOrd="5" presId="urn:microsoft.com/office/officeart/2005/8/layout/list1"/>
    <dgm:cxn modelId="{42441935-AF1A-4277-BA04-C745D3370363}" type="presOf" srcId="{3CBD450D-24EB-45D8-9916-97E6EEE36E6C}" destId="{01270CA7-5261-46D3-A549-F07B77D62DA9}" srcOrd="0" destOrd="4" presId="urn:microsoft.com/office/officeart/2005/8/layout/list1"/>
    <dgm:cxn modelId="{A8FD505E-D83B-4BEA-BAF0-A5300F458718}" type="presOf" srcId="{6237C4EB-1198-4502-8869-13BB4C18DC6D}" destId="{FC247AEE-1E85-42D9-918C-620EA2491F80}" srcOrd="1" destOrd="0" presId="urn:microsoft.com/office/officeart/2005/8/layout/list1"/>
    <dgm:cxn modelId="{11BDA35F-5F5A-4083-89ED-8C01F7EE3413}" type="presOf" srcId="{B0553791-F49C-4C81-B98B-48326BAABDE6}" destId="{01270CA7-5261-46D3-A549-F07B77D62DA9}" srcOrd="0" destOrd="0" presId="urn:microsoft.com/office/officeart/2005/8/layout/list1"/>
    <dgm:cxn modelId="{770BF944-626A-4363-B762-267145E11581}" type="presOf" srcId="{D7CBB2A2-EBC3-409A-B8D7-3148C39091F7}" destId="{128E6F09-6466-4F87-B266-3C9BBF4ED820}" srcOrd="0" destOrd="0" presId="urn:microsoft.com/office/officeart/2005/8/layout/list1"/>
    <dgm:cxn modelId="{8F6F0270-644D-4299-91C7-4499F74AF96A}" srcId="{84DCF17C-92FF-471A-8CD7-94EB98C605D3}" destId="{D7CBB2A2-EBC3-409A-B8D7-3148C39091F7}" srcOrd="0" destOrd="0" parTransId="{AAC3859B-87D8-4B75-AFD5-6C15C78ABA6B}" sibTransId="{38030546-4F13-41F9-978A-AC75ADBCC785}"/>
    <dgm:cxn modelId="{7965D570-C95D-4F7D-B804-2DBB1080FDFC}" type="presOf" srcId="{FB0CA16C-40EA-482F-BCD1-5D2D551B549D}" destId="{01270CA7-5261-46D3-A549-F07B77D62DA9}" srcOrd="0" destOrd="2" presId="urn:microsoft.com/office/officeart/2005/8/layout/list1"/>
    <dgm:cxn modelId="{63EB4751-EEAB-41BE-BE81-4FF28EC9C899}" srcId="{6237C4EB-1198-4502-8869-13BB4C18DC6D}" destId="{3CBD450D-24EB-45D8-9916-97E6EEE36E6C}" srcOrd="4" destOrd="0" parTransId="{13215D9B-CB81-427D-8FD8-664CDBAD57BC}" sibTransId="{2ADA7F83-3BC4-45B5-873C-17AF5D71E997}"/>
    <dgm:cxn modelId="{41DBDE52-40F9-4070-A8DD-F9D4B1E9C72F}" type="presOf" srcId="{71455CB7-55F9-48A2-809A-FE5A17DF3587}" destId="{C3501374-092E-482E-B3A5-09818800F877}" srcOrd="0" destOrd="0" presId="urn:microsoft.com/office/officeart/2005/8/layout/list1"/>
    <dgm:cxn modelId="{008BEE75-E757-4C73-8505-C805073DFC65}" type="presOf" srcId="{84DCF17C-92FF-471A-8CD7-94EB98C605D3}" destId="{3AABC5AA-7A5C-4945-A3F8-58B03A035C35}" srcOrd="1" destOrd="0" presId="urn:microsoft.com/office/officeart/2005/8/layout/list1"/>
    <dgm:cxn modelId="{0D69BC78-A0B7-466B-924B-A9B3C03C3F80}" srcId="{84DCF17C-92FF-471A-8CD7-94EB98C605D3}" destId="{EC18F909-AB29-469E-A60A-11A8806A918E}" srcOrd="3" destOrd="0" parTransId="{EC95BBA0-8CD9-4E8D-A273-0D01D17F5A5C}" sibTransId="{BE8A51F6-4A65-4624-AABF-E83ACA778FA1}"/>
    <dgm:cxn modelId="{69143079-663E-426A-B5B6-F058F9E23B82}" type="presOf" srcId="{EC18F909-AB29-469E-A60A-11A8806A918E}" destId="{128E6F09-6466-4F87-B266-3C9BBF4ED820}" srcOrd="0" destOrd="3" presId="urn:microsoft.com/office/officeart/2005/8/layout/list1"/>
    <dgm:cxn modelId="{13312198-EDEE-4DA9-87A1-C3795C42982D}" srcId="{84DCF17C-92FF-471A-8CD7-94EB98C605D3}" destId="{F7785CCA-988C-414A-8130-5B7E8CEA0932}" srcOrd="1" destOrd="0" parTransId="{D3744738-8019-4F52-9985-9C319C0E4906}" sibTransId="{768EF188-C764-4A89-82B9-39BF1AF8A0C1}"/>
    <dgm:cxn modelId="{78A83899-1D6E-4347-8566-694A9EEC5C05}" type="presOf" srcId="{6237C4EB-1198-4502-8869-13BB4C18DC6D}" destId="{5E437DDE-751C-4501-A1CC-870FB74E6113}" srcOrd="0" destOrd="0" presId="urn:microsoft.com/office/officeart/2005/8/layout/list1"/>
    <dgm:cxn modelId="{732575BC-598D-46C0-9B5D-2B496303E117}" type="presOf" srcId="{6A08011D-2F69-4433-BA25-37DD4D409DFF}" destId="{01270CA7-5261-46D3-A549-F07B77D62DA9}" srcOrd="0" destOrd="3" presId="urn:microsoft.com/office/officeart/2005/8/layout/list1"/>
    <dgm:cxn modelId="{BB22F8BE-029C-43EA-A4A9-85FACD51BBAA}" type="presOf" srcId="{F7785CCA-988C-414A-8130-5B7E8CEA0932}" destId="{128E6F09-6466-4F87-B266-3C9BBF4ED820}" srcOrd="0" destOrd="1" presId="urn:microsoft.com/office/officeart/2005/8/layout/list1"/>
    <dgm:cxn modelId="{CEE8E1C7-E091-4D2E-ABCE-9C85EAA72D47}" srcId="{6237C4EB-1198-4502-8869-13BB4C18DC6D}" destId="{FB0CA16C-40EA-482F-BCD1-5D2D551B549D}" srcOrd="2" destOrd="0" parTransId="{87E487B6-93DB-40E5-A02F-C4F42D6CFA64}" sibTransId="{AC8377BA-2B9F-4FBD-9406-83C42CDDB86A}"/>
    <dgm:cxn modelId="{CE02EECD-03AB-4B7C-8C29-B2640BF0ED05}" type="presOf" srcId="{84DCF17C-92FF-471A-8CD7-94EB98C605D3}" destId="{4546B67D-52E1-4C7D-AEAC-49EEE65BC68B}" srcOrd="0" destOrd="0" presId="urn:microsoft.com/office/officeart/2005/8/layout/list1"/>
    <dgm:cxn modelId="{932183D7-3FD3-44D8-B2A2-DC895A085CF6}" srcId="{6237C4EB-1198-4502-8869-13BB4C18DC6D}" destId="{6A08011D-2F69-4433-BA25-37DD4D409DFF}" srcOrd="3" destOrd="0" parTransId="{4FB68D67-BA5E-45CB-A63D-D498F314749F}" sibTransId="{2EDA9FDC-1BE3-4451-9B38-99531D244552}"/>
    <dgm:cxn modelId="{08765CEE-36B5-4526-89DD-1D0D738778CA}" type="presOf" srcId="{240DB99B-20EC-4360-85BD-874E338B15FF}" destId="{128E6F09-6466-4F87-B266-3C9BBF4ED820}" srcOrd="0" destOrd="2" presId="urn:microsoft.com/office/officeart/2005/8/layout/list1"/>
    <dgm:cxn modelId="{D25016FE-73AB-4998-A56D-CAE31DE49880}" srcId="{6237C4EB-1198-4502-8869-13BB4C18DC6D}" destId="{1B877331-7415-48DE-96E5-72E24F5B85EB}" srcOrd="1" destOrd="0" parTransId="{79C3A634-790A-4B7E-B804-006735951561}" sibTransId="{488D07C2-0C52-4CAB-95A3-C10B7977B9F2}"/>
    <dgm:cxn modelId="{3B00D48B-6ADD-470B-AE9E-FB883D5E9271}" type="presParOf" srcId="{C3501374-092E-482E-B3A5-09818800F877}" destId="{A9158E69-6AE2-4E65-9961-C30A08D7AFD5}" srcOrd="0" destOrd="0" presId="urn:microsoft.com/office/officeart/2005/8/layout/list1"/>
    <dgm:cxn modelId="{56466303-0C3C-455C-83B5-D88A723EAAEC}" type="presParOf" srcId="{A9158E69-6AE2-4E65-9961-C30A08D7AFD5}" destId="{4546B67D-52E1-4C7D-AEAC-49EEE65BC68B}" srcOrd="0" destOrd="0" presId="urn:microsoft.com/office/officeart/2005/8/layout/list1"/>
    <dgm:cxn modelId="{0669D0D0-F067-4740-9A30-151BE9095A08}" type="presParOf" srcId="{A9158E69-6AE2-4E65-9961-C30A08D7AFD5}" destId="{3AABC5AA-7A5C-4945-A3F8-58B03A035C35}" srcOrd="1" destOrd="0" presId="urn:microsoft.com/office/officeart/2005/8/layout/list1"/>
    <dgm:cxn modelId="{4563E8B2-867A-43E8-87E0-58035F767935}" type="presParOf" srcId="{C3501374-092E-482E-B3A5-09818800F877}" destId="{3799BD02-E1F6-4387-B49A-F82332B3239A}" srcOrd="1" destOrd="0" presId="urn:microsoft.com/office/officeart/2005/8/layout/list1"/>
    <dgm:cxn modelId="{A74578E7-E907-4B5B-BEFF-5A6D796E3C92}" type="presParOf" srcId="{C3501374-092E-482E-B3A5-09818800F877}" destId="{128E6F09-6466-4F87-B266-3C9BBF4ED820}" srcOrd="2" destOrd="0" presId="urn:microsoft.com/office/officeart/2005/8/layout/list1"/>
    <dgm:cxn modelId="{33211EAF-3A1E-4013-84E1-4F46A1A9E661}" type="presParOf" srcId="{C3501374-092E-482E-B3A5-09818800F877}" destId="{4D9833C3-9A94-49BD-B64F-1A71DA5F9A70}" srcOrd="3" destOrd="0" presId="urn:microsoft.com/office/officeart/2005/8/layout/list1"/>
    <dgm:cxn modelId="{A9B5E398-7ECE-409F-8A2C-9A376032597B}" type="presParOf" srcId="{C3501374-092E-482E-B3A5-09818800F877}" destId="{B12EA073-5B69-4AA9-9100-F068FE69F180}" srcOrd="4" destOrd="0" presId="urn:microsoft.com/office/officeart/2005/8/layout/list1"/>
    <dgm:cxn modelId="{436C203B-0C38-4931-99DB-AE47B6856342}" type="presParOf" srcId="{B12EA073-5B69-4AA9-9100-F068FE69F180}" destId="{5E437DDE-751C-4501-A1CC-870FB74E6113}" srcOrd="0" destOrd="0" presId="urn:microsoft.com/office/officeart/2005/8/layout/list1"/>
    <dgm:cxn modelId="{13180AD2-4915-4708-B4C3-E459B6B93E2B}" type="presParOf" srcId="{B12EA073-5B69-4AA9-9100-F068FE69F180}" destId="{FC247AEE-1E85-42D9-918C-620EA2491F80}" srcOrd="1" destOrd="0" presId="urn:microsoft.com/office/officeart/2005/8/layout/list1"/>
    <dgm:cxn modelId="{98673755-EB17-4C99-ADC5-FA1886B856AC}" type="presParOf" srcId="{C3501374-092E-482E-B3A5-09818800F877}" destId="{A2EE9B3D-E9CB-42D6-98FE-06A8BB9F8D93}" srcOrd="5" destOrd="0" presId="urn:microsoft.com/office/officeart/2005/8/layout/list1"/>
    <dgm:cxn modelId="{56B4F971-0C43-4D53-B497-CE6172FC31FC}" type="presParOf" srcId="{C3501374-092E-482E-B3A5-09818800F877}" destId="{01270CA7-5261-46D3-A549-F07B77D62D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C9BC9-47C5-43C8-B3F2-7C24E1560BDF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C2AE10-4573-4E58-9D85-3D95E2A7ED9B}">
      <dgm:prSet/>
      <dgm:spPr/>
      <dgm:t>
        <a:bodyPr/>
        <a:lstStyle/>
        <a:p>
          <a:r>
            <a:rPr lang="en-GB" b="1" dirty="0"/>
            <a:t>Public Lighting Upgrades (Action E.2) </a:t>
          </a:r>
          <a:endParaRPr lang="en-US" dirty="0"/>
        </a:p>
      </dgm:t>
    </dgm:pt>
    <dgm:pt modelId="{B36F2D1B-1628-48F7-8E7B-168EB4944D81}" type="parTrans" cxnId="{9ECFAF9C-4571-4E7A-B542-831998111FA4}">
      <dgm:prSet/>
      <dgm:spPr/>
      <dgm:t>
        <a:bodyPr/>
        <a:lstStyle/>
        <a:p>
          <a:endParaRPr lang="en-US"/>
        </a:p>
      </dgm:t>
    </dgm:pt>
    <dgm:pt modelId="{2A0D541D-C6FC-4A49-AF2C-0CA74B529B32}" type="sibTrans" cxnId="{9ECFAF9C-4571-4E7A-B542-831998111FA4}">
      <dgm:prSet/>
      <dgm:spPr/>
      <dgm:t>
        <a:bodyPr/>
        <a:lstStyle/>
        <a:p>
          <a:endParaRPr lang="en-US"/>
        </a:p>
      </dgm:t>
    </dgm:pt>
    <dgm:pt modelId="{4A0D6266-1073-4E0D-8B6A-B2649BC34E63}">
      <dgm:prSet/>
      <dgm:spPr/>
      <dgm:t>
        <a:bodyPr/>
        <a:lstStyle/>
        <a:p>
          <a:r>
            <a:rPr lang="en-GB" b="1" dirty="0"/>
            <a:t>Office Lighting Upgrades – Phase 4 (Action E.15)</a:t>
          </a:r>
          <a:endParaRPr lang="en-US" dirty="0"/>
        </a:p>
      </dgm:t>
    </dgm:pt>
    <dgm:pt modelId="{123D806E-1DD0-4732-BEB8-15EA917AF8B6}" type="parTrans" cxnId="{8219053F-C867-4288-9892-F820B83CA40A}">
      <dgm:prSet/>
      <dgm:spPr/>
      <dgm:t>
        <a:bodyPr/>
        <a:lstStyle/>
        <a:p>
          <a:endParaRPr lang="en-US"/>
        </a:p>
      </dgm:t>
    </dgm:pt>
    <dgm:pt modelId="{D287272D-3FCD-4CC6-8C45-43E231BD3CA0}" type="sibTrans" cxnId="{8219053F-C867-4288-9892-F820B83CA40A}">
      <dgm:prSet/>
      <dgm:spPr/>
      <dgm:t>
        <a:bodyPr/>
        <a:lstStyle/>
        <a:p>
          <a:endParaRPr lang="en-US"/>
        </a:p>
      </dgm:t>
    </dgm:pt>
    <dgm:pt modelId="{839572B2-98BB-4874-84D1-5920AD643F68}">
      <dgm:prSet/>
      <dgm:spPr/>
      <dgm:t>
        <a:bodyPr/>
        <a:lstStyle/>
        <a:p>
          <a:r>
            <a:rPr lang="en-GB" b="1" dirty="0"/>
            <a:t>EV Charging Pilot Project (Action T.7) </a:t>
          </a:r>
          <a:endParaRPr lang="en-US" dirty="0"/>
        </a:p>
      </dgm:t>
    </dgm:pt>
    <dgm:pt modelId="{34F99A78-618F-4948-9AD9-9EC95019FE3A}" type="parTrans" cxnId="{239C4B44-1FE4-4ED6-A7A9-003034770647}">
      <dgm:prSet/>
      <dgm:spPr/>
      <dgm:t>
        <a:bodyPr/>
        <a:lstStyle/>
        <a:p>
          <a:endParaRPr lang="en-US"/>
        </a:p>
      </dgm:t>
    </dgm:pt>
    <dgm:pt modelId="{1240DA7A-CFC2-49ED-939A-25CBAA47A33E}" type="sibTrans" cxnId="{239C4B44-1FE4-4ED6-A7A9-003034770647}">
      <dgm:prSet/>
      <dgm:spPr/>
      <dgm:t>
        <a:bodyPr/>
        <a:lstStyle/>
        <a:p>
          <a:endParaRPr lang="en-US"/>
        </a:p>
      </dgm:t>
    </dgm:pt>
    <dgm:pt modelId="{431E5387-C05E-4C4C-A0A2-92EDAECD943C}">
      <dgm:prSet/>
      <dgm:spPr/>
      <dgm:t>
        <a:bodyPr/>
        <a:lstStyle/>
        <a:p>
          <a:r>
            <a:rPr lang="en-GB" b="1" dirty="0"/>
            <a:t>Fleet Review (Action T.2)&amp; Depot Facilities Review</a:t>
          </a:r>
          <a:endParaRPr lang="en-US" dirty="0"/>
        </a:p>
      </dgm:t>
    </dgm:pt>
    <dgm:pt modelId="{A4EDE1F7-FC1C-4BB2-83CB-A4A6A7C4DFB5}" type="parTrans" cxnId="{AE2B0AB5-02EA-441B-A0A2-0366A417F73C}">
      <dgm:prSet/>
      <dgm:spPr/>
      <dgm:t>
        <a:bodyPr/>
        <a:lstStyle/>
        <a:p>
          <a:endParaRPr lang="en-US"/>
        </a:p>
      </dgm:t>
    </dgm:pt>
    <dgm:pt modelId="{B0626EE1-BDC4-45CD-B478-8BD14C650050}" type="sibTrans" cxnId="{AE2B0AB5-02EA-441B-A0A2-0366A417F73C}">
      <dgm:prSet/>
      <dgm:spPr/>
      <dgm:t>
        <a:bodyPr/>
        <a:lstStyle/>
        <a:p>
          <a:endParaRPr lang="en-US"/>
        </a:p>
      </dgm:t>
    </dgm:pt>
    <dgm:pt modelId="{0C23BA6C-8815-4737-B237-35A3018E6FF9}">
      <dgm:prSet/>
      <dgm:spPr/>
      <dgm:t>
        <a:bodyPr/>
        <a:lstStyle/>
        <a:p>
          <a:r>
            <a:rPr lang="en-GB" b="1" dirty="0"/>
            <a:t>Cycle South Dublin/Greenways (Action T.10)</a:t>
          </a:r>
          <a:endParaRPr lang="en-US" dirty="0"/>
        </a:p>
      </dgm:t>
    </dgm:pt>
    <dgm:pt modelId="{288AF341-30A0-4304-A158-F4BDDD3A21FF}" type="parTrans" cxnId="{A6E9ACC4-D775-449E-97EE-6453E56B1767}">
      <dgm:prSet/>
      <dgm:spPr/>
      <dgm:t>
        <a:bodyPr/>
        <a:lstStyle/>
        <a:p>
          <a:endParaRPr lang="en-US"/>
        </a:p>
      </dgm:t>
    </dgm:pt>
    <dgm:pt modelId="{C6F691E9-8569-4091-87ED-73D838991C73}" type="sibTrans" cxnId="{A6E9ACC4-D775-449E-97EE-6453E56B1767}">
      <dgm:prSet/>
      <dgm:spPr/>
      <dgm:t>
        <a:bodyPr/>
        <a:lstStyle/>
        <a:p>
          <a:endParaRPr lang="en-US"/>
        </a:p>
      </dgm:t>
    </dgm:pt>
    <dgm:pt modelId="{7C0599DE-5B8D-47AE-87AC-78D6DABEC69A}">
      <dgm:prSet/>
      <dgm:spPr/>
      <dgm:t>
        <a:bodyPr/>
        <a:lstStyle/>
        <a:p>
          <a:r>
            <a:rPr lang="en-GB" b="1" dirty="0" err="1"/>
            <a:t>BusConnects</a:t>
          </a:r>
          <a:r>
            <a:rPr lang="en-GB" b="1" dirty="0"/>
            <a:t> Core Corridors (Action T.18)</a:t>
          </a:r>
          <a:endParaRPr lang="en-US" dirty="0"/>
        </a:p>
      </dgm:t>
    </dgm:pt>
    <dgm:pt modelId="{897685B8-6B89-454F-8C72-6F67FC4F6FE3}" type="parTrans" cxnId="{FBAD9B9F-63D8-4728-A6A7-FE966C13B439}">
      <dgm:prSet/>
      <dgm:spPr/>
      <dgm:t>
        <a:bodyPr/>
        <a:lstStyle/>
        <a:p>
          <a:endParaRPr lang="en-US"/>
        </a:p>
      </dgm:t>
    </dgm:pt>
    <dgm:pt modelId="{A79A846A-B135-4F43-84F6-4F6619E184A3}" type="sibTrans" cxnId="{FBAD9B9F-63D8-4728-A6A7-FE966C13B439}">
      <dgm:prSet/>
      <dgm:spPr/>
      <dgm:t>
        <a:bodyPr/>
        <a:lstStyle/>
        <a:p>
          <a:endParaRPr lang="en-US"/>
        </a:p>
      </dgm:t>
    </dgm:pt>
    <dgm:pt modelId="{AFDDA387-EF51-439C-AA25-F65DBEB2F81A}">
      <dgm:prSet/>
      <dgm:spPr/>
      <dgm:t>
        <a:bodyPr/>
        <a:lstStyle/>
        <a:p>
          <a:r>
            <a:rPr lang="en-GB" b="1" dirty="0" err="1"/>
            <a:t>Arthurstown</a:t>
          </a:r>
          <a:r>
            <a:rPr lang="en-GB" b="1" dirty="0"/>
            <a:t> Landfill Solar PV Project (Action E.20 and E.29)</a:t>
          </a:r>
          <a:endParaRPr lang="en-US" dirty="0"/>
        </a:p>
      </dgm:t>
    </dgm:pt>
    <dgm:pt modelId="{5ACBD23B-4CB8-431E-9FDF-3DC222F21D95}" type="parTrans" cxnId="{1A139784-5143-46F0-95F7-C6FA9ED12225}">
      <dgm:prSet/>
      <dgm:spPr/>
      <dgm:t>
        <a:bodyPr/>
        <a:lstStyle/>
        <a:p>
          <a:endParaRPr lang="en-US"/>
        </a:p>
      </dgm:t>
    </dgm:pt>
    <dgm:pt modelId="{69F9AC20-1A2B-44D1-8C2B-AFBA680E9D37}" type="sibTrans" cxnId="{1A139784-5143-46F0-95F7-C6FA9ED12225}">
      <dgm:prSet/>
      <dgm:spPr/>
      <dgm:t>
        <a:bodyPr/>
        <a:lstStyle/>
        <a:p>
          <a:endParaRPr lang="en-US"/>
        </a:p>
      </dgm:t>
    </dgm:pt>
    <dgm:pt modelId="{660A8046-1085-4910-812F-FC4A6B54ADE2}">
      <dgm:prSet/>
      <dgm:spPr/>
      <dgm:t>
        <a:bodyPr/>
        <a:lstStyle/>
        <a:p>
          <a:r>
            <a:rPr lang="en-GB" b="1" dirty="0"/>
            <a:t>Flood Alleviation Schemes (Action F.17 &amp; F.18 &amp; F.19)</a:t>
          </a:r>
          <a:endParaRPr lang="en-US" dirty="0"/>
        </a:p>
      </dgm:t>
    </dgm:pt>
    <dgm:pt modelId="{5EF6D6EB-A212-42BC-AFC2-09B9A63EF770}" type="parTrans" cxnId="{3DA0E5C4-D70F-4EFC-BC90-8C08272672B4}">
      <dgm:prSet/>
      <dgm:spPr/>
      <dgm:t>
        <a:bodyPr/>
        <a:lstStyle/>
        <a:p>
          <a:endParaRPr lang="en-US"/>
        </a:p>
      </dgm:t>
    </dgm:pt>
    <dgm:pt modelId="{2C787A04-8174-4D48-A767-B64CC35572E0}" type="sibTrans" cxnId="{3DA0E5C4-D70F-4EFC-BC90-8C08272672B4}">
      <dgm:prSet/>
      <dgm:spPr/>
      <dgm:t>
        <a:bodyPr/>
        <a:lstStyle/>
        <a:p>
          <a:endParaRPr lang="en-US"/>
        </a:p>
      </dgm:t>
    </dgm:pt>
    <dgm:pt modelId="{45104A7D-62EC-4190-8D32-1C0494D32D0E}">
      <dgm:prSet/>
      <dgm:spPr/>
      <dgm:t>
        <a:bodyPr/>
        <a:lstStyle/>
        <a:p>
          <a:r>
            <a:rPr lang="en-GB" b="1" dirty="0"/>
            <a:t>Climate Action Website Review (Action CE.1)</a:t>
          </a:r>
          <a:endParaRPr lang="en-US" dirty="0"/>
        </a:p>
      </dgm:t>
    </dgm:pt>
    <dgm:pt modelId="{9572A6C8-BEC2-4B6B-BB7A-C4866A703ECF}" type="parTrans" cxnId="{5DB900B5-39C4-409E-831C-F7A96F4AF245}">
      <dgm:prSet/>
      <dgm:spPr/>
      <dgm:t>
        <a:bodyPr/>
        <a:lstStyle/>
        <a:p>
          <a:endParaRPr lang="en-US"/>
        </a:p>
      </dgm:t>
    </dgm:pt>
    <dgm:pt modelId="{84C40DBA-00D0-49C9-81C0-1FEAB3CFA1BD}" type="sibTrans" cxnId="{5DB900B5-39C4-409E-831C-F7A96F4AF245}">
      <dgm:prSet/>
      <dgm:spPr/>
      <dgm:t>
        <a:bodyPr/>
        <a:lstStyle/>
        <a:p>
          <a:endParaRPr lang="en-US"/>
        </a:p>
      </dgm:t>
    </dgm:pt>
    <dgm:pt modelId="{2277B1AE-812A-4F28-B3A2-FCA37971ED8E}">
      <dgm:prSet/>
      <dgm:spPr/>
      <dgm:t>
        <a:bodyPr/>
        <a:lstStyle/>
        <a:p>
          <a:r>
            <a:rPr lang="en-GB" b="1" dirty="0"/>
            <a:t>Continue Climate Awareness Training LGMA/LASNTG (Action R.29)</a:t>
          </a:r>
          <a:endParaRPr lang="en-US" dirty="0"/>
        </a:p>
      </dgm:t>
    </dgm:pt>
    <dgm:pt modelId="{DAB82E5F-EC4C-4614-BAF6-6E51F2C5D7D1}" type="parTrans" cxnId="{59E5AF47-C9C6-4DE3-BDEF-37D88DE8B793}">
      <dgm:prSet/>
      <dgm:spPr/>
      <dgm:t>
        <a:bodyPr/>
        <a:lstStyle/>
        <a:p>
          <a:endParaRPr lang="en-US"/>
        </a:p>
      </dgm:t>
    </dgm:pt>
    <dgm:pt modelId="{8EB20FD6-4686-4B41-9A7D-12EA6DCA1AAD}" type="sibTrans" cxnId="{59E5AF47-C9C6-4DE3-BDEF-37D88DE8B793}">
      <dgm:prSet/>
      <dgm:spPr/>
      <dgm:t>
        <a:bodyPr/>
        <a:lstStyle/>
        <a:p>
          <a:endParaRPr lang="en-US"/>
        </a:p>
      </dgm:t>
    </dgm:pt>
    <dgm:pt modelId="{162AABB7-24AC-48C6-9AE9-7FF9D42C51F0}">
      <dgm:prSet/>
      <dgm:spPr/>
      <dgm:t>
        <a:bodyPr/>
        <a:lstStyle/>
        <a:p>
          <a:r>
            <a:rPr lang="en-GB" b="1"/>
            <a:t>Climate Action Plan 2024-2029</a:t>
          </a:r>
          <a:endParaRPr lang="en-US"/>
        </a:p>
      </dgm:t>
    </dgm:pt>
    <dgm:pt modelId="{2E4F3943-57B3-4272-8E55-4A36A8B7ECD3}" type="parTrans" cxnId="{9D5EA578-4408-41F5-A2DE-E65F26DAF066}">
      <dgm:prSet/>
      <dgm:spPr/>
      <dgm:t>
        <a:bodyPr/>
        <a:lstStyle/>
        <a:p>
          <a:endParaRPr lang="en-US"/>
        </a:p>
      </dgm:t>
    </dgm:pt>
    <dgm:pt modelId="{9392C21B-4335-47B5-936A-EC65090F5631}" type="sibTrans" cxnId="{9D5EA578-4408-41F5-A2DE-E65F26DAF066}">
      <dgm:prSet/>
      <dgm:spPr/>
      <dgm:t>
        <a:bodyPr/>
        <a:lstStyle/>
        <a:p>
          <a:endParaRPr lang="en-US"/>
        </a:p>
      </dgm:t>
    </dgm:pt>
    <dgm:pt modelId="{06321AED-828D-4550-83F0-430EDF762BC6}">
      <dgm:prSet/>
      <dgm:spPr/>
      <dgm:t>
        <a:bodyPr/>
        <a:lstStyle/>
        <a:p>
          <a:r>
            <a:rPr lang="en-GB" b="1" dirty="0"/>
            <a:t>Decarbonising Zones (Action E.31) </a:t>
          </a:r>
          <a:endParaRPr lang="en-US" dirty="0"/>
        </a:p>
      </dgm:t>
    </dgm:pt>
    <dgm:pt modelId="{847832BA-76CD-4C47-BD0B-DA0225395692}" type="parTrans" cxnId="{62EA234F-C3FD-4FB1-B904-F7A25CB23A79}">
      <dgm:prSet/>
      <dgm:spPr/>
      <dgm:t>
        <a:bodyPr/>
        <a:lstStyle/>
        <a:p>
          <a:endParaRPr lang="en-US"/>
        </a:p>
      </dgm:t>
    </dgm:pt>
    <dgm:pt modelId="{4EB025FA-A4B6-4C15-95EF-3BC3C01BCE83}" type="sibTrans" cxnId="{62EA234F-C3FD-4FB1-B904-F7A25CB23A79}">
      <dgm:prSet/>
      <dgm:spPr/>
      <dgm:t>
        <a:bodyPr/>
        <a:lstStyle/>
        <a:p>
          <a:endParaRPr lang="en-US"/>
        </a:p>
      </dgm:t>
    </dgm:pt>
    <dgm:pt modelId="{A23709DA-89A1-41C4-AB8F-E8AA80AA4053}" type="pres">
      <dgm:prSet presAssocID="{6AFC9BC9-47C5-43C8-B3F2-7C24E1560BDF}" presName="linear" presStyleCnt="0">
        <dgm:presLayoutVars>
          <dgm:animLvl val="lvl"/>
          <dgm:resizeHandles val="exact"/>
        </dgm:presLayoutVars>
      </dgm:prSet>
      <dgm:spPr/>
    </dgm:pt>
    <dgm:pt modelId="{829C629A-DF05-42CF-BBAC-D559C40A9032}" type="pres">
      <dgm:prSet presAssocID="{F6C2AE10-4573-4E58-9D85-3D95E2A7ED9B}" presName="parentText" presStyleLbl="node1" presStyleIdx="0" presStyleCnt="12" custLinFactY="374850" custLinFactNeighborY="400000">
        <dgm:presLayoutVars>
          <dgm:chMax val="0"/>
          <dgm:bulletEnabled val="1"/>
        </dgm:presLayoutVars>
      </dgm:prSet>
      <dgm:spPr/>
    </dgm:pt>
    <dgm:pt modelId="{A36CA464-B907-467F-87C2-5714C5767A1B}" type="pres">
      <dgm:prSet presAssocID="{2A0D541D-C6FC-4A49-AF2C-0CA74B529B32}" presName="spacer" presStyleCnt="0"/>
      <dgm:spPr/>
    </dgm:pt>
    <dgm:pt modelId="{507DFA3E-59C5-4AA3-ABAC-63D0174AE0C9}" type="pres">
      <dgm:prSet presAssocID="{4A0D6266-1073-4E0D-8B6A-B2649BC34E63}" presName="parentText" presStyleLbl="node1" presStyleIdx="1" presStyleCnt="12" custLinFactY="378416" custLinFactNeighborX="292" custLinFactNeighborY="400000">
        <dgm:presLayoutVars>
          <dgm:chMax val="0"/>
          <dgm:bulletEnabled val="1"/>
        </dgm:presLayoutVars>
      </dgm:prSet>
      <dgm:spPr/>
    </dgm:pt>
    <dgm:pt modelId="{9F6E4058-B648-40A2-B040-91AFA438B5BC}" type="pres">
      <dgm:prSet presAssocID="{D287272D-3FCD-4CC6-8C45-43E231BD3CA0}" presName="spacer" presStyleCnt="0"/>
      <dgm:spPr/>
    </dgm:pt>
    <dgm:pt modelId="{E7C83155-6DC2-4BE7-BCF0-7F7A31D13FDF}" type="pres">
      <dgm:prSet presAssocID="{839572B2-98BB-4874-84D1-5920AD643F68}" presName="parentText" presStyleLbl="node1" presStyleIdx="2" presStyleCnt="12" custLinFactY="-3298" custLinFactNeighborX="292" custLinFactNeighborY="-100000">
        <dgm:presLayoutVars>
          <dgm:chMax val="0"/>
          <dgm:bulletEnabled val="1"/>
        </dgm:presLayoutVars>
      </dgm:prSet>
      <dgm:spPr/>
    </dgm:pt>
    <dgm:pt modelId="{B27D50C3-79BE-4903-AA80-3DDA46FC124B}" type="pres">
      <dgm:prSet presAssocID="{1240DA7A-CFC2-49ED-939A-25CBAA47A33E}" presName="spacer" presStyleCnt="0"/>
      <dgm:spPr/>
    </dgm:pt>
    <dgm:pt modelId="{0AC16066-29CF-490D-8BF5-96C59E3F4CBF}" type="pres">
      <dgm:prSet presAssocID="{431E5387-C05E-4C4C-A0A2-92EDAECD943C}" presName="parentText" presStyleLbl="node1" presStyleIdx="3" presStyleCnt="12" custLinFactY="-4332" custLinFactNeighborX="146" custLinFactNeighborY="-100000">
        <dgm:presLayoutVars>
          <dgm:chMax val="0"/>
          <dgm:bulletEnabled val="1"/>
        </dgm:presLayoutVars>
      </dgm:prSet>
      <dgm:spPr/>
    </dgm:pt>
    <dgm:pt modelId="{21DF4A47-B71D-42F5-8FE4-062764B1E1D4}" type="pres">
      <dgm:prSet presAssocID="{B0626EE1-BDC4-45CD-B478-8BD14C650050}" presName="spacer" presStyleCnt="0"/>
      <dgm:spPr/>
    </dgm:pt>
    <dgm:pt modelId="{771CEEA4-D1B5-4F29-8027-74276B97B53E}" type="pres">
      <dgm:prSet presAssocID="{0C23BA6C-8815-4737-B237-35A3018E6FF9}" presName="parentText" presStyleLbl="node1" presStyleIdx="4" presStyleCnt="12" custLinFactY="393069" custLinFactNeighborX="-897" custLinFactNeighborY="400000">
        <dgm:presLayoutVars>
          <dgm:chMax val="0"/>
          <dgm:bulletEnabled val="1"/>
        </dgm:presLayoutVars>
      </dgm:prSet>
      <dgm:spPr/>
    </dgm:pt>
    <dgm:pt modelId="{DB20C02C-2217-4B0C-8BC3-FCA94CA1E75D}" type="pres">
      <dgm:prSet presAssocID="{C6F691E9-8569-4091-87ED-73D838991C73}" presName="spacer" presStyleCnt="0"/>
      <dgm:spPr/>
    </dgm:pt>
    <dgm:pt modelId="{CE47B984-DDD8-4DD7-9AF2-CC39184A4B97}" type="pres">
      <dgm:prSet presAssocID="{7C0599DE-5B8D-47AE-87AC-78D6DABEC69A}" presName="parentText" presStyleLbl="node1" presStyleIdx="5" presStyleCnt="12" custLinFactY="182981" custLinFactNeighborX="146" custLinFactNeighborY="200000">
        <dgm:presLayoutVars>
          <dgm:chMax val="0"/>
          <dgm:bulletEnabled val="1"/>
        </dgm:presLayoutVars>
      </dgm:prSet>
      <dgm:spPr/>
    </dgm:pt>
    <dgm:pt modelId="{9A536C0B-2B52-491B-AD83-0B2DC0F1128D}" type="pres">
      <dgm:prSet presAssocID="{A79A846A-B135-4F43-84F6-4F6619E184A3}" presName="spacer" presStyleCnt="0"/>
      <dgm:spPr/>
    </dgm:pt>
    <dgm:pt modelId="{BB2320F1-AC63-441E-8106-E3B486AD7A61}" type="pres">
      <dgm:prSet presAssocID="{AFDDA387-EF51-439C-AA25-F65DBEB2F81A}" presName="parentText" presStyleLbl="node1" presStyleIdx="6" presStyleCnt="12" custLinFactY="-13230" custLinFactNeighborY="-100000">
        <dgm:presLayoutVars>
          <dgm:chMax val="0"/>
          <dgm:bulletEnabled val="1"/>
        </dgm:presLayoutVars>
      </dgm:prSet>
      <dgm:spPr/>
    </dgm:pt>
    <dgm:pt modelId="{5FDBA8A0-A955-43DB-AAA0-223593CB0D9E}" type="pres">
      <dgm:prSet presAssocID="{69F9AC20-1A2B-44D1-8C2B-AFBA680E9D37}" presName="spacer" presStyleCnt="0"/>
      <dgm:spPr/>
    </dgm:pt>
    <dgm:pt modelId="{2BC8DA78-BBD1-470A-ADBF-4FA469C2F266}" type="pres">
      <dgm:prSet presAssocID="{660A8046-1085-4910-812F-FC4A6B54ADE2}" presName="parentText" presStyleLbl="node1" presStyleIdx="7" presStyleCnt="12" custLinFactY="198145" custLinFactNeighborY="200000">
        <dgm:presLayoutVars>
          <dgm:chMax val="0"/>
          <dgm:bulletEnabled val="1"/>
        </dgm:presLayoutVars>
      </dgm:prSet>
      <dgm:spPr/>
    </dgm:pt>
    <dgm:pt modelId="{4C99CDE5-FE5F-4579-98D2-BC21A9547B60}" type="pres">
      <dgm:prSet presAssocID="{2C787A04-8174-4D48-A767-B64CC35572E0}" presName="spacer" presStyleCnt="0"/>
      <dgm:spPr/>
    </dgm:pt>
    <dgm:pt modelId="{2129D17B-E305-4C47-A751-5AE223C07DBB}" type="pres">
      <dgm:prSet presAssocID="{45104A7D-62EC-4190-8D32-1C0494D32D0E}" presName="parentText" presStyleLbl="node1" presStyleIdx="8" presStyleCnt="12" custLinFactY="200000" custLinFactNeighborX="292" custLinFactNeighborY="274554">
        <dgm:presLayoutVars>
          <dgm:chMax val="0"/>
          <dgm:bulletEnabled val="1"/>
        </dgm:presLayoutVars>
      </dgm:prSet>
      <dgm:spPr/>
    </dgm:pt>
    <dgm:pt modelId="{CCF03457-3570-4893-A570-9D39C88EE9B1}" type="pres">
      <dgm:prSet presAssocID="{84C40DBA-00D0-49C9-81C0-1FEAB3CFA1BD}" presName="spacer" presStyleCnt="0"/>
      <dgm:spPr/>
    </dgm:pt>
    <dgm:pt modelId="{FFA34938-F13E-43B6-B733-6D41FB847546}" type="pres">
      <dgm:prSet presAssocID="{2277B1AE-812A-4F28-B3A2-FCA37971ED8E}" presName="parentText" presStyleLbl="node1" presStyleIdx="9" presStyleCnt="12" custLinFactY="205216" custLinFactNeighborX="584" custLinFactNeighborY="300000">
        <dgm:presLayoutVars>
          <dgm:chMax val="0"/>
          <dgm:bulletEnabled val="1"/>
        </dgm:presLayoutVars>
      </dgm:prSet>
      <dgm:spPr/>
    </dgm:pt>
    <dgm:pt modelId="{B99A34F2-DE28-401C-9C87-E4420DC8B814}" type="pres">
      <dgm:prSet presAssocID="{8EB20FD6-4686-4B41-9A7D-12EA6DCA1AAD}" presName="spacer" presStyleCnt="0"/>
      <dgm:spPr/>
    </dgm:pt>
    <dgm:pt modelId="{8BA0E579-B71D-4299-A4CF-789FB284F2BE}" type="pres">
      <dgm:prSet presAssocID="{162AABB7-24AC-48C6-9AE9-7FF9D42C51F0}" presName="parentText" presStyleLbl="node1" presStyleIdx="10" presStyleCnt="12" custLinFactY="-1008981" custLinFactNeighborX="-388" custLinFactNeighborY="-1100000">
        <dgm:presLayoutVars>
          <dgm:chMax val="0"/>
          <dgm:bulletEnabled val="1"/>
        </dgm:presLayoutVars>
      </dgm:prSet>
      <dgm:spPr/>
    </dgm:pt>
    <dgm:pt modelId="{CE357AB5-E08E-4F39-828C-4F1DA7695ABF}" type="pres">
      <dgm:prSet presAssocID="{9392C21B-4335-47B5-936A-EC65090F5631}" presName="spacer" presStyleCnt="0"/>
      <dgm:spPr/>
    </dgm:pt>
    <dgm:pt modelId="{3848A1DB-837F-4B66-98B6-A468637D640C}" type="pres">
      <dgm:prSet presAssocID="{06321AED-828D-4550-83F0-430EDF762BC6}" presName="parentText" presStyleLbl="node1" presStyleIdx="11" presStyleCnt="12" custLinFactY="-1003291" custLinFactNeighborX="292" custLinFactNeighborY="-1100000">
        <dgm:presLayoutVars>
          <dgm:chMax val="0"/>
          <dgm:bulletEnabled val="1"/>
        </dgm:presLayoutVars>
      </dgm:prSet>
      <dgm:spPr/>
    </dgm:pt>
  </dgm:ptLst>
  <dgm:cxnLst>
    <dgm:cxn modelId="{F9C14001-779E-4481-976F-28DA2559E1EF}" type="presOf" srcId="{F6C2AE10-4573-4E58-9D85-3D95E2A7ED9B}" destId="{829C629A-DF05-42CF-BBAC-D559C40A9032}" srcOrd="0" destOrd="0" presId="urn:microsoft.com/office/officeart/2005/8/layout/vList2"/>
    <dgm:cxn modelId="{8311BA05-550A-4D9E-BF79-C7FE90286900}" type="presOf" srcId="{45104A7D-62EC-4190-8D32-1C0494D32D0E}" destId="{2129D17B-E305-4C47-A751-5AE223C07DBB}" srcOrd="0" destOrd="0" presId="urn:microsoft.com/office/officeart/2005/8/layout/vList2"/>
    <dgm:cxn modelId="{BFC48810-7A7D-49F2-AD87-58BB65E59EAB}" type="presOf" srcId="{4A0D6266-1073-4E0D-8B6A-B2649BC34E63}" destId="{507DFA3E-59C5-4AA3-ABAC-63D0174AE0C9}" srcOrd="0" destOrd="0" presId="urn:microsoft.com/office/officeart/2005/8/layout/vList2"/>
    <dgm:cxn modelId="{94B30912-77E7-440D-B27E-9D4A8D218D07}" type="presOf" srcId="{AFDDA387-EF51-439C-AA25-F65DBEB2F81A}" destId="{BB2320F1-AC63-441E-8106-E3B486AD7A61}" srcOrd="0" destOrd="0" presId="urn:microsoft.com/office/officeart/2005/8/layout/vList2"/>
    <dgm:cxn modelId="{150E6A13-7745-4BED-8B8D-FE87282F6546}" type="presOf" srcId="{06321AED-828D-4550-83F0-430EDF762BC6}" destId="{3848A1DB-837F-4B66-98B6-A468637D640C}" srcOrd="0" destOrd="0" presId="urn:microsoft.com/office/officeart/2005/8/layout/vList2"/>
    <dgm:cxn modelId="{8219053F-C867-4288-9892-F820B83CA40A}" srcId="{6AFC9BC9-47C5-43C8-B3F2-7C24E1560BDF}" destId="{4A0D6266-1073-4E0D-8B6A-B2649BC34E63}" srcOrd="1" destOrd="0" parTransId="{123D806E-1DD0-4732-BEB8-15EA917AF8B6}" sibTransId="{D287272D-3FCD-4CC6-8C45-43E231BD3CA0}"/>
    <dgm:cxn modelId="{239C4B44-1FE4-4ED6-A7A9-003034770647}" srcId="{6AFC9BC9-47C5-43C8-B3F2-7C24E1560BDF}" destId="{839572B2-98BB-4874-84D1-5920AD643F68}" srcOrd="2" destOrd="0" parTransId="{34F99A78-618F-4948-9AD9-9EC95019FE3A}" sibTransId="{1240DA7A-CFC2-49ED-939A-25CBAA47A33E}"/>
    <dgm:cxn modelId="{59E5AF47-C9C6-4DE3-BDEF-37D88DE8B793}" srcId="{6AFC9BC9-47C5-43C8-B3F2-7C24E1560BDF}" destId="{2277B1AE-812A-4F28-B3A2-FCA37971ED8E}" srcOrd="9" destOrd="0" parTransId="{DAB82E5F-EC4C-4614-BAF6-6E51F2C5D7D1}" sibTransId="{8EB20FD6-4686-4B41-9A7D-12EA6DCA1AAD}"/>
    <dgm:cxn modelId="{E2E9684A-1930-4A59-9C52-4425D9938209}" type="presOf" srcId="{431E5387-C05E-4C4C-A0A2-92EDAECD943C}" destId="{0AC16066-29CF-490D-8BF5-96C59E3F4CBF}" srcOrd="0" destOrd="0" presId="urn:microsoft.com/office/officeart/2005/8/layout/vList2"/>
    <dgm:cxn modelId="{62EA234F-C3FD-4FB1-B904-F7A25CB23A79}" srcId="{6AFC9BC9-47C5-43C8-B3F2-7C24E1560BDF}" destId="{06321AED-828D-4550-83F0-430EDF762BC6}" srcOrd="11" destOrd="0" parTransId="{847832BA-76CD-4C47-BD0B-DA0225395692}" sibTransId="{4EB025FA-A4B6-4C15-95EF-3BC3C01BCE83}"/>
    <dgm:cxn modelId="{1FC0B150-DAA8-401A-8A26-E02BC385FDD2}" type="presOf" srcId="{162AABB7-24AC-48C6-9AE9-7FF9D42C51F0}" destId="{8BA0E579-B71D-4299-A4CF-789FB284F2BE}" srcOrd="0" destOrd="0" presId="urn:microsoft.com/office/officeart/2005/8/layout/vList2"/>
    <dgm:cxn modelId="{9D5EA578-4408-41F5-A2DE-E65F26DAF066}" srcId="{6AFC9BC9-47C5-43C8-B3F2-7C24E1560BDF}" destId="{162AABB7-24AC-48C6-9AE9-7FF9D42C51F0}" srcOrd="10" destOrd="0" parTransId="{2E4F3943-57B3-4272-8E55-4A36A8B7ECD3}" sibTransId="{9392C21B-4335-47B5-936A-EC65090F5631}"/>
    <dgm:cxn modelId="{60C29179-41B2-40B7-B672-4F35B2BA752F}" type="presOf" srcId="{6AFC9BC9-47C5-43C8-B3F2-7C24E1560BDF}" destId="{A23709DA-89A1-41C4-AB8F-E8AA80AA4053}" srcOrd="0" destOrd="0" presId="urn:microsoft.com/office/officeart/2005/8/layout/vList2"/>
    <dgm:cxn modelId="{07FE7A7E-7A4C-4D04-AFB5-AF49F05CC2AA}" type="presOf" srcId="{2277B1AE-812A-4F28-B3A2-FCA37971ED8E}" destId="{FFA34938-F13E-43B6-B733-6D41FB847546}" srcOrd="0" destOrd="0" presId="urn:microsoft.com/office/officeart/2005/8/layout/vList2"/>
    <dgm:cxn modelId="{1A139784-5143-46F0-95F7-C6FA9ED12225}" srcId="{6AFC9BC9-47C5-43C8-B3F2-7C24E1560BDF}" destId="{AFDDA387-EF51-439C-AA25-F65DBEB2F81A}" srcOrd="6" destOrd="0" parTransId="{5ACBD23B-4CB8-431E-9FDF-3DC222F21D95}" sibTransId="{69F9AC20-1A2B-44D1-8C2B-AFBA680E9D37}"/>
    <dgm:cxn modelId="{B544CE93-0483-438C-A1EE-DBFAA50CD6CB}" type="presOf" srcId="{660A8046-1085-4910-812F-FC4A6B54ADE2}" destId="{2BC8DA78-BBD1-470A-ADBF-4FA469C2F266}" srcOrd="0" destOrd="0" presId="urn:microsoft.com/office/officeart/2005/8/layout/vList2"/>
    <dgm:cxn modelId="{5CA1B499-61A7-4332-ACD9-A6C95255E49F}" type="presOf" srcId="{0C23BA6C-8815-4737-B237-35A3018E6FF9}" destId="{771CEEA4-D1B5-4F29-8027-74276B97B53E}" srcOrd="0" destOrd="0" presId="urn:microsoft.com/office/officeart/2005/8/layout/vList2"/>
    <dgm:cxn modelId="{9ECFAF9C-4571-4E7A-B542-831998111FA4}" srcId="{6AFC9BC9-47C5-43C8-B3F2-7C24E1560BDF}" destId="{F6C2AE10-4573-4E58-9D85-3D95E2A7ED9B}" srcOrd="0" destOrd="0" parTransId="{B36F2D1B-1628-48F7-8E7B-168EB4944D81}" sibTransId="{2A0D541D-C6FC-4A49-AF2C-0CA74B529B32}"/>
    <dgm:cxn modelId="{FBAD9B9F-63D8-4728-A6A7-FE966C13B439}" srcId="{6AFC9BC9-47C5-43C8-B3F2-7C24E1560BDF}" destId="{7C0599DE-5B8D-47AE-87AC-78D6DABEC69A}" srcOrd="5" destOrd="0" parTransId="{897685B8-6B89-454F-8C72-6F67FC4F6FE3}" sibTransId="{A79A846A-B135-4F43-84F6-4F6619E184A3}"/>
    <dgm:cxn modelId="{CBFCB3A2-B506-4A72-B9E3-E091AFAE9ADC}" type="presOf" srcId="{7C0599DE-5B8D-47AE-87AC-78D6DABEC69A}" destId="{CE47B984-DDD8-4DD7-9AF2-CC39184A4B97}" srcOrd="0" destOrd="0" presId="urn:microsoft.com/office/officeart/2005/8/layout/vList2"/>
    <dgm:cxn modelId="{BD11EFB0-266F-46F9-B21A-8DB9CF3278CD}" type="presOf" srcId="{839572B2-98BB-4874-84D1-5920AD643F68}" destId="{E7C83155-6DC2-4BE7-BCF0-7F7A31D13FDF}" srcOrd="0" destOrd="0" presId="urn:microsoft.com/office/officeart/2005/8/layout/vList2"/>
    <dgm:cxn modelId="{5DB900B5-39C4-409E-831C-F7A96F4AF245}" srcId="{6AFC9BC9-47C5-43C8-B3F2-7C24E1560BDF}" destId="{45104A7D-62EC-4190-8D32-1C0494D32D0E}" srcOrd="8" destOrd="0" parTransId="{9572A6C8-BEC2-4B6B-BB7A-C4866A703ECF}" sibTransId="{84C40DBA-00D0-49C9-81C0-1FEAB3CFA1BD}"/>
    <dgm:cxn modelId="{AE2B0AB5-02EA-441B-A0A2-0366A417F73C}" srcId="{6AFC9BC9-47C5-43C8-B3F2-7C24E1560BDF}" destId="{431E5387-C05E-4C4C-A0A2-92EDAECD943C}" srcOrd="3" destOrd="0" parTransId="{A4EDE1F7-FC1C-4BB2-83CB-A4A6A7C4DFB5}" sibTransId="{B0626EE1-BDC4-45CD-B478-8BD14C650050}"/>
    <dgm:cxn modelId="{A6E9ACC4-D775-449E-97EE-6453E56B1767}" srcId="{6AFC9BC9-47C5-43C8-B3F2-7C24E1560BDF}" destId="{0C23BA6C-8815-4737-B237-35A3018E6FF9}" srcOrd="4" destOrd="0" parTransId="{288AF341-30A0-4304-A158-F4BDDD3A21FF}" sibTransId="{C6F691E9-8569-4091-87ED-73D838991C73}"/>
    <dgm:cxn modelId="{3DA0E5C4-D70F-4EFC-BC90-8C08272672B4}" srcId="{6AFC9BC9-47C5-43C8-B3F2-7C24E1560BDF}" destId="{660A8046-1085-4910-812F-FC4A6B54ADE2}" srcOrd="7" destOrd="0" parTransId="{5EF6D6EB-A212-42BC-AFC2-09B9A63EF770}" sibTransId="{2C787A04-8174-4D48-A767-B64CC35572E0}"/>
    <dgm:cxn modelId="{5B50B825-0A64-4602-A5C3-017D30A81C2A}" type="presParOf" srcId="{A23709DA-89A1-41C4-AB8F-E8AA80AA4053}" destId="{829C629A-DF05-42CF-BBAC-D559C40A9032}" srcOrd="0" destOrd="0" presId="urn:microsoft.com/office/officeart/2005/8/layout/vList2"/>
    <dgm:cxn modelId="{46F22AFB-44AC-4471-A745-15F73F319DC9}" type="presParOf" srcId="{A23709DA-89A1-41C4-AB8F-E8AA80AA4053}" destId="{A36CA464-B907-467F-87C2-5714C5767A1B}" srcOrd="1" destOrd="0" presId="urn:microsoft.com/office/officeart/2005/8/layout/vList2"/>
    <dgm:cxn modelId="{EC7991E0-EC39-428F-9D76-458780D6ED7B}" type="presParOf" srcId="{A23709DA-89A1-41C4-AB8F-E8AA80AA4053}" destId="{507DFA3E-59C5-4AA3-ABAC-63D0174AE0C9}" srcOrd="2" destOrd="0" presId="urn:microsoft.com/office/officeart/2005/8/layout/vList2"/>
    <dgm:cxn modelId="{9544E07B-6251-4E1E-99F6-D1B4DD496741}" type="presParOf" srcId="{A23709DA-89A1-41C4-AB8F-E8AA80AA4053}" destId="{9F6E4058-B648-40A2-B040-91AFA438B5BC}" srcOrd="3" destOrd="0" presId="urn:microsoft.com/office/officeart/2005/8/layout/vList2"/>
    <dgm:cxn modelId="{0B31C545-8A96-45F5-AC52-3FFD07AED164}" type="presParOf" srcId="{A23709DA-89A1-41C4-AB8F-E8AA80AA4053}" destId="{E7C83155-6DC2-4BE7-BCF0-7F7A31D13FDF}" srcOrd="4" destOrd="0" presId="urn:microsoft.com/office/officeart/2005/8/layout/vList2"/>
    <dgm:cxn modelId="{CB2F7CAB-8743-4B67-B6B9-22B3AB23FBC0}" type="presParOf" srcId="{A23709DA-89A1-41C4-AB8F-E8AA80AA4053}" destId="{B27D50C3-79BE-4903-AA80-3DDA46FC124B}" srcOrd="5" destOrd="0" presId="urn:microsoft.com/office/officeart/2005/8/layout/vList2"/>
    <dgm:cxn modelId="{B41C8843-9D8E-4DD9-AF0F-9D76DE19B63C}" type="presParOf" srcId="{A23709DA-89A1-41C4-AB8F-E8AA80AA4053}" destId="{0AC16066-29CF-490D-8BF5-96C59E3F4CBF}" srcOrd="6" destOrd="0" presId="urn:microsoft.com/office/officeart/2005/8/layout/vList2"/>
    <dgm:cxn modelId="{ED80D2D7-8D4A-4455-A8FC-18A0AB8B598A}" type="presParOf" srcId="{A23709DA-89A1-41C4-AB8F-E8AA80AA4053}" destId="{21DF4A47-B71D-42F5-8FE4-062764B1E1D4}" srcOrd="7" destOrd="0" presId="urn:microsoft.com/office/officeart/2005/8/layout/vList2"/>
    <dgm:cxn modelId="{150CDC6D-2E52-4C66-A2AF-4BB384818060}" type="presParOf" srcId="{A23709DA-89A1-41C4-AB8F-E8AA80AA4053}" destId="{771CEEA4-D1B5-4F29-8027-74276B97B53E}" srcOrd="8" destOrd="0" presId="urn:microsoft.com/office/officeart/2005/8/layout/vList2"/>
    <dgm:cxn modelId="{DBE25035-9A4B-4810-B1C7-79FD6C6FAFCC}" type="presParOf" srcId="{A23709DA-89A1-41C4-AB8F-E8AA80AA4053}" destId="{DB20C02C-2217-4B0C-8BC3-FCA94CA1E75D}" srcOrd="9" destOrd="0" presId="urn:microsoft.com/office/officeart/2005/8/layout/vList2"/>
    <dgm:cxn modelId="{E4446ECE-4329-4728-AEB6-9511E595DA85}" type="presParOf" srcId="{A23709DA-89A1-41C4-AB8F-E8AA80AA4053}" destId="{CE47B984-DDD8-4DD7-9AF2-CC39184A4B97}" srcOrd="10" destOrd="0" presId="urn:microsoft.com/office/officeart/2005/8/layout/vList2"/>
    <dgm:cxn modelId="{C69F01D8-4887-4DB8-BB9B-64F1171BDEB0}" type="presParOf" srcId="{A23709DA-89A1-41C4-AB8F-E8AA80AA4053}" destId="{9A536C0B-2B52-491B-AD83-0B2DC0F1128D}" srcOrd="11" destOrd="0" presId="urn:microsoft.com/office/officeart/2005/8/layout/vList2"/>
    <dgm:cxn modelId="{649D498B-91A9-4F94-885D-F62B00250777}" type="presParOf" srcId="{A23709DA-89A1-41C4-AB8F-E8AA80AA4053}" destId="{BB2320F1-AC63-441E-8106-E3B486AD7A61}" srcOrd="12" destOrd="0" presId="urn:microsoft.com/office/officeart/2005/8/layout/vList2"/>
    <dgm:cxn modelId="{01748DC8-6570-4B30-A4F9-2E583B7A0479}" type="presParOf" srcId="{A23709DA-89A1-41C4-AB8F-E8AA80AA4053}" destId="{5FDBA8A0-A955-43DB-AAA0-223593CB0D9E}" srcOrd="13" destOrd="0" presId="urn:microsoft.com/office/officeart/2005/8/layout/vList2"/>
    <dgm:cxn modelId="{D7FC7F28-86CA-429F-AB13-F35035CE3BC6}" type="presParOf" srcId="{A23709DA-89A1-41C4-AB8F-E8AA80AA4053}" destId="{2BC8DA78-BBD1-470A-ADBF-4FA469C2F266}" srcOrd="14" destOrd="0" presId="urn:microsoft.com/office/officeart/2005/8/layout/vList2"/>
    <dgm:cxn modelId="{690A81DD-B5A3-4EA9-A706-9E94520DCCE5}" type="presParOf" srcId="{A23709DA-89A1-41C4-AB8F-E8AA80AA4053}" destId="{4C99CDE5-FE5F-4579-98D2-BC21A9547B60}" srcOrd="15" destOrd="0" presId="urn:microsoft.com/office/officeart/2005/8/layout/vList2"/>
    <dgm:cxn modelId="{4148138F-75A4-4A10-B471-E2A3416DFC53}" type="presParOf" srcId="{A23709DA-89A1-41C4-AB8F-E8AA80AA4053}" destId="{2129D17B-E305-4C47-A751-5AE223C07DBB}" srcOrd="16" destOrd="0" presId="urn:microsoft.com/office/officeart/2005/8/layout/vList2"/>
    <dgm:cxn modelId="{157A36CF-0CF3-454E-B852-63004A78B44B}" type="presParOf" srcId="{A23709DA-89A1-41C4-AB8F-E8AA80AA4053}" destId="{CCF03457-3570-4893-A570-9D39C88EE9B1}" srcOrd="17" destOrd="0" presId="urn:microsoft.com/office/officeart/2005/8/layout/vList2"/>
    <dgm:cxn modelId="{23E1FB4E-29A2-4784-A328-ABD7C3EB4335}" type="presParOf" srcId="{A23709DA-89A1-41C4-AB8F-E8AA80AA4053}" destId="{FFA34938-F13E-43B6-B733-6D41FB847546}" srcOrd="18" destOrd="0" presId="urn:microsoft.com/office/officeart/2005/8/layout/vList2"/>
    <dgm:cxn modelId="{B987EA34-6DAA-4E02-97C3-0EB81256FA42}" type="presParOf" srcId="{A23709DA-89A1-41C4-AB8F-E8AA80AA4053}" destId="{B99A34F2-DE28-401C-9C87-E4420DC8B814}" srcOrd="19" destOrd="0" presId="urn:microsoft.com/office/officeart/2005/8/layout/vList2"/>
    <dgm:cxn modelId="{CDAF6078-CAC3-409F-BB9E-8751EDA7B62E}" type="presParOf" srcId="{A23709DA-89A1-41C4-AB8F-E8AA80AA4053}" destId="{8BA0E579-B71D-4299-A4CF-789FB284F2BE}" srcOrd="20" destOrd="0" presId="urn:microsoft.com/office/officeart/2005/8/layout/vList2"/>
    <dgm:cxn modelId="{372F3038-D96A-4E10-9FBF-F8412A142574}" type="presParOf" srcId="{A23709DA-89A1-41C4-AB8F-E8AA80AA4053}" destId="{CE357AB5-E08E-4F39-828C-4F1DA7695ABF}" srcOrd="21" destOrd="0" presId="urn:microsoft.com/office/officeart/2005/8/layout/vList2"/>
    <dgm:cxn modelId="{AE7FA064-5B78-4D37-86C8-7672601FFB8B}" type="presParOf" srcId="{A23709DA-89A1-41C4-AB8F-E8AA80AA4053}" destId="{3848A1DB-837F-4B66-98B6-A468637D640C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E6F09-6466-4F87-B266-3C9BBF4ED820}">
      <dsp:nvSpPr>
        <dsp:cNvPr id="0" name=""/>
        <dsp:cNvSpPr/>
      </dsp:nvSpPr>
      <dsp:spPr>
        <a:xfrm>
          <a:off x="0" y="572815"/>
          <a:ext cx="6667638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83" tIns="395732" rIns="51748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51% reduction in CO2 emissions by 2030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Net Zero by 2050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50% Improvement in Energy Efficiency by 2030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To make Dublin a climate resilient region by reducing the impact of future climate related events</a:t>
          </a:r>
        </a:p>
      </dsp:txBody>
      <dsp:txXfrm>
        <a:off x="0" y="572815"/>
        <a:ext cx="6667638" cy="2034900"/>
      </dsp:txXfrm>
    </dsp:sp>
    <dsp:sp modelId="{3AABC5AA-7A5C-4945-A3F8-58B03A035C35}">
      <dsp:nvSpPr>
        <dsp:cNvPr id="0" name=""/>
        <dsp:cNvSpPr/>
      </dsp:nvSpPr>
      <dsp:spPr>
        <a:xfrm>
          <a:off x="333381" y="292375"/>
          <a:ext cx="4667346" cy="560880"/>
        </a:xfrm>
        <a:prstGeom prst="round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5" tIns="0" rIns="1764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National Climate Action and SDCC Targets</a:t>
          </a:r>
          <a:endParaRPr lang="en-US" sz="1900" kern="1200" dirty="0"/>
        </a:p>
      </dsp:txBody>
      <dsp:txXfrm>
        <a:off x="360761" y="319755"/>
        <a:ext cx="4612586" cy="506120"/>
      </dsp:txXfrm>
    </dsp:sp>
    <dsp:sp modelId="{01270CA7-5261-46D3-A549-F07B77D62DA9}">
      <dsp:nvSpPr>
        <dsp:cNvPr id="0" name=""/>
        <dsp:cNvSpPr/>
      </dsp:nvSpPr>
      <dsp:spPr>
        <a:xfrm>
          <a:off x="0" y="2990755"/>
          <a:ext cx="6667638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83" tIns="395732" rIns="51748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Energy &amp; Buildings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Transport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Flood Resilience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Nature Based Solutions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Resource Management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Citizen Engagement</a:t>
          </a:r>
          <a:endParaRPr lang="en-US" sz="1900" kern="1200"/>
        </a:p>
      </dsp:txBody>
      <dsp:txXfrm>
        <a:off x="0" y="2990755"/>
        <a:ext cx="6667638" cy="2394000"/>
      </dsp:txXfrm>
    </dsp:sp>
    <dsp:sp modelId="{FC247AEE-1E85-42D9-918C-620EA2491F80}">
      <dsp:nvSpPr>
        <dsp:cNvPr id="0" name=""/>
        <dsp:cNvSpPr/>
      </dsp:nvSpPr>
      <dsp:spPr>
        <a:xfrm>
          <a:off x="333381" y="2710316"/>
          <a:ext cx="4667346" cy="560880"/>
        </a:xfrm>
        <a:prstGeom prst="round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5" tIns="0" rIns="1764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6 Action Themes in SDCC’s CCAP</a:t>
          </a:r>
          <a:endParaRPr lang="en-US" sz="1900" kern="1200" dirty="0"/>
        </a:p>
      </dsp:txBody>
      <dsp:txXfrm>
        <a:off x="360761" y="2737696"/>
        <a:ext cx="4612586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C629A-DF05-42CF-BBAC-D559C40A9032}">
      <dsp:nvSpPr>
        <dsp:cNvPr id="0" name=""/>
        <dsp:cNvSpPr/>
      </dsp:nvSpPr>
      <dsp:spPr>
        <a:xfrm>
          <a:off x="0" y="1876385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Public Lighting Upgrades (Action E.2) </a:t>
          </a:r>
          <a:endParaRPr lang="en-US" sz="1700" kern="1200" dirty="0"/>
        </a:p>
      </dsp:txBody>
      <dsp:txXfrm>
        <a:off x="19904" y="1896289"/>
        <a:ext cx="6888108" cy="367937"/>
      </dsp:txXfrm>
    </dsp:sp>
    <dsp:sp modelId="{507DFA3E-59C5-4AA3-ABAC-63D0174AE0C9}">
      <dsp:nvSpPr>
        <dsp:cNvPr id="0" name=""/>
        <dsp:cNvSpPr/>
      </dsp:nvSpPr>
      <dsp:spPr>
        <a:xfrm>
          <a:off x="0" y="2347630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Office Lighting Upgrades – Phase 4 (Action E.15)</a:t>
          </a:r>
          <a:endParaRPr lang="en-US" sz="1700" kern="1200" dirty="0"/>
        </a:p>
      </dsp:txBody>
      <dsp:txXfrm>
        <a:off x="19904" y="2367534"/>
        <a:ext cx="6888108" cy="367937"/>
      </dsp:txXfrm>
    </dsp:sp>
    <dsp:sp modelId="{E7C83155-6DC2-4BE7-BCF0-7F7A31D13FDF}">
      <dsp:nvSpPr>
        <dsp:cNvPr id="0" name=""/>
        <dsp:cNvSpPr/>
      </dsp:nvSpPr>
      <dsp:spPr>
        <a:xfrm>
          <a:off x="0" y="1003115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EV Charging Pilot Project (Action T.7) </a:t>
          </a:r>
          <a:endParaRPr lang="en-US" sz="1700" kern="1200" dirty="0"/>
        </a:p>
      </dsp:txBody>
      <dsp:txXfrm>
        <a:off x="19904" y="1023019"/>
        <a:ext cx="6888108" cy="367937"/>
      </dsp:txXfrm>
    </dsp:sp>
    <dsp:sp modelId="{0AC16066-29CF-490D-8BF5-96C59E3F4CBF}">
      <dsp:nvSpPr>
        <dsp:cNvPr id="0" name=""/>
        <dsp:cNvSpPr/>
      </dsp:nvSpPr>
      <dsp:spPr>
        <a:xfrm>
          <a:off x="0" y="1455604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Fleet Review (Action T.2)&amp; Depot Facilities Review</a:t>
          </a:r>
          <a:endParaRPr lang="en-US" sz="1700" kern="1200" dirty="0"/>
        </a:p>
      </dsp:txBody>
      <dsp:txXfrm>
        <a:off x="19904" y="1475508"/>
        <a:ext cx="6888108" cy="367937"/>
      </dsp:txXfrm>
    </dsp:sp>
    <dsp:sp modelId="{771CEEA4-D1B5-4F29-8027-74276B97B53E}">
      <dsp:nvSpPr>
        <dsp:cNvPr id="0" name=""/>
        <dsp:cNvSpPr/>
      </dsp:nvSpPr>
      <dsp:spPr>
        <a:xfrm>
          <a:off x="0" y="3777492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Cycle South Dublin/Greenways (Action T.10)</a:t>
          </a:r>
          <a:endParaRPr lang="en-US" sz="1700" kern="1200" dirty="0"/>
        </a:p>
      </dsp:txBody>
      <dsp:txXfrm>
        <a:off x="19904" y="3797396"/>
        <a:ext cx="6888108" cy="367937"/>
      </dsp:txXfrm>
    </dsp:sp>
    <dsp:sp modelId="{CE47B984-DDD8-4DD7-9AF2-CC39184A4B97}">
      <dsp:nvSpPr>
        <dsp:cNvPr id="0" name=""/>
        <dsp:cNvSpPr/>
      </dsp:nvSpPr>
      <dsp:spPr>
        <a:xfrm>
          <a:off x="0" y="3279653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 err="1"/>
            <a:t>BusConnects</a:t>
          </a:r>
          <a:r>
            <a:rPr lang="en-GB" sz="1700" b="1" kern="1200" dirty="0"/>
            <a:t> Core Corridors (Action T.18)</a:t>
          </a:r>
          <a:endParaRPr lang="en-US" sz="1700" kern="1200" dirty="0"/>
        </a:p>
      </dsp:txBody>
      <dsp:txXfrm>
        <a:off x="19904" y="3299557"/>
        <a:ext cx="6888108" cy="367937"/>
      </dsp:txXfrm>
    </dsp:sp>
    <dsp:sp modelId="{BB2320F1-AC63-441E-8106-E3B486AD7A61}">
      <dsp:nvSpPr>
        <dsp:cNvPr id="0" name=""/>
        <dsp:cNvSpPr/>
      </dsp:nvSpPr>
      <dsp:spPr>
        <a:xfrm>
          <a:off x="0" y="2789438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 err="1"/>
            <a:t>Arthurstown</a:t>
          </a:r>
          <a:r>
            <a:rPr lang="en-GB" sz="1700" b="1" kern="1200" dirty="0"/>
            <a:t> Landfill Solar PV Project (Action E.20 and E.29)</a:t>
          </a:r>
          <a:endParaRPr lang="en-US" sz="1700" kern="1200" dirty="0"/>
        </a:p>
      </dsp:txBody>
      <dsp:txXfrm>
        <a:off x="19904" y="2809342"/>
        <a:ext cx="6888108" cy="367937"/>
      </dsp:txXfrm>
    </dsp:sp>
    <dsp:sp modelId="{2BC8DA78-BBD1-470A-ADBF-4FA469C2F266}">
      <dsp:nvSpPr>
        <dsp:cNvPr id="0" name=""/>
        <dsp:cNvSpPr/>
      </dsp:nvSpPr>
      <dsp:spPr>
        <a:xfrm>
          <a:off x="0" y="4254894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Flood Alleviation Schemes (Action F.17 &amp; F.18 &amp; F.19)</a:t>
          </a:r>
          <a:endParaRPr lang="en-US" sz="1700" kern="1200" dirty="0"/>
        </a:p>
      </dsp:txBody>
      <dsp:txXfrm>
        <a:off x="19904" y="4274798"/>
        <a:ext cx="6888108" cy="367937"/>
      </dsp:txXfrm>
    </dsp:sp>
    <dsp:sp modelId="{2129D17B-E305-4C47-A751-5AE223C07DBB}">
      <dsp:nvSpPr>
        <dsp:cNvPr id="0" name=""/>
        <dsp:cNvSpPr/>
      </dsp:nvSpPr>
      <dsp:spPr>
        <a:xfrm>
          <a:off x="0" y="4755664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Climate Action Website Review (Action CE.1)</a:t>
          </a:r>
          <a:endParaRPr lang="en-US" sz="1700" kern="1200" dirty="0"/>
        </a:p>
      </dsp:txBody>
      <dsp:txXfrm>
        <a:off x="19904" y="4775568"/>
        <a:ext cx="6888108" cy="367937"/>
      </dsp:txXfrm>
    </dsp:sp>
    <dsp:sp modelId="{FFA34938-F13E-43B6-B733-6D41FB847546}">
      <dsp:nvSpPr>
        <dsp:cNvPr id="0" name=""/>
        <dsp:cNvSpPr/>
      </dsp:nvSpPr>
      <dsp:spPr>
        <a:xfrm>
          <a:off x="0" y="5246095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Continue Climate Awareness Training LGMA/LASNTG (Action R.29)</a:t>
          </a:r>
          <a:endParaRPr lang="en-US" sz="1700" kern="1200" dirty="0"/>
        </a:p>
      </dsp:txBody>
      <dsp:txXfrm>
        <a:off x="19904" y="5265999"/>
        <a:ext cx="6888108" cy="367937"/>
      </dsp:txXfrm>
    </dsp:sp>
    <dsp:sp modelId="{8BA0E579-B71D-4299-A4CF-789FB284F2BE}">
      <dsp:nvSpPr>
        <dsp:cNvPr id="0" name=""/>
        <dsp:cNvSpPr/>
      </dsp:nvSpPr>
      <dsp:spPr>
        <a:xfrm>
          <a:off x="0" y="66533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Climate Action Plan 2024-2029</a:t>
          </a:r>
          <a:endParaRPr lang="en-US" sz="1700" kern="1200"/>
        </a:p>
      </dsp:txBody>
      <dsp:txXfrm>
        <a:off x="19904" y="86437"/>
        <a:ext cx="6888108" cy="367937"/>
      </dsp:txXfrm>
    </dsp:sp>
    <dsp:sp modelId="{3848A1DB-837F-4B66-98B6-A468637D640C}">
      <dsp:nvSpPr>
        <dsp:cNvPr id="0" name=""/>
        <dsp:cNvSpPr/>
      </dsp:nvSpPr>
      <dsp:spPr>
        <a:xfrm>
          <a:off x="0" y="546439"/>
          <a:ext cx="6927916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Decarbonising Zones (Action E.31) </a:t>
          </a:r>
          <a:endParaRPr lang="en-US" sz="1700" kern="1200" dirty="0"/>
        </a:p>
      </dsp:txBody>
      <dsp:txXfrm>
        <a:off x="19904" y="566343"/>
        <a:ext cx="6888108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2290-4A86-4196-9D01-0B4D907273E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0A3F-EB71-4CA5-8349-E5C8F80AE6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405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4A84-206F-D428-7EF0-9EF509BFB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F6E85-51D7-3719-66B7-CE978E775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0874-5A09-9035-EFAF-D316E91A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98AA-0B6F-48CF-2A01-0C1A9E00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A2D33-6069-28D5-127D-8B0A4A6D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99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2B39-A49F-7D5C-92E1-82A5A2CB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78256-2372-564D-4108-9EB514D5B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A9C7-203C-D33A-A36A-DE622D10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3669-83D5-195C-6F7E-C0245F4E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4FDF1-1E63-E0C0-2280-97A8BEE1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576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10D56-EC21-9B5C-3F8C-50F2976E1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333C6-EA1C-0182-EEED-CBC526E57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8A42-D229-83EA-66A6-1FF08937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87DB0-D9FA-08FE-63A3-0441F13B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547C-D661-223C-A24F-823ADA52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58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40E4-F2DF-FC5A-4470-B1143260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AC95-D7F7-D19C-15B6-CBCD83E7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0B8F-B8E8-905B-7147-32680D4C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8310-2C97-6CF2-CF02-786ADF68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DE34-73D3-EEAA-68BF-09342BD2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885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DAB5-FD9B-EFDA-54C8-189EBB4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26F19-4F75-6133-A558-7AE05855E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A4BC-8A23-14C2-453B-146E4CFB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F6678-541A-0912-5007-FA0D6A7B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AB-619B-A9E0-134F-710073FC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891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7B1A-7CC6-23EC-88DA-D5B9D651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5B07-29F3-A05E-DE9C-E2E240D38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7E67F-1600-7921-78DD-88370FF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E2E9E-4E4A-41DB-9430-79CED1F1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7F34E-A86B-907A-25B6-A6CF3ACC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F263B-AB98-3B8B-CB60-33F83FE3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27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1CF4-B235-43AB-280D-2AA24DEF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1F5C6-576D-7D25-E324-56B2CA86F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9DBE7-E03D-66F3-05D9-2D3C5F0A0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5435F-0482-DCA2-0678-B292F31EB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DEFDE-3E79-8F88-E439-4C3B63C38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81377-3A3C-A415-ADB2-B4844D5D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44224-72D8-71AF-9396-8AC6C514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FD695-516E-52E1-3897-22827B85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711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AEB4-072D-30F4-718C-2E9CC85C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6E55-A170-D060-919B-348976A6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6E3BD-08FC-FB4F-0DEB-23A4C677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F83CE-C971-23E3-F9C9-2469E514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81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81436-E7D9-6FEF-83E3-407E92C8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E0A80-14B9-2DC0-A6F4-22370FF8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F2C3D-E030-1B94-CE32-67CF16FC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2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1628-B842-29D3-F0F5-5D0AA27A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2B10-6A84-F794-D51E-6B6907D7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2CC32-9FB2-8472-89E4-7F542AEB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AED3C-2107-268B-AB0A-45756A99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E024B-0FFD-0FF5-08D3-82655FE0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CEA96-C95B-F486-5E2F-1DF07552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6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D7FF-AE13-23A5-95A0-6C89F084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BA53F-6615-7AB4-C3EC-BD211A0D3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83821-0713-7DA3-FEB3-29EEC26EE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EF950-9CB2-3113-7467-7FBDFD59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1278-0CD8-337B-29F3-D9028BBB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7881-9193-8F09-C8BF-6C12B1B9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764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4C653-D7E4-A36E-1920-255DB0F8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7710-BA0C-9653-EBF0-485C061F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A674B-0F91-95DA-44B2-0FE5FD865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D108-5B95-4D46-9B52-1439883E5293}" type="datetimeFigureOut">
              <a:rPr lang="en-IE" smtClean="0"/>
              <a:t>02/02/2023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3D6B-184D-9FE4-B62E-C13EE5E22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D2A3-31DA-F042-4910-0F929E13C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110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ie/publications/monitoring--assessment/climate-change/air-emissions/Ireland_NIR-2021_cover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9DC54033-0407-25EC-610F-A11D979C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4613"/>
          </a:xfrm>
          <a:prstGeom prst="rect">
            <a:avLst/>
          </a:prstGeom>
          <a:solidFill>
            <a:schemeClr val="accent6">
              <a:alpha val="32000"/>
            </a:schemeClr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1026" name="Picture 2" descr="Site Logo">
            <a:extLst>
              <a:ext uri="{FF2B5EF4-FFF2-40B4-BE49-F238E27FC236}">
                <a16:creationId xmlns:a16="http://schemas.microsoft.com/office/drawing/2014/main" id="{C6DB0C07-5721-89B9-CB08-A5989F2C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3BA36-A61E-E702-BB12-0FAD07B6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06" y="1759226"/>
            <a:ext cx="10657676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South Dublin County Council 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Climate Change Action Plan 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Implementation Plan 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54C159-D0E2-31D2-FA92-C0E0DA7C9E29}"/>
              </a:ext>
            </a:extLst>
          </p:cNvPr>
          <p:cNvCxnSpPr/>
          <p:nvPr/>
        </p:nvCxnSpPr>
        <p:spPr>
          <a:xfrm flipV="1">
            <a:off x="991340" y="5539666"/>
            <a:ext cx="10209320" cy="798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1026CB-DEF2-6570-97D6-6BAF9008BF70}"/>
              </a:ext>
            </a:extLst>
          </p:cNvPr>
          <p:cNvCxnSpPr/>
          <p:nvPr/>
        </p:nvCxnSpPr>
        <p:spPr>
          <a:xfrm flipV="1">
            <a:off x="917506" y="2049834"/>
            <a:ext cx="10209320" cy="798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7668B-8126-178E-EA62-0D3FBC7C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87" y="65630"/>
            <a:ext cx="12072049" cy="663044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BBC0F465-FD0B-5AE0-46D5-C55738E06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5BAD6-D5BA-6180-CA63-B3FA9DA7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3825"/>
            <a:ext cx="11982450" cy="66103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B81D8D2-58CE-77F5-60B1-82C05E4FE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908" y="4890401"/>
            <a:ext cx="1330588" cy="1720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3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4A4D5-CDD9-0DD8-CE25-020F826B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" y="0"/>
            <a:ext cx="12040028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631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E1A0E-DE8B-82F1-963F-70D44B94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31" y="2168305"/>
            <a:ext cx="9546181" cy="4494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2795F-EC4E-87C7-8BA7-D3B0BF53C714}"/>
              </a:ext>
            </a:extLst>
          </p:cNvPr>
          <p:cNvSpPr txBox="1"/>
          <p:nvPr/>
        </p:nvSpPr>
        <p:spPr>
          <a:xfrm>
            <a:off x="270588" y="1001101"/>
            <a:ext cx="78292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DLAs have comprehensive CCAPs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SDCC will seek to increase the level of ambition in the existing CCAP and to align with the actions and targets in the National Climate Action Plan 2023 and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key responsibilities set out by the Draft LA CAP Guidelines.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717C8-44C5-D02E-8FF8-84E8D15647F2}"/>
              </a:ext>
            </a:extLst>
          </p:cNvPr>
          <p:cNvSpPr txBox="1"/>
          <p:nvPr/>
        </p:nvSpPr>
        <p:spPr>
          <a:xfrm>
            <a:off x="201575" y="195552"/>
            <a:ext cx="10839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CAP 2024–2029: SDCC Approach</a:t>
            </a:r>
            <a:endParaRPr lang="en-IE" sz="4000" b="1" dirty="0"/>
          </a:p>
        </p:txBody>
      </p:sp>
      <p:pic>
        <p:nvPicPr>
          <p:cNvPr id="10" name="Picture 2" descr="Site Logo">
            <a:extLst>
              <a:ext uri="{FF2B5EF4-FFF2-40B4-BE49-F238E27FC236}">
                <a16:creationId xmlns:a16="http://schemas.microsoft.com/office/drawing/2014/main" id="{68E2C5AC-6FDE-8B4E-4072-06D830F7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F8D104F-8B24-5551-EF61-8EBF6F3A7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3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1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F369F-4EBF-F2D3-0034-D183D2CC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91" y="1589255"/>
            <a:ext cx="9570909" cy="5169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17CCC8-29A5-CC28-C4ED-595FFF7745CF}"/>
              </a:ext>
            </a:extLst>
          </p:cNvPr>
          <p:cNvSpPr txBox="1"/>
          <p:nvPr/>
        </p:nvSpPr>
        <p:spPr>
          <a:xfrm>
            <a:off x="182525" y="65630"/>
            <a:ext cx="10839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Strengthen Risk Assessment and Climate Mitigation Assessment</a:t>
            </a:r>
            <a:endParaRPr lang="en-IE" sz="4000" b="1" dirty="0"/>
          </a:p>
        </p:txBody>
      </p:sp>
      <p:pic>
        <p:nvPicPr>
          <p:cNvPr id="8" name="Picture 2" descr="Site Logo">
            <a:extLst>
              <a:ext uri="{FF2B5EF4-FFF2-40B4-BE49-F238E27FC236}">
                <a16:creationId xmlns:a16="http://schemas.microsoft.com/office/drawing/2014/main" id="{4606368D-B556-BFBE-917C-CB19D2C4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9DC54033-0407-25EC-610F-A11D979C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65"/>
            <a:ext cx="12192000" cy="7084613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AFCAA-D0E1-BDA2-6C8C-218339DB7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5630"/>
            <a:ext cx="12049125" cy="675032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1D04A-61FC-3155-3DC8-F35E49AAC6FF}"/>
              </a:ext>
            </a:extLst>
          </p:cNvPr>
          <p:cNvSpPr txBox="1"/>
          <p:nvPr/>
        </p:nvSpPr>
        <p:spPr>
          <a:xfrm>
            <a:off x="425365" y="1023582"/>
            <a:ext cx="698525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LAs to bring forward a DZ Plan as part of their Climate Action Plans – one DZ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3964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9DC54033-0407-25EC-610F-A11D979C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65"/>
            <a:ext cx="12192000" cy="70846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C0AAA-DA9F-FBE1-2E8B-30DFF0B1E910}"/>
              </a:ext>
            </a:extLst>
          </p:cNvPr>
          <p:cNvSpPr txBox="1"/>
          <p:nvPr/>
        </p:nvSpPr>
        <p:spPr>
          <a:xfrm>
            <a:off x="1669451" y="614081"/>
            <a:ext cx="6150334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96000" dist="1092200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</a:t>
            </a:r>
            <a:endParaRPr lang="en-IE" sz="40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830" y="120117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262DF-71FD-8F13-68BD-F801FA4E03B3}"/>
              </a:ext>
            </a:extLst>
          </p:cNvPr>
          <p:cNvSpPr txBox="1"/>
          <p:nvPr/>
        </p:nvSpPr>
        <p:spPr>
          <a:xfrm>
            <a:off x="1091952" y="5884656"/>
            <a:ext cx="1669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F84A2-A55B-5377-C765-BC95B771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4" y="2807855"/>
            <a:ext cx="11311506" cy="4044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84F135-CA23-D1D0-0D56-7CFA77023868}"/>
              </a:ext>
            </a:extLst>
          </p:cNvPr>
          <p:cNvSpPr txBox="1"/>
          <p:nvPr/>
        </p:nvSpPr>
        <p:spPr>
          <a:xfrm>
            <a:off x="53793" y="15196"/>
            <a:ext cx="7523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National Climate Action Plan 2023</a:t>
            </a:r>
            <a:endParaRPr lang="en-IE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891CD-266A-0268-8052-F65CB5416559}"/>
              </a:ext>
            </a:extLst>
          </p:cNvPr>
          <p:cNvSpPr txBox="1"/>
          <p:nvPr/>
        </p:nvSpPr>
        <p:spPr>
          <a:xfrm>
            <a:off x="289908" y="986302"/>
            <a:ext cx="5699721" cy="142603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Climate Action Plan 2023 published on 21</a:t>
            </a:r>
            <a:r>
              <a:rPr lang="en-IE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 2022.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upplementary Annex of Actions will be published in early 2023.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C85D9-84E9-505F-201D-7A7A8D9929EF}"/>
              </a:ext>
            </a:extLst>
          </p:cNvPr>
          <p:cNvSpPr txBox="1"/>
          <p:nvPr/>
        </p:nvSpPr>
        <p:spPr>
          <a:xfrm>
            <a:off x="6249399" y="986303"/>
            <a:ext cx="5699721" cy="142603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Implements carbon budgets and sectoral emissions ceilings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 a roadmap for action to halve our emissions by 2030 and reach net zero no later than 2050. </a:t>
            </a:r>
          </a:p>
        </p:txBody>
      </p:sp>
    </p:spTree>
    <p:extLst>
      <p:ext uri="{BB962C8B-B14F-4D97-AF65-F5344CB8AC3E}">
        <p14:creationId xmlns:p14="http://schemas.microsoft.com/office/powerpoint/2010/main" val="40496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52C782-0457-C915-577C-2B11377E3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2" t="10972" r="67109" b="12222"/>
          <a:stretch/>
        </p:blipFill>
        <p:spPr>
          <a:xfrm>
            <a:off x="506848" y="1136248"/>
            <a:ext cx="3562350" cy="526732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3875B-95D8-F98A-0A0F-56AB3E3497D4}"/>
              </a:ext>
            </a:extLst>
          </p:cNvPr>
          <p:cNvSpPr txBox="1"/>
          <p:nvPr/>
        </p:nvSpPr>
        <p:spPr>
          <a:xfrm>
            <a:off x="201575" y="195552"/>
            <a:ext cx="7523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CAP Implementation Plan 2023</a:t>
            </a:r>
            <a:endParaRPr lang="en-IE" sz="4000" b="1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D1BBA770-E47C-F8AE-7146-3E78B94D8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251805"/>
              </p:ext>
            </p:extLst>
          </p:nvPr>
        </p:nvGraphicFramePr>
        <p:xfrm>
          <a:off x="4576045" y="931345"/>
          <a:ext cx="6667638" cy="567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7E2C24F3-6159-30E3-E93F-8DBAF0809686}"/>
              </a:ext>
            </a:extLst>
          </p:cNvPr>
          <p:cNvSpPr/>
          <p:nvPr/>
        </p:nvSpPr>
        <p:spPr>
          <a:xfrm>
            <a:off x="10574383" y="3158837"/>
            <a:ext cx="1182254" cy="19950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10182-5ABB-120D-5C9D-F3E8BD2D7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" t="22145" r="1196" b="8405"/>
          <a:stretch/>
        </p:blipFill>
        <p:spPr>
          <a:xfrm>
            <a:off x="88777" y="1275627"/>
            <a:ext cx="11984854" cy="541548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Picture 2" descr="Site Logo">
            <a:extLst>
              <a:ext uri="{FF2B5EF4-FFF2-40B4-BE49-F238E27FC236}">
                <a16:creationId xmlns:a16="http://schemas.microsoft.com/office/drawing/2014/main" id="{9C3D8C70-1E5F-C5CD-0107-D97BAAE8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9E09A4-6EBE-D150-A618-1EBBCDDDCB85}"/>
              </a:ext>
            </a:extLst>
          </p:cNvPr>
          <p:cNvSpPr txBox="1"/>
          <p:nvPr/>
        </p:nvSpPr>
        <p:spPr>
          <a:xfrm>
            <a:off x="360652" y="259229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CCAP Current Status of Actions</a:t>
            </a:r>
            <a:endParaRPr lang="en-IE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20E6B-91A7-E0D4-B7C1-7C38FF30E909}"/>
              </a:ext>
            </a:extLst>
          </p:cNvPr>
          <p:cNvSpPr txBox="1"/>
          <p:nvPr/>
        </p:nvSpPr>
        <p:spPr>
          <a:xfrm>
            <a:off x="9401310" y="2674962"/>
            <a:ext cx="145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Citizen Engagement</a:t>
            </a:r>
            <a:endParaRPr lang="en-I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97CA5-1C27-74EA-95E7-928A2DE8C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" t="15516" r="3273"/>
          <a:stretch/>
        </p:blipFill>
        <p:spPr>
          <a:xfrm>
            <a:off x="1091952" y="1378514"/>
            <a:ext cx="9436965" cy="487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632C5-2EE1-248B-EEA4-A6A7AECD1FB6}"/>
              </a:ext>
            </a:extLst>
          </p:cNvPr>
          <p:cNvSpPr txBox="1"/>
          <p:nvPr/>
        </p:nvSpPr>
        <p:spPr>
          <a:xfrm>
            <a:off x="351415" y="316685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CCAP Delivery Structure</a:t>
            </a:r>
            <a:endParaRPr lang="en-I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262DF-71FD-8F13-68BD-F801FA4E03B3}"/>
              </a:ext>
            </a:extLst>
          </p:cNvPr>
          <p:cNvSpPr txBox="1"/>
          <p:nvPr/>
        </p:nvSpPr>
        <p:spPr>
          <a:xfrm>
            <a:off x="1091952" y="5884656"/>
            <a:ext cx="1669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41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9DC54033-0407-25EC-610F-A11D979C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4613"/>
          </a:xfrm>
          <a:prstGeom prst="rect">
            <a:avLst/>
          </a:prstGeom>
          <a:solidFill>
            <a:schemeClr val="accent6">
              <a:alpha val="10000"/>
            </a:schemeClr>
          </a:solidFill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Picture 2" descr="Site Logo">
            <a:extLst>
              <a:ext uri="{FF2B5EF4-FFF2-40B4-BE49-F238E27FC236}">
                <a16:creationId xmlns:a16="http://schemas.microsoft.com/office/drawing/2014/main" id="{9C3D8C70-1E5F-C5CD-0107-D97BAAE8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extBox 10">
            <a:extLst>
              <a:ext uri="{FF2B5EF4-FFF2-40B4-BE49-F238E27FC236}">
                <a16:creationId xmlns:a16="http://schemas.microsoft.com/office/drawing/2014/main" id="{C3A82FFD-9AB6-EE71-6F12-B1AA15A02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634010"/>
              </p:ext>
            </p:extLst>
          </p:nvPr>
        </p:nvGraphicFramePr>
        <p:xfrm>
          <a:off x="4767809" y="1122274"/>
          <a:ext cx="6927916" cy="573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E23B1F-170E-1F32-2325-F9B846B2D144}"/>
              </a:ext>
            </a:extLst>
          </p:cNvPr>
          <p:cNvSpPr txBox="1"/>
          <p:nvPr/>
        </p:nvSpPr>
        <p:spPr>
          <a:xfrm>
            <a:off x="270588" y="81389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2023 Key Actions</a:t>
            </a:r>
            <a:endParaRPr lang="en-IE" sz="4000" b="1" dirty="0"/>
          </a:p>
        </p:txBody>
      </p:sp>
      <p:pic>
        <p:nvPicPr>
          <p:cNvPr id="7" name="Picture 6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id="{D662A7AF-1F1A-5478-6A52-F2BEA3BB4F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049" y="4036681"/>
            <a:ext cx="3608244" cy="2378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0421AC-5FA0-7DB5-9FC2-5EB557B3B8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876" t="12245" r="41071" b="10884"/>
          <a:stretch/>
        </p:blipFill>
        <p:spPr>
          <a:xfrm>
            <a:off x="2172125" y="2214395"/>
            <a:ext cx="2080306" cy="2378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19C4355-9552-4DFC-D3B0-DAE2E9BA3D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2" y="1056169"/>
            <a:ext cx="1994585" cy="224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27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A6181-5C32-0852-91ED-8901E90FD267}"/>
              </a:ext>
            </a:extLst>
          </p:cNvPr>
          <p:cNvSpPr txBox="1"/>
          <p:nvPr/>
        </p:nvSpPr>
        <p:spPr>
          <a:xfrm>
            <a:off x="368191" y="1275096"/>
            <a:ext cx="10601009" cy="5096780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Climate Innovation Fund 2023 - Council approved €300,000 for 2023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Departmental Project Funding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Community Climate Action Funding guaranteed for 3 years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ZEVI Funding Opportunities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OPW funding for agreed Flood Alleviation Schemes, etc.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Other grants to be investigated (SEAI Grants, TII/NTA, Government Departments)</a:t>
            </a:r>
          </a:p>
          <a:p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4C5F1-0803-7D82-42CD-392C0384F3EE}"/>
              </a:ext>
            </a:extLst>
          </p:cNvPr>
          <p:cNvSpPr txBox="1"/>
          <p:nvPr/>
        </p:nvSpPr>
        <p:spPr>
          <a:xfrm>
            <a:off x="149258" y="248515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2023 Funding</a:t>
            </a:r>
            <a:endParaRPr lang="en-IE" sz="4000" b="1" dirty="0"/>
          </a:p>
        </p:txBody>
      </p:sp>
      <p:pic>
        <p:nvPicPr>
          <p:cNvPr id="6" name="Picture 2" descr="Site Logo">
            <a:extLst>
              <a:ext uri="{FF2B5EF4-FFF2-40B4-BE49-F238E27FC236}">
                <a16:creationId xmlns:a16="http://schemas.microsoft.com/office/drawing/2014/main" id="{DD8B887B-EB1F-450D-F38B-7C84B1D1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3875B-95D8-F98A-0A0F-56AB3E3497D4}"/>
              </a:ext>
            </a:extLst>
          </p:cNvPr>
          <p:cNvSpPr txBox="1"/>
          <p:nvPr/>
        </p:nvSpPr>
        <p:spPr>
          <a:xfrm>
            <a:off x="201575" y="195552"/>
            <a:ext cx="7523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Climate Action Plan 2024 - 2029</a:t>
            </a:r>
            <a:endParaRPr lang="en-IE" sz="4000" b="1" dirty="0"/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7E2C24F3-6159-30E3-E93F-8DBAF0809686}"/>
              </a:ext>
            </a:extLst>
          </p:cNvPr>
          <p:cNvSpPr/>
          <p:nvPr/>
        </p:nvSpPr>
        <p:spPr>
          <a:xfrm rot="20513920">
            <a:off x="9000033" y="2555572"/>
            <a:ext cx="1416435" cy="3376910"/>
          </a:xfrm>
          <a:prstGeom prst="curvedLeftArrow">
            <a:avLst>
              <a:gd name="adj1" fmla="val 25000"/>
              <a:gd name="adj2" fmla="val 52247"/>
              <a:gd name="adj3" fmla="val 56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DCA30-3D6F-AFA9-9FCB-62ED2305D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6" y="939721"/>
            <a:ext cx="7523077" cy="4105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7F3776-7802-EAEF-DE94-8CC01E09E7ED}"/>
              </a:ext>
            </a:extLst>
          </p:cNvPr>
          <p:cNvSpPr txBox="1"/>
          <p:nvPr/>
        </p:nvSpPr>
        <p:spPr>
          <a:xfrm>
            <a:off x="987406" y="5307119"/>
            <a:ext cx="820459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/>
              <a:t>Climate Action and Low Carbon (Amendment) Act 2021 – sets out Role of Local Government  </a:t>
            </a:r>
          </a:p>
        </p:txBody>
      </p:sp>
    </p:spTree>
    <p:extLst>
      <p:ext uri="{BB962C8B-B14F-4D97-AF65-F5344CB8AC3E}">
        <p14:creationId xmlns:p14="http://schemas.microsoft.com/office/powerpoint/2010/main" val="191642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"/>
    </mc:Choice>
    <mc:Fallback>
      <p:transition spd="slow" advTm="22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3875B-95D8-F98A-0A0F-56AB3E3497D4}"/>
              </a:ext>
            </a:extLst>
          </p:cNvPr>
          <p:cNvSpPr txBox="1"/>
          <p:nvPr/>
        </p:nvSpPr>
        <p:spPr>
          <a:xfrm>
            <a:off x="201575" y="195552"/>
            <a:ext cx="7523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Climate Action Plan 2024 - 2029</a:t>
            </a:r>
            <a:endParaRPr lang="en-IE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F3776-7802-EAEF-DE94-8CC01E09E7ED}"/>
              </a:ext>
            </a:extLst>
          </p:cNvPr>
          <p:cNvSpPr txBox="1"/>
          <p:nvPr/>
        </p:nvSpPr>
        <p:spPr>
          <a:xfrm>
            <a:off x="201575" y="1106266"/>
            <a:ext cx="1033937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Under Section 16 of the Act: Minister may issue guidelines </a:t>
            </a:r>
            <a:r>
              <a:rPr lang="en-IE" sz="2400" dirty="0">
                <a:effectLst/>
                <a:ea typeface="Calibri" panose="020F0502020204030204" pitchFamily="34" charset="0"/>
              </a:rPr>
              <a:t>consistent with furthering the achievement of the national climate objective, to local authorities in respect of the content and preparation of a local authority climate action plan and a local authority shall comply with any such guidelines.’</a:t>
            </a:r>
            <a:r>
              <a:rPr lang="en-GB" sz="2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D8FE4-C46C-03EF-AECA-FC77EE10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19" y="3199532"/>
            <a:ext cx="7130465" cy="2787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EB272-6FB6-98AB-B8D5-CC592EA6F0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89" t="25125" r="-1"/>
          <a:stretch/>
        </p:blipFill>
        <p:spPr>
          <a:xfrm>
            <a:off x="446406" y="3422184"/>
            <a:ext cx="3286028" cy="34290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6AC137-07DB-C211-97A4-46C6BD1EA698}"/>
              </a:ext>
            </a:extLst>
          </p:cNvPr>
          <p:cNvSpPr txBox="1"/>
          <p:nvPr/>
        </p:nvSpPr>
        <p:spPr>
          <a:xfrm>
            <a:off x="281118" y="2885748"/>
            <a:ext cx="368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Draft Guidelines developed by Multi Stakeholder Project Advisory Group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289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"/>
    </mc:Choice>
    <mc:Fallback>
      <p:transition spd="slow" advTm="221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493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South Dublin County Council  Climate Change Action Plan  Implementation Plan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Darby Mullen</dc:creator>
  <cp:lastModifiedBy>Juliene Helbert</cp:lastModifiedBy>
  <cp:revision>22</cp:revision>
  <dcterms:created xsi:type="dcterms:W3CDTF">2022-08-26T12:49:14Z</dcterms:created>
  <dcterms:modified xsi:type="dcterms:W3CDTF">2023-02-02T10:53:59Z</dcterms:modified>
</cp:coreProperties>
</file>