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71" r:id="rId3"/>
    <p:sldId id="301" r:id="rId4"/>
    <p:sldId id="299" r:id="rId5"/>
    <p:sldId id="291" r:id="rId6"/>
    <p:sldId id="302" r:id="rId7"/>
    <p:sldId id="300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A8AB1AD-3C2F-4D04-8508-4EA85469FF32}">
          <p14:sldIdLst>
            <p14:sldId id="256"/>
            <p14:sldId id="271"/>
            <p14:sldId id="301"/>
            <p14:sldId id="299"/>
            <p14:sldId id="291"/>
            <p14:sldId id="302"/>
            <p14:sldId id="3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15" autoAdjust="0"/>
  </p:normalViewPr>
  <p:slideViewPr>
    <p:cSldViewPr>
      <p:cViewPr varScale="1">
        <p:scale>
          <a:sx n="108" d="100"/>
          <a:sy n="108" d="100"/>
        </p:scale>
        <p:origin x="96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242A3C-F739-4D1F-BC6E-001A16BD1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B7276E-9DE3-420A-A42A-16F772D638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5FAF4A-0DD9-442E-BACE-BA5FAE7A31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FD3EC-EA73-4C31-A51F-18326F1D83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79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72D720-EB16-4A4F-B69B-51D66F10B8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52DA5B-849D-432A-903A-58CA44E2DF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95A8F0-0757-4B32-9C32-A409644BBE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A28C9-1688-4B4B-92CA-406236D269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5466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A35C45-B5EB-428C-BBC9-66EF6FEF1D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9F2A04-6336-48F1-BFEA-FB49646594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55AFC1-D3E6-43CC-B9A2-C397E5B56D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ABC85-2498-4DD8-8B76-5176850628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530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59F461-243D-4B1C-A461-47CD59FDEE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5439CB-23CF-41DE-B848-29781DB19B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4AC01E-2A7A-4E88-9E57-6181AC3AFE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2F1EE-5F0E-4185-A663-2FE8597F5B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146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39F510-0723-482A-B13D-0741FD7E63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ADF503-4621-4C98-AE7D-062E8CAF4E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091EEA-F070-45DF-A1FB-1D6A71D42C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71A45-F2FB-438D-A633-D029B8EA3E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9111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11CE7D-5DD4-4E9C-87FD-61390D35EC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105A7D-ED64-43B9-B718-EE6C1903CE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DD164C-7E66-41BD-A74C-B417C67C4B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187E3-14DC-47DA-AC6E-204EF47062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668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25EB317-2A1F-48D4-86AA-3DEF07E997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9730088-BE5F-438A-B216-124207771B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AA2FF92-F873-4177-A01C-09F0ACA9E7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3CC59-D654-4453-AEF4-9DDC78FC8A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880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3DD252C-F6C7-4920-8725-A82D7FA7FF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D86B306-D5B8-4351-AD11-03D915AE8B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4EB83F5-1E8B-4267-9FDE-4DD2220DE3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5ACE3-220D-4437-996F-BC3ACDB0A6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014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A75959A-FDF7-4D97-B4A4-BA0F875DD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70369A6-E7DF-4E6D-BCE5-F951AEA2B5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4ED385B-483C-48DB-812B-484A74540B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B7E6C-9B7D-4A01-A8A2-75AC72D668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239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F61088-B92F-4CEA-9FB2-160379856C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454481-0C98-4335-AC17-20AC037EBB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AC1D3B-D134-42B6-8E60-F341304AE2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E699E-B285-442B-881B-464373287C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8779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2DBBA0-2FB6-4251-A766-6BECFE23E2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A11C10-F492-4FB8-A656-2695015A02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0430EA-AF9A-42A6-A71A-DB2D808426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00DA9-0873-4D41-AC49-D9D8DC117C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099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41214EE-DD1E-4792-BAD4-8B6A2B1A4F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5E5FB5-F9A1-4C7A-96FA-8DC3B4C8B5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E8DC36B-4B67-44AD-A045-093CEF5B188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FB3DD72-EA9D-45F3-A48A-371270589ED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42C7D3E-CF30-44D3-8A8D-873CD51CFC1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3C4D891-3561-4A30-9C1A-7177956E6E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1">
            <a:extLst>
              <a:ext uri="{FF2B5EF4-FFF2-40B4-BE49-F238E27FC236}">
                <a16:creationId xmlns:a16="http://schemas.microsoft.com/office/drawing/2014/main" id="{7D332806-27EC-4256-AC7C-78A34CF98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2">
            <a:extLst>
              <a:ext uri="{FF2B5EF4-FFF2-40B4-BE49-F238E27FC236}">
                <a16:creationId xmlns:a16="http://schemas.microsoft.com/office/drawing/2014/main" id="{C0E0B696-E59F-4E5C-81E4-30ADD581F15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2588" y="2687638"/>
            <a:ext cx="8305800" cy="1752600"/>
          </a:xfrm>
          <a:noFill/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sz="4800" dirty="0">
                <a:solidFill>
                  <a:schemeClr val="bg1"/>
                </a:solidFill>
              </a:rPr>
              <a:t>2023 Roadworks Programme</a:t>
            </a:r>
          </a:p>
        </p:txBody>
      </p:sp>
      <p:sp>
        <p:nvSpPr>
          <p:cNvPr id="2052" name="Rectangle 33">
            <a:extLst>
              <a:ext uri="{FF2B5EF4-FFF2-40B4-BE49-F238E27FC236}">
                <a16:creationId xmlns:a16="http://schemas.microsoft.com/office/drawing/2014/main" id="{73490459-A12B-48B6-A230-189362E6C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sz="2600" dirty="0">
                <a:solidFill>
                  <a:schemeClr val="bg1"/>
                </a:solidFill>
              </a:rPr>
              <a:t>Clondalkin, Newcastle, Rathcoole, Saggart and Brittas Area Committee Meeting</a:t>
            </a:r>
            <a:r>
              <a:rPr lang="en-US" altLang="en-US" sz="2600" dirty="0">
                <a:solidFill>
                  <a:schemeClr val="bg1"/>
                </a:solidFill>
              </a:rPr>
              <a:t>- January 2023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4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 - Countywide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2023 - €8.2m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€3.4m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 - €3.0m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€400k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€300k 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QBC Upgrades - €100k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Routine Maintenance Works - €1m*</a:t>
            </a: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r>
              <a:rPr lang="en-US" altLang="en-US" sz="1800" dirty="0">
                <a:solidFill>
                  <a:srgbClr val="D95E00"/>
                </a:solidFill>
              </a:rPr>
              <a:t>* Includes hedge cutting, line marking, drainage works etc.</a:t>
            </a: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711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4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 – </a:t>
            </a:r>
            <a:r>
              <a:rPr lang="en-US" altLang="en-US" sz="2400" dirty="0" err="1">
                <a:solidFill>
                  <a:srgbClr val="D95E00"/>
                </a:solidFill>
              </a:rPr>
              <a:t>Tallaght</a:t>
            </a:r>
            <a:r>
              <a:rPr lang="en-US" altLang="en-US" sz="2400" dirty="0">
                <a:solidFill>
                  <a:srgbClr val="D95E00"/>
                </a:solidFill>
              </a:rPr>
              <a:t> 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2023 - €1,863,000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€956,000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 - €582,000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€75,000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Routine Maintenance Works - €250,000</a:t>
            </a: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r>
              <a:rPr lang="en-US" altLang="en-US" sz="1800" dirty="0">
                <a:solidFill>
                  <a:srgbClr val="D95E00"/>
                </a:solidFill>
              </a:rPr>
              <a:t>* Includes hedge cutting, line marking, drainage works etc.</a:t>
            </a: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283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8321968-B58F-E76D-6EF4-EE8F6EBFE4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812303"/>
              </p:ext>
            </p:extLst>
          </p:nvPr>
        </p:nvGraphicFramePr>
        <p:xfrm>
          <a:off x="539552" y="2276872"/>
          <a:ext cx="6048672" cy="34563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48435">
                  <a:extLst>
                    <a:ext uri="{9D8B030D-6E8A-4147-A177-3AD203B41FA5}">
                      <a16:colId xmlns:a16="http://schemas.microsoft.com/office/drawing/2014/main" val="3904415857"/>
                    </a:ext>
                  </a:extLst>
                </a:gridCol>
                <a:gridCol w="1289062">
                  <a:extLst>
                    <a:ext uri="{9D8B030D-6E8A-4147-A177-3AD203B41FA5}">
                      <a16:colId xmlns:a16="http://schemas.microsoft.com/office/drawing/2014/main" val="2256367676"/>
                    </a:ext>
                  </a:extLst>
                </a:gridCol>
                <a:gridCol w="2611175">
                  <a:extLst>
                    <a:ext uri="{9D8B030D-6E8A-4147-A177-3AD203B41FA5}">
                      <a16:colId xmlns:a16="http://schemas.microsoft.com/office/drawing/2014/main" val="1624756061"/>
                    </a:ext>
                  </a:extLst>
                </a:gridCol>
              </a:tblGrid>
              <a:tr h="942649">
                <a:tc>
                  <a:txBody>
                    <a:bodyPr/>
                    <a:lstStyle/>
                    <a:p>
                      <a:pPr algn="l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Countywide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Clondalkin, Newcastle, Rathcoole, Saggart, Brittas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91557799"/>
                  </a:ext>
                </a:extLst>
              </a:tr>
              <a:tr h="31421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Road Resurfacing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62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6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84759288"/>
                  </a:ext>
                </a:extLst>
              </a:tr>
              <a:tr h="31421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Footpath Repair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77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11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65651392"/>
                  </a:ext>
                </a:extLst>
              </a:tr>
              <a:tr h="31421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Cycle Track Maintenance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6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2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19519777"/>
                  </a:ext>
                </a:extLst>
              </a:tr>
              <a:tr h="31421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QBC Maintenance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2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0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16469922"/>
                  </a:ext>
                </a:extLst>
              </a:tr>
              <a:tr h="62843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Social Housing Pavement Improvements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7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2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46640718"/>
                  </a:ext>
                </a:extLst>
              </a:tr>
              <a:tr h="314217">
                <a:tc>
                  <a:txBody>
                    <a:bodyPr/>
                    <a:lstStyle/>
                    <a:p>
                      <a:pPr algn="l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27688839"/>
                  </a:ext>
                </a:extLst>
              </a:tr>
              <a:tr h="31421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b="1" u="none" strike="noStrike">
                          <a:effectLst/>
                        </a:rPr>
                        <a:t>Total</a:t>
                      </a:r>
                      <a:endParaRPr lang="en-I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1" u="none" strike="noStrike">
                          <a:effectLst/>
                        </a:rPr>
                        <a:t>154</a:t>
                      </a:r>
                      <a:endParaRPr lang="en-I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1" u="none" strike="noStrike" dirty="0">
                          <a:effectLst/>
                        </a:rPr>
                        <a:t>21</a:t>
                      </a:r>
                      <a:endParaRPr lang="en-I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783483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1328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GB" altLang="en-US" sz="2400" dirty="0">
                <a:solidFill>
                  <a:srgbClr val="D95E00"/>
                </a:solidFill>
              </a:rPr>
              <a:t>Clondalkin, Newcastle, Rathcoole, </a:t>
            </a:r>
          </a:p>
          <a:p>
            <a:pPr eaLnBrk="1" hangingPunct="1">
              <a:buFontTx/>
              <a:buNone/>
            </a:pPr>
            <a:r>
              <a:rPr lang="en-GB" altLang="en-US" sz="2400" dirty="0">
                <a:solidFill>
                  <a:srgbClr val="D95E00"/>
                </a:solidFill>
              </a:rPr>
              <a:t>Saggart and Brittas </a:t>
            </a:r>
            <a:r>
              <a:rPr lang="en-US" altLang="en-US" sz="2400" dirty="0">
                <a:solidFill>
                  <a:srgbClr val="D95E00"/>
                </a:solidFill>
              </a:rPr>
              <a:t>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Road Resurfacing - €956,000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B49E769-BC0E-3296-2BAD-837E0ED73A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8733407"/>
              </p:ext>
            </p:extLst>
          </p:nvPr>
        </p:nvGraphicFramePr>
        <p:xfrm>
          <a:off x="539552" y="2780928"/>
          <a:ext cx="5616624" cy="30243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val="444869645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513225927"/>
                    </a:ext>
                  </a:extLst>
                </a:gridCol>
              </a:tblGrid>
              <a:tr h="3024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Shady Lane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€30,000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16679486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Meagan's Lane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€60,000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57744155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Adamstown rd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€93,000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5881577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Aylmer Rd. Retaining Wall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€85,000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7811591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Aylmer Rd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€75,000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58579458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New Nangor Rd S3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€135,000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63507392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New Nangor Rd S2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€126,000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93788013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New Nangor Rd S1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€192,000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12876763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Citywest Rd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€95,000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22853239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Oakwood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€65,000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08185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5436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GB" altLang="en-US" sz="2400" dirty="0">
                <a:solidFill>
                  <a:srgbClr val="D95E00"/>
                </a:solidFill>
              </a:rPr>
              <a:t>Clondalkin, Newcastle, Rathcoole, </a:t>
            </a:r>
          </a:p>
          <a:p>
            <a:pPr eaLnBrk="1" hangingPunct="1">
              <a:buFontTx/>
              <a:buNone/>
            </a:pPr>
            <a:r>
              <a:rPr lang="en-GB" altLang="en-US" sz="2400" dirty="0">
                <a:solidFill>
                  <a:srgbClr val="D95E00"/>
                </a:solidFill>
              </a:rPr>
              <a:t>Saggart and Brittas </a:t>
            </a:r>
            <a:r>
              <a:rPr lang="en-US" altLang="en-US" sz="2400" dirty="0">
                <a:solidFill>
                  <a:srgbClr val="D95E00"/>
                </a:solidFill>
              </a:rPr>
              <a:t>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Footpath Repair - €582,000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5F6725F-5950-E2B3-A4C9-74032B6D5D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52806"/>
              </p:ext>
            </p:extLst>
          </p:nvPr>
        </p:nvGraphicFramePr>
        <p:xfrm>
          <a:off x="467544" y="2636912"/>
          <a:ext cx="4392488" cy="39604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2816210973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562316763"/>
                    </a:ext>
                  </a:extLst>
                </a:gridCol>
              </a:tblGrid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Floraville Estate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€25,000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52724562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Woodford Estate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€110,000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04015058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Monastery Estate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€30,000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35929849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Commons rd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€40,000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69086894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u="none" strike="noStrike">
                          <a:effectLst/>
                        </a:rPr>
                        <a:t>Lealand Estate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€20,000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57308783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Castle rd Saggart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€65,000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56999516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Forest Hills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€45,000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47979876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Monksfield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€25,000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46281639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Beech Lawn Rathcoole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€25,000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3124213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Pairc Mhuire Saggart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€25,000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92301471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Oak Way / Willow Ave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€30,000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93836311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Pinewood Estate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€60,000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28262598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St John Dr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€25,000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65124787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Rockfield Drive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>
                          <a:effectLst/>
                        </a:rPr>
                        <a:t>€32,000</a:t>
                      </a:r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56395242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u="none" strike="noStrike">
                          <a:effectLst/>
                        </a:rPr>
                        <a:t>Station rd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u="none" strike="noStrike" dirty="0">
                          <a:effectLst/>
                        </a:rPr>
                        <a:t>€25,000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106032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8538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9C6DE50-1D0B-DEEE-168E-0F03EB6B5C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1213816"/>
              </p:ext>
            </p:extLst>
          </p:nvPr>
        </p:nvGraphicFramePr>
        <p:xfrm>
          <a:off x="683568" y="2492896"/>
          <a:ext cx="6910536" cy="9586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38127">
                  <a:extLst>
                    <a:ext uri="{9D8B030D-6E8A-4147-A177-3AD203B41FA5}">
                      <a16:colId xmlns:a16="http://schemas.microsoft.com/office/drawing/2014/main" val="285016415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1640406606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972963354"/>
                    </a:ext>
                  </a:extLst>
                </a:gridCol>
              </a:tblGrid>
              <a:tr h="432048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Social Housing </a:t>
                      </a:r>
                    </a:p>
                    <a:p>
                      <a:pPr algn="l" fontAlgn="ctr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Pavement Improvement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u="none" strike="noStrike">
                          <a:effectLst/>
                        </a:rPr>
                        <a:t>Oldchurch Avenue</a:t>
                      </a:r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200" u="none" strike="noStrike" dirty="0">
                          <a:effectLst/>
                        </a:rPr>
                        <a:t>€35,000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extLst>
                  <a:ext uri="{0D108BD9-81ED-4DB2-BD59-A6C34878D82A}">
                    <a16:rowId xmlns:a16="http://schemas.microsoft.com/office/drawing/2014/main" val="915016020"/>
                  </a:ext>
                </a:extLst>
              </a:tr>
              <a:tr h="526634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u="none" strike="noStrike" dirty="0">
                          <a:effectLst/>
                        </a:rPr>
                        <a:t>Lealand Estate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200" u="none" strike="noStrike" dirty="0">
                          <a:effectLst/>
                        </a:rPr>
                        <a:t>€40,000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extLst>
                  <a:ext uri="{0D108BD9-81ED-4DB2-BD59-A6C34878D82A}">
                    <a16:rowId xmlns:a16="http://schemas.microsoft.com/office/drawing/2014/main" val="3802635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6725611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10463</TotalTime>
  <Words>311</Words>
  <Application>Microsoft Office PowerPoint</Application>
  <PresentationFormat>On-screen Show (4:3)</PresentationFormat>
  <Paragraphs>118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Clarke</dc:creator>
  <cp:lastModifiedBy>Gary Walsh</cp:lastModifiedBy>
  <cp:revision>63</cp:revision>
  <dcterms:created xsi:type="dcterms:W3CDTF">2007-03-26T15:59:42Z</dcterms:created>
  <dcterms:modified xsi:type="dcterms:W3CDTF">2023-01-04T14:50:38Z</dcterms:modified>
</cp:coreProperties>
</file>