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1" r:id="rId3"/>
    <p:sldId id="301" r:id="rId4"/>
    <p:sldId id="299" r:id="rId5"/>
    <p:sldId id="291" r:id="rId6"/>
    <p:sldId id="302" r:id="rId7"/>
    <p:sldId id="303" r:id="rId8"/>
    <p:sldId id="304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8AB1AD-3C2F-4D04-8508-4EA85469FF32}">
          <p14:sldIdLst>
            <p14:sldId id="256"/>
            <p14:sldId id="271"/>
            <p14:sldId id="301"/>
            <p14:sldId id="299"/>
            <p14:sldId id="291"/>
            <p14:sldId id="302"/>
            <p14:sldId id="303"/>
            <p14:sldId id="304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42A3C-F739-4D1F-BC6E-001A16BD1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7276E-9DE3-420A-A42A-16F772D63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FAF4A-0DD9-442E-BACE-BA5FAE7A3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D3EC-EA73-4C31-A51F-18326F1D8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9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72D720-EB16-4A4F-B69B-51D66F10B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2DA5B-849D-432A-903A-58CA44E2D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95A8F0-0757-4B32-9C32-A409644BB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A28C9-1688-4B4B-92CA-406236D26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4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35C45-B5EB-428C-BBC9-66EF6FEF1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9F2A04-6336-48F1-BFEA-FB4964659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55AFC1-D3E6-43CC-B9A2-C397E5B56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BC85-2498-4DD8-8B76-517685062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30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59F461-243D-4B1C-A461-47CD59FDE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439CB-23CF-41DE-B848-29781DB19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AC01E-2A7A-4E88-9E57-6181AC3AF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F1EE-5F0E-4185-A663-2FE8597F5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14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9F510-0723-482A-B13D-0741FD7E6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DF503-4621-4C98-AE7D-062E8CAF4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091EEA-F070-45DF-A1FB-1D6A71D4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1A45-F2FB-438D-A633-D029B8EA3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1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1CE7D-5DD4-4E9C-87FD-61390D35E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05A7D-ED64-43B9-B718-EE6C1903C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D164C-7E66-41BD-A74C-B417C67C4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87E3-14DC-47DA-AC6E-204EF4706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66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5EB317-2A1F-48D4-86AA-3DEF07E99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730088-BE5F-438A-B216-124207771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A2FF92-F873-4177-A01C-09F0ACA9E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CC59-D654-4453-AEF4-9DDC78FC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80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DD252C-F6C7-4920-8725-A82D7FA7F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86B306-D5B8-4351-AD11-03D915AE8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EB83F5-1E8B-4267-9FDE-4DD2220DE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ACE3-220D-4437-996F-BC3ACDB0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1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75959A-FDF7-4D97-B4A4-BA0F875DD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369A6-E7DF-4E6D-BCE5-F951AEA2B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ED385B-483C-48DB-812B-484A7454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B7E6C-9B7D-4A01-A8A2-75AC72D6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3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61088-B92F-4CEA-9FB2-160379856C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54481-0C98-4335-AC17-20AC037EBB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AC1D3B-D134-42B6-8E60-F341304AE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699E-B285-442B-881B-46437328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7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DBBA0-2FB6-4251-A766-6BECFE23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11C10-F492-4FB8-A656-2695015A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430EA-AF9A-42A6-A71A-DB2D80842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0DA9-0873-4D41-AC49-D9D8DC11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214EE-DD1E-4792-BAD4-8B6A2B1A4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5E5FB5-F9A1-4C7A-96FA-8DC3B4C8B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8DC36B-4B67-44AD-A045-093CEF5B18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FB3DD72-EA9D-45F3-A48A-371270589E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2C7D3E-CF30-44D3-8A8D-873CD51CFC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C4D891-3561-4A30-9C1A-7177956E6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>
            <a:extLst>
              <a:ext uri="{FF2B5EF4-FFF2-40B4-BE49-F238E27FC236}">
                <a16:creationId xmlns:a16="http://schemas.microsoft.com/office/drawing/2014/main" id="{7D332806-27EC-4256-AC7C-78A34CF9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2">
            <a:extLst>
              <a:ext uri="{FF2B5EF4-FFF2-40B4-BE49-F238E27FC236}">
                <a16:creationId xmlns:a16="http://schemas.microsoft.com/office/drawing/2014/main" id="{C0E0B696-E59F-4E5C-81E4-30ADD581F1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2588" y="2687638"/>
            <a:ext cx="8305800" cy="1752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800" dirty="0">
                <a:solidFill>
                  <a:schemeClr val="bg1"/>
                </a:solidFill>
              </a:rPr>
              <a:t>2023 Roadworks Programme</a:t>
            </a:r>
          </a:p>
        </p:txBody>
      </p:sp>
      <p:sp>
        <p:nvSpPr>
          <p:cNvPr id="2052" name="Rectangle 33">
            <a:extLst>
              <a:ext uri="{FF2B5EF4-FFF2-40B4-BE49-F238E27FC236}">
                <a16:creationId xmlns:a16="http://schemas.microsoft.com/office/drawing/2014/main" id="{73490459-A12B-48B6-A230-189362E6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600" dirty="0">
                <a:solidFill>
                  <a:schemeClr val="bg1"/>
                </a:solidFill>
              </a:rPr>
              <a:t>Rathfarnham / Templeogue / Firhouse / Bohernabreena Area Committee Meeting</a:t>
            </a:r>
            <a:r>
              <a:rPr lang="en-US" altLang="en-US" sz="2600" dirty="0">
                <a:solidFill>
                  <a:schemeClr val="bg1"/>
                </a:solidFill>
              </a:rPr>
              <a:t>- January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- Countywide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€8.2m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€3.4m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€3.0m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€400k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Social Housing Estate Upgrades - €300k 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€100k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€1m*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800" dirty="0">
                <a:solidFill>
                  <a:srgbClr val="D95E00"/>
                </a:solidFill>
              </a:rPr>
              <a:t>* Includes hedge cutting, line marking, drainage works etc.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4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 – RTFB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D95E00"/>
                </a:solidFill>
              </a:rPr>
              <a:t>Total Budget 2023 - €2,240,000</a:t>
            </a:r>
          </a:p>
          <a:p>
            <a:pPr marL="0" indent="0" eaLnBrk="1" hangingPunct="1">
              <a:buNone/>
            </a:pPr>
            <a:endParaRPr lang="en-US" altLang="en-US" sz="2800" dirty="0">
              <a:solidFill>
                <a:srgbClr val="D95E00"/>
              </a:solidFill>
            </a:endParaRP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Road Resurfacing – €785,000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Footpath Repairs - €955,000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Cycle Track Maintenance - €200,000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QBC Upgrades - €50,000</a:t>
            </a:r>
          </a:p>
          <a:p>
            <a:pPr lvl="1" eaLnBrk="1" hangingPunct="1"/>
            <a:r>
              <a:rPr lang="en-US" altLang="en-US" sz="1800" dirty="0">
                <a:solidFill>
                  <a:srgbClr val="D95E00"/>
                </a:solidFill>
              </a:rPr>
              <a:t>Routine Maintenance Works - €250,000</a:t>
            </a:r>
          </a:p>
          <a:p>
            <a:pPr lvl="1" eaLnBrk="1" hangingPunct="1"/>
            <a:endParaRPr lang="en-US" altLang="en-US" sz="18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en-US" sz="1800" dirty="0">
                <a:solidFill>
                  <a:srgbClr val="D95E00"/>
                </a:solidFill>
              </a:rPr>
              <a:t>* Includes hedge cutting, line marking, drainage works etc.</a:t>
            </a:r>
          </a:p>
          <a:p>
            <a:pPr lvl="1" eaLnBrk="1" hangingPunct="1"/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8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1588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Summary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457200" lvl="1" indent="0" eaLnBrk="1" hangingPunct="1">
              <a:buNone/>
            </a:pPr>
            <a:endParaRPr lang="en-US" altLang="en-US" sz="16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0A566E-BFD5-5C12-DEB5-2B5754437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1448"/>
              </p:ext>
            </p:extLst>
          </p:nvPr>
        </p:nvGraphicFramePr>
        <p:xfrm>
          <a:off x="899592" y="2276872"/>
          <a:ext cx="5976664" cy="3816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648">
                  <a:extLst>
                    <a:ext uri="{9D8B030D-6E8A-4147-A177-3AD203B41FA5}">
                      <a16:colId xmlns:a16="http://schemas.microsoft.com/office/drawing/2014/main" val="3111487602"/>
                    </a:ext>
                  </a:extLst>
                </a:gridCol>
                <a:gridCol w="1226789">
                  <a:extLst>
                    <a:ext uri="{9D8B030D-6E8A-4147-A177-3AD203B41FA5}">
                      <a16:colId xmlns:a16="http://schemas.microsoft.com/office/drawing/2014/main" val="2286716895"/>
                    </a:ext>
                  </a:extLst>
                </a:gridCol>
                <a:gridCol w="1226789">
                  <a:extLst>
                    <a:ext uri="{9D8B030D-6E8A-4147-A177-3AD203B41FA5}">
                      <a16:colId xmlns:a16="http://schemas.microsoft.com/office/drawing/2014/main" val="2456466937"/>
                    </a:ext>
                  </a:extLst>
                </a:gridCol>
                <a:gridCol w="1478438">
                  <a:extLst>
                    <a:ext uri="{9D8B030D-6E8A-4147-A177-3AD203B41FA5}">
                      <a16:colId xmlns:a16="http://schemas.microsoft.com/office/drawing/2014/main" val="1095350188"/>
                    </a:ext>
                  </a:extLst>
                </a:gridCol>
              </a:tblGrid>
              <a:tr h="508856">
                <a:tc>
                  <a:txBody>
                    <a:bodyPr/>
                    <a:lstStyle/>
                    <a:p>
                      <a:pPr algn="l" fontAlgn="ctr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Countywide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Templeogue Rathfarnham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Firhouse Bohernabreena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2520693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Road Resurfacing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62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12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9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32449753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Footpath Repair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77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16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5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6545905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Cycle Track Maintenance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6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3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3430711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QBC Maintenance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2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1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53393858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pPr algn="l" fontAlgn="ctr"/>
                      <a:r>
                        <a:rPr lang="en-IE" sz="1200" u="none" strike="noStrike">
                          <a:effectLst/>
                        </a:rPr>
                        <a:t>Social Housing Pavement Improvements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7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u="none" strike="noStrike">
                          <a:effectLst/>
                        </a:rPr>
                        <a:t>0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78277756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3304465"/>
                  </a:ext>
                </a:extLst>
              </a:tr>
              <a:tr h="508856"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b="1" u="none" strike="noStrike">
                          <a:effectLst/>
                        </a:rPr>
                        <a:t>Total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b="1" u="none" strike="noStrike">
                          <a:effectLst/>
                        </a:rPr>
                        <a:t>154</a:t>
                      </a:r>
                      <a:endParaRPr lang="en-I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</a:rPr>
                        <a:t>32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200" b="1" u="none" strike="noStrike" dirty="0">
                          <a:effectLst/>
                        </a:rPr>
                        <a:t>14</a:t>
                      </a:r>
                      <a:endParaRPr lang="en-I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192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2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€435,000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4E82AC-EE2B-5998-336E-9D20BF278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163219"/>
              </p:ext>
            </p:extLst>
          </p:nvPr>
        </p:nvGraphicFramePr>
        <p:xfrm>
          <a:off x="381000" y="2636912"/>
          <a:ext cx="5631160" cy="352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25683871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8409122"/>
                    </a:ext>
                  </a:extLst>
                </a:gridCol>
              </a:tblGrid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Limekiln Road (Phase 2)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5715346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Cherryfield Road (Phase 1)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5569306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Kimmage Road West and Cromwellsfort Road (Phase 2)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2863036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Crannagh, Rathfarnham Park and Ballytore Estate (Phase 2)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4926036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Turnpike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€60,000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8525035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Marian Road and Crescent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8431694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Glendoher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31448623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Templeogue Lodge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3615762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Orwell Park Glen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8163945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Butterfield Park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5177303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IE" sz="1100" u="none" strike="noStrike">
                          <a:effectLst/>
                        </a:rPr>
                        <a:t>Hawthorn/Holly Road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€45,000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148360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Rathfarnham Main Street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784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3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Rathfarnham Templeogue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€625,000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31B5A5-9C16-2696-BDA6-BCD7AA72D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16859"/>
              </p:ext>
            </p:extLst>
          </p:nvPr>
        </p:nvGraphicFramePr>
        <p:xfrm>
          <a:off x="467545" y="2545203"/>
          <a:ext cx="4248472" cy="408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2785960849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3522407523"/>
                    </a:ext>
                  </a:extLst>
                </a:gridCol>
              </a:tblGrid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Ballyboden Crescent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5327927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Ballyroan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€40,000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6807941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Ballytore and Crannagh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€45,000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4100719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Boden Park, The Close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2566408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College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1067758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Coolamber Court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5660630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Cypress Grove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€30,000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41916090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Dargle Wood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908298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Fortfield Estate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€100,000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4722796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Glendown Avenue &amp; Court 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€40,000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117366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Manor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7496586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Owendore Avenue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8557567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Tara Hill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7956908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Whitehall Gardens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€30,000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36537013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Willbrook Estate/Lawn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4811299"/>
                  </a:ext>
                </a:extLst>
              </a:tr>
              <a:tr h="2553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Robinhood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2770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Road Resurfacing - €350,000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B43CCE-AFCF-6F38-1AF0-471C94B95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479831"/>
              </p:ext>
            </p:extLst>
          </p:nvPr>
        </p:nvGraphicFramePr>
        <p:xfrm>
          <a:off x="539552" y="2492896"/>
          <a:ext cx="6480720" cy="338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87767106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51602065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Allagour Road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48666237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R114- Oldmill Junction to Callaghan's Bridge Phase 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6348139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Kiltipper Road- Oldbawn Rd to Killtipper Way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€50,000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9066685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Oldcourt Road-Oldcourt Avenue to Oldcourt Cottages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892038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Allenton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1876208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Cruagh Road- Lookout to Junction with R116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€60,000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7104235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Tibradden Road Phase 2- M50 underpass roundabout (DLRs) westwards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€40,000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30847908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Carraiglea Downs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196390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Ballycullen Avenue (Junction of Firhouse Road)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€25,000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398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14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" y="-528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Firhouse Bohernabreena LEA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D95E00"/>
                </a:solidFill>
              </a:rPr>
              <a:t>Footpath Repair - €330,000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9C8697-EC17-0795-D020-F0BDF2DA9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3810"/>
              </p:ext>
            </p:extLst>
          </p:nvPr>
        </p:nvGraphicFramePr>
        <p:xfrm>
          <a:off x="467544" y="2508250"/>
          <a:ext cx="5400600" cy="214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63289485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555516256"/>
                    </a:ext>
                  </a:extLst>
                </a:gridCol>
              </a:tblGrid>
              <a:tr h="4289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Allenton Road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€55,000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3233173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Woodlawn Park Drive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€55,000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62327209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Oldcourt Avenue and Close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€80,000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3118618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Glencarraig Estate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>
                          <a:effectLst/>
                        </a:rPr>
                        <a:t>€65,000</a:t>
                      </a:r>
                      <a:endParaRPr lang="en-I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3550523"/>
                  </a:ext>
                </a:extLst>
              </a:tr>
              <a:tr h="4289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Moyville Estate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100" u="none" strike="noStrike" dirty="0">
                          <a:effectLst/>
                        </a:rPr>
                        <a:t>€75,000</a:t>
                      </a:r>
                      <a:endParaRPr lang="en-I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802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2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90B9B6F-E4C2-4FF3-8B8E-9625EFA0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DBFE374-936B-4538-97F8-CD496D15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4705"/>
            <a:ext cx="8382000" cy="563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2400" dirty="0">
              <a:solidFill>
                <a:srgbClr val="D95E00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51626F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A43966-863B-5486-C6E0-EAC483B1C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35076"/>
              </p:ext>
            </p:extLst>
          </p:nvPr>
        </p:nvGraphicFramePr>
        <p:xfrm>
          <a:off x="685801" y="2462190"/>
          <a:ext cx="6910536" cy="111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7">
                  <a:extLst>
                    <a:ext uri="{9D8B030D-6E8A-4147-A177-3AD203B41FA5}">
                      <a16:colId xmlns:a16="http://schemas.microsoft.com/office/drawing/2014/main" val="418823698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66319290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662715526"/>
                    </a:ext>
                  </a:extLst>
                </a:gridCol>
              </a:tblGrid>
              <a:tr h="3702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Cycle Track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Ballyboden Road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€80,000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017704643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Templeogue Road R137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€60,000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995798411"/>
                  </a:ext>
                </a:extLst>
              </a:tr>
              <a:tr h="370275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Ballyroan Road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€60,000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0267625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958F94A-F491-E462-E4C1-4948921E5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078264"/>
              </p:ext>
            </p:extLst>
          </p:nvPr>
        </p:nvGraphicFramePr>
        <p:xfrm>
          <a:off x="685800" y="4151544"/>
          <a:ext cx="6910536" cy="42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38128">
                  <a:extLst>
                    <a:ext uri="{9D8B030D-6E8A-4147-A177-3AD203B41FA5}">
                      <a16:colId xmlns:a16="http://schemas.microsoft.com/office/drawing/2014/main" val="377809182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70014879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78631768"/>
                    </a:ext>
                  </a:extLst>
                </a:gridCol>
              </a:tblGrid>
              <a:tr h="429584"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solidFill>
                            <a:srgbClr val="D95E00"/>
                          </a:solidFill>
                          <a:effectLst/>
                        </a:rPr>
                        <a:t>QBC Maintenance</a:t>
                      </a:r>
                      <a:endParaRPr lang="en-IE" sz="2000" b="1" i="0" u="none" strike="noStrike" dirty="0">
                        <a:solidFill>
                          <a:srgbClr val="D95E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200" u="none" strike="noStrike" dirty="0">
                          <a:effectLst/>
                        </a:rPr>
                        <a:t>Templeogue Road R137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200" u="none" strike="noStrike" dirty="0">
                          <a:effectLst/>
                        </a:rPr>
                        <a:t>€50,000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74" marR="5474" marT="5474" marB="0" anchor="ctr"/>
                </a:tc>
                <a:extLst>
                  <a:ext uri="{0D108BD9-81ED-4DB2-BD59-A6C34878D82A}">
                    <a16:rowId xmlns:a16="http://schemas.microsoft.com/office/drawing/2014/main" val="164656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56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10423</TotalTime>
  <Words>459</Words>
  <Application>Microsoft Office PowerPoint</Application>
  <PresentationFormat>On-screen Show (4:3)</PresentationFormat>
  <Paragraphs>167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Clarke</dc:creator>
  <cp:lastModifiedBy>Gary Walsh</cp:lastModifiedBy>
  <cp:revision>62</cp:revision>
  <dcterms:created xsi:type="dcterms:W3CDTF">2007-03-26T15:59:42Z</dcterms:created>
  <dcterms:modified xsi:type="dcterms:W3CDTF">2023-01-04T14:45:12Z</dcterms:modified>
</cp:coreProperties>
</file>