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75" r:id="rId3"/>
    <p:sldId id="288" r:id="rId4"/>
    <p:sldId id="632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6A75D-765A-4DC7-BE64-EA99A94C61D1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0EC84-429A-4272-A1FA-E6E9DA9CAB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867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195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F5DB-504F-1758-D2A1-1ED1FD3DB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7B9BF-C20C-13B8-5085-1D6A269B1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F3E03-DEAC-F4A8-F392-F6208ED2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DD851-DEE0-10DF-9170-0F8A3473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14554-D552-8EB1-040F-45CC90A7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400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C7AA-7A72-9A00-0CAC-691B3A2A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7ADB7-3E76-9CA8-F63D-CAE9071F0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65BF8-DC59-8F69-1F22-1BE16608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8D583-514B-1FC6-D793-E4B53D79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C398-66EB-8CDD-00A4-B9176F1E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032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FA910-0E84-611A-5D53-8E45B16A6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032F3-2E01-E7A7-ECFF-1778D6230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9517A-9E9B-07EC-306A-4C310830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31AC-5015-7E82-546D-D504C5BD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14A5-BF84-B43D-E96A-7C9E4EB0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404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63F1-9211-3BB4-825E-6EE33193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51E-1264-E3F9-8CA5-1D6B10787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9024B-1530-38C3-B6DA-4A2EAF20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D5658-DA1D-FCB3-A24E-9DD14DE7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FB3E7-F3A5-C5CC-8E28-40AB3838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999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2EC4-7025-93E4-76FC-AD0CDF57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2FDF5-1C49-42F3-C3BB-9E11245C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74D19-B38D-C0CA-AC47-3C2879C5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5B625-0864-04B7-04EE-A6F5416D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A90D-CACA-710F-C8A5-C8F9C21A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877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6B96-FC1F-4D01-D86C-08814199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9926-C941-A800-FE4D-BDD00F0D3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8362F-ECCC-5BA7-B45B-E5522CE40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B84CA-50F5-975D-8789-1683B35A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E8566-482D-8FBE-78D3-42241A8A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EE900-0954-95B7-81AC-C04EF2B0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235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D78F-4FE9-07A5-5515-B3C81F4C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D29C7-6AB1-35AE-FA8C-6507EC1E6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9585C-2945-8F2E-3528-774A6707C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3C9C5-693C-F2F4-9DA0-9A57C2C70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D8760-E1D4-CEAA-71DE-9F892BE61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87E83-D760-DAD8-2FEB-BA10C962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98ECE-7159-1D3D-2DA4-B630DC27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305F6-05FC-A67C-8C5D-3B05A188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957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F1A3-5CAC-2D89-E2A8-50E70334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F26A5-AF4D-5F08-0DBA-57C01E1A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2121F-76FB-B332-DE6B-9FA42629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C71C6-BEA0-D585-A0E6-7939BE69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484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30B3F-F254-519E-ADAA-12BD3C18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3B1BD-1B32-3493-B1A0-6A2F7E78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E7B5B-B22D-B4E0-CDA8-F2100A9F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160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5674-57F7-089A-8EBA-AFC8776E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E1F10-CB17-DCB8-B5C2-7B785FB5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DD958-D4A8-5F9F-CDC9-054D3CCA4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80FB9-34BB-7BF6-3CB3-373740C4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F97CD-6B96-3FCA-E7B5-9F8A33D4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E5059-0D9B-C1B6-21EE-21C0AF11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348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76A1-C976-4AF4-8204-0906EE42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476D5-BDBC-86E7-BB52-AD0BECCB6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3675-31E7-40D3-9B98-E545C3B06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05786-A1A4-B008-2C82-8ECA2EB3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70CCE-2E9A-2BC6-6561-43FA39A5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F7AE2-F549-6E52-8438-68594C8E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865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CF9152-B9D7-2CAA-1B88-4D590236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45F53-A9BA-AB4B-2A32-FCB9DB8CF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372AF-9B64-1E10-7DFE-ABCCBBEF4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7CB7-24FE-40BD-8B40-5660356D1A96}" type="datetimeFigureOut">
              <a:rPr lang="en-IE" smtClean="0"/>
              <a:t>20/12/2022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191C-AE56-BEEB-3847-F1C2805DE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27AA4-AA88-8F51-717F-5DEBAF8D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996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BB5BDFF-C320-49E4-8851-0C130EA3505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9EBD09-FC23-4A9A-B364-EA1D89CBA66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87776" y="2070145"/>
            <a:ext cx="10099552" cy="3300947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4000" dirty="0">
                <a:solidFill>
                  <a:srgbClr val="3D3D3D"/>
                </a:solidFill>
              </a:rPr>
              <a:t>Balgaddy UPDATE</a:t>
            </a:r>
            <a:br>
              <a:rPr lang="en-US" sz="4000" dirty="0">
                <a:solidFill>
                  <a:srgbClr val="3D3D3D"/>
                </a:solidFill>
              </a:rPr>
            </a:b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Area Committee Meeting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20</a:t>
            </a:r>
            <a:r>
              <a:rPr lang="en-US" sz="2800" baseline="30000" dirty="0">
                <a:solidFill>
                  <a:schemeClr val="accent2"/>
                </a:solidFill>
              </a:rPr>
              <a:t>th</a:t>
            </a:r>
            <a:r>
              <a:rPr lang="en-US" sz="2800" dirty="0">
                <a:solidFill>
                  <a:schemeClr val="accent2"/>
                </a:solidFill>
              </a:rPr>
              <a:t> December  2022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D5C52A-7EAF-40FB-945B-2C0CAA6C670B}"/>
              </a:ext>
            </a:extLst>
          </p:cNvPr>
          <p:cNvSpPr>
            <a:spLocks noMove="1" noResize="1"/>
          </p:cNvSpPr>
          <p:nvPr/>
        </p:nvSpPr>
        <p:spPr>
          <a:xfrm>
            <a:off x="446528" y="457200"/>
            <a:ext cx="7579571" cy="643609"/>
          </a:xfrm>
          <a:prstGeom prst="rect">
            <a:avLst/>
          </a:prstGeom>
          <a:solidFill>
            <a:srgbClr val="ED842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1516C9E-42EB-4154-8856-364A1E9A46DE}"/>
              </a:ext>
            </a:extLst>
          </p:cNvPr>
          <p:cNvSpPr>
            <a:spLocks noMove="1" noResize="1"/>
          </p:cNvSpPr>
          <p:nvPr/>
        </p:nvSpPr>
        <p:spPr>
          <a:xfrm>
            <a:off x="8129875" y="453642"/>
            <a:ext cx="3615592" cy="645109"/>
          </a:xfrm>
          <a:prstGeom prst="rect">
            <a:avLst/>
          </a:prstGeom>
          <a:solidFill>
            <a:srgbClr val="969F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A34CEF5-B4C3-46EA-9253-485FAFBD9380}"/>
              </a:ext>
            </a:extLst>
          </p:cNvPr>
          <p:cNvSpPr>
            <a:spLocks noMove="1" noResize="1"/>
          </p:cNvSpPr>
          <p:nvPr/>
        </p:nvSpPr>
        <p:spPr>
          <a:xfrm>
            <a:off x="446528" y="5707629"/>
            <a:ext cx="11293909" cy="649224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AC960178-67AB-4506-95AB-0919B3DC8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784" y="1205111"/>
            <a:ext cx="3418389" cy="14460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0"/>
    </mc:Choice>
    <mc:Fallback xmlns="">
      <p:transition spd="slow" advTm="5770"/>
    </mc:Fallback>
  </mc:AlternateContent>
  <p:extLst>
    <p:ext uri="{E180D4A7-C9FB-4DFB-919C-405C955672EB}">
      <p14:showEvtLst xmlns:p14="http://schemas.microsoft.com/office/powerpoint/2010/main">
        <p14:playEvt time="248" objId="9"/>
        <p14:stopEvt time="248" objId="9"/>
        <p14:playEvt time="248" objId="9"/>
        <p14:stopEvt time="5770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Gill Sans MT" panose="020B0502020104020203" pitchFamily="34" charset="0"/>
              </a:rPr>
              <a:t>Housing Relets 2022 </a:t>
            </a:r>
            <a:endParaRPr lang="en-IE" sz="3600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DBC2F6-5176-4F17-B2CA-CB22E71C0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075508"/>
              </p:ext>
            </p:extLst>
          </p:nvPr>
        </p:nvGraphicFramePr>
        <p:xfrm>
          <a:off x="428924" y="2507865"/>
          <a:ext cx="11334145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13759">
                  <a:extLst>
                    <a:ext uri="{9D8B030D-6E8A-4147-A177-3AD203B41FA5}">
                      <a16:colId xmlns:a16="http://schemas.microsoft.com/office/drawing/2014/main" val="87464822"/>
                    </a:ext>
                  </a:extLst>
                </a:gridCol>
                <a:gridCol w="1926336">
                  <a:extLst>
                    <a:ext uri="{9D8B030D-6E8A-4147-A177-3AD203B41FA5}">
                      <a16:colId xmlns:a16="http://schemas.microsoft.com/office/drawing/2014/main" val="197941162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178214657"/>
                    </a:ext>
                  </a:extLst>
                </a:gridCol>
                <a:gridCol w="1763008">
                  <a:extLst>
                    <a:ext uri="{9D8B030D-6E8A-4147-A177-3AD203B41FA5}">
                      <a16:colId xmlns:a16="http://schemas.microsoft.com/office/drawing/2014/main" val="2057908659"/>
                    </a:ext>
                  </a:extLst>
                </a:gridCol>
                <a:gridCol w="2219362">
                  <a:extLst>
                    <a:ext uri="{9D8B030D-6E8A-4147-A177-3AD203B41FA5}">
                      <a16:colId xmlns:a16="http://schemas.microsoft.com/office/drawing/2014/main" val="239847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latin typeface="+mn-lt"/>
                        </a:rPr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Ready </a:t>
                      </a:r>
                      <a:endParaRPr lang="en-IE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In progress </a:t>
                      </a:r>
                      <a:endParaRPr lang="en-IE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Quotation Stage</a:t>
                      </a:r>
                      <a:endParaRPr lang="en-IE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Total </a:t>
                      </a:r>
                      <a:endParaRPr lang="en-IE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086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latin typeface="+mn-lt"/>
                        </a:rPr>
                        <a:t>Number of Re-lets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2</a:t>
                      </a:r>
                      <a:endParaRPr lang="en-IE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4</a:t>
                      </a:r>
                      <a:endParaRPr lang="en-IE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16</a:t>
                      </a:r>
                      <a:endParaRPr lang="en-IE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22</a:t>
                      </a:r>
                      <a:endParaRPr lang="en-IE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988076"/>
                  </a:ext>
                </a:extLst>
              </a:tr>
            </a:tbl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9455652-FFE4-4FDF-AD67-6108D52CB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86728"/>
              </p:ext>
            </p:extLst>
          </p:nvPr>
        </p:nvGraphicFramePr>
        <p:xfrm>
          <a:off x="428924" y="4350135"/>
          <a:ext cx="7750628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75314">
                  <a:extLst>
                    <a:ext uri="{9D8B030D-6E8A-4147-A177-3AD203B41FA5}">
                      <a16:colId xmlns:a16="http://schemas.microsoft.com/office/drawing/2014/main" val="2497004290"/>
                    </a:ext>
                  </a:extLst>
                </a:gridCol>
                <a:gridCol w="3875314">
                  <a:extLst>
                    <a:ext uri="{9D8B030D-6E8A-4147-A177-3AD203B41FA5}">
                      <a16:colId xmlns:a16="http://schemas.microsoft.com/office/drawing/2014/main" val="246290372"/>
                    </a:ext>
                  </a:extLst>
                </a:gridCol>
              </a:tblGrid>
              <a:tr h="364661"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latin typeface="+mn-lt"/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Allocations </a:t>
                      </a:r>
                      <a:endParaRPr lang="en-IE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950092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latin typeface="+mn-lt"/>
                        </a:rPr>
                        <a:t>No. of New Tenancies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22</a:t>
                      </a:r>
                      <a:endParaRPr lang="en-IE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535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96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Planned Maintenance- Balgaddy  </a:t>
            </a:r>
            <a:endParaRPr lang="en-IE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5C9A9-1E36-41D9-A0F0-D2555CD2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690688"/>
            <a:ext cx="11029611" cy="4802187"/>
          </a:xfrm>
        </p:spPr>
        <p:txBody>
          <a:bodyPr anchor="t">
            <a:normAutofit fontScale="40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ea typeface="MS Gothic" panose="020B0609070205080204" pitchFamily="49" charset="-128"/>
                <a:cs typeface="Arial" panose="020B0604020202020204" pitchFamily="34" charset="0"/>
              </a:rPr>
              <a:t>Roofing Works –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Roofing repairs completed to properties in </a:t>
            </a:r>
            <a:r>
              <a:rPr lang="en-GB" sz="4000" dirty="0" err="1">
                <a:ea typeface="MS Gothic" panose="020B0609070205080204" pitchFamily="49" charset="-128"/>
                <a:cs typeface="Arial" panose="020B0604020202020204" pitchFamily="34" charset="0"/>
              </a:rPr>
              <a:t>Buirg</a:t>
            </a: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 an </a:t>
            </a:r>
            <a:r>
              <a:rPr lang="en-GB" sz="4000" dirty="0" err="1">
                <a:ea typeface="MS Gothic" panose="020B0609070205080204" pitchFamily="49" charset="-128"/>
                <a:cs typeface="Arial" panose="020B0604020202020204" pitchFamily="34" charset="0"/>
              </a:rPr>
              <a:t>Rí</a:t>
            </a:r>
            <a:endParaRPr lang="en-GB" sz="40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initial investigations for roofing works have commenced at the following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Tor an </a:t>
            </a:r>
            <a:r>
              <a:rPr lang="en-GB" sz="4000" dirty="0" err="1">
                <a:ea typeface="MS Gothic" panose="020B0609070205080204" pitchFamily="49" charset="-128"/>
                <a:cs typeface="Arial" panose="020B0604020202020204" pitchFamily="34" charset="0"/>
              </a:rPr>
              <a:t>Rí</a:t>
            </a: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 – flat roofed properties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dirty="0" err="1">
                <a:ea typeface="MS Gothic" panose="020B0609070205080204" pitchFamily="49" charset="-128"/>
                <a:cs typeface="Arial" panose="020B0604020202020204" pitchFamily="34" charset="0"/>
              </a:rPr>
              <a:t>Méile</a:t>
            </a: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 an </a:t>
            </a:r>
            <a:r>
              <a:rPr lang="en-GB" sz="4000" dirty="0" err="1">
                <a:ea typeface="MS Gothic" panose="020B0609070205080204" pitchFamily="49" charset="-128"/>
                <a:cs typeface="Arial" panose="020B0604020202020204" pitchFamily="34" charset="0"/>
              </a:rPr>
              <a:t>Rí</a:t>
            </a: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 Drive – apartment units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ea typeface="MS Gothic" panose="020B0609070205080204" pitchFamily="49" charset="-128"/>
                <a:cs typeface="Arial" panose="020B0604020202020204" pitchFamily="34" charset="0"/>
              </a:rPr>
              <a:t>Communal Areas –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Installation of communal doors and fan lights to 3 communal doors on </a:t>
            </a:r>
            <a:r>
              <a:rPr lang="en-GB" sz="4000" dirty="0" err="1">
                <a:ea typeface="MS Gothic" panose="020B0609070205080204" pitchFamily="49" charset="-128"/>
                <a:cs typeface="Arial" panose="020B0604020202020204" pitchFamily="34" charset="0"/>
              </a:rPr>
              <a:t>Foxdene</a:t>
            </a: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 Avenue rescheduled to January 2023. 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Additional security lighting to be installed in conjunctions with the door works</a:t>
            </a:r>
            <a:r>
              <a:rPr lang="en-GB" sz="4000" b="1" dirty="0">
                <a:ea typeface="MS Gothic" panose="020B0609070205080204" pitchFamily="49" charset="-128"/>
                <a:cs typeface="Arial" panose="020B0604020202020204" pitchFamily="34" charset="0"/>
              </a:rPr>
              <a:t>.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4000" b="1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ea typeface="MS Gothic" panose="020B0609070205080204" pitchFamily="49" charset="-128"/>
                <a:cs typeface="Arial" panose="020B0604020202020204" pitchFamily="34" charset="0"/>
              </a:rPr>
              <a:t>Energy Efficiency Retrofit Programme-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Properties in Tor an </a:t>
            </a:r>
            <a:r>
              <a:rPr lang="en-GB" sz="4000" dirty="0" err="1">
                <a:ea typeface="MS Gothic" panose="020B0609070205080204" pitchFamily="49" charset="-128"/>
                <a:cs typeface="Arial" panose="020B0604020202020204" pitchFamily="34" charset="0"/>
              </a:rPr>
              <a:t>Rí</a:t>
            </a: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 to be assessed for inclusion in the EERP programme for 2023/24</a:t>
            </a:r>
          </a:p>
          <a:p>
            <a:pPr marL="1371600" lvl="3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4000" b="1" dirty="0"/>
              <a:t>Painting – 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GB" sz="4000" dirty="0"/>
              <a:t>Works on 57 properties in Tor and </a:t>
            </a:r>
            <a:r>
              <a:rPr lang="en-GB" sz="4000" dirty="0" err="1"/>
              <a:t>Rí</a:t>
            </a:r>
            <a:r>
              <a:rPr lang="en-GB" sz="4000" dirty="0"/>
              <a:t> to commence early 2023.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GB" sz="4000" dirty="0"/>
              <a:t>Tender documentation is being prepared for external painting works and communal areas in </a:t>
            </a:r>
            <a:r>
              <a:rPr lang="en-GB" sz="4000" dirty="0" err="1"/>
              <a:t>Foxdene</a:t>
            </a:r>
            <a:r>
              <a:rPr lang="en-GB" sz="4000" dirty="0"/>
              <a:t> Avenue with works to commence in Quarter 1 2023</a:t>
            </a:r>
          </a:p>
          <a:p>
            <a:pPr marL="6669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40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ea typeface="MS Gothic" panose="020B0609070205080204" pitchFamily="49" charset="-128"/>
                <a:cs typeface="Arial" panose="020B0604020202020204" pitchFamily="34" charset="0"/>
              </a:rPr>
              <a:t>Bin Storage Areas –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a typeface="MS Gothic" panose="020B0609070205080204" pitchFamily="49" charset="-128"/>
                <a:cs typeface="Arial" panose="020B0604020202020204" pitchFamily="34" charset="0"/>
              </a:rPr>
              <a:t>Ongoing refurbishment of bin storage areas being carried out to reduce anti social behaviour.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GB" sz="2400" dirty="0">
              <a:solidFill>
                <a:srgbClr val="FF0000"/>
              </a:solidFill>
              <a:latin typeface="+mn-lt"/>
            </a:endParaRP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+mj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1" dirty="0">
              <a:solidFill>
                <a:schemeClr val="tx1"/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24000" lvl="1" indent="0">
              <a:lnSpc>
                <a:spcPct val="107000"/>
              </a:lnSpc>
              <a:spcBef>
                <a:spcPts val="600"/>
              </a:spcBef>
              <a:buNone/>
            </a:pPr>
            <a:endParaRPr lang="en-GB" sz="1200" b="1" dirty="0">
              <a:solidFill>
                <a:schemeClr val="tx1"/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tx1"/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tx1"/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lang="en-GB" sz="2300" dirty="0">
              <a:solidFill>
                <a:schemeClr val="tx1"/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300" dirty="0">
              <a:solidFill>
                <a:schemeClr val="tx1"/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300" dirty="0">
              <a:solidFill>
                <a:schemeClr val="tx1"/>
              </a:solidFill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81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38"/>
    </mc:Choice>
    <mc:Fallback xmlns="">
      <p:transition spd="slow" advTm="606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1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432DB26-21E1-A2BE-D65A-61BE86F6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Estate Management</a:t>
            </a:r>
          </a:p>
        </p:txBody>
      </p:sp>
      <p:pic>
        <p:nvPicPr>
          <p:cNvPr id="3" name="Picture 2" descr="A group of people posing for a photo with a person in a garment">
            <a:extLst>
              <a:ext uri="{FF2B5EF4-FFF2-40B4-BE49-F238E27FC236}">
                <a16:creationId xmlns:a16="http://schemas.microsoft.com/office/drawing/2014/main" id="{D75FFC16-0DB9-64A2-8F31-17FECADC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7030"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1026" name="Picture 5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A8F4910C-80E6-5092-E591-E6329FC87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r="2" b="2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6" descr="A picture containing yellow, ground, outdoor, grass&#10;&#10;Description automatically generated">
            <a:extLst>
              <a:ext uri="{FF2B5EF4-FFF2-40B4-BE49-F238E27FC236}">
                <a16:creationId xmlns:a16="http://schemas.microsoft.com/office/drawing/2014/main" id="{0BE727E0-4144-1121-5E33-FA28CED2D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r="18061" b="-2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3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750202"/>
            <a:ext cx="11029611" cy="988329"/>
          </a:xfrm>
        </p:spPr>
        <p:txBody>
          <a:bodyPr>
            <a:normAutofit/>
          </a:bodyPr>
          <a:lstStyle/>
          <a:p>
            <a:r>
              <a:rPr lang="en-GB" sz="3200" b="1" dirty="0"/>
              <a:t>New Social Housing &amp; Community Centre update</a:t>
            </a:r>
            <a:endParaRPr lang="en-IE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88CC7-0327-4738-B2A1-3FF2219D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995312"/>
            <a:ext cx="6669024" cy="4556235"/>
          </a:xfrm>
        </p:spPr>
        <p:txBody>
          <a:bodyPr>
            <a:normAutofit/>
          </a:bodyPr>
          <a:lstStyle/>
          <a:p>
            <a:endParaRPr lang="en-IE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en-IE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contractor is due to start on site in January 2023 due to be delivered by the end of August 2024.</a:t>
            </a:r>
          </a:p>
          <a:p>
            <a:r>
              <a:rPr lang="en-IE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construction period for the project is approx. 20 months. </a:t>
            </a:r>
          </a:p>
          <a:p>
            <a:r>
              <a:rPr lang="en-IE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With the development of any new community facility the Community team will engage with local residents and community groups to undertake local consultation and to provide a full analysis of community needs in advance of facility usage planning.  </a:t>
            </a:r>
          </a:p>
          <a:p>
            <a:r>
              <a:rPr lang="en-IE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consultation will take place in advance of, and during, the early construction phase of the community facility.</a:t>
            </a:r>
            <a:endParaRPr lang="en-IE" sz="2200" dirty="0">
              <a:effectLst/>
              <a:ea typeface="Calibri" panose="020F0502020204030204" pitchFamily="34" charset="0"/>
            </a:endParaRPr>
          </a:p>
          <a:p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800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FADD44-C12E-4C2F-AD90-6675F962AA60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7229855" y="1923393"/>
            <a:ext cx="4511041" cy="4556235"/>
          </a:xfrm>
        </p:spPr>
      </p:pic>
    </p:spTree>
    <p:extLst>
      <p:ext uri="{BB962C8B-B14F-4D97-AF65-F5344CB8AC3E}">
        <p14:creationId xmlns:p14="http://schemas.microsoft.com/office/powerpoint/2010/main" val="267888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291</Words>
  <Application>Microsoft Office PowerPoint</Application>
  <PresentationFormat>Widescreen</PresentationFormat>
  <Paragraphs>53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Gill Sans MT</vt:lpstr>
      <vt:lpstr>Verdana</vt:lpstr>
      <vt:lpstr>Wingdings</vt:lpstr>
      <vt:lpstr>Office Theme</vt:lpstr>
      <vt:lpstr>Balgaddy UPDATE  Area Committee Meeting 20th December  2022</vt:lpstr>
      <vt:lpstr>Housing Relets 2022 </vt:lpstr>
      <vt:lpstr>Planned Maintenance- Balgaddy  </vt:lpstr>
      <vt:lpstr>Estate Management</vt:lpstr>
      <vt:lpstr>New Social Housing &amp; Community Centre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Balgaddy UPDATE  Area Committee Meeting 20th December  2022</dc:title>
  <dc:creator>Elaine Leech</dc:creator>
  <cp:lastModifiedBy>Elaine Leech</cp:lastModifiedBy>
  <cp:revision>4</cp:revision>
  <dcterms:created xsi:type="dcterms:W3CDTF">2022-12-19T15:27:27Z</dcterms:created>
  <dcterms:modified xsi:type="dcterms:W3CDTF">2022-12-20T10:40:06Z</dcterms:modified>
</cp:coreProperties>
</file>