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0" r:id="rId5"/>
    <p:sldId id="265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0B3D-5D6F-2E77-E288-9023DE25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61A5E-7679-45AC-27D8-C73DF57A5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D54F-53F8-6F3B-4D63-07EC52A4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F2838-450D-81F6-BD16-609624E3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C8851-91A5-A3B3-C256-C95C6356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991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1D83-ACC8-C71A-9679-92156B57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1F428-EFBE-2E10-F8D4-CD47CA87D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D71D-8B27-27C0-B028-DEAF6527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0E8A1-F85D-54F5-A92C-B3B722EE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493E-6358-74C3-A9CA-19EC077B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110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71C99-1B26-E01D-4E18-3FE5552FC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7E21E-A100-3999-C6F5-9F13323CF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46EA3-3870-7C89-E41D-DAE6C5DB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C798-180D-5829-016E-87CB9649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5422-7AA2-FD62-447D-300972B7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55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6806-17EB-AA22-BECD-31BE8A16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9B39-939F-7A4A-C67F-6777DC2FB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E5E18-F597-8CE8-5127-3299AE51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09646-88EC-0F75-DEA2-CD34CE8B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0EE9-3E22-44C4-F644-7F5916C6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499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E52B-85B0-192A-8409-98018411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B5CB5-5432-6BB4-449E-132441B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7DD0-64F7-E62D-E56B-D2BDD539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9904-E5FC-0A05-ECB4-5E028C46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532-995D-0FBE-ACA0-3675DA29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171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30F1-89E5-0CEA-E945-A334CCC9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89E0-186B-6A17-4654-DCD6C8B20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A3D01-AF71-0442-E89C-1F1C2FA3A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DDFD4-E2A0-CBC7-957F-DAB7F161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4FD8B-9651-1922-6A64-1C35CB5A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DD90C-92A4-FB61-D3B9-702093A4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729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BEDB-7DC1-0442-9921-9905D4BF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01F93-9EF4-4884-B5DE-19E0E3F19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6284-8B34-1388-BFA1-59CC27C14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5BD9F-B841-C413-7075-3835E5E10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B8913-8CDE-D8BC-FF07-6066788B2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391C7-5674-2ECE-0F97-C715B52A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19C93-6551-A035-1A60-39FC60A0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B68DC-2EC2-5B1E-04B3-5E3FF17E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096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70C0-7766-9C6C-20C0-23AE9BD0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4BD52-089C-A80B-1214-7A18DD63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30702-E7DF-28F9-2456-4F6B4741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13A21-D4F7-EC2B-ABCB-8BFF190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64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ECBB9-A0E3-6DF5-178C-672D56AD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388BA-682F-54DF-4DD8-170BC5B9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09241-84D1-D768-7D1F-20B753E4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17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64BB-9099-F186-806A-29FC9060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AF7E-06FB-D2C2-B2CF-471D7E316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6F723-CC44-04E5-7212-91998F03E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57CDD-E260-7FA3-5B6E-1E30666A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C9A21-D2F7-2BD8-E591-6B100213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69DE7-6E23-713B-8689-6041EA6C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183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41A-0123-AF7D-1EBF-37468A13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633E9-9631-DE50-05FC-1C6DAE679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91201-B420-18AB-815C-300E89EE4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FCEA2-49F4-1E4C-107D-17D8CCEE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D4EAD-D110-006B-C6AF-BC08B7FA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736B6-D514-C7B7-00D7-8350C2FD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1648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1AE9E-546F-BC1D-6471-5289CDB6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A27D-6A3B-796B-C979-28882248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BDCD3-2BFD-CFF2-466C-4B93B83A6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67A0-4019-440E-A5D2-17F9E5C8537A}" type="datetimeFigureOut">
              <a:rPr lang="en-IE" smtClean="0"/>
              <a:t>19/12/2022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629-5501-3733-8A4F-215FB7568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49915-B0E8-10F0-0F71-158F07FBB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FE57-ADCB-4C5F-A703-8923A21A39EC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087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04444-D630-9E3D-035D-F63CC567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2" r="2" b="2"/>
          <a:stretch/>
        </p:blipFill>
        <p:spPr>
          <a:xfrm>
            <a:off x="616282" y="548421"/>
            <a:ext cx="5295787" cy="52359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6D05D4-041A-DCC8-FC55-E0CA98D12C13}"/>
              </a:ext>
            </a:extLst>
          </p:cNvPr>
          <p:cNvSpPr txBox="1">
            <a:spLocks/>
          </p:cNvSpPr>
          <p:nvPr/>
        </p:nvSpPr>
        <p:spPr>
          <a:xfrm>
            <a:off x="625589" y="5130841"/>
            <a:ext cx="4500664" cy="1038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South Dublin County</a:t>
            </a:r>
            <a:endParaRPr lang="en-IE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C3210C6-0478-F1D0-1D92-624CEAE9FC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71" y="5130841"/>
            <a:ext cx="2781278" cy="1548666"/>
          </a:xfrm>
          <a:prstGeom prst="rect">
            <a:avLst/>
          </a:prstGeom>
        </p:spPr>
      </p:pic>
      <p:pic>
        <p:nvPicPr>
          <p:cNvPr id="11" name="Picture 10" descr="A picture containing qr code&#10;&#10;Description automatically generated">
            <a:extLst>
              <a:ext uri="{FF2B5EF4-FFF2-40B4-BE49-F238E27FC236}">
                <a16:creationId xmlns:a16="http://schemas.microsoft.com/office/drawing/2014/main" id="{620F135D-70B4-0358-3AE9-3257DA19A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37" y="5632896"/>
            <a:ext cx="2760867" cy="676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9F8E2B-AF90-2276-491A-B76DB2CB4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070" y="548421"/>
            <a:ext cx="3590148" cy="28629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283603-29C0-4C48-85FF-241A428E1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367" y="548421"/>
            <a:ext cx="2839453" cy="35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90E8BC-267E-BCA4-7843-40D8F028A461}"/>
              </a:ext>
            </a:extLst>
          </p:cNvPr>
          <p:cNvSpPr txBox="1"/>
          <p:nvPr/>
        </p:nvSpPr>
        <p:spPr>
          <a:xfrm>
            <a:off x="700095" y="4114800"/>
            <a:ext cx="248367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2400" b="1" dirty="0"/>
              <a:t>National Context</a:t>
            </a:r>
          </a:p>
          <a:p>
            <a:endParaRPr lang="en-GB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BAC41-C08F-F287-2658-61F3B9CDD0F0}"/>
              </a:ext>
            </a:extLst>
          </p:cNvPr>
          <p:cNvSpPr txBox="1"/>
          <p:nvPr/>
        </p:nvSpPr>
        <p:spPr>
          <a:xfrm>
            <a:off x="3461652" y="4068633"/>
            <a:ext cx="2483679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300" b="1" dirty="0"/>
          </a:p>
          <a:p>
            <a:pPr algn="ctr"/>
            <a:r>
              <a:rPr lang="en-GB" sz="2300" b="1" dirty="0"/>
              <a:t>Local Context</a:t>
            </a:r>
          </a:p>
          <a:p>
            <a:pPr algn="ctr"/>
            <a:endParaRPr lang="en-GB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F7184-CB79-F58D-21D4-7A6BD894B9F9}"/>
              </a:ext>
            </a:extLst>
          </p:cNvPr>
          <p:cNvSpPr txBox="1"/>
          <p:nvPr/>
        </p:nvSpPr>
        <p:spPr>
          <a:xfrm>
            <a:off x="6246670" y="4155261"/>
            <a:ext cx="2483679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2400" b="1" dirty="0"/>
              <a:t>Vision</a:t>
            </a:r>
          </a:p>
          <a:p>
            <a:r>
              <a:rPr lang="en-GB" dirty="0"/>
              <a:t>	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3C3DA-E457-3039-DB3C-69F8AA7DEDCB}"/>
              </a:ext>
            </a:extLst>
          </p:cNvPr>
          <p:cNvSpPr txBox="1"/>
          <p:nvPr/>
        </p:nvSpPr>
        <p:spPr>
          <a:xfrm>
            <a:off x="8994620" y="4114800"/>
            <a:ext cx="2483679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2400" b="1" dirty="0"/>
              <a:t>Objectives</a:t>
            </a:r>
            <a:endParaRPr lang="en-GB" sz="2400" dirty="0"/>
          </a:p>
          <a:p>
            <a:endParaRPr lang="en-I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4CD8AB-BE5E-56E6-0361-6516CEB4D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"/>
          <a:stretch/>
        </p:blipFill>
        <p:spPr>
          <a:xfrm>
            <a:off x="3448045" y="604667"/>
            <a:ext cx="8030254" cy="3212283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E507070F-5C43-0C20-E6F4-90B765C09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2" r="2" b="8776"/>
          <a:stretch/>
        </p:blipFill>
        <p:spPr>
          <a:xfrm>
            <a:off x="575342" y="604667"/>
            <a:ext cx="2608432" cy="33047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AE0A13-1A80-D8CC-0C7E-89B5684E4F28}"/>
              </a:ext>
            </a:extLst>
          </p:cNvPr>
          <p:cNvSpPr txBox="1"/>
          <p:nvPr/>
        </p:nvSpPr>
        <p:spPr>
          <a:xfrm>
            <a:off x="4703491" y="5459089"/>
            <a:ext cx="2483679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300" b="1" dirty="0"/>
          </a:p>
          <a:p>
            <a:pPr algn="ctr"/>
            <a:r>
              <a:rPr lang="en-GB" sz="2300" b="1" dirty="0"/>
              <a:t>Implementation</a:t>
            </a:r>
          </a:p>
          <a:p>
            <a:pPr algn="ctr"/>
            <a:endParaRPr lang="en-GB" sz="20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9BA4A3-3478-AC42-B280-9FDC6E0F4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1" y="-136659"/>
            <a:ext cx="2608431" cy="7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90E8BC-267E-BCA4-7843-40D8F028A461}"/>
              </a:ext>
            </a:extLst>
          </p:cNvPr>
          <p:cNvSpPr txBox="1"/>
          <p:nvPr/>
        </p:nvSpPr>
        <p:spPr>
          <a:xfrm>
            <a:off x="700095" y="4114800"/>
            <a:ext cx="248367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2400" b="1" dirty="0"/>
              <a:t>National Context</a:t>
            </a:r>
          </a:p>
          <a:p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E2DDC-CCC3-7EEC-7A10-E74EADB75C00}"/>
              </a:ext>
            </a:extLst>
          </p:cNvPr>
          <p:cNvSpPr txBox="1"/>
          <p:nvPr/>
        </p:nvSpPr>
        <p:spPr>
          <a:xfrm>
            <a:off x="4294598" y="637227"/>
            <a:ext cx="759260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of government programme initiated in 2017 as a legacy of the 1916 Commemorations programme</a:t>
            </a:r>
          </a:p>
          <a:p>
            <a:pPr marL="0" indent="0">
              <a:buNone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mainstream creativity in the life of the nation to realise our full creative potential thereby promoting individual, community and national wellbeing.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Partnership with Local Government to deliver Creative Communities but also working across all priority areas</a:t>
            </a:r>
          </a:p>
          <a:p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5 Key Priorities 2023-2027:</a:t>
            </a:r>
            <a:br>
              <a:rPr lang="en-IE" sz="2400" dirty="0"/>
            </a:br>
            <a:r>
              <a:rPr lang="en-GB" sz="2400" dirty="0"/>
              <a:t>Creative Youth</a:t>
            </a:r>
            <a:br>
              <a:rPr lang="en-IE" sz="2400" dirty="0"/>
            </a:br>
            <a:r>
              <a:rPr lang="en-GB" sz="2400" b="1" dirty="0"/>
              <a:t>Creative Communities</a:t>
            </a:r>
            <a:br>
              <a:rPr lang="en-IE" sz="2400" b="1" dirty="0"/>
            </a:br>
            <a:r>
              <a:rPr lang="en-GB" sz="2400" dirty="0"/>
              <a:t>Creative Industries</a:t>
            </a:r>
            <a:br>
              <a:rPr lang="en-IE" sz="2400" dirty="0"/>
            </a:br>
            <a:r>
              <a:rPr lang="en-GB" sz="2400" dirty="0"/>
              <a:t>Creative Health and Wellbeing</a:t>
            </a:r>
            <a:br>
              <a:rPr lang="en-IE" sz="2400" dirty="0"/>
            </a:br>
            <a:r>
              <a:rPr lang="en-GB" sz="2400" dirty="0"/>
              <a:t>Creative Climate Action and Sustainability</a:t>
            </a:r>
            <a:endParaRPr lang="en-IE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AD4AC6-852F-4DAF-B65B-1B2FE7CFD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3" r="8691"/>
          <a:stretch/>
        </p:blipFill>
        <p:spPr>
          <a:xfrm>
            <a:off x="171237" y="912060"/>
            <a:ext cx="3630201" cy="20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6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4BAC41-C08F-F287-2658-61F3B9CDD0F0}"/>
              </a:ext>
            </a:extLst>
          </p:cNvPr>
          <p:cNvSpPr txBox="1"/>
          <p:nvPr/>
        </p:nvSpPr>
        <p:spPr>
          <a:xfrm>
            <a:off x="507134" y="5314612"/>
            <a:ext cx="2969899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300" b="1" dirty="0"/>
          </a:p>
          <a:p>
            <a:pPr algn="ctr"/>
            <a:r>
              <a:rPr lang="en-GB" sz="2300" b="1" dirty="0"/>
              <a:t>Local Context</a:t>
            </a:r>
          </a:p>
          <a:p>
            <a:pPr algn="ctr"/>
            <a:endParaRPr lang="en-GB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8E4DE-0CC8-A2B9-894A-152B52BDD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511"/>
          <a:stretch/>
        </p:blipFill>
        <p:spPr>
          <a:xfrm>
            <a:off x="517952" y="1623818"/>
            <a:ext cx="2959080" cy="3905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118E87-9B6C-F95E-0BC1-CC3845AC0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3" y="737365"/>
            <a:ext cx="2969899" cy="8864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92A5B5-08CE-CAA8-B554-C227449D1BB8}"/>
              </a:ext>
            </a:extLst>
          </p:cNvPr>
          <p:cNvSpPr txBox="1"/>
          <p:nvPr/>
        </p:nvSpPr>
        <p:spPr>
          <a:xfrm>
            <a:off x="4333125" y="737365"/>
            <a:ext cx="719051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274,000 people in the county engaged in Creativity Activity between 2018-2022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€1.38m invested by government in Creative Ireland South Dublin County over this period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873 Creative Practitioners engaged over this period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/>
              <a:t>Cruinniú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nÓg</a:t>
            </a:r>
            <a:r>
              <a:rPr lang="en-GB" sz="2200" dirty="0"/>
              <a:t>, national day of free events</a:t>
            </a:r>
            <a:br>
              <a:rPr lang="en-GB" sz="2200" dirty="0"/>
            </a:br>
            <a:r>
              <a:rPr lang="en-GB" sz="2200" dirty="0"/>
              <a:t> celebrating children’s creativity established in the calendar</a:t>
            </a:r>
            <a:br>
              <a:rPr lang="en-GB" sz="2200" dirty="0"/>
            </a:br>
            <a:br>
              <a:rPr lang="en-IE" sz="2200" dirty="0"/>
            </a:br>
            <a:endParaRPr lang="en-IE" sz="2200" dirty="0"/>
          </a:p>
          <a:p>
            <a:pPr lvl="0"/>
            <a:r>
              <a:rPr lang="en-IE" sz="2400" b="1" dirty="0"/>
              <a:t>The potential for further growth and development places us on this hinge of opportunity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60545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E507070F-5C43-0C20-E6F4-90B765C09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2" r="2" b="8776"/>
          <a:stretch/>
        </p:blipFill>
        <p:spPr>
          <a:xfrm>
            <a:off x="507133" y="1623818"/>
            <a:ext cx="2969898" cy="37627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66E597-AAE7-3AC2-9468-166B497C309C}"/>
              </a:ext>
            </a:extLst>
          </p:cNvPr>
          <p:cNvSpPr txBox="1"/>
          <p:nvPr/>
        </p:nvSpPr>
        <p:spPr>
          <a:xfrm>
            <a:off x="4183655" y="982176"/>
            <a:ext cx="71637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Building on our key strengths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Diverse and enterprising local communities</a:t>
            </a:r>
            <a:br>
              <a:rPr lang="en-GB" sz="2400" dirty="0"/>
            </a:b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strong sense of local identity </a:t>
            </a:r>
            <a:br>
              <a:rPr lang="en-GB" sz="2400" dirty="0"/>
            </a:b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Strategic use of funding and resources to deliver high quality arts and creative programming</a:t>
            </a:r>
            <a:br>
              <a:rPr lang="en-GB" sz="2400" dirty="0"/>
            </a:b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Strong/Sustaining networks, partnerships, and collaborations</a:t>
            </a:r>
            <a:br>
              <a:rPr lang="en-GB" sz="2400" dirty="0"/>
            </a:b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Utilisation of venues and spaces located across the county</a:t>
            </a:r>
            <a:endParaRPr lang="en-IE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D18EB-134B-FC9D-B9DD-26133956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3" y="737365"/>
            <a:ext cx="2969899" cy="8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9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F8A91-4F7F-9932-4C04-29DF6044A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5" y="762723"/>
            <a:ext cx="2483679" cy="3146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5F7184-CB79-F58D-21D4-7A6BD894B9F9}"/>
              </a:ext>
            </a:extLst>
          </p:cNvPr>
          <p:cNvSpPr txBox="1"/>
          <p:nvPr/>
        </p:nvSpPr>
        <p:spPr>
          <a:xfrm>
            <a:off x="700094" y="5289155"/>
            <a:ext cx="2483679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2400" b="1" dirty="0"/>
              <a:t>Vision</a:t>
            </a:r>
          </a:p>
          <a:p>
            <a:r>
              <a:rPr lang="en-GB" dirty="0"/>
              <a:t>	</a:t>
            </a: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B1F4D-118E-2958-4141-55F8DD18A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2" r="2" b="8776"/>
          <a:stretch/>
        </p:blipFill>
        <p:spPr>
          <a:xfrm>
            <a:off x="700094" y="762723"/>
            <a:ext cx="2483679" cy="3146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3AA16-2918-C280-2735-165088C58C22}"/>
              </a:ext>
            </a:extLst>
          </p:cNvPr>
          <p:cNvSpPr txBox="1"/>
          <p:nvPr/>
        </p:nvSpPr>
        <p:spPr>
          <a:xfrm>
            <a:off x="3945277" y="762723"/>
            <a:ext cx="73789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broad based high level strategy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Overall aim to strengthen community, economy, space, and place by designating Culture and Creativity as the keystone to development and regeneration work.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593DB-AD8B-568C-627E-CBEF1C2FF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13" b="11876"/>
          <a:stretch/>
        </p:blipFill>
        <p:spPr>
          <a:xfrm>
            <a:off x="700094" y="4072060"/>
            <a:ext cx="2483679" cy="105071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18FDAC-6906-BDB5-E69D-3D1832273AF4}"/>
              </a:ext>
            </a:extLst>
          </p:cNvPr>
          <p:cNvSpPr txBox="1"/>
          <p:nvPr/>
        </p:nvSpPr>
        <p:spPr>
          <a:xfrm>
            <a:off x="4037743" y="3073164"/>
            <a:ext cx="678094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Our Creative Ireland South Dublin County vision is for:</a:t>
            </a:r>
          </a:p>
          <a:p>
            <a:endParaRPr lang="en-GB" dirty="0"/>
          </a:p>
          <a:p>
            <a:r>
              <a:rPr lang="en-GB" sz="2200" b="1" i="1" dirty="0"/>
              <a:t>A culturally rich, multi-faceted, and inclusive environment in which key decision makers and citizens value and embrace the importance of culture and creativity as a powerful agent for change, celebration of identity, solidarity, well-being, sustainable community and economic development.</a:t>
            </a:r>
            <a:endParaRPr lang="en-IE" sz="2200" b="1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F9D2E-0D9B-1DEA-85EE-A4CFB5647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93" y="21397"/>
            <a:ext cx="2483680" cy="7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8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D13C3DA-E457-3039-DB3C-69F8AA7DEDCB}"/>
              </a:ext>
            </a:extLst>
          </p:cNvPr>
          <p:cNvSpPr txBox="1"/>
          <p:nvPr/>
        </p:nvSpPr>
        <p:spPr>
          <a:xfrm>
            <a:off x="557187" y="421140"/>
            <a:ext cx="2483679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2400" b="1" dirty="0"/>
              <a:t>4 Key Objectives</a:t>
            </a:r>
            <a:endParaRPr lang="en-GB" sz="2400" dirty="0"/>
          </a:p>
          <a:p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278F7-A382-1518-AB88-6F5F783A3736}"/>
              </a:ext>
            </a:extLst>
          </p:cNvPr>
          <p:cNvSpPr txBox="1"/>
          <p:nvPr/>
        </p:nvSpPr>
        <p:spPr>
          <a:xfrm>
            <a:off x="653896" y="1531816"/>
            <a:ext cx="21001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Inspiring Spaces</a:t>
            </a:r>
            <a:endParaRPr lang="en-IE" sz="3200" dirty="0"/>
          </a:p>
          <a:p>
            <a:r>
              <a:rPr lang="en-GB" sz="2000" dirty="0"/>
              <a:t>Optimise public venues, spaces, and communities for access and participation to cultural and creative initiatives </a:t>
            </a:r>
            <a:endParaRPr lang="en-IE" sz="2000" dirty="0"/>
          </a:p>
          <a:p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9E2DB-DD65-8570-40C0-1068A2FED3A0}"/>
              </a:ext>
            </a:extLst>
          </p:cNvPr>
          <p:cNvSpPr txBox="1"/>
          <p:nvPr/>
        </p:nvSpPr>
        <p:spPr>
          <a:xfrm>
            <a:off x="2525306" y="1222428"/>
            <a:ext cx="248367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/>
            <a:r>
              <a:rPr lang="en-GB" sz="3200" dirty="0"/>
              <a:t>Celebrating Diverse Identities</a:t>
            </a:r>
            <a:endParaRPr lang="en-IE" sz="3200" dirty="0"/>
          </a:p>
          <a:p>
            <a:pPr marL="400050" lvl="1"/>
            <a:r>
              <a:rPr lang="en-GB" sz="2000" dirty="0"/>
              <a:t>Celebrate identities among diverse groups of people </a:t>
            </a:r>
            <a:endParaRPr lang="en-IE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08317B-58A4-A0CA-81FA-FD026966F452}"/>
              </a:ext>
            </a:extLst>
          </p:cNvPr>
          <p:cNvSpPr txBox="1"/>
          <p:nvPr/>
        </p:nvSpPr>
        <p:spPr>
          <a:xfrm>
            <a:off x="5221290" y="846954"/>
            <a:ext cx="237102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/>
            <a:r>
              <a:rPr lang="en-GB" sz="3200" dirty="0"/>
              <a:t>Equal Voices</a:t>
            </a:r>
          </a:p>
          <a:p>
            <a:pPr marL="400050" lvl="1"/>
            <a:r>
              <a:rPr lang="en-GB" sz="2000" dirty="0"/>
              <a:t>Cultivate inclusivity and equity, giving a voice to local communities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E929F-1E08-04B2-211C-C9017F5BA736}"/>
              </a:ext>
            </a:extLst>
          </p:cNvPr>
          <p:cNvSpPr txBox="1"/>
          <p:nvPr/>
        </p:nvSpPr>
        <p:spPr>
          <a:xfrm>
            <a:off x="7343839" y="548417"/>
            <a:ext cx="25608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/>
            <a:r>
              <a:rPr lang="en-GB" sz="3200" dirty="0"/>
              <a:t>Leaving It Better</a:t>
            </a:r>
            <a:endParaRPr lang="en-IE" sz="3200" dirty="0"/>
          </a:p>
          <a:p>
            <a:pPr marL="400050" lvl="1"/>
            <a:r>
              <a:rPr lang="en-GB" sz="2000" dirty="0"/>
              <a:t>Strive for excellence, appreciation and understanding</a:t>
            </a:r>
            <a:endParaRPr lang="en-IE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064320-099D-5986-8668-BA60C7BC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0" r="10995"/>
          <a:stretch/>
        </p:blipFill>
        <p:spPr>
          <a:xfrm>
            <a:off x="10097860" y="164387"/>
            <a:ext cx="1898847" cy="23579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EADE6D-8125-E97A-2B05-5B5BD68E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20" y="4284226"/>
            <a:ext cx="2282843" cy="20934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ABADC4-4FEF-9FF4-2518-5C6531268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57" y="4941305"/>
            <a:ext cx="1931675" cy="14363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FD05D1-2E56-8F0B-8CA8-6A0BA0AF1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969" y="3007026"/>
            <a:ext cx="2312360" cy="33706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C9C364-A446-55DA-3F05-13C660E15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651" y="3914454"/>
            <a:ext cx="2097130" cy="2463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D258E9-DC92-9342-E018-E1AEEFA92F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99"/>
          <a:stretch/>
        </p:blipFill>
        <p:spPr>
          <a:xfrm>
            <a:off x="10091416" y="2371059"/>
            <a:ext cx="1935805" cy="40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F8A91-4F7F-9932-4C04-29DF6044A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8" y="4127324"/>
            <a:ext cx="2630338" cy="249810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335128B-7405-6274-CF0D-716705D99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2" r="2" b="8776"/>
          <a:stretch/>
        </p:blipFill>
        <p:spPr>
          <a:xfrm>
            <a:off x="606158" y="762723"/>
            <a:ext cx="2608432" cy="2623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F642FE-F1BA-524D-9E96-CBCE1864D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849" y="5539583"/>
            <a:ext cx="1133475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A2A97A-6356-E79A-56F0-510EFAC1F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755" y="5339558"/>
            <a:ext cx="1076325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C5B438-7DEE-1D7A-A99D-D2541D8B6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361" y="5376378"/>
            <a:ext cx="1190625" cy="116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58E4D4-A34A-8961-6797-7EAB22631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719" y="5527281"/>
            <a:ext cx="1000125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Chart, sunburst chart&#10;&#10;Description automatically generated">
            <a:extLst>
              <a:ext uri="{FF2B5EF4-FFF2-40B4-BE49-F238E27FC236}">
                <a16:creationId xmlns:a16="http://schemas.microsoft.com/office/drawing/2014/main" id="{F13F7423-8AD6-0554-F73E-10E8D1241C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3" t="34052" r="38428" b="4246"/>
          <a:stretch/>
        </p:blipFill>
        <p:spPr>
          <a:xfrm>
            <a:off x="1315711" y="3429000"/>
            <a:ext cx="808074" cy="164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4FF7E6-FB43-46D5-D881-7FCC2A91F5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446" y="5552569"/>
            <a:ext cx="925151" cy="107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CE883A-2C85-CDC8-AA66-F79B143228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840" r="10995"/>
          <a:stretch/>
        </p:blipFill>
        <p:spPr>
          <a:xfrm>
            <a:off x="10708952" y="5574906"/>
            <a:ext cx="874442" cy="1085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B6F90FF-B102-3B4F-F5DF-27F25CB510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341" y="21397"/>
            <a:ext cx="2608432" cy="741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0B68F1-9F59-512C-02D0-CB63F742CEC2}"/>
              </a:ext>
            </a:extLst>
          </p:cNvPr>
          <p:cNvSpPr txBox="1"/>
          <p:nvPr/>
        </p:nvSpPr>
        <p:spPr>
          <a:xfrm>
            <a:off x="3851276" y="423307"/>
            <a:ext cx="812020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Implementation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Implementation by Councils Cultural &amp; Creativity Team through</a:t>
            </a:r>
            <a:br>
              <a:rPr lang="en-GB" sz="2000" dirty="0"/>
            </a:br>
            <a:r>
              <a:rPr lang="en-GB" sz="2000" dirty="0"/>
              <a:t>annual programmes that address local priorities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Delivered by Creative Ireland South Dublin Co-Ordinator and Public Engagement Officer,  providing more opportunities for people to engage with and enjoy culture and creativity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Through stronger alignment with other Council strategies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Creative Ireland’s </a:t>
            </a:r>
            <a:r>
              <a:rPr lang="en-GB" sz="2000" dirty="0"/>
              <a:t>continued</a:t>
            </a:r>
            <a:r>
              <a:rPr lang="en-GB" sz="2000" i="1" dirty="0"/>
              <a:t> </a:t>
            </a:r>
            <a:r>
              <a:rPr lang="en-GB" sz="2000" dirty="0"/>
              <a:t>support to local authorities 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Partnership</a:t>
            </a:r>
            <a:r>
              <a:rPr lang="en-GB" sz="2000" b="1" dirty="0"/>
              <a:t> </a:t>
            </a:r>
            <a:r>
              <a:rPr lang="en-GB" sz="2000" dirty="0"/>
              <a:t>between central and local government, and South Dublin County and our local culture and creative sectors.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522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439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 Scannell</dc:creator>
  <cp:lastModifiedBy>Orla Scannell</cp:lastModifiedBy>
  <cp:revision>85</cp:revision>
  <dcterms:created xsi:type="dcterms:W3CDTF">2022-12-16T10:58:14Z</dcterms:created>
  <dcterms:modified xsi:type="dcterms:W3CDTF">2022-12-19T14:45:47Z</dcterms:modified>
</cp:coreProperties>
</file>