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39" r:id="rId5"/>
    <p:sldId id="258" r:id="rId6"/>
    <p:sldId id="354" r:id="rId7"/>
    <p:sldId id="359" r:id="rId8"/>
    <p:sldId id="355" r:id="rId9"/>
    <p:sldId id="358" r:id="rId10"/>
    <p:sldId id="356" r:id="rId1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D7D76-5E2E-42CC-B64F-33BC634E045D}">
          <p14:sldIdLst>
            <p14:sldId id="339"/>
            <p14:sldId id="258"/>
            <p14:sldId id="354"/>
            <p14:sldId id="359"/>
            <p14:sldId id="355"/>
            <p14:sldId id="358"/>
            <p14:sldId id="3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106" d="100"/>
          <a:sy n="106" d="100"/>
        </p:scale>
        <p:origin x="792"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B550804-3B02-4C16-853A-96E4208FB18A}" type="datetimeFigureOut">
              <a:rPr lang="en-IE" smtClean="0"/>
              <a:t>16/12/2022</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CA95B44-C8C6-4E71-86D6-4B6ACF3AA1E1}" type="slidenum">
              <a:rPr lang="en-IE" smtClean="0"/>
              <a:t>‹#›</a:t>
            </a:fld>
            <a:endParaRPr lang="en-IE"/>
          </a:p>
        </p:txBody>
      </p:sp>
    </p:spTree>
    <p:extLst>
      <p:ext uri="{BB962C8B-B14F-4D97-AF65-F5344CB8AC3E}">
        <p14:creationId xmlns:p14="http://schemas.microsoft.com/office/powerpoint/2010/main" val="15272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Housing for All Delivery Pipeline 2022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Housing for All Delivered</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3</a:t>
            </a:fld>
            <a:endParaRPr lang="en-IE"/>
          </a:p>
        </p:txBody>
      </p:sp>
    </p:spTree>
    <p:extLst>
      <p:ext uri="{BB962C8B-B14F-4D97-AF65-F5344CB8AC3E}">
        <p14:creationId xmlns:p14="http://schemas.microsoft.com/office/powerpoint/2010/main" val="98582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4</a:t>
            </a:fld>
            <a:endParaRPr lang="en-IE"/>
          </a:p>
        </p:txBody>
      </p:sp>
    </p:spTree>
    <p:extLst>
      <p:ext uri="{BB962C8B-B14F-4D97-AF65-F5344CB8AC3E}">
        <p14:creationId xmlns:p14="http://schemas.microsoft.com/office/powerpoint/2010/main" val="133698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5</a:t>
            </a:fld>
            <a:endParaRPr lang="en-IE"/>
          </a:p>
        </p:txBody>
      </p:sp>
    </p:spTree>
    <p:extLst>
      <p:ext uri="{BB962C8B-B14F-4D97-AF65-F5344CB8AC3E}">
        <p14:creationId xmlns:p14="http://schemas.microsoft.com/office/powerpoint/2010/main" val="109332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Housing for All Delivery Pipeline 2023</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Target HFA</a:t>
            </a:r>
            <a:endParaRPr dirty="0"/>
          </a:p>
          <a:p>
            <a:r>
              <a:rPr b="0" dirty="0"/>
              <a:t>No alt text provided</a:t>
            </a:r>
            <a:endParaRPr dirty="0"/>
          </a:p>
          <a:p>
            <a:endParaRPr dirty="0"/>
          </a:p>
          <a:p>
            <a:r>
              <a:rPr b="1" dirty="0"/>
              <a:t>Delivery Pipeline Target</a:t>
            </a:r>
            <a:endParaRPr dirty="0"/>
          </a:p>
          <a:p>
            <a:r>
              <a:rPr b="0" dirty="0"/>
              <a:t>No alt text provided</a:t>
            </a:r>
            <a:endParaRPr dirty="0"/>
          </a:p>
          <a:p>
            <a:endParaRPr dirty="0"/>
          </a:p>
          <a:p>
            <a:r>
              <a:rPr b="1" dirty="0"/>
              <a:t>Difference </a:t>
            </a:r>
            <a:endParaRPr dirty="0"/>
          </a:p>
          <a:p>
            <a:r>
              <a:rPr b="0" dirty="0"/>
              <a:t>No alt text provided</a:t>
            </a:r>
            <a:endParaRPr dirty="0"/>
          </a:p>
          <a:p>
            <a:endParaRPr dirty="0"/>
          </a:p>
          <a:p>
            <a:r>
              <a:rPr b="1" dirty="0"/>
              <a:t>Revised Total</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205-BCEA-4F21-B950-04BF20CD7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E7B0174-B270-46F9-930E-B615C8D1F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1262F11-87C2-48FA-B6B6-0C95EDBDCCB0}"/>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5" name="Footer Placeholder 4">
            <a:extLst>
              <a:ext uri="{FF2B5EF4-FFF2-40B4-BE49-F238E27FC236}">
                <a16:creationId xmlns:a16="http://schemas.microsoft.com/office/drawing/2014/main" id="{C5529DC9-9700-4522-9CD5-C9A5720C1A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38C17F-58D7-4421-98E6-54F2F4816B78}"/>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405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32BF-6F0A-425B-9675-07B2CCA334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568-7694-43C2-A700-533F8656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3F5FE-4012-4089-AAFD-EB9DBEB9ADBF}"/>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5" name="Footer Placeholder 4">
            <a:extLst>
              <a:ext uri="{FF2B5EF4-FFF2-40B4-BE49-F238E27FC236}">
                <a16:creationId xmlns:a16="http://schemas.microsoft.com/office/drawing/2014/main" id="{DF4646DD-9619-43B9-B9D9-84AC859061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B5A15-728A-46B1-BD14-70855981CD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6419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6978C-F847-4E82-AFE8-92CE34484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DE91A6-39B6-41AF-899E-B0D571424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D91A61-8BAE-4B41-A910-FE18997A3394}"/>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5" name="Footer Placeholder 4">
            <a:extLst>
              <a:ext uri="{FF2B5EF4-FFF2-40B4-BE49-F238E27FC236}">
                <a16:creationId xmlns:a16="http://schemas.microsoft.com/office/drawing/2014/main" id="{F545471A-89D8-4DA1-B478-F867BEB139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E3BC24-A167-4BD3-AA69-5DCA11CB306F}"/>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4947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20A2-D145-41D9-93C7-FE393E86497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89E199B-1235-4038-AB29-5456B2136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DC2DF2-F268-4569-9526-16235DAB5F96}"/>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5" name="Footer Placeholder 4">
            <a:extLst>
              <a:ext uri="{FF2B5EF4-FFF2-40B4-BE49-F238E27FC236}">
                <a16:creationId xmlns:a16="http://schemas.microsoft.com/office/drawing/2014/main" id="{EA535E12-D964-4458-8F17-E8FCBC6DD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541FBF2-EDA1-43D2-BE1A-91E33F5EDE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0447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9AC-02E5-4C77-9F74-68DABB237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E6751A-5F5B-4CE0-86F7-9CB55CFFF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C6113-2170-40BB-ABDF-D3D0DC448E96}"/>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5" name="Footer Placeholder 4">
            <a:extLst>
              <a:ext uri="{FF2B5EF4-FFF2-40B4-BE49-F238E27FC236}">
                <a16:creationId xmlns:a16="http://schemas.microsoft.com/office/drawing/2014/main" id="{01D29C9B-FFF7-4719-B293-F75CA7F2FF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7ED4FB-4FDF-4771-A7A1-B6A597A85114}"/>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6236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FE21-381D-4BA2-B975-44D810CBC5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726192-DFD9-4B56-912B-64B42C4A7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60BD98-C0A0-4C85-A57A-160DC50AB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110FC4F-32CD-4D3C-8190-C10D0FA39AF8}"/>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6" name="Footer Placeholder 5">
            <a:extLst>
              <a:ext uri="{FF2B5EF4-FFF2-40B4-BE49-F238E27FC236}">
                <a16:creationId xmlns:a16="http://schemas.microsoft.com/office/drawing/2014/main" id="{EFB3365A-80D2-4C68-81A6-9A58C27520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93EE5D-41F8-4A34-B756-9EF0A66FD97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3030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20B-A095-4027-B0DE-4E48594278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C81B368-2722-495B-8595-B3F17A83F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7824D-52A3-425C-8072-B15CC884C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ABE94C-8777-4CB5-ADF8-3248DE1AB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44F64-037C-4A5D-BCD2-D49B728BB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26FF116-BF3F-4193-84C3-B1AD42572CE7}"/>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8" name="Footer Placeholder 7">
            <a:extLst>
              <a:ext uri="{FF2B5EF4-FFF2-40B4-BE49-F238E27FC236}">
                <a16:creationId xmlns:a16="http://schemas.microsoft.com/office/drawing/2014/main" id="{2F263D68-943C-474F-8765-1B63A539E6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9EA5-C45A-4EAD-8CA7-CE905FA38F0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197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B19D-9DAB-4DE4-A847-C71F5EA8E09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446995-8219-41B0-84BA-21B8AC2619BC}"/>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4" name="Footer Placeholder 3">
            <a:extLst>
              <a:ext uri="{FF2B5EF4-FFF2-40B4-BE49-F238E27FC236}">
                <a16:creationId xmlns:a16="http://schemas.microsoft.com/office/drawing/2014/main" id="{9FD3E178-2B4B-4D23-99B9-6EA88E88750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04FBB67-DAF5-4D6C-B0AF-DE2E2DF9EA5A}"/>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2660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E45B8-E5C9-4034-9023-D240E1464077}"/>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3" name="Footer Placeholder 2">
            <a:extLst>
              <a:ext uri="{FF2B5EF4-FFF2-40B4-BE49-F238E27FC236}">
                <a16:creationId xmlns:a16="http://schemas.microsoft.com/office/drawing/2014/main" id="{66BE113D-AEBC-4DC0-8BBF-7FD3948F9E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33F025F-32CF-4163-96DF-261DD0C1F360}"/>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55251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AA6F-6054-4547-95E8-42FFDAB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399BD-6C45-4E88-8D1E-0D733E1A2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5EFD20C-1CD4-4E2D-82B8-D6DFD4A28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9B9B5-7B11-4430-B5B8-B1EA5B641E59}"/>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6" name="Footer Placeholder 5">
            <a:extLst>
              <a:ext uri="{FF2B5EF4-FFF2-40B4-BE49-F238E27FC236}">
                <a16:creationId xmlns:a16="http://schemas.microsoft.com/office/drawing/2014/main" id="{3E6285F4-DE89-4D59-A141-F586BC8A04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9A92D8-5075-4535-B2EC-20B240E3A861}"/>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22611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8AB-8B64-452F-846D-E0A984678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AB9D4CB-EE68-4DC9-BA27-69CC9099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03F703-2B06-455A-974E-F5669A957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72820-D635-46E3-9237-45C2DC24417D}"/>
              </a:ext>
            </a:extLst>
          </p:cNvPr>
          <p:cNvSpPr>
            <a:spLocks noGrp="1"/>
          </p:cNvSpPr>
          <p:nvPr>
            <p:ph type="dt" sz="half" idx="10"/>
          </p:nvPr>
        </p:nvSpPr>
        <p:spPr/>
        <p:txBody>
          <a:bodyPr/>
          <a:lstStyle/>
          <a:p>
            <a:fld id="{4D4C201C-D898-4AD3-9616-716BE91E684E}" type="datetimeFigureOut">
              <a:rPr lang="en-IE" smtClean="0"/>
              <a:t>16/12/2022</a:t>
            </a:fld>
            <a:endParaRPr lang="en-IE"/>
          </a:p>
        </p:txBody>
      </p:sp>
      <p:sp>
        <p:nvSpPr>
          <p:cNvPr id="6" name="Footer Placeholder 5">
            <a:extLst>
              <a:ext uri="{FF2B5EF4-FFF2-40B4-BE49-F238E27FC236}">
                <a16:creationId xmlns:a16="http://schemas.microsoft.com/office/drawing/2014/main" id="{1AD4D90F-3A5F-484E-BFAA-A54E11C6AA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FDF60F-B6A4-4758-9D18-C660F52E19AE}"/>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8754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3DE01-8DB4-48E8-BB82-6BC0CBC2D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7699BC3-28B3-4DC3-9359-5A3706000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6594DE-B870-4328-BECE-A5BA084AA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C201C-D898-4AD3-9616-716BE91E684E}" type="datetimeFigureOut">
              <a:rPr lang="en-IE" smtClean="0"/>
              <a:t>16/12/2022</a:t>
            </a:fld>
            <a:endParaRPr lang="en-IE"/>
          </a:p>
        </p:txBody>
      </p:sp>
      <p:sp>
        <p:nvSpPr>
          <p:cNvPr id="5" name="Footer Placeholder 4">
            <a:extLst>
              <a:ext uri="{FF2B5EF4-FFF2-40B4-BE49-F238E27FC236}">
                <a16:creationId xmlns:a16="http://schemas.microsoft.com/office/drawing/2014/main" id="{BF19BBF0-2DC2-4398-AFC0-3EC8685A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9F5EFEB-D352-4ADC-ABEF-59DE3230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1F6-EB3B-4743-B1F0-375DCDB8A6FF}" type="slidenum">
              <a:rPr lang="en-IE" smtClean="0"/>
              <a:t>‹#›</a:t>
            </a:fld>
            <a:endParaRPr lang="en-IE"/>
          </a:p>
        </p:txBody>
      </p:sp>
    </p:spTree>
    <p:extLst>
      <p:ext uri="{BB962C8B-B14F-4D97-AF65-F5344CB8AC3E}">
        <p14:creationId xmlns:p14="http://schemas.microsoft.com/office/powerpoint/2010/main" val="151418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powerbi.com/groups/me/reports/65fb4ec2-6d6a-45b8-b836-8decc1ce70d9/?pbi_source=PowerPoi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3046988"/>
          </a:xfrm>
          <a:prstGeom prst="rect">
            <a:avLst/>
          </a:prstGeom>
          <a:noFill/>
        </p:spPr>
        <p:txBody>
          <a:bodyPr wrap="square">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effectLst/>
              </a:rPr>
              <a:t>Lucan/Palmerstown/North Clondalkin</a:t>
            </a:r>
          </a:p>
          <a:p>
            <a:pPr algn="ctr"/>
            <a:r>
              <a:rPr lang="en-IE" sz="3200" b="1" dirty="0">
                <a:solidFill>
                  <a:schemeClr val="bg1"/>
                </a:solidFill>
                <a:effectLst/>
              </a:rPr>
              <a:t>Area Committee Meeting</a:t>
            </a:r>
            <a:br>
              <a:rPr lang="en-IE" sz="3200" b="1" dirty="0">
                <a:solidFill>
                  <a:schemeClr val="bg1"/>
                </a:solidFill>
                <a:effectLst/>
              </a:rPr>
            </a:br>
            <a:r>
              <a:rPr lang="en-IE" sz="3200" b="1" dirty="0">
                <a:solidFill>
                  <a:schemeClr val="bg1"/>
                </a:solidFill>
                <a:effectLst/>
              </a:rPr>
              <a:t>20</a:t>
            </a:r>
            <a:r>
              <a:rPr lang="en-IE" sz="3200" b="1" baseline="30000" dirty="0">
                <a:solidFill>
                  <a:schemeClr val="bg1"/>
                </a:solidFill>
                <a:effectLst/>
              </a:rPr>
              <a:t>th</a:t>
            </a:r>
            <a:r>
              <a:rPr lang="en-IE" sz="3200" b="1" dirty="0">
                <a:solidFill>
                  <a:schemeClr val="bg1"/>
                </a:solidFill>
                <a:effectLst/>
              </a:rPr>
              <a:t> December 2022</a:t>
            </a:r>
            <a:br>
              <a:rPr lang="en-IE" sz="3200" b="1" dirty="0">
                <a:effectLst/>
              </a:rPr>
            </a:br>
            <a:endParaRPr lang="en-IE" sz="3200" dirty="0"/>
          </a:p>
        </p:txBody>
      </p:sp>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11720"/>
    </mc:Choice>
    <mc:Fallback xmlns="">
      <p:transition spd="slow" advTm="1172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Housing for All Delivery Pipeline 2022  ,textbox ,textbox ,tableEx ,Housing for All Delivered ,actionButton ,textbox ,tableE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2022</a:t>
            </a:r>
          </a:p>
        </p:txBody>
      </p:sp>
    </p:spTree>
  </p:cSld>
  <p:clrMapOvr>
    <a:masterClrMapping/>
  </p:clrMapOvr>
  <mc:AlternateContent xmlns:mc="http://schemas.openxmlformats.org/markup-compatibility/2006" xmlns:p14="http://schemas.microsoft.com/office/powerpoint/2010/main">
    <mc:Choice Requires="p14">
      <p:transition spd="slow" p14:dur="2000" advTm="86498"/>
    </mc:Choice>
    <mc:Fallback xmlns="">
      <p:transition spd="slow" advTm="8649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3592250420"/>
              </p:ext>
            </p:extLst>
          </p:nvPr>
        </p:nvGraphicFramePr>
        <p:xfrm>
          <a:off x="487680" y="598049"/>
          <a:ext cx="11204447" cy="6103004"/>
        </p:xfrm>
        <a:graphic>
          <a:graphicData uri="http://schemas.openxmlformats.org/drawingml/2006/table">
            <a:tbl>
              <a:tblPr firstRow="1" firstCol="1" bandRow="1">
                <a:tableStyleId>{5C22544A-7EE6-4342-B048-85BDC9FD1C3A}</a:tableStyleId>
              </a:tblPr>
              <a:tblGrid>
                <a:gridCol w="3094224">
                  <a:extLst>
                    <a:ext uri="{9D8B030D-6E8A-4147-A177-3AD203B41FA5}">
                      <a16:colId xmlns:a16="http://schemas.microsoft.com/office/drawing/2014/main" val="751538591"/>
                    </a:ext>
                  </a:extLst>
                </a:gridCol>
                <a:gridCol w="3192120">
                  <a:extLst>
                    <a:ext uri="{9D8B030D-6E8A-4147-A177-3AD203B41FA5}">
                      <a16:colId xmlns:a16="http://schemas.microsoft.com/office/drawing/2014/main" val="2355071067"/>
                    </a:ext>
                  </a:extLst>
                </a:gridCol>
                <a:gridCol w="559837">
                  <a:extLst>
                    <a:ext uri="{9D8B030D-6E8A-4147-A177-3AD203B41FA5}">
                      <a16:colId xmlns:a16="http://schemas.microsoft.com/office/drawing/2014/main" val="1908276548"/>
                    </a:ext>
                  </a:extLst>
                </a:gridCol>
                <a:gridCol w="4358266">
                  <a:extLst>
                    <a:ext uri="{9D8B030D-6E8A-4147-A177-3AD203B41FA5}">
                      <a16:colId xmlns:a16="http://schemas.microsoft.com/office/drawing/2014/main" val="804629682"/>
                    </a:ext>
                  </a:extLst>
                </a:gridCol>
              </a:tblGrid>
              <a:tr h="436424">
                <a:tc>
                  <a:txBody>
                    <a:bodyPr/>
                    <a:lstStyle/>
                    <a:p>
                      <a:pPr algn="ctr">
                        <a:lnSpc>
                          <a:spcPct val="107000"/>
                        </a:lnSpc>
                        <a:spcAft>
                          <a:spcPts val="0"/>
                        </a:spcAft>
                      </a:pPr>
                      <a:r>
                        <a:rPr lang="en-IE" sz="1800" dirty="0">
                          <a:effectLst/>
                          <a:latin typeface="+mn-lt"/>
                        </a:rPr>
                        <a:t>LEA</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a:t>
                      </a:r>
                    </a:p>
                  </a:txBody>
                  <a:tcPr marL="68580" marR="68580" marT="0" marB="0" anchor="ctr"/>
                </a:tc>
                <a:tc>
                  <a:txBody>
                    <a:bodyPr/>
                    <a:lstStyle/>
                    <a:p>
                      <a:pPr algn="ctr">
                        <a:lnSpc>
                          <a:spcPct val="107000"/>
                        </a:lnSpc>
                        <a:spcAft>
                          <a:spcPts val="0"/>
                        </a:spcAft>
                      </a:pPr>
                      <a:r>
                        <a:rPr lang="en-IE" sz="1800" dirty="0">
                          <a:effectLst/>
                          <a:latin typeface="+mn-lt"/>
                        </a:rPr>
                        <a:t>No.</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Update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031813"/>
                  </a:ext>
                </a:extLst>
              </a:tr>
              <a:tr h="275490">
                <a:tc rowSpan="5">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Tallaght Central</a:t>
                      </a:r>
                    </a:p>
                  </a:txBody>
                  <a:tcPr marL="68580" marR="68580" marT="0" marB="0" anchor="ctr"/>
                </a:tc>
                <a:tc>
                  <a:txBody>
                    <a:bodyPr/>
                    <a:lstStyle/>
                    <a:p>
                      <a:pPr algn="ctr">
                        <a:lnSpc>
                          <a:spcPct val="107000"/>
                        </a:lnSpc>
                        <a:spcAft>
                          <a:spcPts val="0"/>
                        </a:spcAft>
                      </a:pPr>
                      <a:r>
                        <a:rPr lang="en-IE" sz="1800" b="0" dirty="0">
                          <a:effectLst/>
                          <a:latin typeface="+mn-lt"/>
                        </a:rPr>
                        <a:t>Old Bawn</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12</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rPr>
                        <a:t>On site-due for completion Sept ‘23 </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5350684"/>
                  </a:ext>
                </a:extLst>
              </a:tr>
              <a:tr h="279971">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Fernwood/Maplewood (</a:t>
                      </a:r>
                      <a:r>
                        <a:rPr lang="en-IE" sz="1800" dirty="0" err="1">
                          <a:effectLst/>
                          <a:latin typeface="+mn-lt"/>
                          <a:ea typeface="Calibri" panose="020F0502020204030204" pitchFamily="34" charset="0"/>
                          <a:cs typeface="Times New Roman" panose="02020603050405020304" pitchFamily="18" charset="0"/>
                        </a:rPr>
                        <a:t>Clúid</a:t>
                      </a:r>
                      <a:r>
                        <a:rPr lang="en-IE" sz="1800" dirty="0">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40</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AHB tender process complete. Contractor to be appointed </a:t>
                      </a:r>
                      <a:r>
                        <a:rPr lang="en-GB" sz="1800" dirty="0" err="1">
                          <a:effectLst/>
                          <a:latin typeface="+mn-lt"/>
                          <a:ea typeface="Calibri" panose="020F0502020204030204" pitchFamily="34" charset="0"/>
                          <a:cs typeface="Times New Roman" panose="02020603050405020304" pitchFamily="18" charset="0"/>
                        </a:rPr>
                        <a:t>andon</a:t>
                      </a:r>
                      <a:r>
                        <a:rPr lang="en-GB" sz="1800" dirty="0">
                          <a:effectLst/>
                          <a:latin typeface="+mn-lt"/>
                          <a:ea typeface="Calibri" panose="020F0502020204030204" pitchFamily="34" charset="0"/>
                          <a:cs typeface="Times New Roman" panose="02020603050405020304" pitchFamily="18" charset="0"/>
                        </a:rPr>
                        <a:t> site Jan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3432244"/>
                  </a:ext>
                </a:extLst>
              </a:tr>
              <a:tr h="250978">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Whitestown Way (</a:t>
                      </a:r>
                      <a:r>
                        <a:rPr lang="en-IE" sz="1800" dirty="0" err="1">
                          <a:effectLst/>
                          <a:latin typeface="+mn-lt"/>
                          <a:ea typeface="Calibri" panose="020F0502020204030204" pitchFamily="34" charset="0"/>
                          <a:cs typeface="Times New Roman" panose="02020603050405020304" pitchFamily="18" charset="0"/>
                        </a:rPr>
                        <a:t>Clúid</a:t>
                      </a:r>
                      <a:r>
                        <a:rPr lang="en-IE" sz="1800" dirty="0">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81</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On site-due for completion 2023</a:t>
                      </a:r>
                    </a:p>
                  </a:txBody>
                  <a:tcPr marL="68580" marR="68580" marT="0" marB="0" anchor="ctr"/>
                </a:tc>
                <a:extLst>
                  <a:ext uri="{0D108BD9-81ED-4DB2-BD59-A6C34878D82A}">
                    <a16:rowId xmlns:a16="http://schemas.microsoft.com/office/drawing/2014/main" val="4044256331"/>
                  </a:ext>
                </a:extLst>
              </a:tr>
              <a:tr h="250914">
                <a:tc vMerge="1">
                  <a:txBody>
                    <a:bodyPr/>
                    <a:lstStyle/>
                    <a:p>
                      <a:endParaRPr lang="en-IE"/>
                    </a:p>
                  </a:txBody>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Mountain Gate (Part V)</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7</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On site-due for completion mid-2023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6294251"/>
                  </a:ext>
                </a:extLst>
              </a:tr>
              <a:tr h="25091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St. Aongus’ Green</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Design team appointed Q2 2022</a:t>
                      </a:r>
                    </a:p>
                  </a:txBody>
                  <a:tcPr marL="68580" marR="68580" marT="0" marB="0" anchor="ctr"/>
                </a:tc>
                <a:extLst>
                  <a:ext uri="{0D108BD9-81ED-4DB2-BD59-A6C34878D82A}">
                    <a16:rowId xmlns:a16="http://schemas.microsoft.com/office/drawing/2014/main" val="2422374543"/>
                  </a:ext>
                </a:extLst>
              </a:tr>
              <a:tr h="250786">
                <a:tc rowSpan="3">
                  <a:txBody>
                    <a:bodyPr/>
                    <a:lstStyle/>
                    <a:p>
                      <a:pPr marL="0" algn="ctr" defTabSz="914400" rtl="0" eaLnBrk="1" latinLnBrk="0" hangingPunct="1">
                        <a:lnSpc>
                          <a:spcPct val="107000"/>
                        </a:lnSpc>
                        <a:spcAft>
                          <a:spcPts val="0"/>
                        </a:spcAft>
                      </a:pPr>
                      <a:r>
                        <a:rPr lang="en-GB" sz="1800" b="1" kern="1200" dirty="0">
                          <a:solidFill>
                            <a:schemeClr val="lt1"/>
                          </a:solidFill>
                          <a:effectLst/>
                          <a:latin typeface="+mn-lt"/>
                          <a:ea typeface="+mn-ea"/>
                          <a:cs typeface="+mn-cs"/>
                        </a:rPr>
                        <a:t>Tallaght South</a:t>
                      </a:r>
                      <a:endParaRPr lang="en-IE" sz="1800" b="1"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en-IE" sz="1800" dirty="0" err="1">
                          <a:effectLst/>
                          <a:latin typeface="+mn-lt"/>
                          <a:ea typeface="Calibri" panose="020F0502020204030204" pitchFamily="34" charset="0"/>
                          <a:cs typeface="Times New Roman" panose="02020603050405020304" pitchFamily="18" charset="0"/>
                        </a:rPr>
                        <a:t>Rossfield</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Scheduled for Part 8 in Q1 2023</a:t>
                      </a:r>
                    </a:p>
                  </a:txBody>
                  <a:tcPr marL="68580" marR="68580" marT="0" marB="0" anchor="ctr"/>
                </a:tc>
                <a:extLst>
                  <a:ext uri="{0D108BD9-81ED-4DB2-BD59-A6C34878D82A}">
                    <a16:rowId xmlns:a16="http://schemas.microsoft.com/office/drawing/2014/main" val="3883469053"/>
                  </a:ext>
                </a:extLst>
              </a:tr>
              <a:tr h="250786">
                <a:tc vMerge="1">
                  <a:txBody>
                    <a:bodyPr/>
                    <a:lstStyle/>
                    <a:p>
                      <a:endParaRPr lang="en-IE"/>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Parklands Citywest </a:t>
                      </a: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54</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On site-due for delivery from June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0008213"/>
                  </a:ext>
                </a:extLst>
              </a:tr>
              <a:tr h="250786">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Citywest Village/Mews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27</a:t>
                      </a:r>
                    </a:p>
                  </a:txBody>
                  <a:tcPr marL="68580" marR="68580" marT="0" marB="0" anchor="ctr"/>
                </a:tc>
                <a:tc>
                  <a:txBody>
                    <a:bodyPr/>
                    <a:lstStyle/>
                    <a:p>
                      <a:pPr algn="ctr">
                        <a:lnSpc>
                          <a:spcPct val="107000"/>
                        </a:lnSpc>
                        <a:spcAft>
                          <a:spcPts val="0"/>
                        </a:spcAft>
                      </a:pPr>
                      <a:r>
                        <a:rPr lang="en-IE" sz="1800" dirty="0">
                          <a:effectLst/>
                          <a:latin typeface="+mn-lt"/>
                        </a:rPr>
                        <a:t>On site-due for completion Q2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070495"/>
                  </a:ext>
                </a:extLst>
              </a:tr>
              <a:tr h="250722">
                <a:tc rowSpan="6">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Lucan</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err="1">
                          <a:solidFill>
                            <a:schemeClr val="tx1"/>
                          </a:solidFill>
                        </a:rPr>
                        <a:t>Aderrig</a:t>
                      </a:r>
                      <a:r>
                        <a:rPr lang="en-GB" sz="1800" b="0" dirty="0">
                          <a:solidFill>
                            <a:schemeClr val="tx1"/>
                          </a:solidFill>
                        </a:rPr>
                        <a:t>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25</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 homes in Q4 2022 &amp; balance in Q4 2023</a:t>
                      </a:r>
                    </a:p>
                  </a:txBody>
                  <a:tcPr marL="68580" marR="68580" marT="0" marB="0" anchor="ctr"/>
                </a:tc>
                <a:extLst>
                  <a:ext uri="{0D108BD9-81ED-4DB2-BD59-A6C34878D82A}">
                    <a16:rowId xmlns:a16="http://schemas.microsoft.com/office/drawing/2014/main" val="156939340"/>
                  </a:ext>
                </a:extLst>
              </a:tr>
              <a:tr h="250722">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Somerton Phase 2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24</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On site-due for completion Q2 2023</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795515"/>
                  </a:ext>
                </a:extLst>
              </a:tr>
              <a:tr h="250722">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St Helens/Somerton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12</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On site-due for completion Q2 2023</a:t>
                      </a:r>
                      <a:endParaRPr kumimoji="0" lang="en-IE"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3854948"/>
                  </a:ext>
                </a:extLst>
              </a:tr>
              <a:tr h="224962">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ctr">
                        <a:buFont typeface="Arial" panose="020B0604020202020204" pitchFamily="34" charset="0"/>
                        <a:buNone/>
                      </a:pPr>
                      <a:r>
                        <a:rPr lang="en-GB" sz="1800" b="0" dirty="0" err="1">
                          <a:solidFill>
                            <a:schemeClr val="tx1"/>
                          </a:solidFill>
                        </a:rPr>
                        <a:t>Tandys</a:t>
                      </a:r>
                      <a:r>
                        <a:rPr lang="en-GB" sz="1800" b="0" dirty="0">
                          <a:solidFill>
                            <a:schemeClr val="tx1"/>
                          </a:solidFill>
                        </a:rPr>
                        <a:t> Lane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24</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On site-due for completion 2023</a:t>
                      </a:r>
                    </a:p>
                  </a:txBody>
                  <a:tcPr marL="68580" marR="68580" marT="0" marB="0" anchor="ctr"/>
                </a:tc>
                <a:extLst>
                  <a:ext uri="{0D108BD9-81ED-4DB2-BD59-A6C34878D82A}">
                    <a16:rowId xmlns:a16="http://schemas.microsoft.com/office/drawing/2014/main" val="2285468337"/>
                  </a:ext>
                </a:extLst>
              </a:tr>
              <a:tr h="224962">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ctr">
                        <a:buFont typeface="Arial" panose="020B0604020202020204" pitchFamily="34" charset="0"/>
                        <a:buNone/>
                      </a:pPr>
                      <a:r>
                        <a:rPr lang="en-GB" sz="1800" b="0" dirty="0">
                          <a:solidFill>
                            <a:schemeClr val="tx1"/>
                          </a:solidFill>
                        </a:rPr>
                        <a:t>Shackleton 4</a:t>
                      </a: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12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On site-due for delivery Dec 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9897485"/>
                  </a:ext>
                </a:extLst>
              </a:tr>
              <a:tr h="224962">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rPr>
                        <a:t>St Helens Plaza (Part V)</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On site-due for completion 2023</a:t>
                      </a:r>
                    </a:p>
                  </a:txBody>
                  <a:tcPr marL="68580" marR="68580" marT="0" marB="0" anchor="ctr"/>
                </a:tc>
                <a:extLst>
                  <a:ext uri="{0D108BD9-81ED-4DB2-BD59-A6C34878D82A}">
                    <a16:rowId xmlns:a16="http://schemas.microsoft.com/office/drawing/2014/main" val="2387738464"/>
                  </a:ext>
                </a:extLst>
              </a:tr>
              <a:tr h="299362">
                <a:tc rowSpan="4">
                  <a:txBody>
                    <a:bodyPr/>
                    <a:lstStyle/>
                    <a:p>
                      <a:pPr marL="0" algn="ctr" defTabSz="914400" rtl="0" eaLnBrk="1" latinLnBrk="0" hangingPunct="1">
                        <a:lnSpc>
                          <a:spcPct val="107000"/>
                        </a:lnSpc>
                        <a:spcAft>
                          <a:spcPts val="0"/>
                        </a:spcAft>
                      </a:pPr>
                      <a:r>
                        <a:rPr lang="en-GB" sz="1800" b="0" kern="1200" dirty="0">
                          <a:solidFill>
                            <a:schemeClr val="lt1"/>
                          </a:solidFill>
                          <a:effectLst/>
                          <a:latin typeface="+mn-lt"/>
                          <a:ea typeface="+mn-ea"/>
                          <a:cs typeface="+mn-cs"/>
                        </a:rPr>
                        <a:t>Palmerstown/Fonthill</a:t>
                      </a:r>
                      <a:endParaRPr lang="en-IE" sz="1800" b="0" kern="1200" dirty="0">
                        <a:solidFill>
                          <a:schemeClr val="lt1"/>
                        </a:solidFill>
                        <a:effectLst/>
                        <a:latin typeface="+mn-lt"/>
                        <a:ea typeface="+mn-ea"/>
                        <a:cs typeface="+mn-cs"/>
                      </a:endParaRPr>
                    </a:p>
                  </a:txBody>
                  <a:tcPr marL="68580" marR="68580" marT="0" marB="0" anchor="ctr"/>
                </a:tc>
                <a:tc>
                  <a:txBody>
                    <a:bodyPr/>
                    <a:lstStyle/>
                    <a:p>
                      <a:pPr algn="ctr">
                        <a:lnSpc>
                          <a:spcPct val="107000"/>
                        </a:lnSpc>
                        <a:spcAft>
                          <a:spcPts val="0"/>
                        </a:spcAft>
                      </a:pPr>
                      <a:r>
                        <a:rPr lang="en-IE" sz="1800" b="0" dirty="0" err="1">
                          <a:effectLst/>
                          <a:latin typeface="+mn-lt"/>
                        </a:rPr>
                        <a:t>Balgaddy</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69</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Contractor appointed for site start Dec 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8414529"/>
                  </a:ext>
                </a:extLst>
              </a:tr>
              <a:tr h="272675">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0" dirty="0">
                          <a:effectLst/>
                          <a:latin typeface="+mn-lt"/>
                        </a:rPr>
                        <a:t>Old Lucan Rd (</a:t>
                      </a:r>
                      <a:r>
                        <a:rPr lang="en-IE" sz="1800" b="0" dirty="0" err="1">
                          <a:effectLst/>
                          <a:latin typeface="+mn-lt"/>
                        </a:rPr>
                        <a:t>Túath</a:t>
                      </a:r>
                      <a:r>
                        <a:rPr lang="en-IE" sz="1800" b="0" dirty="0">
                          <a:effectLst/>
                          <a:latin typeface="+mn-lt"/>
                        </a:rPr>
                        <a:t>)</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4</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Scheme to be reviewed, acquisition of additional strip of land</a:t>
                      </a:r>
                    </a:p>
                  </a:txBody>
                  <a:tcPr marL="68580" marR="68580" marT="0" marB="0" anchor="ctr"/>
                </a:tc>
                <a:extLst>
                  <a:ext uri="{0D108BD9-81ED-4DB2-BD59-A6C34878D82A}">
                    <a16:rowId xmlns:a16="http://schemas.microsoft.com/office/drawing/2014/main" val="3810978565"/>
                  </a:ext>
                </a:extLst>
              </a:tr>
              <a:tr h="272675">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St. Ronan’s</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9</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Design team appointed Q3 2022</a:t>
                      </a:r>
                    </a:p>
                  </a:txBody>
                  <a:tcPr marL="68580" marR="68580" marT="0" marB="0" anchor="ctr"/>
                </a:tc>
                <a:extLst>
                  <a:ext uri="{0D108BD9-81ED-4DB2-BD59-A6C34878D82A}">
                    <a16:rowId xmlns:a16="http://schemas.microsoft.com/office/drawing/2014/main" val="827648313"/>
                  </a:ext>
                </a:extLst>
              </a:tr>
              <a:tr h="292544">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0" kern="1200" dirty="0">
                        <a:solidFill>
                          <a:schemeClr val="lt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err="1">
                          <a:solidFill>
                            <a:schemeClr val="tx1"/>
                          </a:solidFill>
                        </a:rPr>
                        <a:t>Kennelsfort</a:t>
                      </a:r>
                      <a:r>
                        <a:rPr lang="en-GB" sz="1800" b="0" dirty="0">
                          <a:solidFill>
                            <a:schemeClr val="tx1"/>
                          </a:solidFill>
                        </a:rPr>
                        <a:t> Road</a:t>
                      </a:r>
                      <a:endParaRPr lang="en-I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20</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BTR due for completion 2023</a:t>
                      </a:r>
                    </a:p>
                  </a:txBody>
                  <a:tcPr marL="68580" marR="68580" marT="0" marB="0" anchor="ctr"/>
                </a:tc>
                <a:extLst>
                  <a:ext uri="{0D108BD9-81ED-4DB2-BD59-A6C34878D82A}">
                    <a16:rowId xmlns:a16="http://schemas.microsoft.com/office/drawing/2014/main" val="435312802"/>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extLst>
              <p:ext uri="{D42A27DB-BD31-4B8C-83A1-F6EECF244321}">
                <p14:modId xmlns:p14="http://schemas.microsoft.com/office/powerpoint/2010/main" val="370462349"/>
              </p:ext>
            </p:extLst>
          </p:nvPr>
        </p:nvGraphicFramePr>
        <p:xfrm>
          <a:off x="487680" y="65777"/>
          <a:ext cx="11204448" cy="558314"/>
        </p:xfrm>
        <a:graphic>
          <a:graphicData uri="http://schemas.openxmlformats.org/drawingml/2006/table">
            <a:tbl>
              <a:tblPr firstRow="1" bandRow="1">
                <a:tableStyleId>{5C22544A-7EE6-4342-B048-85BDC9FD1C3A}</a:tableStyleId>
              </a:tblPr>
              <a:tblGrid>
                <a:gridCol w="11204448">
                  <a:extLst>
                    <a:ext uri="{9D8B030D-6E8A-4147-A177-3AD203B41FA5}">
                      <a16:colId xmlns:a16="http://schemas.microsoft.com/office/drawing/2014/main" val="3504224004"/>
                    </a:ext>
                  </a:extLst>
                </a:gridCol>
              </a:tblGrid>
              <a:tr h="495260">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(2)</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Tree>
    <p:extLst>
      <p:ext uri="{BB962C8B-B14F-4D97-AF65-F5344CB8AC3E}">
        <p14:creationId xmlns:p14="http://schemas.microsoft.com/office/powerpoint/2010/main" val="1554508678"/>
      </p:ext>
    </p:extLst>
  </p:cSld>
  <p:clrMapOvr>
    <a:masterClrMapping/>
  </p:clrMapOvr>
  <mc:AlternateContent xmlns:mc="http://schemas.openxmlformats.org/markup-compatibility/2006" xmlns:p14="http://schemas.microsoft.com/office/powerpoint/2010/main">
    <mc:Choice Requires="p14">
      <p:transition spd="slow" p14:dur="2000" advTm="165011"/>
    </mc:Choice>
    <mc:Fallback xmlns="">
      <p:transition spd="slow" advTm="16501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2210154833"/>
              </p:ext>
            </p:extLst>
          </p:nvPr>
        </p:nvGraphicFramePr>
        <p:xfrm>
          <a:off x="507999" y="775853"/>
          <a:ext cx="11178032" cy="5914657"/>
        </p:xfrm>
        <a:graphic>
          <a:graphicData uri="http://schemas.openxmlformats.org/drawingml/2006/table">
            <a:tbl>
              <a:tblPr firstRow="1" firstCol="1" bandRow="1">
                <a:tableStyleId>{5C22544A-7EE6-4342-B048-85BDC9FD1C3A}</a:tableStyleId>
              </a:tblPr>
              <a:tblGrid>
                <a:gridCol w="3078254">
                  <a:extLst>
                    <a:ext uri="{9D8B030D-6E8A-4147-A177-3AD203B41FA5}">
                      <a16:colId xmlns:a16="http://schemas.microsoft.com/office/drawing/2014/main" val="751538591"/>
                    </a:ext>
                  </a:extLst>
                </a:gridCol>
                <a:gridCol w="3209148">
                  <a:extLst>
                    <a:ext uri="{9D8B030D-6E8A-4147-A177-3AD203B41FA5}">
                      <a16:colId xmlns:a16="http://schemas.microsoft.com/office/drawing/2014/main" val="2355071067"/>
                    </a:ext>
                  </a:extLst>
                </a:gridCol>
                <a:gridCol w="660454">
                  <a:extLst>
                    <a:ext uri="{9D8B030D-6E8A-4147-A177-3AD203B41FA5}">
                      <a16:colId xmlns:a16="http://schemas.microsoft.com/office/drawing/2014/main" val="1908276548"/>
                    </a:ext>
                  </a:extLst>
                </a:gridCol>
                <a:gridCol w="4230176">
                  <a:extLst>
                    <a:ext uri="{9D8B030D-6E8A-4147-A177-3AD203B41FA5}">
                      <a16:colId xmlns:a16="http://schemas.microsoft.com/office/drawing/2014/main" val="804629682"/>
                    </a:ext>
                  </a:extLst>
                </a:gridCol>
              </a:tblGrid>
              <a:tr h="1121654">
                <a:tc>
                  <a:txBody>
                    <a:bodyPr/>
                    <a:lstStyle/>
                    <a:p>
                      <a:pPr algn="ctr">
                        <a:lnSpc>
                          <a:spcPct val="107000"/>
                        </a:lnSpc>
                        <a:spcAft>
                          <a:spcPts val="0"/>
                        </a:spcAft>
                      </a:pPr>
                      <a:r>
                        <a:rPr lang="en-IE" sz="1800" dirty="0">
                          <a:effectLst/>
                          <a:latin typeface="+mn-lt"/>
                        </a:rPr>
                        <a:t>LEA</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800" dirty="0">
                          <a:effectLst/>
                          <a:latin typeface="+mn-lt"/>
                        </a:rPr>
                        <a:t>No.</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Update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1188149">
                <a:tc rowSpan="4">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Lucan</a:t>
                      </a:r>
                    </a:p>
                  </a:txBody>
                  <a:tcPr marL="68580" marR="68580" marT="0" marB="0"/>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Adamstown Station </a:t>
                      </a:r>
                    </a:p>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(The Crossings)</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28</a:t>
                      </a:r>
                    </a:p>
                  </a:txBody>
                  <a:tcPr marL="68580" marR="68580" marT="0" marB="0" anchor="ctr"/>
                </a:tc>
                <a:tc>
                  <a:txBody>
                    <a:bodyPr/>
                    <a:lstStyle/>
                    <a:p>
                      <a:pPr algn="ctr">
                        <a:lnSpc>
                          <a:spcPct val="107000"/>
                        </a:lnSpc>
                        <a:spcAft>
                          <a:spcPts val="0"/>
                        </a:spcAft>
                      </a:pPr>
                      <a:r>
                        <a:rPr lang="en-IE" sz="1800" dirty="0">
                          <a:effectLst/>
                          <a:latin typeface="+mn-lt"/>
                        </a:rPr>
                        <a:t>Part V under negotiation</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96034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Adamstown Station/District centre – 2</a:t>
                      </a:r>
                      <a:r>
                        <a:rPr lang="en-GB" sz="1800" baseline="30000" dirty="0">
                          <a:effectLst/>
                          <a:latin typeface="+mn-lt"/>
                          <a:ea typeface="Calibri" panose="020F0502020204030204" pitchFamily="34" charset="0"/>
                          <a:cs typeface="Times New Roman" panose="02020603050405020304" pitchFamily="18" charset="0"/>
                        </a:rPr>
                        <a:t>nd</a:t>
                      </a:r>
                      <a:r>
                        <a:rPr lang="en-GB" sz="1800" dirty="0">
                          <a:effectLst/>
                          <a:latin typeface="+mn-lt"/>
                          <a:ea typeface="Calibri" panose="020F0502020204030204" pitchFamily="34" charset="0"/>
                          <a:cs typeface="Times New Roman" panose="02020603050405020304" pitchFamily="18" charset="0"/>
                        </a:rPr>
                        <a:t> permission</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19</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rPr>
                        <a:t>Part V under negotiation/off site units Aderrig</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0554981"/>
                  </a:ext>
                </a:extLst>
              </a:tr>
              <a:tr h="787631">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Aderrig Phase 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rPr>
                        <a:t>Part V under negotiation</a:t>
                      </a:r>
                      <a:endParaRPr lang="en-IE" sz="18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4214361"/>
                  </a:ext>
                </a:extLst>
              </a:tr>
              <a:tr h="735225">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effectLst/>
                          <a:latin typeface="+mn-lt"/>
                          <a:ea typeface="Calibri" panose="020F0502020204030204" pitchFamily="34" charset="0"/>
                          <a:cs typeface="Times New Roman" panose="02020603050405020304" pitchFamily="18" charset="0"/>
                        </a:rPr>
                        <a:t>Citywest View</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40</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Part V negotiations underway</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5603189"/>
                  </a:ext>
                </a:extLst>
              </a:tr>
              <a:tr h="1121654">
                <a:tc>
                  <a:txBody>
                    <a:bodyPr/>
                    <a:lstStyle/>
                    <a:p>
                      <a:pPr marL="0" algn="ctr" defTabSz="914400" rtl="0" eaLnBrk="1" latinLnBrk="0" hangingPunct="1">
                        <a:lnSpc>
                          <a:spcPct val="107000"/>
                        </a:lnSpc>
                        <a:spcAft>
                          <a:spcPts val="0"/>
                        </a:spcAft>
                      </a:pPr>
                      <a:r>
                        <a:rPr lang="en-GB" sz="1800" b="1" kern="1200" dirty="0">
                          <a:solidFill>
                            <a:schemeClr val="lt1"/>
                          </a:solidFill>
                          <a:effectLst/>
                          <a:latin typeface="+mn-lt"/>
                          <a:ea typeface="+mn-ea"/>
                          <a:cs typeface="+mn-cs"/>
                        </a:rPr>
                        <a:t>Palmerstown/Fonthill/   </a:t>
                      </a:r>
                    </a:p>
                    <a:p>
                      <a:pPr marL="0" algn="ctr" defTabSz="914400" rtl="0" eaLnBrk="1" latinLnBrk="0" hangingPunct="1">
                        <a:lnSpc>
                          <a:spcPct val="107000"/>
                        </a:lnSpc>
                        <a:spcAft>
                          <a:spcPts val="0"/>
                        </a:spcAft>
                      </a:pPr>
                      <a:r>
                        <a:rPr lang="en-GB" sz="1800" b="1" kern="1200" dirty="0">
                          <a:solidFill>
                            <a:schemeClr val="lt1"/>
                          </a:solidFill>
                          <a:effectLst/>
                          <a:latin typeface="+mn-lt"/>
                          <a:ea typeface="+mn-ea"/>
                          <a:cs typeface="+mn-cs"/>
                        </a:rPr>
                        <a:t>North Clondalkin</a:t>
                      </a: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err="1">
                          <a:effectLst/>
                          <a:latin typeface="+mn-lt"/>
                          <a:ea typeface="Calibri" panose="020F0502020204030204" pitchFamily="34" charset="0"/>
                          <a:cs typeface="Times New Roman" panose="02020603050405020304" pitchFamily="18" charset="0"/>
                        </a:rPr>
                        <a:t>Palmersgate</a:t>
                      </a:r>
                      <a:r>
                        <a:rPr lang="en-GB" sz="1800" b="0" dirty="0">
                          <a:effectLst/>
                          <a:latin typeface="+mn-lt"/>
                          <a:ea typeface="Calibri" panose="020F0502020204030204" pitchFamily="34" charset="0"/>
                          <a:cs typeface="Times New Roman" panose="02020603050405020304" pitchFamily="18" charset="0"/>
                        </a:rPr>
                        <a:t> BTR</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20</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Under negotiations</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053267"/>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extLst>
              <p:ext uri="{D42A27DB-BD31-4B8C-83A1-F6EECF244321}">
                <p14:modId xmlns:p14="http://schemas.microsoft.com/office/powerpoint/2010/main" val="2208870919"/>
              </p:ext>
            </p:extLst>
          </p:nvPr>
        </p:nvGraphicFramePr>
        <p:xfrm>
          <a:off x="609600" y="69064"/>
          <a:ext cx="11076431" cy="587643"/>
        </p:xfrm>
        <a:graphic>
          <a:graphicData uri="http://schemas.openxmlformats.org/drawingml/2006/table">
            <a:tbl>
              <a:tblPr firstRow="1" bandRow="1">
                <a:tableStyleId>{5C22544A-7EE6-4342-B048-85BDC9FD1C3A}</a:tableStyleId>
              </a:tblPr>
              <a:tblGrid>
                <a:gridCol w="11076431">
                  <a:extLst>
                    <a:ext uri="{9D8B030D-6E8A-4147-A177-3AD203B41FA5}">
                      <a16:colId xmlns:a16="http://schemas.microsoft.com/office/drawing/2014/main" val="3504224004"/>
                    </a:ext>
                  </a:extLst>
                </a:gridCol>
              </a:tblGrid>
              <a:tr h="587643">
                <a:tc>
                  <a:txBody>
                    <a:bodyPr/>
                    <a:lstStyle/>
                    <a:p>
                      <a:pPr algn="ctr"/>
                      <a:r>
                        <a:rPr lang="en-GB" sz="2800" b="1" kern="1200" dirty="0">
                          <a:solidFill>
                            <a:schemeClr val="lt1"/>
                          </a:solidFill>
                          <a:latin typeface="+mn-lt"/>
                          <a:ea typeface="+mn-ea"/>
                          <a:cs typeface="+mn-cs"/>
                        </a:rPr>
                        <a:t>Part V Agreements</a:t>
                      </a:r>
                    </a:p>
                  </a:txBody>
                  <a:tcPr marL="131594" marR="131594" marT="65797" marB="65797" anchor="ctr"/>
                </a:tc>
                <a:extLst>
                  <a:ext uri="{0D108BD9-81ED-4DB2-BD59-A6C34878D82A}">
                    <a16:rowId xmlns:a16="http://schemas.microsoft.com/office/drawing/2014/main" val="1195735012"/>
                  </a:ext>
                </a:extLst>
              </a:tr>
            </a:tbl>
          </a:graphicData>
        </a:graphic>
      </p:graphicFrame>
    </p:spTree>
    <p:extLst>
      <p:ext uri="{BB962C8B-B14F-4D97-AF65-F5344CB8AC3E}">
        <p14:creationId xmlns:p14="http://schemas.microsoft.com/office/powerpoint/2010/main" val="742142678"/>
      </p:ext>
    </p:extLst>
  </p:cSld>
  <p:clrMapOvr>
    <a:masterClrMapping/>
  </p:clrMapOvr>
  <mc:AlternateContent xmlns:mc="http://schemas.openxmlformats.org/markup-compatibility/2006" xmlns:p14="http://schemas.microsoft.com/office/powerpoint/2010/main">
    <mc:Choice Requires="p14">
      <p:transition spd="slow" p14:dur="2000" advTm="125874"/>
    </mc:Choice>
    <mc:Fallback xmlns="">
      <p:transition spd="slow" advTm="1258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5663036"/>
              </p:ext>
            </p:extLst>
          </p:nvPr>
        </p:nvGraphicFramePr>
        <p:xfrm>
          <a:off x="481585" y="656707"/>
          <a:ext cx="11204448" cy="5781042"/>
        </p:xfrm>
        <a:graphic>
          <a:graphicData uri="http://schemas.openxmlformats.org/drawingml/2006/table">
            <a:tbl>
              <a:tblPr firstRow="1" firstCol="1" bandRow="1">
                <a:tableStyleId>{5C22544A-7EE6-4342-B048-85BDC9FD1C3A}</a:tableStyleId>
              </a:tblPr>
              <a:tblGrid>
                <a:gridCol w="3044175">
                  <a:extLst>
                    <a:ext uri="{9D8B030D-6E8A-4147-A177-3AD203B41FA5}">
                      <a16:colId xmlns:a16="http://schemas.microsoft.com/office/drawing/2014/main" val="751538591"/>
                    </a:ext>
                  </a:extLst>
                </a:gridCol>
                <a:gridCol w="3173620">
                  <a:extLst>
                    <a:ext uri="{9D8B030D-6E8A-4147-A177-3AD203B41FA5}">
                      <a16:colId xmlns:a16="http://schemas.microsoft.com/office/drawing/2014/main" val="2355071067"/>
                    </a:ext>
                  </a:extLst>
                </a:gridCol>
                <a:gridCol w="653142">
                  <a:extLst>
                    <a:ext uri="{9D8B030D-6E8A-4147-A177-3AD203B41FA5}">
                      <a16:colId xmlns:a16="http://schemas.microsoft.com/office/drawing/2014/main" val="1908276548"/>
                    </a:ext>
                  </a:extLst>
                </a:gridCol>
                <a:gridCol w="4333511">
                  <a:extLst>
                    <a:ext uri="{9D8B030D-6E8A-4147-A177-3AD203B41FA5}">
                      <a16:colId xmlns:a16="http://schemas.microsoft.com/office/drawing/2014/main" val="804629682"/>
                    </a:ext>
                  </a:extLst>
                </a:gridCol>
              </a:tblGrid>
              <a:tr h="347623">
                <a:tc>
                  <a:txBody>
                    <a:bodyPr/>
                    <a:lstStyle/>
                    <a:p>
                      <a:pPr algn="ctr">
                        <a:lnSpc>
                          <a:spcPct val="107000"/>
                        </a:lnSpc>
                        <a:spcAft>
                          <a:spcPts val="0"/>
                        </a:spcAft>
                      </a:pPr>
                      <a:r>
                        <a:rPr lang="en-IE" sz="1800" dirty="0">
                          <a:effectLst/>
                          <a:latin typeface="+mn-lt"/>
                        </a:rPr>
                        <a:t>LEA</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800" dirty="0">
                          <a:effectLst/>
                          <a:latin typeface="+mn-lt"/>
                        </a:rPr>
                        <a:t>No.</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Update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347623">
                <a:tc rowSpan="8">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Clondalkin</a:t>
                      </a:r>
                    </a:p>
                  </a:txBody>
                  <a:tcPr marL="68580" marR="68580" marT="0" marB="0" anchor="ctr"/>
                </a:tc>
                <a:tc>
                  <a:txBody>
                    <a:bodyPr/>
                    <a:lstStyle/>
                    <a:p>
                      <a:pPr algn="ctr">
                        <a:lnSpc>
                          <a:spcPct val="107000"/>
                        </a:lnSpc>
                        <a:spcAft>
                          <a:spcPts val="0"/>
                        </a:spcAft>
                      </a:pPr>
                      <a:r>
                        <a:rPr lang="en-IE" sz="1800" dirty="0">
                          <a:effectLst/>
                          <a:latin typeface="+mn-lt"/>
                        </a:rPr>
                        <a:t>Mayfield/Riversdale Phase 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18</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On site-due for completion Q4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5350684"/>
                  </a:ext>
                </a:extLst>
              </a:tr>
              <a:tr h="347623">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New </a:t>
                      </a:r>
                      <a:r>
                        <a:rPr lang="en-IE" sz="1800" dirty="0" err="1">
                          <a:effectLst/>
                          <a:latin typeface="+mn-lt"/>
                          <a:ea typeface="Calibri" panose="020F0502020204030204" pitchFamily="34" charset="0"/>
                          <a:cs typeface="Times New Roman" panose="02020603050405020304" pitchFamily="18" charset="0"/>
                        </a:rPr>
                        <a:t>Nangor</a:t>
                      </a:r>
                      <a:r>
                        <a:rPr lang="en-IE" sz="1800" dirty="0">
                          <a:effectLst/>
                          <a:latin typeface="+mn-lt"/>
                          <a:ea typeface="Calibri" panose="020F0502020204030204" pitchFamily="34" charset="0"/>
                          <a:cs typeface="Times New Roman" panose="02020603050405020304" pitchFamily="18" charset="0"/>
                        </a:rPr>
                        <a:t> Rd. (”eircom” site)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93</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rPr>
                        <a:t>On site-due for completion Oct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3432244"/>
                  </a:ext>
                </a:extLst>
              </a:tr>
              <a:tr h="347623">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Lindisfarne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19</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 start Nov-due for completion Q4 2023</a:t>
                      </a:r>
                    </a:p>
                  </a:txBody>
                  <a:tcPr marL="68580" marR="68580" marT="0" marB="0" anchor="ctr"/>
                </a:tc>
                <a:extLst>
                  <a:ext uri="{0D108BD9-81ED-4DB2-BD59-A6C34878D82A}">
                    <a16:rowId xmlns:a16="http://schemas.microsoft.com/office/drawing/2014/main" val="4044256331"/>
                  </a:ext>
                </a:extLst>
              </a:tr>
              <a:tr h="321229">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Old </a:t>
                      </a:r>
                      <a:r>
                        <a:rPr lang="en-IE" sz="1800" dirty="0" err="1">
                          <a:effectLst/>
                          <a:latin typeface="+mn-lt"/>
                          <a:ea typeface="Calibri" panose="020F0502020204030204" pitchFamily="34" charset="0"/>
                          <a:cs typeface="Times New Roman" panose="02020603050405020304" pitchFamily="18" charset="0"/>
                        </a:rPr>
                        <a:t>Nangor</a:t>
                      </a:r>
                      <a:r>
                        <a:rPr lang="en-IE" sz="1800" dirty="0">
                          <a:effectLst/>
                          <a:latin typeface="+mn-lt"/>
                          <a:ea typeface="Calibri" panose="020F0502020204030204" pitchFamily="34" charset="0"/>
                          <a:cs typeface="Times New Roman" panose="02020603050405020304" pitchFamily="18" charset="0"/>
                        </a:rPr>
                        <a:t> Rd. (Simon)</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Revised planning app, decision Jan 2023 </a:t>
                      </a:r>
                      <a:endParaRPr lang="en-IE" sz="180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3469053"/>
                  </a:ext>
                </a:extLst>
              </a:tr>
              <a:tr h="347623">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err="1">
                          <a:effectLst/>
                          <a:latin typeface="+mn-lt"/>
                          <a:ea typeface="Calibri" panose="020F0502020204030204" pitchFamily="34" charset="0"/>
                          <a:cs typeface="Times New Roman" panose="02020603050405020304" pitchFamily="18" charset="0"/>
                        </a:rPr>
                        <a:t>Deansrath</a:t>
                      </a:r>
                      <a:r>
                        <a:rPr lang="en-IE" sz="1800" dirty="0">
                          <a:effectLst/>
                          <a:latin typeface="+mn-lt"/>
                          <a:ea typeface="Calibri" panose="020F0502020204030204" pitchFamily="34" charset="0"/>
                          <a:cs typeface="Times New Roman" panose="02020603050405020304" pitchFamily="18" charset="0"/>
                        </a:rPr>
                        <a:t>/Melrose</a:t>
                      </a: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Tbc</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Concept design to ACM Dec 2022</a:t>
                      </a:r>
                    </a:p>
                  </a:txBody>
                  <a:tcPr marL="68580" marR="68580" marT="0" marB="0" anchor="ctr"/>
                </a:tc>
                <a:extLst>
                  <a:ext uri="{0D108BD9-81ED-4DB2-BD59-A6C34878D82A}">
                    <a16:rowId xmlns:a16="http://schemas.microsoft.com/office/drawing/2014/main" val="1201070495"/>
                  </a:ext>
                </a:extLst>
              </a:tr>
              <a:tr h="347623">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Oldcastle Park</a:t>
                      </a: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Tbc</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a:effectLst/>
                          <a:latin typeface="+mn-lt"/>
                          <a:ea typeface="Calibri" panose="020F0502020204030204" pitchFamily="34" charset="0"/>
                          <a:cs typeface="Times New Roman" panose="02020603050405020304" pitchFamily="18" charset="0"/>
                        </a:rPr>
                        <a:t>Concept design </a:t>
                      </a:r>
                      <a:r>
                        <a:rPr lang="en-IE" sz="1800" dirty="0">
                          <a:effectLst/>
                          <a:latin typeface="+mn-lt"/>
                          <a:ea typeface="Calibri" panose="020F0502020204030204" pitchFamily="34" charset="0"/>
                          <a:cs typeface="Times New Roman" panose="02020603050405020304" pitchFamily="18" charset="0"/>
                        </a:rPr>
                        <a:t>to ACM Dec 2022</a:t>
                      </a:r>
                    </a:p>
                  </a:txBody>
                  <a:tcPr marL="68580" marR="68580" marT="0" marB="0" anchor="ctr"/>
                </a:tc>
                <a:extLst>
                  <a:ext uri="{0D108BD9-81ED-4DB2-BD59-A6C34878D82A}">
                    <a16:rowId xmlns:a16="http://schemas.microsoft.com/office/drawing/2014/main" val="3023854948"/>
                  </a:ext>
                </a:extLst>
              </a:tr>
              <a:tr h="347623">
                <a:tc vMerge="1">
                  <a:txBody>
                    <a:bodyPr/>
                    <a:lstStyle/>
                    <a:p>
                      <a:endParaRPr lang="en-IE"/>
                    </a:p>
                  </a:txBody>
                  <a:tcP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Alpine Heights</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Concept design to ACM Q1 2023</a:t>
                      </a:r>
                    </a:p>
                  </a:txBody>
                  <a:tcPr marL="68580" marR="68580" marT="0" marB="0" anchor="ctr"/>
                </a:tc>
                <a:extLst>
                  <a:ext uri="{0D108BD9-81ED-4DB2-BD59-A6C34878D82A}">
                    <a16:rowId xmlns:a16="http://schemas.microsoft.com/office/drawing/2014/main" val="2037409784"/>
                  </a:ext>
                </a:extLst>
              </a:tr>
              <a:tr h="347623">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Kilcarbery 2</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Concept design to ACM Q1 2023</a:t>
                      </a:r>
                    </a:p>
                  </a:txBody>
                  <a:tcPr marL="68580" marR="68580" marT="0" marB="0" anchor="ctr"/>
                </a:tc>
                <a:extLst>
                  <a:ext uri="{0D108BD9-81ED-4DB2-BD59-A6C34878D82A}">
                    <a16:rowId xmlns:a16="http://schemas.microsoft.com/office/drawing/2014/main" val="2285468337"/>
                  </a:ext>
                </a:extLst>
              </a:tr>
              <a:tr h="347623">
                <a:tc>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Rathfarnham/Templeogue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Templeogue Village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07000"/>
                        </a:lnSpc>
                        <a:spcAft>
                          <a:spcPts val="0"/>
                        </a:spcAft>
                      </a:pPr>
                      <a:r>
                        <a:rPr lang="en-IE" sz="1800" dirty="0">
                          <a:effectLst/>
                          <a:latin typeface="+mn-lt"/>
                        </a:rPr>
                        <a:t>On site-due for completion Dec 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993502">
                <a:tc row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1" kern="1200" dirty="0">
                          <a:solidFill>
                            <a:schemeClr val="lt1"/>
                          </a:solidFill>
                          <a:effectLst/>
                          <a:latin typeface="+mn-lt"/>
                          <a:ea typeface="+mn-ea"/>
                          <a:cs typeface="+mn-cs"/>
                        </a:rPr>
                        <a:t>Firhouse/Bohernabreena</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0" dirty="0">
                          <a:effectLst/>
                          <a:latin typeface="+mn-lt"/>
                        </a:rPr>
                        <a:t>Homeville</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16</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800" dirty="0">
                          <a:effectLst/>
                          <a:latin typeface="+mn-lt"/>
                        </a:rPr>
                        <a:t>Tender docs being prepared Bill of Quantities, to be issued late Jan/early Feb 2023 </a:t>
                      </a:r>
                    </a:p>
                  </a:txBody>
                  <a:tcPr marL="68580" marR="68580" marT="0" marB="0" anchor="ctr"/>
                </a:tc>
                <a:extLst>
                  <a:ext uri="{0D108BD9-81ED-4DB2-BD59-A6C34878D82A}">
                    <a16:rowId xmlns:a16="http://schemas.microsoft.com/office/drawing/2014/main" val="827648313"/>
                  </a:ext>
                </a:extLst>
              </a:tr>
              <a:tr h="321229">
                <a:tc vMerge="1">
                  <a:txBody>
                    <a:bodyPr/>
                    <a:lstStyle/>
                    <a:p>
                      <a:endParaRPr lang="en-IE"/>
                    </a:p>
                  </a:txBody>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Cloragh Mills </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8 </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mn-lt"/>
                          <a:ea typeface="Calibri" panose="020F0502020204030204" pitchFamily="34" charset="0"/>
                          <a:cs typeface="Times New Roman" panose="02020603050405020304" pitchFamily="18" charset="0"/>
                        </a:rPr>
                        <a:t>Sale to complete 16/12/2022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4370556"/>
                  </a:ext>
                </a:extLst>
              </a:tr>
              <a:tr h="321229">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Pearse Brothers Park</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Design team appointment Q4 2022</a:t>
                      </a:r>
                    </a:p>
                  </a:txBody>
                  <a:tcPr marL="68580" marR="68580" marT="0" marB="0" anchor="ctr"/>
                </a:tc>
                <a:extLst>
                  <a:ext uri="{0D108BD9-81ED-4DB2-BD59-A6C34878D82A}">
                    <a16:rowId xmlns:a16="http://schemas.microsoft.com/office/drawing/2014/main" val="657716757"/>
                  </a:ext>
                </a:extLst>
              </a:tr>
              <a:tr h="347623">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b="0" dirty="0">
                          <a:effectLst/>
                          <a:latin typeface="+mn-lt"/>
                          <a:ea typeface="Calibri" panose="020F0502020204030204" pitchFamily="34" charset="0"/>
                          <a:cs typeface="Times New Roman" panose="02020603050405020304" pitchFamily="18" charset="0"/>
                        </a:rPr>
                        <a:t>Castlefield</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Concept design to ACM Q1 2023</a:t>
                      </a:r>
                    </a:p>
                  </a:txBody>
                  <a:tcPr marL="68580" marR="68580" marT="0" marB="0" anchor="ctr"/>
                </a:tc>
                <a:extLst>
                  <a:ext uri="{0D108BD9-81ED-4DB2-BD59-A6C34878D82A}">
                    <a16:rowId xmlns:a16="http://schemas.microsoft.com/office/drawing/2014/main" val="2763119493"/>
                  </a:ext>
                </a:extLst>
              </a:tr>
              <a:tr h="347623">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b="0" dirty="0">
                          <a:effectLst/>
                          <a:latin typeface="+mn-lt"/>
                          <a:ea typeface="Calibri" panose="020F0502020204030204" pitchFamily="34" charset="0"/>
                          <a:cs typeface="Times New Roman" panose="02020603050405020304" pitchFamily="18" charset="0"/>
                        </a:rPr>
                        <a:t>Stocking Lane</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Feasibility for AHB/CAS-priority needs</a:t>
                      </a:r>
                    </a:p>
                  </a:txBody>
                  <a:tcPr marL="68580" marR="68580" marT="0" marB="0" anchor="ctr"/>
                </a:tc>
                <a:extLst>
                  <a:ext uri="{0D108BD9-81ED-4DB2-BD59-A6C34878D82A}">
                    <a16:rowId xmlns:a16="http://schemas.microsoft.com/office/drawing/2014/main" val="2217348776"/>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extLst>
              <p:ext uri="{D42A27DB-BD31-4B8C-83A1-F6EECF244321}">
                <p14:modId xmlns:p14="http://schemas.microsoft.com/office/powerpoint/2010/main" val="2767909366"/>
              </p:ext>
            </p:extLst>
          </p:nvPr>
        </p:nvGraphicFramePr>
        <p:xfrm>
          <a:off x="481584" y="69064"/>
          <a:ext cx="11204448" cy="558314"/>
        </p:xfrm>
        <a:graphic>
          <a:graphicData uri="http://schemas.openxmlformats.org/drawingml/2006/table">
            <a:tbl>
              <a:tblPr firstRow="1" bandRow="1">
                <a:tableStyleId>{5C22544A-7EE6-4342-B048-85BDC9FD1C3A}</a:tableStyleId>
              </a:tblPr>
              <a:tblGrid>
                <a:gridCol w="11204448">
                  <a:extLst>
                    <a:ext uri="{9D8B030D-6E8A-4147-A177-3AD203B41FA5}">
                      <a16:colId xmlns:a16="http://schemas.microsoft.com/office/drawing/2014/main" val="3504224004"/>
                    </a:ext>
                  </a:extLst>
                </a:gridCol>
              </a:tblGrid>
              <a:tr h="552017">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(1)</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Tree>
    <p:extLst>
      <p:ext uri="{BB962C8B-B14F-4D97-AF65-F5344CB8AC3E}">
        <p14:creationId xmlns:p14="http://schemas.microsoft.com/office/powerpoint/2010/main" val="1635109811"/>
      </p:ext>
    </p:extLst>
  </p:cSld>
  <p:clrMapOvr>
    <a:masterClrMapping/>
  </p:clrMapOvr>
  <mc:AlternateContent xmlns:mc="http://schemas.openxmlformats.org/markup-compatibility/2006" xmlns:p14="http://schemas.microsoft.com/office/powerpoint/2010/main">
    <mc:Choice Requires="p14">
      <p:transition spd="slow" p14:dur="2000" advTm="125874"/>
    </mc:Choice>
    <mc:Fallback xmlns="">
      <p:transition spd="slow" advTm="1258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E810DD-FEB3-51BB-47C5-166676BBEE88}"/>
              </a:ext>
            </a:extLst>
          </p:cNvPr>
          <p:cNvGraphicFramePr>
            <a:graphicFrameLocks noGrp="1"/>
          </p:cNvGraphicFramePr>
          <p:nvPr>
            <p:ph idx="1"/>
            <p:extLst>
              <p:ext uri="{D42A27DB-BD31-4B8C-83A1-F6EECF244321}">
                <p14:modId xmlns:p14="http://schemas.microsoft.com/office/powerpoint/2010/main" val="3982287282"/>
              </p:ext>
            </p:extLst>
          </p:nvPr>
        </p:nvGraphicFramePr>
        <p:xfrm>
          <a:off x="342900" y="250845"/>
          <a:ext cx="11506199" cy="6232685"/>
        </p:xfrm>
        <a:graphic>
          <a:graphicData uri="http://schemas.openxmlformats.org/drawingml/2006/table">
            <a:tbl>
              <a:tblPr firstRow="1" bandRow="1">
                <a:tableStyleId>{5C22544A-7EE6-4342-B048-85BDC9FD1C3A}</a:tableStyleId>
              </a:tblPr>
              <a:tblGrid>
                <a:gridCol w="11506199">
                  <a:extLst>
                    <a:ext uri="{9D8B030D-6E8A-4147-A177-3AD203B41FA5}">
                      <a16:colId xmlns:a16="http://schemas.microsoft.com/office/drawing/2014/main" val="2402918840"/>
                    </a:ext>
                  </a:extLst>
                </a:gridCol>
              </a:tblGrid>
              <a:tr h="420841">
                <a:tc>
                  <a:txBody>
                    <a:bodyPr/>
                    <a:lstStyle/>
                    <a:p>
                      <a:pPr algn="ctr"/>
                      <a:r>
                        <a:rPr lang="en-GB" sz="2800" dirty="0"/>
                        <a:t>SDCC-owned Large Sites</a:t>
                      </a:r>
                      <a:endParaRPr lang="en-IE" sz="2800" dirty="0"/>
                    </a:p>
                  </a:txBody>
                  <a:tcPr/>
                </a:tc>
                <a:extLst>
                  <a:ext uri="{0D108BD9-81ED-4DB2-BD59-A6C34878D82A}">
                    <a16:rowId xmlns:a16="http://schemas.microsoft.com/office/drawing/2014/main" val="3798455129"/>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Kilcarbery: </a:t>
                      </a:r>
                      <a:r>
                        <a:rPr lang="en-GB" dirty="0"/>
                        <a:t>1,034 homes with 30% social (310 homes)</a:t>
                      </a:r>
                      <a:endParaRPr lang="en-IE" dirty="0"/>
                    </a:p>
                  </a:txBody>
                  <a:tcPr/>
                </a:tc>
                <a:extLst>
                  <a:ext uri="{0D108BD9-81ED-4DB2-BD59-A6C34878D82A}">
                    <a16:rowId xmlns:a16="http://schemas.microsoft.com/office/drawing/2014/main" val="1183872170"/>
                  </a:ext>
                </a:extLst>
              </a:tr>
              <a:tr h="726383">
                <a:tc>
                  <a:txBody>
                    <a:bodyPr/>
                    <a:lstStyle/>
                    <a:p>
                      <a:pPr lvl="0"/>
                      <a:r>
                        <a:rPr lang="en-US" sz="1800" dirty="0"/>
                        <a:t>36 social, 16 affordable purchase &amp; 74 cost rental (</a:t>
                      </a:r>
                      <a:r>
                        <a:rPr lang="en-US" sz="1800" dirty="0" err="1"/>
                        <a:t>Túath</a:t>
                      </a:r>
                      <a:r>
                        <a:rPr lang="en-US" sz="1800" dirty="0"/>
                        <a:t>) homes complete with 42 more social homes due by year end</a:t>
                      </a:r>
                    </a:p>
                    <a:p>
                      <a:pPr lvl="0"/>
                      <a:r>
                        <a:rPr lang="en-US" sz="1800" dirty="0"/>
                        <a:t>Projected delivery of 150+ social and 29 discounted/affordable purchase homes in 2023</a:t>
                      </a:r>
                    </a:p>
                  </a:txBody>
                  <a:tcPr/>
                </a:tc>
                <a:extLst>
                  <a:ext uri="{0D108BD9-81ED-4DB2-BD59-A6C34878D82A}">
                    <a16:rowId xmlns:a16="http://schemas.microsoft.com/office/drawing/2014/main" val="576621296"/>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Killinarden: </a:t>
                      </a:r>
                      <a:r>
                        <a:rPr lang="en-IE" dirty="0"/>
                        <a:t>620 homes (including 125 social &amp;  372 affordable purchase)</a:t>
                      </a:r>
                      <a:endParaRPr lang="en-US" dirty="0"/>
                    </a:p>
                  </a:txBody>
                  <a:tcPr/>
                </a:tc>
                <a:extLst>
                  <a:ext uri="{0D108BD9-81ED-4DB2-BD59-A6C34878D82A}">
                    <a16:rowId xmlns:a16="http://schemas.microsoft.com/office/drawing/2014/main" val="2487076030"/>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t>LSRD planning application being finalised (lodged Dec 2022) with delivery then projected from 2024 (subject to planning)</a:t>
                      </a:r>
                      <a:endParaRPr lang="en-US" sz="1800" dirty="0"/>
                    </a:p>
                  </a:txBody>
                  <a:tcPr/>
                </a:tc>
                <a:extLst>
                  <a:ext uri="{0D108BD9-81ED-4DB2-BD59-A6C34878D82A}">
                    <a16:rowId xmlns:a16="http://schemas.microsoft.com/office/drawing/2014/main" val="286421369"/>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a:t>Clonburris: </a:t>
                      </a:r>
                      <a:r>
                        <a:rPr lang="en-IE" dirty="0"/>
                        <a:t>Phases 1 &amp; 2 comprising 382 homes (149 social), Phases 3,4,5 with potential for 1,600 homes (40% social)</a:t>
                      </a:r>
                      <a:endParaRPr lang="en-US" dirty="0"/>
                    </a:p>
                  </a:txBody>
                  <a:tcPr/>
                </a:tc>
                <a:extLst>
                  <a:ext uri="{0D108BD9-81ED-4DB2-BD59-A6C34878D82A}">
                    <a16:rowId xmlns:a16="http://schemas.microsoft.com/office/drawing/2014/main" val="3672535903"/>
                  </a:ext>
                </a:extLst>
              </a:tr>
              <a:tr h="936048">
                <a:tc>
                  <a:txBody>
                    <a:bodyPr/>
                    <a:lstStyle/>
                    <a:p>
                      <a:pPr lvl="0"/>
                      <a:r>
                        <a:rPr lang="en-IE" sz="1800" dirty="0"/>
                        <a:t>Part 8s for Phase 1 (Kishogue) &amp; Phase 2 (Canal Extension) approved-contractors to be appointed by end of Q1 2023</a:t>
                      </a:r>
                      <a:endParaRPr lang="en-US" sz="1800" dirty="0"/>
                    </a:p>
                    <a:p>
                      <a:pPr lvl="0"/>
                      <a:r>
                        <a:rPr lang="en-US" sz="1800" dirty="0"/>
                        <a:t>Tender process for design teams for Phases 3,4 &amp; 5 to be completed by year end 2022</a:t>
                      </a:r>
                    </a:p>
                    <a:p>
                      <a:pPr lvl="0"/>
                      <a:r>
                        <a:rPr lang="en-US" sz="1800" dirty="0"/>
                        <a:t>Proposed PPP site comprising 120 social homes–Section 85 agreement to be brought to Council in Q1 2023</a:t>
                      </a:r>
                    </a:p>
                  </a:txBody>
                  <a:tcPr/>
                </a:tc>
                <a:extLst>
                  <a:ext uri="{0D108BD9-81ED-4DB2-BD59-A6C34878D82A}">
                    <a16:rowId xmlns:a16="http://schemas.microsoft.com/office/drawing/2014/main" val="1582313900"/>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a:t>
                      </a:r>
                      <a:r>
                        <a:rPr lang="en-IE" b="1" dirty="0" err="1"/>
                        <a:t>elgard</a:t>
                      </a:r>
                      <a:r>
                        <a:rPr lang="en-IE" b="1" dirty="0"/>
                        <a:t> Square North: </a:t>
                      </a:r>
                      <a:r>
                        <a:rPr lang="en-IE" b="0" dirty="0"/>
                        <a:t>133 cost </a:t>
                      </a:r>
                      <a:r>
                        <a:rPr lang="en-IE" dirty="0"/>
                        <a:t>rental apartments</a:t>
                      </a:r>
                      <a:endParaRPr lang="en-US" dirty="0"/>
                    </a:p>
                  </a:txBody>
                  <a:tcPr/>
                </a:tc>
                <a:extLst>
                  <a:ext uri="{0D108BD9-81ED-4DB2-BD59-A6C34878D82A}">
                    <a16:rowId xmlns:a16="http://schemas.microsoft.com/office/drawing/2014/main" val="1463161161"/>
                  </a:ext>
                </a:extLst>
              </a:tr>
              <a:tr h="868921">
                <a:tc>
                  <a:txBody>
                    <a:bodyPr/>
                    <a:lstStyle/>
                    <a:p>
                      <a:pPr marL="0" lvl="0" indent="0" algn="l" defTabSz="711200">
                        <a:lnSpc>
                          <a:spcPct val="90000"/>
                        </a:lnSpc>
                        <a:spcBef>
                          <a:spcPct val="0"/>
                        </a:spcBef>
                        <a:spcAft>
                          <a:spcPct val="20000"/>
                        </a:spcAft>
                        <a:buNone/>
                      </a:pPr>
                      <a:r>
                        <a:rPr lang="en-IE" sz="1800" kern="1200" dirty="0">
                          <a:solidFill>
                            <a:prstClr val="black">
                              <a:hueOff val="0"/>
                              <a:satOff val="0"/>
                              <a:lumOff val="0"/>
                              <a:alphaOff val="0"/>
                            </a:prstClr>
                          </a:solidFill>
                          <a:latin typeface="+mn-lt"/>
                          <a:ea typeface="+mn-ea"/>
                          <a:cs typeface="+mn-cs"/>
                        </a:rPr>
                        <a:t>Tenders for construction works received &amp; being assessed – significant uplift on projected costs</a:t>
                      </a:r>
                    </a:p>
                    <a:p>
                      <a:pPr marL="0" lvl="0" indent="0" algn="l" defTabSz="711200">
                        <a:lnSpc>
                          <a:spcPct val="90000"/>
                        </a:lnSpc>
                        <a:spcBef>
                          <a:spcPct val="0"/>
                        </a:spcBef>
                        <a:spcAft>
                          <a:spcPct val="20000"/>
                        </a:spcAft>
                        <a:buNone/>
                      </a:pPr>
                      <a:r>
                        <a:rPr lang="en-IE" sz="1800" kern="1200" dirty="0">
                          <a:solidFill>
                            <a:prstClr val="black">
                              <a:hueOff val="0"/>
                              <a:satOff val="0"/>
                              <a:lumOff val="0"/>
                              <a:alphaOff val="0"/>
                            </a:prstClr>
                          </a:solidFill>
                          <a:latin typeface="+mn-lt"/>
                          <a:ea typeface="+mn-ea"/>
                          <a:cs typeface="+mn-cs"/>
                        </a:rPr>
                        <a:t>Engagement with DHLGH and Housing Agency on cost model, AHF subsidy and project viability – report to Council in December 2022</a:t>
                      </a:r>
                      <a:endParaRPr lang="en-IE" dirty="0"/>
                    </a:p>
                  </a:txBody>
                  <a:tcPr/>
                </a:tc>
                <a:extLst>
                  <a:ext uri="{0D108BD9-81ED-4DB2-BD59-A6C34878D82A}">
                    <a16:rowId xmlns:a16="http://schemas.microsoft.com/office/drawing/2014/main" val="1606596015"/>
                  </a:ext>
                </a:extLst>
              </a:tr>
              <a:tr h="4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Rathcoole: </a:t>
                      </a:r>
                      <a:r>
                        <a:rPr lang="en-US" b="0" dirty="0"/>
                        <a:t>Number of homes &amp; tenure mix to be confirmed</a:t>
                      </a:r>
                    </a:p>
                  </a:txBody>
                  <a:tcPr/>
                </a:tc>
                <a:extLst>
                  <a:ext uri="{0D108BD9-81ED-4DB2-BD59-A6C34878D82A}">
                    <a16:rowId xmlns:a16="http://schemas.microsoft.com/office/drawing/2014/main" val="3774364484"/>
                  </a:ext>
                </a:extLst>
              </a:tr>
              <a:tr h="627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 of design team appointment to redesign site following County Development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to include social homes and Traveller accommodation, scope for affordable housing to be examined</a:t>
                      </a:r>
                    </a:p>
                  </a:txBody>
                  <a:tcPr/>
                </a:tc>
                <a:extLst>
                  <a:ext uri="{0D108BD9-81ED-4DB2-BD59-A6C34878D82A}">
                    <a16:rowId xmlns:a16="http://schemas.microsoft.com/office/drawing/2014/main" val="2997295335"/>
                  </a:ext>
                </a:extLst>
              </a:tr>
            </a:tbl>
          </a:graphicData>
        </a:graphic>
      </p:graphicFrame>
      <p:pic>
        <p:nvPicPr>
          <p:cNvPr id="2" name="Picture" title="This slide contains the following visuals: Number of Leases Completed by LEA and Lease Type ,Number of Leases Completed by LEA and Bed Size ,shape ,textbox ,image ,Number of Leases Completed by Lease Type  and Bed Size ,Number of Leases Completed Each QTR ,Number of Leasing Completed by Type. Please refer to the notes on this slide for details">
            <a:hlinkClick r:id="rId2"/>
            <a:extLst>
              <a:ext uri="{FF2B5EF4-FFF2-40B4-BE49-F238E27FC236}">
                <a16:creationId xmlns:a16="http://schemas.microsoft.com/office/drawing/2014/main" id="{B45D4F49-FB79-0043-5020-2EB559FA325E}"/>
              </a:ext>
            </a:extLst>
          </p:cNvPr>
          <p:cNvPicPr>
            <a:picLocks noChangeAspect="1"/>
          </p:cNvPicPr>
          <p:nvPr/>
        </p:nvPicPr>
        <p:blipFill>
          <a:blip r:embed="rId3"/>
          <a:stretch>
            <a:fillRect/>
          </a:stretch>
        </p:blipFill>
        <p:spPr>
          <a:xfrm>
            <a:off x="0" y="0"/>
            <a:ext cx="12096750" cy="6858000"/>
          </a:xfrm>
          <a:prstGeom prst="rect">
            <a:avLst/>
          </a:prstGeom>
          <a:noFill/>
        </p:spPr>
      </p:pic>
    </p:spTree>
    <p:extLst>
      <p:ext uri="{BB962C8B-B14F-4D97-AF65-F5344CB8AC3E}">
        <p14:creationId xmlns:p14="http://schemas.microsoft.com/office/powerpoint/2010/main" val="68284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Housing for All Delivery Pipeline 2023 ,textbox ,shape ,shape ,Target HFA ,Delivery Pipeline Target ,Difference  ,Revised Total ,shape ,shape ,shape ,shape ,shape ,column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2023</a:t>
            </a:r>
          </a:p>
        </p:txBody>
      </p:sp>
    </p:spTree>
  </p:cSld>
  <p:clrMapOvr>
    <a:masterClrMapping/>
  </p:clrMapOvr>
  <mc:AlternateContent xmlns:mc="http://schemas.openxmlformats.org/markup-compatibility/2006" xmlns:p14="http://schemas.microsoft.com/office/powerpoint/2010/main">
    <mc:Choice Requires="p14">
      <p:transition spd="slow" p14:dur="2000" advTm="66096"/>
    </mc:Choice>
    <mc:Fallback xmlns="">
      <p:transition spd="slow" advTm="6609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392C9B76BB294FAFA6E89EEDFF1B97" ma:contentTypeVersion="13" ma:contentTypeDescription="Create a new document." ma:contentTypeScope="" ma:versionID="b100760f3eb0098835d4e3c6b32de079">
  <xsd:schema xmlns:xsd="http://www.w3.org/2001/XMLSchema" xmlns:xs="http://www.w3.org/2001/XMLSchema" xmlns:p="http://schemas.microsoft.com/office/2006/metadata/properties" xmlns:ns3="f5753776-80ff-45ca-a4c1-002a1d968def" xmlns:ns4="81bc2e9c-c1ab-4318-9571-bd14d9aeccbd" targetNamespace="http://schemas.microsoft.com/office/2006/metadata/properties" ma:root="true" ma:fieldsID="c9321798678056e9830651ae5abc7d5e" ns3:_="" ns4:_="">
    <xsd:import namespace="f5753776-80ff-45ca-a4c1-002a1d968def"/>
    <xsd:import namespace="81bc2e9c-c1ab-4318-9571-bd14d9aecc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53776-80ff-45ca-a4c1-002a1d96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bc2e9c-c1ab-4318-9571-bd14d9aecc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A779F-3F98-4165-B45B-013CFD3E8FDD}">
  <ds:schemaRefs>
    <ds:schemaRef ds:uri="http://schemas.microsoft.com/sharepoint/v3/contenttype/forms"/>
  </ds:schemaRefs>
</ds:datastoreItem>
</file>

<file path=customXml/itemProps2.xml><?xml version="1.0" encoding="utf-8"?>
<ds:datastoreItem xmlns:ds="http://schemas.openxmlformats.org/officeDocument/2006/customXml" ds:itemID="{436FAD7C-BF83-4FA2-8F62-2D840F9431F2}">
  <ds:schemaRefs>
    <ds:schemaRef ds:uri="81bc2e9c-c1ab-4318-9571-bd14d9aeccbd"/>
    <ds:schemaRef ds:uri="http://schemas.microsoft.com/office/2006/documentManagement/types"/>
    <ds:schemaRef ds:uri="http://schemas.microsoft.com/office/infopath/2007/PartnerControls"/>
    <ds:schemaRef ds:uri="http://purl.org/dc/elements/1.1/"/>
    <ds:schemaRef ds:uri="http://schemas.microsoft.com/office/2006/metadata/properties"/>
    <ds:schemaRef ds:uri="f5753776-80ff-45ca-a4c1-002a1d968def"/>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7C6F131-8E03-42AA-AA5C-CA35DB537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53776-80ff-45ca-a4c1-002a1d968def"/>
    <ds:schemaRef ds:uri="81bc2e9c-c1ab-4318-9571-bd14d9aecc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3844</TotalTime>
  <Words>892</Words>
  <Application>Microsoft Office PowerPoint</Application>
  <PresentationFormat>Widescreen</PresentationFormat>
  <Paragraphs>236</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2022</vt:lpstr>
      <vt:lpstr>PowerPoint Presentation</vt:lpstr>
      <vt:lpstr>PowerPoint Presentation</vt:lpstr>
      <vt:lpstr>PowerPoint Presentation</vt:lpstr>
      <vt:lpstr>PowerPoint Presentation</vt:lpstr>
      <vt:lpstr>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Pierce</dc:creator>
  <cp:lastModifiedBy>Brenda Pierce</cp:lastModifiedBy>
  <cp:revision>88</cp:revision>
  <cp:lastPrinted>2022-09-06T14:03:22Z</cp:lastPrinted>
  <dcterms:created xsi:type="dcterms:W3CDTF">2022-02-07T17:15:43Z</dcterms:created>
  <dcterms:modified xsi:type="dcterms:W3CDTF">2022-12-16T17:23:41Z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0x01010040392C9B76BB294FAFA6E89EEDFF1B97</vt:lpwstr>
  </property>
</Properties>
</file>