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339" r:id="rId5"/>
    <p:sldId id="258" r:id="rId6"/>
    <p:sldId id="354" r:id="rId7"/>
    <p:sldId id="359" r:id="rId8"/>
    <p:sldId id="355" r:id="rId9"/>
    <p:sldId id="358" r:id="rId10"/>
    <p:sldId id="356" r:id="rId11"/>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258"/>
            <p14:sldId id="354"/>
            <p14:sldId id="359"/>
            <p14:sldId id="355"/>
            <p14:sldId id="358"/>
            <p14:sldId id="35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557" autoAdjust="0"/>
  </p:normalViewPr>
  <p:slideViewPr>
    <p:cSldViewPr snapToGrid="0">
      <p:cViewPr varScale="1">
        <p:scale>
          <a:sx n="106" d="100"/>
          <a:sy n="106" d="100"/>
        </p:scale>
        <p:origin x="79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16/12/2022</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Housing for All Delivery Pipeline 2022 </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Housing for All Delivered</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985826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4</a:t>
            </a:fld>
            <a:endParaRPr lang="en-IE"/>
          </a:p>
        </p:txBody>
      </p:sp>
    </p:spTree>
    <p:extLst>
      <p:ext uri="{BB962C8B-B14F-4D97-AF65-F5344CB8AC3E}">
        <p14:creationId xmlns:p14="http://schemas.microsoft.com/office/powerpoint/2010/main" val="1336983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5</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Housing for All Delivery Pipeline 2023</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Target HFA</a:t>
            </a:r>
            <a:endParaRPr dirty="0"/>
          </a:p>
          <a:p>
            <a:r>
              <a:rPr b="0" dirty="0"/>
              <a:t>No alt text provided</a:t>
            </a:r>
            <a:endParaRPr dirty="0"/>
          </a:p>
          <a:p>
            <a:endParaRPr dirty="0"/>
          </a:p>
          <a:p>
            <a:r>
              <a:rPr b="1" dirty="0"/>
              <a:t>Delivery Pipeline Target</a:t>
            </a:r>
            <a:endParaRPr dirty="0"/>
          </a:p>
          <a:p>
            <a:r>
              <a:rPr b="0" dirty="0"/>
              <a:t>No alt text provided</a:t>
            </a:r>
            <a:endParaRPr dirty="0"/>
          </a:p>
          <a:p>
            <a:endParaRPr dirty="0"/>
          </a:p>
          <a:p>
            <a:r>
              <a:rPr b="1" dirty="0"/>
              <a:t>Difference </a:t>
            </a:r>
            <a:endParaRPr dirty="0"/>
          </a:p>
          <a:p>
            <a:r>
              <a:rPr b="0" dirty="0"/>
              <a:t>No alt text provided</a:t>
            </a:r>
            <a:endParaRPr dirty="0"/>
          </a:p>
          <a:p>
            <a:endParaRPr dirty="0"/>
          </a:p>
          <a:p>
            <a:r>
              <a:rPr b="1" dirty="0"/>
              <a:t>Revised Total</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columnChart</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4D4C201C-D898-4AD3-9616-716BE91E684E}" type="datetimeFigureOut">
              <a:rPr lang="en-IE" smtClean="0"/>
              <a:t>16/12/2022</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C201C-D898-4AD3-9616-716BE91E684E}" type="datetimeFigureOut">
              <a:rPr lang="en-IE" smtClean="0"/>
              <a:t>16/12/2022</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pp.powerbi.com/groups/me/reports/65fb4ec2-6d6a-45b8-b836-8decc1ce70d9/?pbi_source=PowerPoi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effectLst/>
              </a:rPr>
              <a:t>Lucan/Palmerstown/North Clondalkin</a:t>
            </a:r>
          </a:p>
          <a:p>
            <a:pPr algn="ctr"/>
            <a:r>
              <a:rPr lang="en-IE" sz="3200" b="1" dirty="0">
                <a:solidFill>
                  <a:schemeClr val="bg1"/>
                </a:solidFill>
                <a:effectLst/>
              </a:rPr>
              <a:t>Area Committee Meeting</a:t>
            </a:r>
            <a:br>
              <a:rPr lang="en-IE" sz="3200" b="1" dirty="0">
                <a:solidFill>
                  <a:schemeClr val="bg1"/>
                </a:solidFill>
                <a:effectLst/>
              </a:rPr>
            </a:br>
            <a:r>
              <a:rPr lang="en-IE" sz="3200" b="1" dirty="0">
                <a:solidFill>
                  <a:schemeClr val="bg1"/>
                </a:solidFill>
                <a:effectLst/>
              </a:rPr>
              <a:t>20</a:t>
            </a:r>
            <a:r>
              <a:rPr lang="en-IE" sz="3200" b="1" baseline="30000" dirty="0">
                <a:solidFill>
                  <a:schemeClr val="bg1"/>
                </a:solidFill>
                <a:effectLst/>
              </a:rPr>
              <a:t>th</a:t>
            </a:r>
            <a:r>
              <a:rPr lang="en-IE" sz="3200" b="1" dirty="0">
                <a:solidFill>
                  <a:schemeClr val="bg1"/>
                </a:solidFill>
                <a:effectLst/>
              </a:rPr>
              <a:t> December 2022</a:t>
            </a:r>
            <a:br>
              <a:rPr lang="en-IE" sz="3200" b="1" dirty="0">
                <a:effectLst/>
              </a:rPr>
            </a:br>
            <a:endParaRPr lang="en-IE" sz="3200" dirty="0"/>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11720"/>
    </mc:Choice>
    <mc:Fallback xmlns="">
      <p:transition spd="slow" advTm="1172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Housing for All Delivery Pipeline 2022  ,textbox ,textbox ,tableEx ,Housing for All Delivered ,actionButton ,textbox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2022</a:t>
            </a:r>
          </a:p>
        </p:txBody>
      </p:sp>
    </p:spTree>
  </p:cSld>
  <p:clrMapOvr>
    <a:masterClrMapping/>
  </p:clrMapOvr>
  <mc:AlternateContent xmlns:mc="http://schemas.openxmlformats.org/markup-compatibility/2006" xmlns:p14="http://schemas.microsoft.com/office/powerpoint/2010/main">
    <mc:Choice Requires="p14">
      <p:transition spd="slow" p14:dur="2000" advTm="86498"/>
    </mc:Choice>
    <mc:Fallback xmlns="">
      <p:transition spd="slow" advTm="8649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3592250420"/>
              </p:ext>
            </p:extLst>
          </p:nvPr>
        </p:nvGraphicFramePr>
        <p:xfrm>
          <a:off x="487680" y="598049"/>
          <a:ext cx="11204447" cy="6103004"/>
        </p:xfrm>
        <a:graphic>
          <a:graphicData uri="http://schemas.openxmlformats.org/drawingml/2006/table">
            <a:tbl>
              <a:tblPr firstRow="1" firstCol="1" bandRow="1">
                <a:tableStyleId>{5C22544A-7EE6-4342-B048-85BDC9FD1C3A}</a:tableStyleId>
              </a:tblPr>
              <a:tblGrid>
                <a:gridCol w="3094224">
                  <a:extLst>
                    <a:ext uri="{9D8B030D-6E8A-4147-A177-3AD203B41FA5}">
                      <a16:colId xmlns:a16="http://schemas.microsoft.com/office/drawing/2014/main" val="751538591"/>
                    </a:ext>
                  </a:extLst>
                </a:gridCol>
                <a:gridCol w="3192120">
                  <a:extLst>
                    <a:ext uri="{9D8B030D-6E8A-4147-A177-3AD203B41FA5}">
                      <a16:colId xmlns:a16="http://schemas.microsoft.com/office/drawing/2014/main" val="2355071067"/>
                    </a:ext>
                  </a:extLst>
                </a:gridCol>
                <a:gridCol w="559837">
                  <a:extLst>
                    <a:ext uri="{9D8B030D-6E8A-4147-A177-3AD203B41FA5}">
                      <a16:colId xmlns:a16="http://schemas.microsoft.com/office/drawing/2014/main" val="1908276548"/>
                    </a:ext>
                  </a:extLst>
                </a:gridCol>
                <a:gridCol w="4358266">
                  <a:extLst>
                    <a:ext uri="{9D8B030D-6E8A-4147-A177-3AD203B41FA5}">
                      <a16:colId xmlns:a16="http://schemas.microsoft.com/office/drawing/2014/main" val="804629682"/>
                    </a:ext>
                  </a:extLst>
                </a:gridCol>
              </a:tblGrid>
              <a:tr h="436424">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a:t>
                      </a:r>
                    </a:p>
                  </a:txBody>
                  <a:tcPr marL="68580" marR="68580" marT="0" marB="0" anchor="ctr"/>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031813"/>
                  </a:ext>
                </a:extLst>
              </a:tr>
              <a:tr h="275490">
                <a:tc rowSpan="5">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Tallaght Central</a:t>
                      </a:r>
                    </a:p>
                  </a:txBody>
                  <a:tcPr marL="68580" marR="68580" marT="0" marB="0" anchor="ctr"/>
                </a:tc>
                <a:tc>
                  <a:txBody>
                    <a:bodyPr/>
                    <a:lstStyle/>
                    <a:p>
                      <a:pPr algn="ctr">
                        <a:lnSpc>
                          <a:spcPct val="107000"/>
                        </a:lnSpc>
                        <a:spcAft>
                          <a:spcPts val="0"/>
                        </a:spcAft>
                      </a:pPr>
                      <a:r>
                        <a:rPr lang="en-IE" sz="1800" b="0" dirty="0">
                          <a:effectLst/>
                          <a:latin typeface="+mn-lt"/>
                        </a:rPr>
                        <a:t>Old Bawn</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12</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rPr>
                        <a:t>On site-due for completion Sept ‘23 </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5350684"/>
                  </a:ext>
                </a:extLst>
              </a:tr>
              <a:tr h="279971">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Fernwood/Maplewood (</a:t>
                      </a:r>
                      <a:r>
                        <a:rPr lang="en-IE" sz="1800" dirty="0" err="1">
                          <a:effectLst/>
                          <a:latin typeface="+mn-lt"/>
                          <a:ea typeface="Calibri" panose="020F0502020204030204" pitchFamily="34" charset="0"/>
                          <a:cs typeface="Times New Roman" panose="02020603050405020304" pitchFamily="18" charset="0"/>
                        </a:rPr>
                        <a:t>Clúid</a:t>
                      </a:r>
                      <a:r>
                        <a:rPr lang="en-IE" sz="18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40</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AHB tender process complete. Contractor to be appointed </a:t>
                      </a:r>
                      <a:r>
                        <a:rPr lang="en-GB" sz="1800" dirty="0" err="1">
                          <a:effectLst/>
                          <a:latin typeface="+mn-lt"/>
                          <a:ea typeface="Calibri" panose="020F0502020204030204" pitchFamily="34" charset="0"/>
                          <a:cs typeface="Times New Roman" panose="02020603050405020304" pitchFamily="18" charset="0"/>
                        </a:rPr>
                        <a:t>andon</a:t>
                      </a:r>
                      <a:r>
                        <a:rPr lang="en-GB" sz="1800" dirty="0">
                          <a:effectLst/>
                          <a:latin typeface="+mn-lt"/>
                          <a:ea typeface="Calibri" panose="020F0502020204030204" pitchFamily="34" charset="0"/>
                          <a:cs typeface="Times New Roman" panose="02020603050405020304" pitchFamily="18" charset="0"/>
                        </a:rPr>
                        <a:t> site Jan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3432244"/>
                  </a:ext>
                </a:extLst>
              </a:tr>
              <a:tr h="250978">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Whitestown Way (</a:t>
                      </a:r>
                      <a:r>
                        <a:rPr lang="en-IE" sz="1800" dirty="0" err="1">
                          <a:effectLst/>
                          <a:latin typeface="+mn-lt"/>
                          <a:ea typeface="Calibri" panose="020F0502020204030204" pitchFamily="34" charset="0"/>
                          <a:cs typeface="Times New Roman" panose="02020603050405020304" pitchFamily="18" charset="0"/>
                        </a:rPr>
                        <a:t>Clúid</a:t>
                      </a:r>
                      <a:r>
                        <a:rPr lang="en-IE" sz="18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81</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On site-due for completion 2023</a:t>
                      </a:r>
                    </a:p>
                  </a:txBody>
                  <a:tcPr marL="68580" marR="68580" marT="0" marB="0" anchor="ctr"/>
                </a:tc>
                <a:extLst>
                  <a:ext uri="{0D108BD9-81ED-4DB2-BD59-A6C34878D82A}">
                    <a16:rowId xmlns:a16="http://schemas.microsoft.com/office/drawing/2014/main" val="4044256331"/>
                  </a:ext>
                </a:extLst>
              </a:tr>
              <a:tr h="250914">
                <a:tc vMerge="1">
                  <a:txBody>
                    <a:bodyPr/>
                    <a:lstStyle/>
                    <a:p>
                      <a:endParaRPr lang="en-IE"/>
                    </a:p>
                  </a:txBody>
                  <a:tcP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Mountain Gate (Part V)</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7</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On site-due for completion mid-2023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6294251"/>
                  </a:ext>
                </a:extLst>
              </a:tr>
              <a:tr h="25091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St. Aongus’ Green</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Design team appointed Q2 2022</a:t>
                      </a:r>
                    </a:p>
                  </a:txBody>
                  <a:tcPr marL="68580" marR="68580" marT="0" marB="0" anchor="ctr"/>
                </a:tc>
                <a:extLst>
                  <a:ext uri="{0D108BD9-81ED-4DB2-BD59-A6C34878D82A}">
                    <a16:rowId xmlns:a16="http://schemas.microsoft.com/office/drawing/2014/main" val="2422374543"/>
                  </a:ext>
                </a:extLst>
              </a:tr>
              <a:tr h="250786">
                <a:tc rowSpan="3">
                  <a:txBody>
                    <a:bodyPr/>
                    <a:lstStyle/>
                    <a:p>
                      <a:pPr marL="0" algn="ctr" defTabSz="914400" rtl="0" eaLnBrk="1" latinLnBrk="0" hangingPunct="1">
                        <a:lnSpc>
                          <a:spcPct val="107000"/>
                        </a:lnSpc>
                        <a:spcAft>
                          <a:spcPts val="0"/>
                        </a:spcAft>
                      </a:pPr>
                      <a:r>
                        <a:rPr lang="en-GB" sz="1800" b="1" kern="1200" dirty="0">
                          <a:solidFill>
                            <a:schemeClr val="lt1"/>
                          </a:solidFill>
                          <a:effectLst/>
                          <a:latin typeface="+mn-lt"/>
                          <a:ea typeface="+mn-ea"/>
                          <a:cs typeface="+mn-cs"/>
                        </a:rPr>
                        <a:t>Tallaght South</a:t>
                      </a:r>
                      <a:endParaRPr lang="en-IE" sz="1800" b="1" kern="1200" dirty="0">
                        <a:solidFill>
                          <a:schemeClr val="lt1"/>
                        </a:solidFill>
                        <a:effectLst/>
                        <a:latin typeface="+mn-lt"/>
                        <a:ea typeface="+mn-ea"/>
                        <a:cs typeface="+mn-cs"/>
                      </a:endParaRPr>
                    </a:p>
                  </a:txBody>
                  <a:tcPr marL="68580" marR="68580" marT="0" marB="0" anchor="ctr"/>
                </a:tc>
                <a:tc>
                  <a:txBody>
                    <a:bodyPr/>
                    <a:lstStyle/>
                    <a:p>
                      <a:pPr algn="ctr">
                        <a:lnSpc>
                          <a:spcPct val="107000"/>
                        </a:lnSpc>
                        <a:spcAft>
                          <a:spcPts val="0"/>
                        </a:spcAft>
                      </a:pPr>
                      <a:r>
                        <a:rPr lang="en-IE" sz="1800" dirty="0" err="1">
                          <a:effectLst/>
                          <a:latin typeface="+mn-lt"/>
                          <a:ea typeface="Calibri" panose="020F0502020204030204" pitchFamily="34" charset="0"/>
                          <a:cs typeface="Times New Roman" panose="02020603050405020304" pitchFamily="18" charset="0"/>
                        </a:rPr>
                        <a:t>Rossfield</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Scheduled for Part 8 in Q1 2023</a:t>
                      </a:r>
                    </a:p>
                  </a:txBody>
                  <a:tcPr marL="68580" marR="68580" marT="0" marB="0" anchor="ctr"/>
                </a:tc>
                <a:extLst>
                  <a:ext uri="{0D108BD9-81ED-4DB2-BD59-A6C34878D82A}">
                    <a16:rowId xmlns:a16="http://schemas.microsoft.com/office/drawing/2014/main" val="3883469053"/>
                  </a:ext>
                </a:extLst>
              </a:tr>
              <a:tr h="250786">
                <a:tc vMerge="1">
                  <a:txBody>
                    <a:bodyPr/>
                    <a:lstStyle/>
                    <a:p>
                      <a:endParaRPr lang="en-IE"/>
                    </a:p>
                  </a:txBody>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Parklands Citywest </a:t>
                      </a: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54</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On site-due for delivery from June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0008213"/>
                  </a:ext>
                </a:extLst>
              </a:tr>
              <a:tr h="250786">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Citywest Village/Mews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27</a:t>
                      </a:r>
                    </a:p>
                  </a:txBody>
                  <a:tcPr marL="68580" marR="68580" marT="0" marB="0" anchor="ctr"/>
                </a:tc>
                <a:tc>
                  <a:txBody>
                    <a:bodyPr/>
                    <a:lstStyle/>
                    <a:p>
                      <a:pPr algn="ctr">
                        <a:lnSpc>
                          <a:spcPct val="107000"/>
                        </a:lnSpc>
                        <a:spcAft>
                          <a:spcPts val="0"/>
                        </a:spcAft>
                      </a:pPr>
                      <a:r>
                        <a:rPr lang="en-IE" sz="1800" dirty="0">
                          <a:effectLst/>
                          <a:latin typeface="+mn-lt"/>
                        </a:rPr>
                        <a:t>On site-due for completion Q2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1070495"/>
                  </a:ext>
                </a:extLst>
              </a:tr>
              <a:tr h="250722">
                <a:tc rowSpan="6">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Lucan</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err="1">
                          <a:solidFill>
                            <a:schemeClr val="tx1"/>
                          </a:solidFill>
                        </a:rPr>
                        <a:t>Aderrig</a:t>
                      </a:r>
                      <a:r>
                        <a:rPr lang="en-GB" sz="1800" b="0" dirty="0">
                          <a:solidFill>
                            <a:schemeClr val="tx1"/>
                          </a:solidFill>
                        </a:rPr>
                        <a:t>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25</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 homes in Q4 2022 &amp; balance in Q4 2023</a:t>
                      </a:r>
                    </a:p>
                  </a:txBody>
                  <a:tcPr marL="68580" marR="68580" marT="0" marB="0" anchor="ctr"/>
                </a:tc>
                <a:extLst>
                  <a:ext uri="{0D108BD9-81ED-4DB2-BD59-A6C34878D82A}">
                    <a16:rowId xmlns:a16="http://schemas.microsoft.com/office/drawing/2014/main" val="156939340"/>
                  </a:ext>
                </a:extLst>
              </a:tr>
              <a:tr h="250722">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Somerton Phase 2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24</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On site-due for completion Q2 2023</a:t>
                      </a:r>
                      <a:endParaRPr kumimoji="0" lang="en-IE"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795515"/>
                  </a:ext>
                </a:extLst>
              </a:tr>
              <a:tr h="250722">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St Helens/Somerton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12</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On site-due for completion Q2 2023</a:t>
                      </a:r>
                      <a:endParaRPr kumimoji="0" lang="en-IE"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23854948"/>
                  </a:ext>
                </a:extLst>
              </a:tr>
              <a:tr h="224962">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indent="0" algn="ctr">
                        <a:buFont typeface="Arial" panose="020B0604020202020204" pitchFamily="34" charset="0"/>
                        <a:buNone/>
                      </a:pPr>
                      <a:r>
                        <a:rPr lang="en-GB" sz="1800" b="0" dirty="0" err="1">
                          <a:solidFill>
                            <a:schemeClr val="tx1"/>
                          </a:solidFill>
                        </a:rPr>
                        <a:t>Tandys</a:t>
                      </a:r>
                      <a:r>
                        <a:rPr lang="en-GB" sz="1800" b="0" dirty="0">
                          <a:solidFill>
                            <a:schemeClr val="tx1"/>
                          </a:solidFill>
                        </a:rPr>
                        <a:t> Lane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24</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On site-due for completion 2023</a:t>
                      </a:r>
                    </a:p>
                  </a:txBody>
                  <a:tcPr marL="68580" marR="68580" marT="0" marB="0" anchor="ctr"/>
                </a:tc>
                <a:extLst>
                  <a:ext uri="{0D108BD9-81ED-4DB2-BD59-A6C34878D82A}">
                    <a16:rowId xmlns:a16="http://schemas.microsoft.com/office/drawing/2014/main" val="2285468337"/>
                  </a:ext>
                </a:extLst>
              </a:tr>
              <a:tr h="224962">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indent="0" algn="ctr">
                        <a:buFont typeface="Arial" panose="020B0604020202020204" pitchFamily="34" charset="0"/>
                        <a:buNone/>
                      </a:pPr>
                      <a:r>
                        <a:rPr lang="en-GB" sz="1800" b="0" dirty="0">
                          <a:solidFill>
                            <a:schemeClr val="tx1"/>
                          </a:solidFill>
                        </a:rPr>
                        <a:t>Shackleton 4</a:t>
                      </a: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12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On site-due for delivery Dec 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9897485"/>
                  </a:ext>
                </a:extLst>
              </a:tr>
              <a:tr h="224962">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St Helens Plaza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4</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On site-due for completion 2023</a:t>
                      </a:r>
                    </a:p>
                  </a:txBody>
                  <a:tcPr marL="68580" marR="68580" marT="0" marB="0" anchor="ctr"/>
                </a:tc>
                <a:extLst>
                  <a:ext uri="{0D108BD9-81ED-4DB2-BD59-A6C34878D82A}">
                    <a16:rowId xmlns:a16="http://schemas.microsoft.com/office/drawing/2014/main" val="2387738464"/>
                  </a:ext>
                </a:extLst>
              </a:tr>
              <a:tr h="299362">
                <a:tc rowSpan="4">
                  <a:txBody>
                    <a:bodyPr/>
                    <a:lstStyle/>
                    <a:p>
                      <a:pPr marL="0" algn="ctr" defTabSz="914400" rtl="0" eaLnBrk="1" latinLnBrk="0" hangingPunct="1">
                        <a:lnSpc>
                          <a:spcPct val="107000"/>
                        </a:lnSpc>
                        <a:spcAft>
                          <a:spcPts val="0"/>
                        </a:spcAft>
                      </a:pPr>
                      <a:r>
                        <a:rPr lang="en-GB" sz="1800" b="0" kern="1200" dirty="0">
                          <a:solidFill>
                            <a:schemeClr val="lt1"/>
                          </a:solidFill>
                          <a:effectLst/>
                          <a:latin typeface="+mn-lt"/>
                          <a:ea typeface="+mn-ea"/>
                          <a:cs typeface="+mn-cs"/>
                        </a:rPr>
                        <a:t>Palmerstown/Fonthill</a:t>
                      </a:r>
                      <a:endParaRPr lang="en-IE" sz="1800" b="0" kern="1200" dirty="0">
                        <a:solidFill>
                          <a:schemeClr val="lt1"/>
                        </a:solidFill>
                        <a:effectLst/>
                        <a:latin typeface="+mn-lt"/>
                        <a:ea typeface="+mn-ea"/>
                        <a:cs typeface="+mn-cs"/>
                      </a:endParaRPr>
                    </a:p>
                  </a:txBody>
                  <a:tcPr marL="68580" marR="68580" marT="0" marB="0" anchor="ctr"/>
                </a:tc>
                <a:tc>
                  <a:txBody>
                    <a:bodyPr/>
                    <a:lstStyle/>
                    <a:p>
                      <a:pPr algn="ctr">
                        <a:lnSpc>
                          <a:spcPct val="107000"/>
                        </a:lnSpc>
                        <a:spcAft>
                          <a:spcPts val="0"/>
                        </a:spcAft>
                      </a:pPr>
                      <a:r>
                        <a:rPr lang="en-IE" sz="1800" b="0" dirty="0" err="1">
                          <a:effectLst/>
                          <a:latin typeface="+mn-lt"/>
                        </a:rPr>
                        <a:t>Balgaddy</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69</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Contractor appointed for site start Dec 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8414529"/>
                  </a:ext>
                </a:extLst>
              </a:tr>
              <a:tr h="272675">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0" dirty="0">
                          <a:effectLst/>
                          <a:latin typeface="+mn-lt"/>
                        </a:rPr>
                        <a:t>Old Lucan Rd (</a:t>
                      </a:r>
                      <a:r>
                        <a:rPr lang="en-IE" sz="1800" b="0" dirty="0" err="1">
                          <a:effectLst/>
                          <a:latin typeface="+mn-lt"/>
                        </a:rPr>
                        <a:t>Túath</a:t>
                      </a:r>
                      <a:r>
                        <a:rPr lang="en-IE" sz="1800" b="0" dirty="0">
                          <a:effectLst/>
                          <a:latin typeface="+mn-lt"/>
                        </a:rPr>
                        <a:t>)</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4</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Scheme to be reviewed, acquisition of additional strip of land</a:t>
                      </a:r>
                    </a:p>
                  </a:txBody>
                  <a:tcPr marL="68580" marR="68580" marT="0" marB="0" anchor="ctr"/>
                </a:tc>
                <a:extLst>
                  <a:ext uri="{0D108BD9-81ED-4DB2-BD59-A6C34878D82A}">
                    <a16:rowId xmlns:a16="http://schemas.microsoft.com/office/drawing/2014/main" val="3810978565"/>
                  </a:ext>
                </a:extLst>
              </a:tr>
              <a:tr h="272675">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St. Ronan’s</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9</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Design team appointed Q3 2022</a:t>
                      </a:r>
                    </a:p>
                  </a:txBody>
                  <a:tcPr marL="68580" marR="68580" marT="0" marB="0" anchor="ctr"/>
                </a:tc>
                <a:extLst>
                  <a:ext uri="{0D108BD9-81ED-4DB2-BD59-A6C34878D82A}">
                    <a16:rowId xmlns:a16="http://schemas.microsoft.com/office/drawing/2014/main" val="827648313"/>
                  </a:ext>
                </a:extLst>
              </a:tr>
              <a:tr h="292544">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err="1">
                          <a:solidFill>
                            <a:schemeClr val="tx1"/>
                          </a:solidFill>
                        </a:rPr>
                        <a:t>Kennelsfort</a:t>
                      </a:r>
                      <a:r>
                        <a:rPr lang="en-GB" sz="1800" b="0" dirty="0">
                          <a:solidFill>
                            <a:schemeClr val="tx1"/>
                          </a:solidFill>
                        </a:rPr>
                        <a:t> Road</a:t>
                      </a:r>
                      <a:endParaRPr lang="en-I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20</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BTR due for completion 2023</a:t>
                      </a:r>
                    </a:p>
                  </a:txBody>
                  <a:tcPr marL="68580" marR="68580" marT="0" marB="0" anchor="ctr"/>
                </a:tc>
                <a:extLst>
                  <a:ext uri="{0D108BD9-81ED-4DB2-BD59-A6C34878D82A}">
                    <a16:rowId xmlns:a16="http://schemas.microsoft.com/office/drawing/2014/main" val="435312802"/>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370462349"/>
              </p:ext>
            </p:extLst>
          </p:nvPr>
        </p:nvGraphicFramePr>
        <p:xfrm>
          <a:off x="487680" y="65777"/>
          <a:ext cx="11204448" cy="558314"/>
        </p:xfrm>
        <a:graphic>
          <a:graphicData uri="http://schemas.openxmlformats.org/drawingml/2006/table">
            <a:tbl>
              <a:tblPr firstRow="1" bandRow="1">
                <a:tableStyleId>{5C22544A-7EE6-4342-B048-85BDC9FD1C3A}</a:tableStyleId>
              </a:tblPr>
              <a:tblGrid>
                <a:gridCol w="11204448">
                  <a:extLst>
                    <a:ext uri="{9D8B030D-6E8A-4147-A177-3AD203B41FA5}">
                      <a16:colId xmlns:a16="http://schemas.microsoft.com/office/drawing/2014/main" val="3504224004"/>
                    </a:ext>
                  </a:extLst>
                </a:gridCol>
              </a:tblGrid>
              <a:tr h="495260">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(2)</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Tree>
    <p:extLst>
      <p:ext uri="{BB962C8B-B14F-4D97-AF65-F5344CB8AC3E}">
        <p14:creationId xmlns:p14="http://schemas.microsoft.com/office/powerpoint/2010/main" val="1554508678"/>
      </p:ext>
    </p:extLst>
  </p:cSld>
  <p:clrMapOvr>
    <a:masterClrMapping/>
  </p:clrMapOvr>
  <mc:AlternateContent xmlns:mc="http://schemas.openxmlformats.org/markup-compatibility/2006" xmlns:p14="http://schemas.microsoft.com/office/powerpoint/2010/main">
    <mc:Choice Requires="p14">
      <p:transition spd="slow" p14:dur="2000" advTm="165011"/>
    </mc:Choice>
    <mc:Fallback xmlns="">
      <p:transition spd="slow" advTm="16501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2210154833"/>
              </p:ext>
            </p:extLst>
          </p:nvPr>
        </p:nvGraphicFramePr>
        <p:xfrm>
          <a:off x="507999" y="775853"/>
          <a:ext cx="11178032" cy="5914657"/>
        </p:xfrm>
        <a:graphic>
          <a:graphicData uri="http://schemas.openxmlformats.org/drawingml/2006/table">
            <a:tbl>
              <a:tblPr firstRow="1" firstCol="1" bandRow="1">
                <a:tableStyleId>{5C22544A-7EE6-4342-B048-85BDC9FD1C3A}</a:tableStyleId>
              </a:tblPr>
              <a:tblGrid>
                <a:gridCol w="3078254">
                  <a:extLst>
                    <a:ext uri="{9D8B030D-6E8A-4147-A177-3AD203B41FA5}">
                      <a16:colId xmlns:a16="http://schemas.microsoft.com/office/drawing/2014/main" val="751538591"/>
                    </a:ext>
                  </a:extLst>
                </a:gridCol>
                <a:gridCol w="3209148">
                  <a:extLst>
                    <a:ext uri="{9D8B030D-6E8A-4147-A177-3AD203B41FA5}">
                      <a16:colId xmlns:a16="http://schemas.microsoft.com/office/drawing/2014/main" val="2355071067"/>
                    </a:ext>
                  </a:extLst>
                </a:gridCol>
                <a:gridCol w="660454">
                  <a:extLst>
                    <a:ext uri="{9D8B030D-6E8A-4147-A177-3AD203B41FA5}">
                      <a16:colId xmlns:a16="http://schemas.microsoft.com/office/drawing/2014/main" val="1908276548"/>
                    </a:ext>
                  </a:extLst>
                </a:gridCol>
                <a:gridCol w="4230176">
                  <a:extLst>
                    <a:ext uri="{9D8B030D-6E8A-4147-A177-3AD203B41FA5}">
                      <a16:colId xmlns:a16="http://schemas.microsoft.com/office/drawing/2014/main" val="804629682"/>
                    </a:ext>
                  </a:extLst>
                </a:gridCol>
              </a:tblGrid>
              <a:tr h="1121654">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1188149">
                <a:tc rowSpan="4">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Lucan</a:t>
                      </a:r>
                    </a:p>
                  </a:txBody>
                  <a:tcPr marL="68580" marR="68580" marT="0" marB="0"/>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Adamstown Station </a:t>
                      </a:r>
                    </a:p>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(The Crossings)</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28</a:t>
                      </a:r>
                    </a:p>
                  </a:txBody>
                  <a:tcPr marL="68580" marR="68580" marT="0" marB="0" anchor="ctr"/>
                </a:tc>
                <a:tc>
                  <a:txBody>
                    <a:bodyPr/>
                    <a:lstStyle/>
                    <a:p>
                      <a:pPr algn="ctr">
                        <a:lnSpc>
                          <a:spcPct val="107000"/>
                        </a:lnSpc>
                        <a:spcAft>
                          <a:spcPts val="0"/>
                        </a:spcAft>
                      </a:pPr>
                      <a:r>
                        <a:rPr lang="en-IE" sz="1800" dirty="0">
                          <a:effectLst/>
                          <a:latin typeface="+mn-lt"/>
                        </a:rPr>
                        <a:t>Part V under negotiation</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96034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Adamstown Station/District centre – 2</a:t>
                      </a:r>
                      <a:r>
                        <a:rPr lang="en-GB" sz="1800" baseline="30000" dirty="0">
                          <a:effectLst/>
                          <a:latin typeface="+mn-lt"/>
                          <a:ea typeface="Calibri" panose="020F0502020204030204" pitchFamily="34" charset="0"/>
                          <a:cs typeface="Times New Roman" panose="02020603050405020304" pitchFamily="18" charset="0"/>
                        </a:rPr>
                        <a:t>nd</a:t>
                      </a:r>
                      <a:r>
                        <a:rPr lang="en-GB" sz="1800" dirty="0">
                          <a:effectLst/>
                          <a:latin typeface="+mn-lt"/>
                          <a:ea typeface="Calibri" panose="020F0502020204030204" pitchFamily="34" charset="0"/>
                          <a:cs typeface="Times New Roman" panose="02020603050405020304" pitchFamily="18" charset="0"/>
                        </a:rPr>
                        <a:t> permission</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19</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rPr>
                        <a:t>Part V under negotiation/off site units Aderrig</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50554981"/>
                  </a:ext>
                </a:extLst>
              </a:tr>
              <a:tr h="787631">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Aderrig Phase 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rPr>
                        <a:t>Part V under negotiation</a:t>
                      </a:r>
                      <a:endParaRPr lang="en-IE" sz="180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4214361"/>
                  </a:ext>
                </a:extLst>
              </a:tr>
              <a:tr h="735225">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effectLst/>
                          <a:latin typeface="+mn-lt"/>
                          <a:ea typeface="Calibri" panose="020F0502020204030204" pitchFamily="34" charset="0"/>
                          <a:cs typeface="Times New Roman" panose="02020603050405020304" pitchFamily="18" charset="0"/>
                        </a:rPr>
                        <a:t>Citywest View</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40</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Part V negotiations underway</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95603189"/>
                  </a:ext>
                </a:extLst>
              </a:tr>
              <a:tr h="1121654">
                <a:tc>
                  <a:txBody>
                    <a:bodyPr/>
                    <a:lstStyle/>
                    <a:p>
                      <a:pPr marL="0" algn="ctr" defTabSz="914400" rtl="0" eaLnBrk="1" latinLnBrk="0" hangingPunct="1">
                        <a:lnSpc>
                          <a:spcPct val="107000"/>
                        </a:lnSpc>
                        <a:spcAft>
                          <a:spcPts val="0"/>
                        </a:spcAft>
                      </a:pPr>
                      <a:r>
                        <a:rPr lang="en-GB" sz="1800" b="1" kern="1200" dirty="0">
                          <a:solidFill>
                            <a:schemeClr val="lt1"/>
                          </a:solidFill>
                          <a:effectLst/>
                          <a:latin typeface="+mn-lt"/>
                          <a:ea typeface="+mn-ea"/>
                          <a:cs typeface="+mn-cs"/>
                        </a:rPr>
                        <a:t>Palmerstown/Fonthill/   </a:t>
                      </a:r>
                    </a:p>
                    <a:p>
                      <a:pPr marL="0" algn="ctr" defTabSz="914400" rtl="0" eaLnBrk="1" latinLnBrk="0" hangingPunct="1">
                        <a:lnSpc>
                          <a:spcPct val="107000"/>
                        </a:lnSpc>
                        <a:spcAft>
                          <a:spcPts val="0"/>
                        </a:spcAft>
                      </a:pPr>
                      <a:r>
                        <a:rPr lang="en-GB" sz="1800" b="1" kern="1200" dirty="0">
                          <a:solidFill>
                            <a:schemeClr val="lt1"/>
                          </a:solidFill>
                          <a:effectLst/>
                          <a:latin typeface="+mn-lt"/>
                          <a:ea typeface="+mn-ea"/>
                          <a:cs typeface="+mn-cs"/>
                        </a:rPr>
                        <a:t>North Clondalkin</a:t>
                      </a: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err="1">
                          <a:effectLst/>
                          <a:latin typeface="+mn-lt"/>
                          <a:ea typeface="Calibri" panose="020F0502020204030204" pitchFamily="34" charset="0"/>
                          <a:cs typeface="Times New Roman" panose="02020603050405020304" pitchFamily="18" charset="0"/>
                        </a:rPr>
                        <a:t>Palmersgate</a:t>
                      </a:r>
                      <a:r>
                        <a:rPr lang="en-GB" sz="1800" b="0" dirty="0">
                          <a:effectLst/>
                          <a:latin typeface="+mn-lt"/>
                          <a:ea typeface="Calibri" panose="020F0502020204030204" pitchFamily="34" charset="0"/>
                          <a:cs typeface="Times New Roman" panose="02020603050405020304" pitchFamily="18" charset="0"/>
                        </a:rPr>
                        <a:t> BTR</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20</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Under negotiations</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053267"/>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2208870919"/>
              </p:ext>
            </p:extLst>
          </p:nvPr>
        </p:nvGraphicFramePr>
        <p:xfrm>
          <a:off x="609600" y="69064"/>
          <a:ext cx="11076431" cy="587643"/>
        </p:xfrm>
        <a:graphic>
          <a:graphicData uri="http://schemas.openxmlformats.org/drawingml/2006/table">
            <a:tbl>
              <a:tblPr firstRow="1" bandRow="1">
                <a:tableStyleId>{5C22544A-7EE6-4342-B048-85BDC9FD1C3A}</a:tableStyleId>
              </a:tblPr>
              <a:tblGrid>
                <a:gridCol w="11076431">
                  <a:extLst>
                    <a:ext uri="{9D8B030D-6E8A-4147-A177-3AD203B41FA5}">
                      <a16:colId xmlns:a16="http://schemas.microsoft.com/office/drawing/2014/main" val="3504224004"/>
                    </a:ext>
                  </a:extLst>
                </a:gridCol>
              </a:tblGrid>
              <a:tr h="587643">
                <a:tc>
                  <a:txBody>
                    <a:bodyPr/>
                    <a:lstStyle/>
                    <a:p>
                      <a:pPr algn="ctr"/>
                      <a:r>
                        <a:rPr lang="en-GB" sz="2800" b="1" kern="1200" dirty="0">
                          <a:solidFill>
                            <a:schemeClr val="lt1"/>
                          </a:solidFill>
                          <a:latin typeface="+mn-lt"/>
                          <a:ea typeface="+mn-ea"/>
                          <a:cs typeface="+mn-cs"/>
                        </a:rPr>
                        <a:t>Part V Agreements</a:t>
                      </a:r>
                    </a:p>
                  </a:txBody>
                  <a:tcPr marL="131594" marR="131594" marT="65797" marB="65797" anchor="ctr"/>
                </a:tc>
                <a:extLst>
                  <a:ext uri="{0D108BD9-81ED-4DB2-BD59-A6C34878D82A}">
                    <a16:rowId xmlns:a16="http://schemas.microsoft.com/office/drawing/2014/main" val="1195735012"/>
                  </a:ext>
                </a:extLst>
              </a:tr>
            </a:tbl>
          </a:graphicData>
        </a:graphic>
      </p:graphicFrame>
    </p:spTree>
    <p:extLst>
      <p:ext uri="{BB962C8B-B14F-4D97-AF65-F5344CB8AC3E}">
        <p14:creationId xmlns:p14="http://schemas.microsoft.com/office/powerpoint/2010/main" val="742142678"/>
      </p:ext>
    </p:extLst>
  </p:cSld>
  <p:clrMapOvr>
    <a:masterClrMapping/>
  </p:clrMapOvr>
  <mc:AlternateContent xmlns:mc="http://schemas.openxmlformats.org/markup-compatibility/2006" xmlns:p14="http://schemas.microsoft.com/office/powerpoint/2010/main">
    <mc:Choice Requires="p14">
      <p:transition spd="slow" p14:dur="2000" advTm="125874"/>
    </mc:Choice>
    <mc:Fallback xmlns="">
      <p:transition spd="slow" advTm="12587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5663036"/>
              </p:ext>
            </p:extLst>
          </p:nvPr>
        </p:nvGraphicFramePr>
        <p:xfrm>
          <a:off x="481585" y="656707"/>
          <a:ext cx="11204448" cy="5781042"/>
        </p:xfrm>
        <a:graphic>
          <a:graphicData uri="http://schemas.openxmlformats.org/drawingml/2006/table">
            <a:tbl>
              <a:tblPr firstRow="1" firstCol="1" bandRow="1">
                <a:tableStyleId>{5C22544A-7EE6-4342-B048-85BDC9FD1C3A}</a:tableStyleId>
              </a:tblPr>
              <a:tblGrid>
                <a:gridCol w="3044175">
                  <a:extLst>
                    <a:ext uri="{9D8B030D-6E8A-4147-A177-3AD203B41FA5}">
                      <a16:colId xmlns:a16="http://schemas.microsoft.com/office/drawing/2014/main" val="751538591"/>
                    </a:ext>
                  </a:extLst>
                </a:gridCol>
                <a:gridCol w="3173620">
                  <a:extLst>
                    <a:ext uri="{9D8B030D-6E8A-4147-A177-3AD203B41FA5}">
                      <a16:colId xmlns:a16="http://schemas.microsoft.com/office/drawing/2014/main" val="2355071067"/>
                    </a:ext>
                  </a:extLst>
                </a:gridCol>
                <a:gridCol w="653142">
                  <a:extLst>
                    <a:ext uri="{9D8B030D-6E8A-4147-A177-3AD203B41FA5}">
                      <a16:colId xmlns:a16="http://schemas.microsoft.com/office/drawing/2014/main" val="1908276548"/>
                    </a:ext>
                  </a:extLst>
                </a:gridCol>
                <a:gridCol w="4333511">
                  <a:extLst>
                    <a:ext uri="{9D8B030D-6E8A-4147-A177-3AD203B41FA5}">
                      <a16:colId xmlns:a16="http://schemas.microsoft.com/office/drawing/2014/main" val="804629682"/>
                    </a:ext>
                  </a:extLst>
                </a:gridCol>
              </a:tblGrid>
              <a:tr h="347623">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347623">
                <a:tc rowSpan="8">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Clondalkin</a:t>
                      </a:r>
                    </a:p>
                  </a:txBody>
                  <a:tcPr marL="68580" marR="68580" marT="0" marB="0" anchor="ctr"/>
                </a:tc>
                <a:tc>
                  <a:txBody>
                    <a:bodyPr/>
                    <a:lstStyle/>
                    <a:p>
                      <a:pPr algn="ctr">
                        <a:lnSpc>
                          <a:spcPct val="107000"/>
                        </a:lnSpc>
                        <a:spcAft>
                          <a:spcPts val="0"/>
                        </a:spcAft>
                      </a:pPr>
                      <a:r>
                        <a:rPr lang="en-IE" sz="1800" dirty="0">
                          <a:effectLst/>
                          <a:latin typeface="+mn-lt"/>
                        </a:rPr>
                        <a:t>Mayfield/Riversdale Phase 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18</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On site-due for completion Q4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5350684"/>
                  </a:ext>
                </a:extLst>
              </a:tr>
              <a:tr h="347623">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New </a:t>
                      </a:r>
                      <a:r>
                        <a:rPr lang="en-IE" sz="1800" dirty="0" err="1">
                          <a:effectLst/>
                          <a:latin typeface="+mn-lt"/>
                          <a:ea typeface="Calibri" panose="020F0502020204030204" pitchFamily="34" charset="0"/>
                          <a:cs typeface="Times New Roman" panose="02020603050405020304" pitchFamily="18" charset="0"/>
                        </a:rPr>
                        <a:t>Nangor</a:t>
                      </a:r>
                      <a:r>
                        <a:rPr lang="en-IE" sz="1800" dirty="0">
                          <a:effectLst/>
                          <a:latin typeface="+mn-lt"/>
                          <a:ea typeface="Calibri" panose="020F0502020204030204" pitchFamily="34" charset="0"/>
                          <a:cs typeface="Times New Roman" panose="02020603050405020304" pitchFamily="18" charset="0"/>
                        </a:rPr>
                        <a:t> Rd. (”eircom” site)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93</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rPr>
                        <a:t>On site-due for completion Oct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3432244"/>
                  </a:ext>
                </a:extLst>
              </a:tr>
              <a:tr h="347623">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Lindisfarne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19</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 start Nov-due for completion Q4 2023</a:t>
                      </a:r>
                    </a:p>
                  </a:txBody>
                  <a:tcPr marL="68580" marR="68580" marT="0" marB="0" anchor="ctr"/>
                </a:tc>
                <a:extLst>
                  <a:ext uri="{0D108BD9-81ED-4DB2-BD59-A6C34878D82A}">
                    <a16:rowId xmlns:a16="http://schemas.microsoft.com/office/drawing/2014/main" val="4044256331"/>
                  </a:ext>
                </a:extLst>
              </a:tr>
              <a:tr h="321229">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Old </a:t>
                      </a:r>
                      <a:r>
                        <a:rPr lang="en-IE" sz="1800" dirty="0" err="1">
                          <a:effectLst/>
                          <a:latin typeface="+mn-lt"/>
                          <a:ea typeface="Calibri" panose="020F0502020204030204" pitchFamily="34" charset="0"/>
                          <a:cs typeface="Times New Roman" panose="02020603050405020304" pitchFamily="18" charset="0"/>
                        </a:rPr>
                        <a:t>Nangor</a:t>
                      </a:r>
                      <a:r>
                        <a:rPr lang="en-IE" sz="1800" dirty="0">
                          <a:effectLst/>
                          <a:latin typeface="+mn-lt"/>
                          <a:ea typeface="Calibri" panose="020F0502020204030204" pitchFamily="34" charset="0"/>
                          <a:cs typeface="Times New Roman" panose="02020603050405020304" pitchFamily="18" charset="0"/>
                        </a:rPr>
                        <a:t> Rd. (Simon)</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Revised planning app, decision Jan 2023 </a:t>
                      </a:r>
                      <a:endParaRPr lang="en-IE" sz="180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3469053"/>
                  </a:ext>
                </a:extLst>
              </a:tr>
              <a:tr h="347623">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err="1">
                          <a:effectLst/>
                          <a:latin typeface="+mn-lt"/>
                          <a:ea typeface="Calibri" panose="020F0502020204030204" pitchFamily="34" charset="0"/>
                          <a:cs typeface="Times New Roman" panose="02020603050405020304" pitchFamily="18" charset="0"/>
                        </a:rPr>
                        <a:t>Deansrath</a:t>
                      </a:r>
                      <a:r>
                        <a:rPr lang="en-IE" sz="1800" dirty="0">
                          <a:effectLst/>
                          <a:latin typeface="+mn-lt"/>
                          <a:ea typeface="Calibri" panose="020F0502020204030204" pitchFamily="34" charset="0"/>
                          <a:cs typeface="Times New Roman" panose="02020603050405020304" pitchFamily="18" charset="0"/>
                        </a:rPr>
                        <a:t>/Melrose</a:t>
                      </a: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Tbc</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Concept design to ACM Dec 2022</a:t>
                      </a:r>
                    </a:p>
                  </a:txBody>
                  <a:tcPr marL="68580" marR="68580" marT="0" marB="0" anchor="ctr"/>
                </a:tc>
                <a:extLst>
                  <a:ext uri="{0D108BD9-81ED-4DB2-BD59-A6C34878D82A}">
                    <a16:rowId xmlns:a16="http://schemas.microsoft.com/office/drawing/2014/main" val="1201070495"/>
                  </a:ext>
                </a:extLst>
              </a:tr>
              <a:tr h="347623">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Oldcastle Park</a:t>
                      </a: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Tbc</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a:effectLst/>
                          <a:latin typeface="+mn-lt"/>
                          <a:ea typeface="Calibri" panose="020F0502020204030204" pitchFamily="34" charset="0"/>
                          <a:cs typeface="Times New Roman" panose="02020603050405020304" pitchFamily="18" charset="0"/>
                        </a:rPr>
                        <a:t>Concept design </a:t>
                      </a:r>
                      <a:r>
                        <a:rPr lang="en-IE" sz="1800" dirty="0">
                          <a:effectLst/>
                          <a:latin typeface="+mn-lt"/>
                          <a:ea typeface="Calibri" panose="020F0502020204030204" pitchFamily="34" charset="0"/>
                          <a:cs typeface="Times New Roman" panose="02020603050405020304" pitchFamily="18" charset="0"/>
                        </a:rPr>
                        <a:t>to ACM Dec 2022</a:t>
                      </a:r>
                    </a:p>
                  </a:txBody>
                  <a:tcPr marL="68580" marR="68580" marT="0" marB="0" anchor="ctr"/>
                </a:tc>
                <a:extLst>
                  <a:ext uri="{0D108BD9-81ED-4DB2-BD59-A6C34878D82A}">
                    <a16:rowId xmlns:a16="http://schemas.microsoft.com/office/drawing/2014/main" val="3023854948"/>
                  </a:ext>
                </a:extLst>
              </a:tr>
              <a:tr h="347623">
                <a:tc vMerge="1">
                  <a:txBody>
                    <a:bodyPr/>
                    <a:lstStyle/>
                    <a:p>
                      <a:endParaRPr lang="en-IE"/>
                    </a:p>
                  </a:txBody>
                  <a:tcP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Alpine Heights</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Concept design to ACM Q1 2023</a:t>
                      </a:r>
                    </a:p>
                  </a:txBody>
                  <a:tcPr marL="68580" marR="68580" marT="0" marB="0" anchor="ctr"/>
                </a:tc>
                <a:extLst>
                  <a:ext uri="{0D108BD9-81ED-4DB2-BD59-A6C34878D82A}">
                    <a16:rowId xmlns:a16="http://schemas.microsoft.com/office/drawing/2014/main" val="2037409784"/>
                  </a:ext>
                </a:extLst>
              </a:tr>
              <a:tr h="347623">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Kilcarbery 2</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Concept design to ACM Q1 2023</a:t>
                      </a:r>
                    </a:p>
                  </a:txBody>
                  <a:tcPr marL="68580" marR="68580" marT="0" marB="0" anchor="ctr"/>
                </a:tc>
                <a:extLst>
                  <a:ext uri="{0D108BD9-81ED-4DB2-BD59-A6C34878D82A}">
                    <a16:rowId xmlns:a16="http://schemas.microsoft.com/office/drawing/2014/main" val="2285468337"/>
                  </a:ext>
                </a:extLst>
              </a:tr>
              <a:tr h="347623">
                <a:tc>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Rathfarnham/Templeogue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Templeogue Village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algn="ctr">
                        <a:lnSpc>
                          <a:spcPct val="107000"/>
                        </a:lnSpc>
                        <a:spcAft>
                          <a:spcPts val="0"/>
                        </a:spcAft>
                      </a:pPr>
                      <a:r>
                        <a:rPr lang="en-IE" sz="1800" dirty="0">
                          <a:effectLst/>
                          <a:latin typeface="+mn-lt"/>
                        </a:rPr>
                        <a:t>On site-due for completion Dec 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993502">
                <a:tc row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1" kern="1200" dirty="0">
                          <a:solidFill>
                            <a:schemeClr val="lt1"/>
                          </a:solidFill>
                          <a:effectLst/>
                          <a:latin typeface="+mn-lt"/>
                          <a:ea typeface="+mn-ea"/>
                          <a:cs typeface="+mn-cs"/>
                        </a:rPr>
                        <a:t>Firhouse/Bohernabreena</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0" dirty="0">
                          <a:effectLst/>
                          <a:latin typeface="+mn-lt"/>
                        </a:rPr>
                        <a:t>Homeville</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16</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Tender docs being prepared Bill of Quantities, to be issued late Jan/early Feb 2023 </a:t>
                      </a:r>
                    </a:p>
                  </a:txBody>
                  <a:tcPr marL="68580" marR="68580" marT="0" marB="0" anchor="ctr"/>
                </a:tc>
                <a:extLst>
                  <a:ext uri="{0D108BD9-81ED-4DB2-BD59-A6C34878D82A}">
                    <a16:rowId xmlns:a16="http://schemas.microsoft.com/office/drawing/2014/main" val="827648313"/>
                  </a:ext>
                </a:extLst>
              </a:tr>
              <a:tr h="321229">
                <a:tc vMerge="1">
                  <a:txBody>
                    <a:bodyPr/>
                    <a:lstStyle/>
                    <a:p>
                      <a:endParaRPr lang="en-IE"/>
                    </a:p>
                  </a:txBody>
                  <a:tcP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Cloragh Mills </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8 </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Sale to complete 16/12/2022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64370556"/>
                  </a:ext>
                </a:extLst>
              </a:tr>
              <a:tr h="321229">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Pearse Brothers Park</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Design team appointment Q4 2022</a:t>
                      </a:r>
                    </a:p>
                  </a:txBody>
                  <a:tcPr marL="68580" marR="68580" marT="0" marB="0" anchor="ctr"/>
                </a:tc>
                <a:extLst>
                  <a:ext uri="{0D108BD9-81ED-4DB2-BD59-A6C34878D82A}">
                    <a16:rowId xmlns:a16="http://schemas.microsoft.com/office/drawing/2014/main" val="657716757"/>
                  </a:ext>
                </a:extLst>
              </a:tr>
              <a:tr h="347623">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b="0" dirty="0">
                          <a:effectLst/>
                          <a:latin typeface="+mn-lt"/>
                          <a:ea typeface="Calibri" panose="020F0502020204030204" pitchFamily="34" charset="0"/>
                          <a:cs typeface="Times New Roman" panose="02020603050405020304" pitchFamily="18" charset="0"/>
                        </a:rPr>
                        <a:t>Castlefield</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Concept design to ACM Q1 2023</a:t>
                      </a:r>
                    </a:p>
                  </a:txBody>
                  <a:tcPr marL="68580" marR="68580" marT="0" marB="0" anchor="ctr"/>
                </a:tc>
                <a:extLst>
                  <a:ext uri="{0D108BD9-81ED-4DB2-BD59-A6C34878D82A}">
                    <a16:rowId xmlns:a16="http://schemas.microsoft.com/office/drawing/2014/main" val="2763119493"/>
                  </a:ext>
                </a:extLst>
              </a:tr>
              <a:tr h="347623">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b="0" dirty="0">
                          <a:effectLst/>
                          <a:latin typeface="+mn-lt"/>
                          <a:ea typeface="Calibri" panose="020F0502020204030204" pitchFamily="34" charset="0"/>
                          <a:cs typeface="Times New Roman" panose="02020603050405020304" pitchFamily="18" charset="0"/>
                        </a:rPr>
                        <a:t>Stocking Lane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Feasibility for AHB/CAS-priority needs</a:t>
                      </a:r>
                    </a:p>
                  </a:txBody>
                  <a:tcPr marL="68580" marR="68580" marT="0" marB="0" anchor="ctr"/>
                </a:tc>
                <a:extLst>
                  <a:ext uri="{0D108BD9-81ED-4DB2-BD59-A6C34878D82A}">
                    <a16:rowId xmlns:a16="http://schemas.microsoft.com/office/drawing/2014/main" val="2217348776"/>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2767909366"/>
              </p:ext>
            </p:extLst>
          </p:nvPr>
        </p:nvGraphicFramePr>
        <p:xfrm>
          <a:off x="481584" y="69064"/>
          <a:ext cx="11204448" cy="558314"/>
        </p:xfrm>
        <a:graphic>
          <a:graphicData uri="http://schemas.openxmlformats.org/drawingml/2006/table">
            <a:tbl>
              <a:tblPr firstRow="1" bandRow="1">
                <a:tableStyleId>{5C22544A-7EE6-4342-B048-85BDC9FD1C3A}</a:tableStyleId>
              </a:tblPr>
              <a:tblGrid>
                <a:gridCol w="11204448">
                  <a:extLst>
                    <a:ext uri="{9D8B030D-6E8A-4147-A177-3AD203B41FA5}">
                      <a16:colId xmlns:a16="http://schemas.microsoft.com/office/drawing/2014/main" val="3504224004"/>
                    </a:ext>
                  </a:extLst>
                </a:gridCol>
              </a:tblGrid>
              <a:tr h="552017">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(1)</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Tree>
    <p:extLst>
      <p:ext uri="{BB962C8B-B14F-4D97-AF65-F5344CB8AC3E}">
        <p14:creationId xmlns:p14="http://schemas.microsoft.com/office/powerpoint/2010/main" val="1635109811"/>
      </p:ext>
    </p:extLst>
  </p:cSld>
  <p:clrMapOvr>
    <a:masterClrMapping/>
  </p:clrMapOvr>
  <mc:AlternateContent xmlns:mc="http://schemas.openxmlformats.org/markup-compatibility/2006" xmlns:p14="http://schemas.microsoft.com/office/powerpoint/2010/main">
    <mc:Choice Requires="p14">
      <p:transition spd="slow" p14:dur="2000" advTm="125874"/>
    </mc:Choice>
    <mc:Fallback xmlns="">
      <p:transition spd="slow" advTm="12587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extLst>
              <p:ext uri="{D42A27DB-BD31-4B8C-83A1-F6EECF244321}">
                <p14:modId xmlns:p14="http://schemas.microsoft.com/office/powerpoint/2010/main" val="3982287282"/>
              </p:ext>
            </p:extLst>
          </p:nvPr>
        </p:nvGraphicFramePr>
        <p:xfrm>
          <a:off x="342900" y="250845"/>
          <a:ext cx="11506199" cy="6232685"/>
        </p:xfrm>
        <a:graphic>
          <a:graphicData uri="http://schemas.openxmlformats.org/drawingml/2006/table">
            <a:tbl>
              <a:tblPr firstRow="1" bandRow="1">
                <a:tableStyleId>{5C22544A-7EE6-4342-B048-85BDC9FD1C3A}</a:tableStyleId>
              </a:tblPr>
              <a:tblGrid>
                <a:gridCol w="11506199">
                  <a:extLst>
                    <a:ext uri="{9D8B030D-6E8A-4147-A177-3AD203B41FA5}">
                      <a16:colId xmlns:a16="http://schemas.microsoft.com/office/drawing/2014/main" val="2402918840"/>
                    </a:ext>
                  </a:extLst>
                </a:gridCol>
              </a:tblGrid>
              <a:tr h="420841">
                <a:tc>
                  <a:txBody>
                    <a:bodyPr/>
                    <a:lstStyle/>
                    <a:p>
                      <a:pPr algn="ctr"/>
                      <a:r>
                        <a:rPr lang="en-GB" sz="2800" dirty="0"/>
                        <a:t>SDCC-owned Large Sites</a:t>
                      </a:r>
                      <a:endParaRPr lang="en-IE" sz="2800" dirty="0"/>
                    </a:p>
                  </a:txBody>
                  <a:tcPr/>
                </a:tc>
                <a:extLst>
                  <a:ext uri="{0D108BD9-81ED-4DB2-BD59-A6C34878D82A}">
                    <a16:rowId xmlns:a16="http://schemas.microsoft.com/office/drawing/2014/main" val="3798455129"/>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Kilcarbery: </a:t>
                      </a:r>
                      <a:r>
                        <a:rPr lang="en-GB" dirty="0"/>
                        <a:t>1,034 homes with 30% social (310 homes)</a:t>
                      </a:r>
                      <a:endParaRPr lang="en-IE" dirty="0"/>
                    </a:p>
                  </a:txBody>
                  <a:tcPr/>
                </a:tc>
                <a:extLst>
                  <a:ext uri="{0D108BD9-81ED-4DB2-BD59-A6C34878D82A}">
                    <a16:rowId xmlns:a16="http://schemas.microsoft.com/office/drawing/2014/main" val="1183872170"/>
                  </a:ext>
                </a:extLst>
              </a:tr>
              <a:tr h="726383">
                <a:tc>
                  <a:txBody>
                    <a:bodyPr/>
                    <a:lstStyle/>
                    <a:p>
                      <a:pPr lvl="0"/>
                      <a:r>
                        <a:rPr lang="en-US" sz="1800" dirty="0"/>
                        <a:t>36 social, 16 affordable purchase &amp; 74 cost rental (</a:t>
                      </a:r>
                      <a:r>
                        <a:rPr lang="en-US" sz="1800" dirty="0" err="1"/>
                        <a:t>Túath</a:t>
                      </a:r>
                      <a:r>
                        <a:rPr lang="en-US" sz="1800" dirty="0"/>
                        <a:t>) homes complete with 42 more social homes due by year end</a:t>
                      </a:r>
                    </a:p>
                    <a:p>
                      <a:pPr lvl="0"/>
                      <a:r>
                        <a:rPr lang="en-US" sz="1800" dirty="0"/>
                        <a:t>Projected delivery of 150+ social and 29 discounted/affordable purchase homes in 2023</a:t>
                      </a:r>
                    </a:p>
                  </a:txBody>
                  <a:tcPr/>
                </a:tc>
                <a:extLst>
                  <a:ext uri="{0D108BD9-81ED-4DB2-BD59-A6C34878D82A}">
                    <a16:rowId xmlns:a16="http://schemas.microsoft.com/office/drawing/2014/main" val="576621296"/>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Killinarden: </a:t>
                      </a:r>
                      <a:r>
                        <a:rPr lang="en-IE" dirty="0"/>
                        <a:t>620 homes (including 125 social &amp;  372 affordable purchase)</a:t>
                      </a:r>
                      <a:endParaRPr lang="en-US" dirty="0"/>
                    </a:p>
                  </a:txBody>
                  <a:tcPr/>
                </a:tc>
                <a:extLst>
                  <a:ext uri="{0D108BD9-81ED-4DB2-BD59-A6C34878D82A}">
                    <a16:rowId xmlns:a16="http://schemas.microsoft.com/office/drawing/2014/main" val="2487076030"/>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dirty="0"/>
                        <a:t>LSRD planning application being finalised (lodged Dec 2022) with delivery then projected from 2024 (subject to planning)</a:t>
                      </a:r>
                      <a:endParaRPr lang="en-US" sz="1800" dirty="0"/>
                    </a:p>
                  </a:txBody>
                  <a:tcPr/>
                </a:tc>
                <a:extLst>
                  <a:ext uri="{0D108BD9-81ED-4DB2-BD59-A6C34878D82A}">
                    <a16:rowId xmlns:a16="http://schemas.microsoft.com/office/drawing/2014/main" val="286421369"/>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Clonburris: </a:t>
                      </a:r>
                      <a:r>
                        <a:rPr lang="en-IE" dirty="0"/>
                        <a:t>Phases 1 &amp; 2 comprising 382 homes (149 social), Phases 3,4,5 with potential for 1,600 homes (40% social)</a:t>
                      </a:r>
                      <a:endParaRPr lang="en-US" dirty="0"/>
                    </a:p>
                  </a:txBody>
                  <a:tcPr/>
                </a:tc>
                <a:extLst>
                  <a:ext uri="{0D108BD9-81ED-4DB2-BD59-A6C34878D82A}">
                    <a16:rowId xmlns:a16="http://schemas.microsoft.com/office/drawing/2014/main" val="3672535903"/>
                  </a:ext>
                </a:extLst>
              </a:tr>
              <a:tr h="936048">
                <a:tc>
                  <a:txBody>
                    <a:bodyPr/>
                    <a:lstStyle/>
                    <a:p>
                      <a:pPr lvl="0"/>
                      <a:r>
                        <a:rPr lang="en-IE" sz="1800" dirty="0"/>
                        <a:t>Part 8s for Phase 1 (Kishogue) &amp; Phase 2 (Canal Extension) approved-contractors to be appointed by end of Q1 2023</a:t>
                      </a:r>
                      <a:endParaRPr lang="en-US" sz="1800" dirty="0"/>
                    </a:p>
                    <a:p>
                      <a:pPr lvl="0"/>
                      <a:r>
                        <a:rPr lang="en-US" sz="1800" dirty="0"/>
                        <a:t>Tender process for design teams for Phases 3,4 &amp; 5 to be completed by year end 2022</a:t>
                      </a:r>
                    </a:p>
                    <a:p>
                      <a:pPr lvl="0"/>
                      <a:r>
                        <a:rPr lang="en-US" sz="1800" dirty="0"/>
                        <a:t>Proposed PPP site comprising 120 social homes–Section 85 agreement to be brought to Council in Q1 2023</a:t>
                      </a:r>
                    </a:p>
                  </a:txBody>
                  <a:tcPr/>
                </a:tc>
                <a:extLst>
                  <a:ext uri="{0D108BD9-81ED-4DB2-BD59-A6C34878D82A}">
                    <a16:rowId xmlns:a16="http://schemas.microsoft.com/office/drawing/2014/main" val="1582313900"/>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B</a:t>
                      </a:r>
                      <a:r>
                        <a:rPr lang="en-IE" b="1" dirty="0" err="1"/>
                        <a:t>elgard</a:t>
                      </a:r>
                      <a:r>
                        <a:rPr lang="en-IE" b="1" dirty="0"/>
                        <a:t> Square North: </a:t>
                      </a:r>
                      <a:r>
                        <a:rPr lang="en-IE" b="0" dirty="0"/>
                        <a:t>133 cost </a:t>
                      </a:r>
                      <a:r>
                        <a:rPr lang="en-IE" dirty="0"/>
                        <a:t>rental apartments</a:t>
                      </a:r>
                      <a:endParaRPr lang="en-US" dirty="0"/>
                    </a:p>
                  </a:txBody>
                  <a:tcPr/>
                </a:tc>
                <a:extLst>
                  <a:ext uri="{0D108BD9-81ED-4DB2-BD59-A6C34878D82A}">
                    <a16:rowId xmlns:a16="http://schemas.microsoft.com/office/drawing/2014/main" val="1463161161"/>
                  </a:ext>
                </a:extLst>
              </a:tr>
              <a:tr h="868921">
                <a:tc>
                  <a:txBody>
                    <a:bodyPr/>
                    <a:lstStyle/>
                    <a:p>
                      <a:pPr marL="0" lvl="0" indent="0" algn="l" defTabSz="711200">
                        <a:lnSpc>
                          <a:spcPct val="90000"/>
                        </a:lnSpc>
                        <a:spcBef>
                          <a:spcPct val="0"/>
                        </a:spcBef>
                        <a:spcAft>
                          <a:spcPct val="20000"/>
                        </a:spcAft>
                        <a:buNone/>
                      </a:pPr>
                      <a:r>
                        <a:rPr lang="en-IE" sz="1800" kern="1200" dirty="0">
                          <a:solidFill>
                            <a:prstClr val="black">
                              <a:hueOff val="0"/>
                              <a:satOff val="0"/>
                              <a:lumOff val="0"/>
                              <a:alphaOff val="0"/>
                            </a:prstClr>
                          </a:solidFill>
                          <a:latin typeface="+mn-lt"/>
                          <a:ea typeface="+mn-ea"/>
                          <a:cs typeface="+mn-cs"/>
                        </a:rPr>
                        <a:t>Tenders for construction works received &amp; being assessed – significant uplift on projected costs</a:t>
                      </a:r>
                    </a:p>
                    <a:p>
                      <a:pPr marL="0" lvl="0" indent="0" algn="l" defTabSz="711200">
                        <a:lnSpc>
                          <a:spcPct val="90000"/>
                        </a:lnSpc>
                        <a:spcBef>
                          <a:spcPct val="0"/>
                        </a:spcBef>
                        <a:spcAft>
                          <a:spcPct val="20000"/>
                        </a:spcAft>
                        <a:buNone/>
                      </a:pPr>
                      <a:r>
                        <a:rPr lang="en-IE" sz="1800" kern="1200" dirty="0">
                          <a:solidFill>
                            <a:prstClr val="black">
                              <a:hueOff val="0"/>
                              <a:satOff val="0"/>
                              <a:lumOff val="0"/>
                              <a:alphaOff val="0"/>
                            </a:prstClr>
                          </a:solidFill>
                          <a:latin typeface="+mn-lt"/>
                          <a:ea typeface="+mn-ea"/>
                          <a:cs typeface="+mn-cs"/>
                        </a:rPr>
                        <a:t>Engagement with DHLGH and Housing Agency on cost model, AHF subsidy and project viability – report to Council in December 2022</a:t>
                      </a:r>
                      <a:endParaRPr lang="en-IE" dirty="0"/>
                    </a:p>
                  </a:txBody>
                  <a:tcPr/>
                </a:tc>
                <a:extLst>
                  <a:ext uri="{0D108BD9-81ED-4DB2-BD59-A6C34878D82A}">
                    <a16:rowId xmlns:a16="http://schemas.microsoft.com/office/drawing/2014/main" val="1606596015"/>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Rathcoole: </a:t>
                      </a:r>
                      <a:r>
                        <a:rPr lang="en-US" b="0" dirty="0"/>
                        <a:t>Number of homes &amp; tenure mix to be confirmed</a:t>
                      </a:r>
                    </a:p>
                  </a:txBody>
                  <a:tcPr/>
                </a:tc>
                <a:extLst>
                  <a:ext uri="{0D108BD9-81ED-4DB2-BD59-A6C34878D82A}">
                    <a16:rowId xmlns:a16="http://schemas.microsoft.com/office/drawing/2014/main" val="3774364484"/>
                  </a:ext>
                </a:extLst>
              </a:tr>
              <a:tr h="627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Extension of design team appointment to redesign site following County Development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 to include social homes and Traveller accommodation, scope for affordable housing to be examined</a:t>
                      </a:r>
                    </a:p>
                  </a:txBody>
                  <a:tcPr/>
                </a:tc>
                <a:extLst>
                  <a:ext uri="{0D108BD9-81ED-4DB2-BD59-A6C34878D82A}">
                    <a16:rowId xmlns:a16="http://schemas.microsoft.com/office/drawing/2014/main" val="2997295335"/>
                  </a:ext>
                </a:extLst>
              </a:tr>
            </a:tbl>
          </a:graphicData>
        </a:graphic>
      </p:graphicFrame>
      <p:pic>
        <p:nvPicPr>
          <p:cNvPr id="2" name="Picture" title="This slide contains the following visuals: Number of Leases Completed by LEA and Lease Type ,Number of Leases Completed by LEA and Bed Size ,shape ,textbox ,image ,Number of Leases Completed by Lease Type  and Bed Size ,Number of Leases Completed Each QTR ,Number of Leasing Completed by Type. Please refer to the notes on this slide for details">
            <a:hlinkClick r:id="rId2"/>
            <a:extLst>
              <a:ext uri="{FF2B5EF4-FFF2-40B4-BE49-F238E27FC236}">
                <a16:creationId xmlns:a16="http://schemas.microsoft.com/office/drawing/2014/main" id="{B45D4F49-FB79-0043-5020-2EB559FA325E}"/>
              </a:ext>
            </a:extLst>
          </p:cNvPr>
          <p:cNvPicPr>
            <a:picLocks noChangeAspect="1"/>
          </p:cNvPicPr>
          <p:nvPr/>
        </p:nvPicPr>
        <p:blipFill>
          <a:blip r:embed="rId3"/>
          <a:stretch>
            <a:fillRect/>
          </a:stretch>
        </p:blipFill>
        <p:spPr>
          <a:xfrm>
            <a:off x="0" y="0"/>
            <a:ext cx="12096750" cy="6858000"/>
          </a:xfrm>
          <a:prstGeom prst="rect">
            <a:avLst/>
          </a:prstGeom>
          <a:noFill/>
        </p:spPr>
      </p:pic>
    </p:spTree>
    <p:extLst>
      <p:ext uri="{BB962C8B-B14F-4D97-AF65-F5344CB8AC3E}">
        <p14:creationId xmlns:p14="http://schemas.microsoft.com/office/powerpoint/2010/main" val="682842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Housing for All Delivery Pipeline 2023 ,textbox ,shape ,shape ,Target HFA ,Delivery Pipeline Target ,Difference  ,Revised Total ,shape ,shape ,shape ,shape ,shape ,columnChart.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2023</a:t>
            </a:r>
          </a:p>
        </p:txBody>
      </p:sp>
    </p:spTree>
  </p:cSld>
  <p:clrMapOvr>
    <a:masterClrMapping/>
  </p:clrMapOvr>
  <mc:AlternateContent xmlns:mc="http://schemas.openxmlformats.org/markup-compatibility/2006" xmlns:p14="http://schemas.microsoft.com/office/powerpoint/2010/main">
    <mc:Choice Requires="p14">
      <p:transition spd="slow" p14:dur="2000" advTm="66096"/>
    </mc:Choice>
    <mc:Fallback xmlns="">
      <p:transition spd="slow" advTm="66096"/>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2.xml><?xml version="1.0" encoding="utf-8"?>
<ds:datastoreItem xmlns:ds="http://schemas.openxmlformats.org/officeDocument/2006/customXml" ds:itemID="{436FAD7C-BF83-4FA2-8F62-2D840F9431F2}">
  <ds:schemaRefs>
    <ds:schemaRef ds:uri="81bc2e9c-c1ab-4318-9571-bd14d9aeccbd"/>
    <ds:schemaRef ds:uri="http://schemas.microsoft.com/office/2006/documentManagement/types"/>
    <ds:schemaRef ds:uri="http://schemas.microsoft.com/office/infopath/2007/PartnerControls"/>
    <ds:schemaRef ds:uri="http://purl.org/dc/elements/1.1/"/>
    <ds:schemaRef ds:uri="http://schemas.microsoft.com/office/2006/metadata/properties"/>
    <ds:schemaRef ds:uri="f5753776-80ff-45ca-a4c1-002a1d968def"/>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17C6F131-8E03-42AA-AA5C-CA35DB537D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753776-80ff-45ca-a4c1-002a1d968def"/>
    <ds:schemaRef ds:uri="81bc2e9c-c1ab-4318-9571-bd14d9aecc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3844</TotalTime>
  <Words>892</Words>
  <Application>Microsoft Office PowerPoint</Application>
  <PresentationFormat>Widescreen</PresentationFormat>
  <Paragraphs>236</Paragraphs>
  <Slides>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2022</vt:lpstr>
      <vt:lpstr>PowerPoint Presentation</vt:lpstr>
      <vt:lpstr>PowerPoint Presentation</vt:lpstr>
      <vt:lpstr>PowerPoint Presentation</vt:lpstr>
      <vt:lpstr>PowerPoint Presentation</vt:lpstr>
      <vt:lpstr>2023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Brenda Pierce</cp:lastModifiedBy>
  <cp:revision>88</cp:revision>
  <cp:lastPrinted>2022-09-06T14:03:22Z</cp:lastPrinted>
  <dcterms:created xsi:type="dcterms:W3CDTF">2022-02-07T17:15:43Z</dcterms:created>
  <dcterms:modified xsi:type="dcterms:W3CDTF">2022-12-16T17:23:41Z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