
<file path=[Content_Types].xml><?xml version="1.0" encoding="utf-8"?>
<Types xmlns="http://schemas.openxmlformats.org/package/2006/content-types">
  <Default Extension="emf" ContentType="image/x-emf"/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>
  <p:sldMasterIdLst>
    <p:sldMasterId id="2147483677" r:id="rId1"/>
    <p:sldMasterId id="2147483648" r:id="rId2"/>
    <p:sldMasterId id="2147483678" r:id="rId3"/>
  </p:sldMasterIdLst>
  <p:notesMasterIdLst>
    <p:notesMasterId r:id="rId22"/>
  </p:notesMasterIdLst>
  <p:sldIdLst>
    <p:sldId id="453" r:id="rId4"/>
    <p:sldId id="437" r:id="rId5"/>
    <p:sldId id="447" r:id="rId6"/>
    <p:sldId id="450" r:id="rId7"/>
    <p:sldId id="374" r:id="rId8"/>
    <p:sldId id="371" r:id="rId9"/>
    <p:sldId id="436" r:id="rId10"/>
    <p:sldId id="441" r:id="rId11"/>
    <p:sldId id="444" r:id="rId12"/>
    <p:sldId id="376" r:id="rId13"/>
    <p:sldId id="378" r:id="rId14"/>
    <p:sldId id="439" r:id="rId15"/>
    <p:sldId id="446" r:id="rId16"/>
    <p:sldId id="443" r:id="rId17"/>
    <p:sldId id="445" r:id="rId18"/>
    <p:sldId id="452" r:id="rId19"/>
    <p:sldId id="274" r:id="rId20"/>
    <p:sldId id="448" r:id="rId21"/>
  </p:sldIdLst>
  <p:sldSz cx="20104100" cy="11309350"/>
  <p:notesSz cx="9944100" cy="68056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204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illiam Byrne" initials="WB" lastIdx="10" clrIdx="0">
    <p:extLst>
      <p:ext uri="{19B8F6BF-5375-455C-9EA6-DF929625EA0E}">
        <p15:presenceInfo xmlns:p15="http://schemas.microsoft.com/office/powerpoint/2012/main" userId="S::williambyrne@sdublincoco.ie::d2beedf5-6bfa-4443-ada8-1bd1ea760e6f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2B30"/>
    <a:srgbClr val="C8F3FF"/>
    <a:srgbClr val="FCD5DD"/>
    <a:srgbClr val="FFF1CC"/>
    <a:srgbClr val="CBF4E0"/>
    <a:srgbClr val="CAF3D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7084FB3-14C3-4CE2-8331-60CB3D45FE23}" v="1" dt="2022-12-08T11:05:10.587"/>
    <p1510:client id="{7A129C61-A004-DC87-71A2-760F7F850FAD}" v="117" dt="2022-12-09T12:34:41.455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172" autoAdjust="0"/>
    <p:restoredTop sz="94712" autoAdjust="0"/>
  </p:normalViewPr>
  <p:slideViewPr>
    <p:cSldViewPr>
      <p:cViewPr varScale="1">
        <p:scale>
          <a:sx n="47" d="100"/>
          <a:sy n="47" d="100"/>
        </p:scale>
        <p:origin x="1291" y="67"/>
      </p:cViewPr>
      <p:guideLst>
        <p:guide orient="horz" pos="2880"/>
        <p:guide pos="220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commentAuthors" Target="commentAuthors.xml"/><Relationship Id="rId28" Type="http://schemas.microsoft.com/office/2015/10/relationships/revisionInfo" Target="revisionInfo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9319" cy="341045"/>
          </a:xfrm>
          <a:prstGeom prst="rect">
            <a:avLst/>
          </a:prstGeom>
        </p:spPr>
        <p:txBody>
          <a:bodyPr vert="horz" lIns="48756" tIns="24378" rIns="48756" bIns="24378" rtlCol="0"/>
          <a:lstStyle>
            <a:lvl1pPr algn="l">
              <a:defRPr sz="6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32425" y="0"/>
            <a:ext cx="4309319" cy="341045"/>
          </a:xfrm>
          <a:prstGeom prst="rect">
            <a:avLst/>
          </a:prstGeom>
        </p:spPr>
        <p:txBody>
          <a:bodyPr vert="horz" lIns="48756" tIns="24378" rIns="48756" bIns="24378" rtlCol="0"/>
          <a:lstStyle>
            <a:lvl1pPr algn="r">
              <a:defRPr sz="600"/>
            </a:lvl1pPr>
          </a:lstStyle>
          <a:p>
            <a:fld id="{E632889A-0EDD-2145-8CA5-088BF45CE1AA}" type="datetimeFigureOut">
              <a:rPr lang="en-US" smtClean="0"/>
              <a:t>12/9/2022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930525" y="850900"/>
            <a:ext cx="4083050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48756" tIns="24378" rIns="48756" bIns="243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4096" y="3274795"/>
            <a:ext cx="7955908" cy="2680594"/>
          </a:xfrm>
          <a:prstGeom prst="rect">
            <a:avLst/>
          </a:prstGeom>
        </p:spPr>
        <p:txBody>
          <a:bodyPr vert="horz" lIns="48756" tIns="24378" rIns="48756" bIns="24378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464569"/>
            <a:ext cx="4309319" cy="341045"/>
          </a:xfrm>
          <a:prstGeom prst="rect">
            <a:avLst/>
          </a:prstGeom>
        </p:spPr>
        <p:txBody>
          <a:bodyPr vert="horz" lIns="48756" tIns="24378" rIns="48756" bIns="24378" rtlCol="0" anchor="b"/>
          <a:lstStyle>
            <a:lvl1pPr algn="l">
              <a:defRPr sz="6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32425" y="6464569"/>
            <a:ext cx="4309319" cy="341045"/>
          </a:xfrm>
          <a:prstGeom prst="rect">
            <a:avLst/>
          </a:prstGeom>
        </p:spPr>
        <p:txBody>
          <a:bodyPr vert="horz" lIns="48756" tIns="24378" rIns="48756" bIns="24378" rtlCol="0" anchor="b"/>
          <a:lstStyle>
            <a:lvl1pPr algn="r">
              <a:defRPr sz="600"/>
            </a:lvl1pPr>
          </a:lstStyle>
          <a:p>
            <a:fld id="{B0DD7481-67B3-E24A-9366-CE6357B179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59551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DD7481-67B3-E24A-9366-CE6357B1796F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16571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DD7481-67B3-E24A-9366-CE6357B1796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7832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0DD7481-67B3-E24A-9366-CE6357B1796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66353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Holder 4">
            <a:extLst>
              <a:ext uri="{FF2B5EF4-FFF2-40B4-BE49-F238E27FC236}">
                <a16:creationId xmlns:a16="http://schemas.microsoft.com/office/drawing/2014/main" id="{20F19BFF-C802-CD49-B8FA-A393425538EF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14014450" y="10406876"/>
            <a:ext cx="38862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rgbClr val="052B30"/>
                </a:solidFill>
                <a:latin typeface="☞GILROY-REGULAR" pitchFamily="2" charset="77"/>
              </a:defRPr>
            </a:lvl1pPr>
          </a:lstStyle>
          <a:p>
            <a:r>
              <a:rPr lang="en-IE"/>
              <a:t>Presentation title</a:t>
            </a:r>
            <a:endParaRPr lang="en-IE" dirty="0"/>
          </a:p>
        </p:txBody>
      </p:sp>
      <p:sp>
        <p:nvSpPr>
          <p:cNvPr id="12" name="Holder 6">
            <a:extLst>
              <a:ext uri="{FF2B5EF4-FFF2-40B4-BE49-F238E27FC236}">
                <a16:creationId xmlns:a16="http://schemas.microsoft.com/office/drawing/2014/main" id="{8447A5DF-0CB6-BD47-901F-BF51F641BF3E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8129250" y="10400746"/>
            <a:ext cx="108885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rgbClr val="052B30"/>
                </a:solidFill>
                <a:latin typeface="☞GILROY-REGULAR" pitchFamily="2" charset="77"/>
              </a:defRPr>
            </a:lvl1pPr>
          </a:lstStyle>
          <a:p>
            <a:r>
              <a:rPr lang="en-IE" dirty="0"/>
              <a:t> |  </a:t>
            </a:r>
            <a:fld id="{41D38188-EE4A-294E-B165-55F5722102AF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6" name="Holder 2">
            <a:extLst>
              <a:ext uri="{FF2B5EF4-FFF2-40B4-BE49-F238E27FC236}">
                <a16:creationId xmlns:a16="http://schemas.microsoft.com/office/drawing/2014/main" id="{320ECA09-53A0-2F44-94B2-F734D9F30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9955" y="2023529"/>
            <a:ext cx="8600095" cy="2488146"/>
          </a:xfrm>
          <a:prstGeom prst="rect">
            <a:avLst/>
          </a:prstGeom>
        </p:spPr>
        <p:txBody>
          <a:bodyPr lIns="0" tIns="0" rIns="0" bIns="0"/>
          <a:lstStyle>
            <a:lvl1pPr>
              <a:defRPr sz="7200" b="1" i="0">
                <a:solidFill>
                  <a:srgbClr val="062B30"/>
                </a:solidFill>
                <a:latin typeface="☞GILROY-BOLD" pitchFamily="2" charset="77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7" name="Holder 3">
            <a:extLst>
              <a:ext uri="{FF2B5EF4-FFF2-40B4-BE49-F238E27FC236}">
                <a16:creationId xmlns:a16="http://schemas.microsoft.com/office/drawing/2014/main" id="{19161639-87CA-1542-99FF-3E099FF278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9954" y="4816475"/>
            <a:ext cx="8600095" cy="2916205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☞GILROY-REGULAR" pitchFamily="2" charset="77"/>
              </a:defRPr>
            </a:lvl1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4318237" y="10405090"/>
            <a:ext cx="4286012" cy="278785"/>
          </a:xfrm>
        </p:spPr>
        <p:txBody>
          <a:bodyPr lIns="0" tIns="0" rIns="0" bIns="0"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r>
              <a:rPr lang="en-IE"/>
              <a:t>Presentation title</a:t>
            </a:r>
            <a:endParaRPr lang="en-IE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8604249" y="10405090"/>
            <a:ext cx="917639" cy="278784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/>
                </a:solidFill>
              </a:defRPr>
            </a:lvl1pPr>
          </a:lstStyle>
          <a:p>
            <a:r>
              <a:rPr lang="en-IE"/>
              <a:t> |  </a:t>
            </a:r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8" name="Holder 2">
            <a:extLst>
              <a:ext uri="{FF2B5EF4-FFF2-40B4-BE49-F238E27FC236}">
                <a16:creationId xmlns:a16="http://schemas.microsoft.com/office/drawing/2014/main" id="{DDBA1D07-618C-6646-B3CF-FF55201D4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9955" y="2023529"/>
            <a:ext cx="6237895" cy="2488146"/>
          </a:xfrm>
          <a:prstGeom prst="rect">
            <a:avLst/>
          </a:prstGeom>
        </p:spPr>
        <p:txBody>
          <a:bodyPr lIns="0" tIns="0" rIns="0" bIns="0"/>
          <a:lstStyle>
            <a:lvl1pPr>
              <a:defRPr sz="7200" b="1" i="0">
                <a:solidFill>
                  <a:srgbClr val="062B30"/>
                </a:solidFill>
                <a:latin typeface="☞GILROY-BOLD" pitchFamily="2" charset="77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7B691132-B11D-0745-8546-53252B7386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9954" y="4816475"/>
            <a:ext cx="6237895" cy="2916205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☞GILROY-REGULAR" pitchFamily="2" charset="77"/>
              </a:defRPr>
            </a:lvl1pPr>
          </a:lstStyle>
          <a:p>
            <a:endParaRPr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1A2F9230-9224-7B4E-AE20-6B74DDC39F5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23450" y="0"/>
            <a:ext cx="10280650" cy="113093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2830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Holder 4">
            <a:extLst>
              <a:ext uri="{FF2B5EF4-FFF2-40B4-BE49-F238E27FC236}">
                <a16:creationId xmlns:a16="http://schemas.microsoft.com/office/drawing/2014/main" id="{20F19BFF-C802-CD49-B8FA-A393425538EF}"/>
              </a:ext>
            </a:extLst>
          </p:cNvPr>
          <p:cNvSpPr>
            <a:spLocks noGrp="1"/>
          </p:cNvSpPr>
          <p:nvPr>
            <p:ph type="ftr" sz="quarter" idx="5"/>
          </p:nvPr>
        </p:nvSpPr>
        <p:spPr>
          <a:xfrm>
            <a:off x="14014450" y="10406876"/>
            <a:ext cx="38862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rgbClr val="052B30"/>
                </a:solidFill>
                <a:latin typeface="☞GILROY-REGULAR" pitchFamily="2" charset="77"/>
              </a:defRPr>
            </a:lvl1pPr>
          </a:lstStyle>
          <a:p>
            <a:r>
              <a:rPr lang="en-IE" dirty="0"/>
              <a:t>Presentation title</a:t>
            </a:r>
          </a:p>
        </p:txBody>
      </p:sp>
      <p:sp>
        <p:nvSpPr>
          <p:cNvPr id="12" name="Holder 6">
            <a:extLst>
              <a:ext uri="{FF2B5EF4-FFF2-40B4-BE49-F238E27FC236}">
                <a16:creationId xmlns:a16="http://schemas.microsoft.com/office/drawing/2014/main" id="{8447A5DF-0CB6-BD47-901F-BF51F641BF3E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>
          <a:xfrm>
            <a:off x="18129250" y="10400746"/>
            <a:ext cx="108885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rgbClr val="052B30"/>
                </a:solidFill>
                <a:latin typeface="☞GILROY-REGULAR" pitchFamily="2" charset="77"/>
              </a:defRPr>
            </a:lvl1pPr>
          </a:lstStyle>
          <a:p>
            <a:r>
              <a:rPr lang="en-IE" dirty="0"/>
              <a:t> |  </a:t>
            </a:r>
            <a:fld id="{41D38188-EE4A-294E-B165-55F5722102AF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6" name="Holder 2">
            <a:extLst>
              <a:ext uri="{FF2B5EF4-FFF2-40B4-BE49-F238E27FC236}">
                <a16:creationId xmlns:a16="http://schemas.microsoft.com/office/drawing/2014/main" id="{320ECA09-53A0-2F44-94B2-F734D9F30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9955" y="2023529"/>
            <a:ext cx="8600095" cy="2488146"/>
          </a:xfrm>
          <a:prstGeom prst="rect">
            <a:avLst/>
          </a:prstGeom>
        </p:spPr>
        <p:txBody>
          <a:bodyPr lIns="0" tIns="0" rIns="0" bIns="0"/>
          <a:lstStyle>
            <a:lvl1pPr>
              <a:defRPr sz="7200" b="1" i="0">
                <a:solidFill>
                  <a:srgbClr val="062B30"/>
                </a:solidFill>
                <a:latin typeface="☞GILROY-BOLD" pitchFamily="2" charset="77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7" name="Holder 3">
            <a:extLst>
              <a:ext uri="{FF2B5EF4-FFF2-40B4-BE49-F238E27FC236}">
                <a16:creationId xmlns:a16="http://schemas.microsoft.com/office/drawing/2014/main" id="{19161639-87CA-1542-99FF-3E099FF278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9954" y="4816475"/>
            <a:ext cx="8600095" cy="2916205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☞GILROY-REGULAR" pitchFamily="2" charset="77"/>
              </a:defRPr>
            </a:lvl1pPr>
          </a:lstStyle>
          <a:p>
            <a:endParaRPr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16F6CC4-8BA1-9E41-BF3B-FCFC3B49B46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970407" y="1387474"/>
            <a:ext cx="5872843" cy="407976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8" name="Picture Placeholder 2">
            <a:extLst>
              <a:ext uri="{FF2B5EF4-FFF2-40B4-BE49-F238E27FC236}">
                <a16:creationId xmlns:a16="http://schemas.microsoft.com/office/drawing/2014/main" id="{D5F50A48-9890-1C43-9EA7-93C64EF46F33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4232164" y="5654675"/>
            <a:ext cx="4953000" cy="361643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Picture Placeholder 2">
            <a:extLst>
              <a:ext uri="{FF2B5EF4-FFF2-40B4-BE49-F238E27FC236}">
                <a16:creationId xmlns:a16="http://schemas.microsoft.com/office/drawing/2014/main" id="{37856D60-D79A-AE44-959D-BD27BEC9C36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970407" y="5654675"/>
            <a:ext cx="3886200" cy="361643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0" name="Picture Placeholder 2">
            <a:extLst>
              <a:ext uri="{FF2B5EF4-FFF2-40B4-BE49-F238E27FC236}">
                <a16:creationId xmlns:a16="http://schemas.microsoft.com/office/drawing/2014/main" id="{F86C3C80-694D-234A-81B8-8FBB61FCA00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6109949" y="1368081"/>
            <a:ext cx="3075215" cy="4079764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98280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rgbClr val="FCD5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picture containing icon&#10;&#10;Description automatically generated">
            <a:extLst>
              <a:ext uri="{FF2B5EF4-FFF2-40B4-BE49-F238E27FC236}">
                <a16:creationId xmlns:a16="http://schemas.microsoft.com/office/drawing/2014/main" id="{CEAC0F13-D870-264C-BDD3-F625EEF9B47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0778"/>
          <a:stretch/>
        </p:blipFill>
        <p:spPr>
          <a:xfrm>
            <a:off x="0" y="0"/>
            <a:ext cx="20104100" cy="443547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2_Blank">
    <p:bg>
      <p:bgPr>
        <a:solidFill>
          <a:srgbClr val="CBF4E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Venn diagram&#10;&#10;Description automatically generated with medium confidence">
            <a:extLst>
              <a:ext uri="{FF2B5EF4-FFF2-40B4-BE49-F238E27FC236}">
                <a16:creationId xmlns:a16="http://schemas.microsoft.com/office/drawing/2014/main" id="{7A3AD031-50C7-7A40-AAF6-1C9AC261883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338"/>
          <a:stretch/>
        </p:blipFill>
        <p:spPr>
          <a:xfrm>
            <a:off x="9518650" y="0"/>
            <a:ext cx="10585450" cy="1130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89464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3_Blank">
    <p:bg>
      <p:bgPr>
        <a:solidFill>
          <a:srgbClr val="C8F3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picture containing icon&#10;&#10;Description automatically generated">
            <a:extLst>
              <a:ext uri="{FF2B5EF4-FFF2-40B4-BE49-F238E27FC236}">
                <a16:creationId xmlns:a16="http://schemas.microsoft.com/office/drawing/2014/main" id="{67A7CF66-59BF-FD49-8DC5-D4F2A8259E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717"/>
          <a:stretch/>
        </p:blipFill>
        <p:spPr>
          <a:xfrm>
            <a:off x="0" y="6188075"/>
            <a:ext cx="20104100" cy="5120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543111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Blank">
    <p:bg>
      <p:bgPr>
        <a:solidFill>
          <a:srgbClr val="FFF1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picture containing icon&#10;&#10;Description automatically generated">
            <a:extLst>
              <a:ext uri="{FF2B5EF4-FFF2-40B4-BE49-F238E27FC236}">
                <a16:creationId xmlns:a16="http://schemas.microsoft.com/office/drawing/2014/main" id="{F8F75983-6AF2-CB49-8DD7-7EFE4D53F7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787"/>
          <a:stretch/>
        </p:blipFill>
        <p:spPr>
          <a:xfrm>
            <a:off x="-2339" y="0"/>
            <a:ext cx="11502189" cy="11308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3827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89955" y="2023529"/>
            <a:ext cx="8600095" cy="907941"/>
          </a:xfrm>
          <a:prstGeom prst="rect">
            <a:avLst/>
          </a:prstGeom>
        </p:spPr>
        <p:txBody>
          <a:bodyPr lIns="0" tIns="0" rIns="0" bIns="0"/>
          <a:lstStyle>
            <a:lvl1pPr>
              <a:defRPr sz="5900" b="1" i="0">
                <a:solidFill>
                  <a:srgbClr val="062B30"/>
                </a:solidFill>
                <a:latin typeface="Arial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1005205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10353611" y="2601150"/>
            <a:ext cx="8745284" cy="74641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14014450" y="10309005"/>
            <a:ext cx="3886200" cy="276999"/>
          </a:xfrm>
        </p:spPr>
        <p:txBody>
          <a:bodyPr lIns="0" tIns="0" rIns="0" bIns="0"/>
          <a:lstStyle>
            <a:lvl1pPr algn="l">
              <a:defRPr>
                <a:solidFill>
                  <a:srgbClr val="052B30"/>
                </a:solidFill>
              </a:defRPr>
            </a:lvl1pPr>
          </a:lstStyle>
          <a:p>
            <a:r>
              <a:rPr lang="en-IE"/>
              <a:t>Presentation title</a:t>
            </a: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18357850" y="10302875"/>
            <a:ext cx="860252" cy="27699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rgbClr val="052B30"/>
                </a:solidFill>
              </a:defRPr>
            </a:lvl1pPr>
          </a:lstStyle>
          <a:p>
            <a:fld id="{B6F15528-21DE-4FAA-801E-634DDDAF4B2B}" type="slidenum">
              <a:rPr lang="en-IE" smtClean="0"/>
              <a:pPr/>
              <a:t>‹#›</a:t>
            </a:fld>
            <a:endParaRPr lang="en-IE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A2F31A-D83E-C907-60C9-961C49EFBA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E9DB22-2CB3-F7FB-E1A1-0ED7A8B878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60E4D0-1786-F206-5D6A-BDAB23C3E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0C668-5838-41D4-9B2F-10A5933785F3}" type="datetimeFigureOut">
              <a:rPr lang="en-IE" smtClean="0"/>
              <a:t>09/12/2022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7FFC08-A337-57C9-2873-7DB92A4A1F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128854-EA57-4D45-8B06-4ABB2A1BE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9E9C8-C374-45D8-866E-7A5B47B1FFD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66390950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780B23-0F9E-72EB-186D-D6306C83D94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13013" y="1850860"/>
            <a:ext cx="15078075" cy="3937329"/>
          </a:xfrm>
        </p:spPr>
        <p:txBody>
          <a:bodyPr anchor="b"/>
          <a:lstStyle>
            <a:lvl1pPr algn="ctr">
              <a:defRPr sz="9894"/>
            </a:lvl1pPr>
          </a:lstStyle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429F640-2DF1-10AE-9EEC-981671936ED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3013" y="5940028"/>
            <a:ext cx="15078075" cy="2730474"/>
          </a:xfrm>
        </p:spPr>
        <p:txBody>
          <a:bodyPr/>
          <a:lstStyle>
            <a:lvl1pPr marL="0" indent="0" algn="ctr">
              <a:buNone/>
              <a:defRPr sz="3958"/>
            </a:lvl1pPr>
            <a:lvl2pPr marL="753923" indent="0" algn="ctr">
              <a:buNone/>
              <a:defRPr sz="3298"/>
            </a:lvl2pPr>
            <a:lvl3pPr marL="1507846" indent="0" algn="ctr">
              <a:buNone/>
              <a:defRPr sz="2968"/>
            </a:lvl3pPr>
            <a:lvl4pPr marL="2261768" indent="0" algn="ctr">
              <a:buNone/>
              <a:defRPr sz="2638"/>
            </a:lvl4pPr>
            <a:lvl5pPr marL="3015691" indent="0" algn="ctr">
              <a:buNone/>
              <a:defRPr sz="2638"/>
            </a:lvl5pPr>
            <a:lvl6pPr marL="3769614" indent="0" algn="ctr">
              <a:buNone/>
              <a:defRPr sz="2638"/>
            </a:lvl6pPr>
            <a:lvl7pPr marL="4523537" indent="0" algn="ctr">
              <a:buNone/>
              <a:defRPr sz="2638"/>
            </a:lvl7pPr>
            <a:lvl8pPr marL="5277460" indent="0" algn="ctr">
              <a:buNone/>
              <a:defRPr sz="2638"/>
            </a:lvl8pPr>
            <a:lvl9pPr marL="6031382" indent="0" algn="ctr">
              <a:buNone/>
              <a:defRPr sz="2638"/>
            </a:lvl9pPr>
          </a:lstStyle>
          <a:p>
            <a:r>
              <a:rPr lang="en-US"/>
              <a:t>Click to edit Master subtitle style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A05819-B0FE-7A96-AF45-CB7DE5DD52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0C668-5838-41D4-9B2F-10A5933785F3}" type="datetimeFigureOut">
              <a:rPr lang="en-IE" smtClean="0"/>
              <a:t>09/12/2022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71B0A6-1FB1-25CC-588C-56550CC0C9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DEDD9F-4FC7-2A08-34F1-DAD8C74188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9E9C8-C374-45D8-866E-7A5B47B1FFD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5634872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FA72944-1AD3-495B-8040-C0915B7340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2C6DC-A5F8-4BF7-81F8-55B017FBFEDA}" type="datetimeFigureOut">
              <a:rPr lang="en-IE" smtClean="0"/>
              <a:t>09/12/2022</a:t>
            </a:fld>
            <a:endParaRPr lang="en-IE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B8AB69B-5DC5-4A6B-8A21-D0E34F8AA9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1ED97F2-DD70-49BB-A55E-DC7E2D4509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730691-6834-4F8D-8D8A-501FEEF0ECB5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8543682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89955" y="2023529"/>
            <a:ext cx="8600095" cy="2488146"/>
          </a:xfrm>
          <a:prstGeom prst="rect">
            <a:avLst/>
          </a:prstGeom>
        </p:spPr>
        <p:txBody>
          <a:bodyPr lIns="0" tIns="0" rIns="0" bIns="0"/>
          <a:lstStyle>
            <a:lvl1pPr>
              <a:defRPr sz="7200" b="1" i="0">
                <a:solidFill>
                  <a:srgbClr val="062B30"/>
                </a:solidFill>
                <a:latin typeface="☞GILROY-BOLD" pitchFamily="2" charset="77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89954" y="4816475"/>
            <a:ext cx="8600095" cy="2916205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☞GILROY-REGULAR" pitchFamily="2" charset="77"/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4014450" y="10406876"/>
            <a:ext cx="3886200" cy="276999"/>
          </a:xfrm>
        </p:spPr>
        <p:txBody>
          <a:bodyPr lIns="0" tIns="0" rIns="0" bIns="0"/>
          <a:lstStyle>
            <a:lvl1pPr algn="l">
              <a:defRPr>
                <a:solidFill>
                  <a:srgbClr val="052B30"/>
                </a:solidFill>
              </a:defRPr>
            </a:lvl1pPr>
          </a:lstStyle>
          <a:p>
            <a:r>
              <a:rPr lang="en-IE"/>
              <a:t>Presentation title</a:t>
            </a:r>
            <a:endParaRPr lang="en-IE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8129250" y="10400746"/>
            <a:ext cx="1088852" cy="27699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rgbClr val="052B30"/>
                </a:solidFill>
              </a:defRPr>
            </a:lvl1pPr>
          </a:lstStyle>
          <a:p>
            <a:r>
              <a:rPr lang="en-IE" dirty="0"/>
              <a:t> |  </a:t>
            </a:r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and Content">
    <p:bg>
      <p:bgPr>
        <a:solidFill>
          <a:srgbClr val="052B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89956" y="2023530"/>
            <a:ext cx="4866295" cy="2564346"/>
          </a:xfrm>
          <a:prstGeom prst="rect">
            <a:avLst/>
          </a:prstGeom>
        </p:spPr>
        <p:txBody>
          <a:bodyPr lIns="0" tIns="0" rIns="0" bIns="0"/>
          <a:lstStyle>
            <a:lvl1pPr>
              <a:defRPr sz="7200" b="1" i="0">
                <a:solidFill>
                  <a:schemeClr val="bg1"/>
                </a:solidFill>
                <a:latin typeface="☞GILROY-BOLD" pitchFamily="2" charset="77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89956" y="4816476"/>
            <a:ext cx="4866295" cy="2743200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 b="0" i="0">
                <a:solidFill>
                  <a:schemeClr val="bg1"/>
                </a:solidFill>
                <a:latin typeface="☞GILROY-REGULAR" pitchFamily="2" charset="77"/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4014450" y="10406876"/>
            <a:ext cx="3886201" cy="276998"/>
          </a:xfrm>
        </p:spPr>
        <p:txBody>
          <a:bodyPr lIns="0" tIns="0" rIns="0" bIns="0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IE"/>
              <a:t>Presentation title</a:t>
            </a:r>
            <a:endParaRPr lang="en-IE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8129250" y="10400747"/>
            <a:ext cx="1088852" cy="276998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r>
              <a:rPr lang="en-IE"/>
              <a:t> |  </a:t>
            </a:r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AA2CC69F-426E-EF4D-B034-0176029F2C5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851" y="9716959"/>
            <a:ext cx="3416538" cy="1184400"/>
          </a:xfrm>
          <a:prstGeom prst="rect">
            <a:avLst/>
          </a:prstGeom>
        </p:spPr>
      </p:pic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B19025F5-6D23-8547-BB40-B6F1CAF4226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385051" y="0"/>
            <a:ext cx="12719050" cy="1130935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8580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89957" y="2023529"/>
            <a:ext cx="8600094" cy="2488146"/>
          </a:xfrm>
          <a:prstGeom prst="rect">
            <a:avLst/>
          </a:prstGeom>
        </p:spPr>
        <p:txBody>
          <a:bodyPr lIns="0" tIns="0" rIns="0" bIns="0"/>
          <a:lstStyle>
            <a:lvl1pPr>
              <a:defRPr sz="7200" b="1" i="0">
                <a:solidFill>
                  <a:srgbClr val="062B30"/>
                </a:solidFill>
                <a:latin typeface="☞GILROY-BOLD" pitchFamily="2" charset="77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89957" y="4816476"/>
            <a:ext cx="8600094" cy="2916204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☞GILROY-REGULAR" pitchFamily="2" charset="77"/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4014450" y="10406876"/>
            <a:ext cx="3886201" cy="276998"/>
          </a:xfrm>
        </p:spPr>
        <p:txBody>
          <a:bodyPr lIns="0" tIns="0" rIns="0" bIns="0"/>
          <a:lstStyle>
            <a:lvl1pPr algn="l">
              <a:defRPr>
                <a:solidFill>
                  <a:srgbClr val="052B30"/>
                </a:solidFill>
              </a:defRPr>
            </a:lvl1pPr>
          </a:lstStyle>
          <a:p>
            <a:r>
              <a:rPr lang="en-IE"/>
              <a:t>Presentation title</a:t>
            </a:r>
            <a:endParaRPr lang="en-IE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8129250" y="10400747"/>
            <a:ext cx="1088852" cy="276998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rgbClr val="052B30"/>
                </a:solidFill>
              </a:defRPr>
            </a:lvl1pPr>
          </a:lstStyle>
          <a:p>
            <a:r>
              <a:rPr lang="en-IE" dirty="0"/>
              <a:t> |  </a:t>
            </a:r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Title and Content">
    <p:bg>
      <p:bgPr>
        <a:solidFill>
          <a:srgbClr val="052B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89955" y="2023529"/>
            <a:ext cx="8600095" cy="1107996"/>
          </a:xfrm>
          <a:prstGeom prst="rect">
            <a:avLst/>
          </a:prstGeom>
        </p:spPr>
        <p:txBody>
          <a:bodyPr lIns="0" tIns="0" rIns="0" bIns="0"/>
          <a:lstStyle>
            <a:lvl1pPr>
              <a:defRPr sz="7200" b="1" i="0">
                <a:solidFill>
                  <a:schemeClr val="bg1"/>
                </a:solidFill>
                <a:latin typeface="☞GILROY-BOLD" pitchFamily="2" charset="77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89954" y="4816475"/>
            <a:ext cx="8600095" cy="430887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 b="0" i="0">
                <a:solidFill>
                  <a:schemeClr val="bg1"/>
                </a:solidFill>
                <a:latin typeface="☞GILROY-REGULAR" pitchFamily="2" charset="77"/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4014450" y="10406876"/>
            <a:ext cx="3886200" cy="276999"/>
          </a:xfrm>
        </p:spPr>
        <p:txBody>
          <a:bodyPr lIns="0" tIns="0" rIns="0" bIns="0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IE"/>
              <a:t>Presentation title</a:t>
            </a:r>
            <a:endParaRPr lang="en-IE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8129250" y="10400746"/>
            <a:ext cx="1088852" cy="27699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r>
              <a:rPr lang="en-IE"/>
              <a:t> |  </a:t>
            </a:r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AA2CC69F-426E-EF4D-B034-0176029F2C5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850" y="9716957"/>
            <a:ext cx="3416537" cy="118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8935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and Content">
    <p:bg>
      <p:bgPr>
        <a:solidFill>
          <a:srgbClr val="052B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89955" y="2023529"/>
            <a:ext cx="4866295" cy="2564346"/>
          </a:xfrm>
          <a:prstGeom prst="rect">
            <a:avLst/>
          </a:prstGeom>
        </p:spPr>
        <p:txBody>
          <a:bodyPr lIns="0" tIns="0" rIns="0" bIns="0"/>
          <a:lstStyle>
            <a:lvl1pPr>
              <a:defRPr sz="7200" b="1" i="0">
                <a:solidFill>
                  <a:schemeClr val="bg1"/>
                </a:solidFill>
                <a:latin typeface="☞GILROY-BOLD" pitchFamily="2" charset="77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89955" y="4816475"/>
            <a:ext cx="4866296" cy="2743200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 b="0" i="0">
                <a:solidFill>
                  <a:schemeClr val="bg1"/>
                </a:solidFill>
                <a:latin typeface="☞GILROY-REGULAR" pitchFamily="2" charset="77"/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4014450" y="10406876"/>
            <a:ext cx="3886200" cy="276999"/>
          </a:xfrm>
        </p:spPr>
        <p:txBody>
          <a:bodyPr lIns="0" tIns="0" rIns="0" bIns="0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IE"/>
              <a:t>Presentation title</a:t>
            </a:r>
            <a:endParaRPr lang="en-IE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8129250" y="10400746"/>
            <a:ext cx="1088852" cy="27699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r>
              <a:rPr lang="en-IE"/>
              <a:t> |  </a:t>
            </a:r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AA2CC69F-426E-EF4D-B034-0176029F2C5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850" y="9716957"/>
            <a:ext cx="3416537" cy="1184400"/>
          </a:xfrm>
          <a:prstGeom prst="rect">
            <a:avLst/>
          </a:prstGeom>
        </p:spPr>
      </p:pic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B19025F5-6D23-8547-BB40-B6F1CAF4226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385050" y="0"/>
            <a:ext cx="12719050" cy="1130935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8580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and Content">
    <p:bg>
      <p:bgPr>
        <a:solidFill>
          <a:srgbClr val="052B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B19025F5-6D23-8547-BB40-B6F1CAF4226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0104100" cy="1130935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42025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14014450" y="10385205"/>
            <a:ext cx="3733800" cy="270869"/>
          </a:xfrm>
        </p:spPr>
        <p:txBody>
          <a:bodyPr lIns="0" tIns="0" rIns="0" bIns="0"/>
          <a:lstStyle>
            <a:lvl1pPr algn="l">
              <a:defRPr>
                <a:solidFill>
                  <a:srgbClr val="052B30"/>
                </a:solidFill>
              </a:defRPr>
            </a:lvl1pPr>
          </a:lstStyle>
          <a:p>
            <a:r>
              <a:rPr lang="en-IE"/>
              <a:t>Presentation title</a:t>
            </a:r>
            <a:endParaRPr lang="en-IE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17900650" y="10379075"/>
            <a:ext cx="1317452" cy="27699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rgbClr val="052B30"/>
                </a:solidFill>
              </a:defRPr>
            </a:lvl1pPr>
          </a:lstStyle>
          <a:p>
            <a:r>
              <a:rPr lang="en-IE" dirty="0"/>
              <a:t> |  </a:t>
            </a:r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sp>
        <p:nvSpPr>
          <p:cNvPr id="6" name="Holder 2">
            <a:extLst>
              <a:ext uri="{FF2B5EF4-FFF2-40B4-BE49-F238E27FC236}">
                <a16:creationId xmlns:a16="http://schemas.microsoft.com/office/drawing/2014/main" id="{66908B87-42C7-474C-8AC7-702E5312F8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9955" y="2023529"/>
            <a:ext cx="8600095" cy="2488146"/>
          </a:xfrm>
          <a:prstGeom prst="rect">
            <a:avLst/>
          </a:prstGeom>
        </p:spPr>
        <p:txBody>
          <a:bodyPr lIns="0" tIns="0" rIns="0" bIns="0"/>
          <a:lstStyle>
            <a:lvl1pPr>
              <a:defRPr sz="7200" b="1" i="0">
                <a:solidFill>
                  <a:srgbClr val="062B30"/>
                </a:solidFill>
                <a:latin typeface="☞GILROY-BOLD" pitchFamily="2" charset="77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7" name="Holder 3">
            <a:extLst>
              <a:ext uri="{FF2B5EF4-FFF2-40B4-BE49-F238E27FC236}">
                <a16:creationId xmlns:a16="http://schemas.microsoft.com/office/drawing/2014/main" id="{3DC0084A-A08E-B744-B44C-015FAB8A5D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9954" y="4816475"/>
            <a:ext cx="8600095" cy="2916205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☞GILROY-REGULAR" pitchFamily="2" charset="77"/>
              </a:defRPr>
            </a:lvl1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3">
            <a:extLst>
              <a:ext uri="{FF2B5EF4-FFF2-40B4-BE49-F238E27FC236}">
                <a16:creationId xmlns:a16="http://schemas.microsoft.com/office/drawing/2014/main" id="{F337DE03-5066-6442-84C0-B9B2AD87E098}"/>
              </a:ext>
            </a:extLst>
          </p:cNvPr>
          <p:cNvSpPr/>
          <p:nvPr userDrawn="1"/>
        </p:nvSpPr>
        <p:spPr>
          <a:xfrm>
            <a:off x="0" y="9582063"/>
            <a:ext cx="20104100" cy="1726564"/>
          </a:xfrm>
          <a:custGeom>
            <a:avLst/>
            <a:gdLst/>
            <a:ahLst/>
            <a:cxnLst/>
            <a:rect l="l" t="t" r="r" b="b"/>
            <a:pathLst>
              <a:path w="20104100" h="1726565">
                <a:moveTo>
                  <a:pt x="20104099" y="0"/>
                </a:moveTo>
                <a:lnTo>
                  <a:pt x="0" y="0"/>
                </a:lnTo>
                <a:lnTo>
                  <a:pt x="0" y="1726491"/>
                </a:lnTo>
                <a:lnTo>
                  <a:pt x="20104099" y="1726491"/>
                </a:lnTo>
                <a:lnTo>
                  <a:pt x="20104099" y="0"/>
                </a:lnTo>
                <a:close/>
              </a:path>
            </a:pathLst>
          </a:custGeom>
          <a:solidFill>
            <a:srgbClr val="062B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14014450" y="10406876"/>
            <a:ext cx="3733800" cy="276999"/>
          </a:xfrm>
        </p:spPr>
        <p:txBody>
          <a:bodyPr lIns="0" tIns="0" rIns="0" bIns="0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IE"/>
              <a:t>Presentation title</a:t>
            </a:r>
            <a:endParaRPr lang="en-IE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17900650" y="10400746"/>
            <a:ext cx="1317452" cy="27699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r>
              <a:rPr lang="en-IE" dirty="0"/>
              <a:t> |  </a:t>
            </a:r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EAD7C562-297D-8244-811D-F798730D179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850" y="9716957"/>
            <a:ext cx="3416537" cy="1184400"/>
          </a:xfrm>
          <a:prstGeom prst="rect">
            <a:avLst/>
          </a:prstGeom>
        </p:spPr>
      </p:pic>
      <p:sp>
        <p:nvSpPr>
          <p:cNvPr id="8" name="Holder 2">
            <a:extLst>
              <a:ext uri="{FF2B5EF4-FFF2-40B4-BE49-F238E27FC236}">
                <a16:creationId xmlns:a16="http://schemas.microsoft.com/office/drawing/2014/main" id="{458CE7D3-9B4E-794D-AF74-78A9648FE9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9955" y="2023529"/>
            <a:ext cx="8600095" cy="2488146"/>
          </a:xfrm>
          <a:prstGeom prst="rect">
            <a:avLst/>
          </a:prstGeom>
        </p:spPr>
        <p:txBody>
          <a:bodyPr lIns="0" tIns="0" rIns="0" bIns="0"/>
          <a:lstStyle>
            <a:lvl1pPr>
              <a:defRPr sz="7200" b="1" i="0">
                <a:solidFill>
                  <a:srgbClr val="062B30"/>
                </a:solidFill>
                <a:latin typeface="☞GILROY-BOLD" pitchFamily="2" charset="77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BA37E9BE-172A-E54D-87CB-BA9FB8353D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9954" y="4816475"/>
            <a:ext cx="8600095" cy="2916205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☞GILROY-REGULAR" pitchFamily="2" charset="77"/>
              </a:defRPr>
            </a:lvl1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70819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3">
            <a:extLst>
              <a:ext uri="{FF2B5EF4-FFF2-40B4-BE49-F238E27FC236}">
                <a16:creationId xmlns:a16="http://schemas.microsoft.com/office/drawing/2014/main" id="{F337DE03-5066-6442-84C0-B9B2AD87E098}"/>
              </a:ext>
            </a:extLst>
          </p:cNvPr>
          <p:cNvSpPr/>
          <p:nvPr userDrawn="1"/>
        </p:nvSpPr>
        <p:spPr>
          <a:xfrm>
            <a:off x="0" y="9582063"/>
            <a:ext cx="20104100" cy="1726564"/>
          </a:xfrm>
          <a:custGeom>
            <a:avLst/>
            <a:gdLst/>
            <a:ahLst/>
            <a:cxnLst/>
            <a:rect l="l" t="t" r="r" b="b"/>
            <a:pathLst>
              <a:path w="20104100" h="1726565">
                <a:moveTo>
                  <a:pt x="20104099" y="0"/>
                </a:moveTo>
                <a:lnTo>
                  <a:pt x="0" y="0"/>
                </a:lnTo>
                <a:lnTo>
                  <a:pt x="0" y="1726491"/>
                </a:lnTo>
                <a:lnTo>
                  <a:pt x="20104099" y="1726491"/>
                </a:lnTo>
                <a:lnTo>
                  <a:pt x="20104099" y="0"/>
                </a:lnTo>
                <a:close/>
              </a:path>
            </a:pathLst>
          </a:custGeom>
          <a:solidFill>
            <a:srgbClr val="062B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14014450" y="10406876"/>
            <a:ext cx="3733800" cy="276999"/>
          </a:xfrm>
        </p:spPr>
        <p:txBody>
          <a:bodyPr lIns="0" tIns="0" rIns="0" bIns="0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IE"/>
              <a:t>Presentation title</a:t>
            </a:r>
            <a:endParaRPr lang="en-IE" dirty="0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17900650" y="10400746"/>
            <a:ext cx="1317452" cy="27699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r>
              <a:rPr lang="en-IE" dirty="0"/>
              <a:t> |  </a:t>
            </a:r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EAD7C562-297D-8244-811D-F798730D179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850" y="9716957"/>
            <a:ext cx="3416537" cy="1184400"/>
          </a:xfrm>
          <a:prstGeom prst="rect">
            <a:avLst/>
          </a:prstGeom>
        </p:spPr>
      </p:pic>
      <p:sp>
        <p:nvSpPr>
          <p:cNvPr id="8" name="Holder 2">
            <a:extLst>
              <a:ext uri="{FF2B5EF4-FFF2-40B4-BE49-F238E27FC236}">
                <a16:creationId xmlns:a16="http://schemas.microsoft.com/office/drawing/2014/main" id="{458CE7D3-9B4E-794D-AF74-78A9648FE9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9955" y="2023529"/>
            <a:ext cx="8600095" cy="2488146"/>
          </a:xfrm>
          <a:prstGeom prst="rect">
            <a:avLst/>
          </a:prstGeom>
        </p:spPr>
        <p:txBody>
          <a:bodyPr lIns="0" tIns="0" rIns="0" bIns="0"/>
          <a:lstStyle>
            <a:lvl1pPr>
              <a:defRPr sz="7200" b="1" i="0">
                <a:solidFill>
                  <a:srgbClr val="062B30"/>
                </a:solidFill>
                <a:latin typeface="☞GILROY-BOLD" pitchFamily="2" charset="77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BA37E9BE-172A-E54D-87CB-BA9FB8353D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9954" y="4816475"/>
            <a:ext cx="8600095" cy="2916205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☞GILROY-REGULAR" pitchFamily="2" charset="77"/>
              </a:defRPr>
            </a:lvl1pPr>
          </a:lstStyle>
          <a:p>
            <a:endParaRPr dirty="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EE17CE5-8A2B-2A43-9AD9-BE987D6389ED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0052050" y="0"/>
            <a:ext cx="10052050" cy="958215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98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3">
            <a:extLst>
              <a:ext uri="{FF2B5EF4-FFF2-40B4-BE49-F238E27FC236}">
                <a16:creationId xmlns:a16="http://schemas.microsoft.com/office/drawing/2014/main" id="{F337DE03-5066-6442-84C0-B9B2AD87E098}"/>
              </a:ext>
            </a:extLst>
          </p:cNvPr>
          <p:cNvSpPr/>
          <p:nvPr userDrawn="1"/>
        </p:nvSpPr>
        <p:spPr>
          <a:xfrm>
            <a:off x="0" y="9582063"/>
            <a:ext cx="9823450" cy="1726564"/>
          </a:xfrm>
          <a:custGeom>
            <a:avLst/>
            <a:gdLst/>
            <a:ahLst/>
            <a:cxnLst/>
            <a:rect l="l" t="t" r="r" b="b"/>
            <a:pathLst>
              <a:path w="20104100" h="1726565">
                <a:moveTo>
                  <a:pt x="20104099" y="0"/>
                </a:moveTo>
                <a:lnTo>
                  <a:pt x="0" y="0"/>
                </a:lnTo>
                <a:lnTo>
                  <a:pt x="0" y="1726491"/>
                </a:lnTo>
                <a:lnTo>
                  <a:pt x="20104099" y="1726491"/>
                </a:lnTo>
                <a:lnTo>
                  <a:pt x="20104099" y="0"/>
                </a:lnTo>
                <a:close/>
              </a:path>
            </a:pathLst>
          </a:custGeom>
          <a:solidFill>
            <a:srgbClr val="062B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4318237" y="10406876"/>
            <a:ext cx="3733800" cy="276999"/>
          </a:xfrm>
        </p:spPr>
        <p:txBody>
          <a:bodyPr lIns="0" tIns="0" rIns="0" bIns="0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en-IE" dirty="0"/>
              <a:t>Presentation title</a:t>
            </a: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8204437" y="10400746"/>
            <a:ext cx="1317452" cy="276999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r>
              <a:rPr lang="en-IE" dirty="0"/>
              <a:t> |  </a:t>
            </a:r>
            <a:fld id="{B6F15528-21DE-4FAA-801E-634DDDAF4B2B}" type="slidenum">
              <a:rPr lang="en-IE" smtClean="0"/>
              <a:pPr/>
              <a:t>‹#›</a:t>
            </a:fld>
            <a:endParaRPr lang="en-IE" dirty="0"/>
          </a:p>
        </p:txBody>
      </p:sp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EAD7C562-297D-8244-811D-F798730D179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850" y="9716957"/>
            <a:ext cx="3416537" cy="1184400"/>
          </a:xfrm>
          <a:prstGeom prst="rect">
            <a:avLst/>
          </a:prstGeom>
        </p:spPr>
      </p:pic>
      <p:sp>
        <p:nvSpPr>
          <p:cNvPr id="8" name="Holder 2">
            <a:extLst>
              <a:ext uri="{FF2B5EF4-FFF2-40B4-BE49-F238E27FC236}">
                <a16:creationId xmlns:a16="http://schemas.microsoft.com/office/drawing/2014/main" id="{DDBA1D07-618C-6646-B3CF-FF55201D44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9955" y="2023529"/>
            <a:ext cx="6237895" cy="2488146"/>
          </a:xfrm>
          <a:prstGeom prst="rect">
            <a:avLst/>
          </a:prstGeom>
        </p:spPr>
        <p:txBody>
          <a:bodyPr lIns="0" tIns="0" rIns="0" bIns="0"/>
          <a:lstStyle>
            <a:lvl1pPr>
              <a:defRPr sz="7200" b="1" i="0">
                <a:solidFill>
                  <a:srgbClr val="062B30"/>
                </a:solidFill>
                <a:latin typeface="☞GILROY-BOLD" pitchFamily="2" charset="77"/>
                <a:cs typeface="Arial"/>
              </a:defRPr>
            </a:lvl1pPr>
          </a:lstStyle>
          <a:p>
            <a:endParaRPr dirty="0"/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7B691132-B11D-0745-8546-53252B7386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9954" y="4816475"/>
            <a:ext cx="6237895" cy="2916205"/>
          </a:xfrm>
          <a:prstGeom prst="rect">
            <a:avLst/>
          </a:prstGeom>
        </p:spPr>
        <p:txBody>
          <a:bodyPr lIns="0" tIns="0" rIns="0" bIns="0"/>
          <a:lstStyle>
            <a:lvl1pPr>
              <a:defRPr sz="2800" b="0" i="0">
                <a:solidFill>
                  <a:schemeClr val="tx1"/>
                </a:solidFill>
                <a:latin typeface="☞GILROY-REGULAR" pitchFamily="2" charset="77"/>
              </a:defRPr>
            </a:lvl1pPr>
          </a:lstStyle>
          <a:p>
            <a:endParaRPr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1A2F9230-9224-7B4E-AE20-6B74DDC39F5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23450" y="0"/>
            <a:ext cx="10280650" cy="1130935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461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9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27720" y="5045075"/>
            <a:ext cx="8405494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3980886" y="10385205"/>
            <a:ext cx="38862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rgbClr val="052B30"/>
                </a:solidFill>
                <a:latin typeface="☞GILROY-REGULAR" pitchFamily="2" charset="77"/>
              </a:defRPr>
            </a:lvl1pPr>
          </a:lstStyle>
          <a:p>
            <a:r>
              <a:rPr lang="en-IE" dirty="0"/>
              <a:t>Presentation title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1173573-E085-3948-8511-E2592EE8D059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0850" y="9716966"/>
            <a:ext cx="3415608" cy="1184077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00C043-AD4F-724D-8CDB-4C8ACDF6A6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19486" y="10385205"/>
            <a:ext cx="1143000" cy="29867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800">
                <a:solidFill>
                  <a:schemeClr val="tx1"/>
                </a:solidFill>
                <a:latin typeface="☞GILROY-REGULAR" pitchFamily="2" charset="77"/>
              </a:defRPr>
            </a:lvl1pPr>
          </a:lstStyle>
          <a:p>
            <a:r>
              <a:rPr lang="en-US" dirty="0"/>
              <a:t>|  </a:t>
            </a:r>
            <a:fld id="{EA13FD0E-CAE4-D442-A28F-23AFC57BEFC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itle Placeholder 8">
            <a:extLst>
              <a:ext uri="{FF2B5EF4-FFF2-40B4-BE49-F238E27FC236}">
                <a16:creationId xmlns:a16="http://schemas.microsoft.com/office/drawing/2014/main" id="{B85A04E7-6CDC-BE4B-98BA-AC2A36065D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9450" y="1539875"/>
            <a:ext cx="8604803" cy="3276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3" r:id="rId3"/>
    <p:sldLayoutId id="2147483674" r:id="rId4"/>
    <p:sldLayoutId id="2147483676" r:id="rId5"/>
    <p:sldLayoutId id="2147483664" r:id="rId6"/>
    <p:sldLayoutId id="2147483669" r:id="rId7"/>
    <p:sldLayoutId id="2147483675" r:id="rId8"/>
    <p:sldLayoutId id="2147483670" r:id="rId9"/>
    <p:sldLayoutId id="2147483671" r:id="rId10"/>
    <p:sldLayoutId id="2147483672" r:id="rId11"/>
    <p:sldLayoutId id="2147483665" r:id="rId12"/>
    <p:sldLayoutId id="2147483667" r:id="rId13"/>
    <p:sldLayoutId id="2147483668" r:id="rId14"/>
    <p:sldLayoutId id="2147483666" r:id="rId15"/>
    <p:sldLayoutId id="2147483663" r:id="rId16"/>
  </p:sldLayoutIdLst>
  <p:hf hdr="0" dt="0"/>
  <p:txStyles>
    <p:titleStyle>
      <a:lvl1pPr>
        <a:defRPr sz="7200" b="1" i="0" baseline="0">
          <a:solidFill>
            <a:srgbClr val="052B30"/>
          </a:solidFill>
          <a:latin typeface="☞GILROY-BOLD" pitchFamily="2" charset="77"/>
          <a:ea typeface="+mj-ea"/>
          <a:cs typeface="+mj-cs"/>
        </a:defRPr>
      </a:lvl1pPr>
    </p:titleStyle>
    <p:bodyStyle>
      <a:lvl1pPr marL="0">
        <a:defRPr sz="2800">
          <a:latin typeface="☞GILROY-REGULAR" pitchFamily="2" charset="77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6682" userDrawn="1">
          <p15:clr>
            <a:srgbClr val="F26B43"/>
          </p15:clr>
        </p15:guide>
        <p15:guide id="2" pos="428" userDrawn="1">
          <p15:clr>
            <a:srgbClr val="F26B43"/>
          </p15:clr>
        </p15:guide>
        <p15:guide id="3" pos="12092" userDrawn="1">
          <p15:clr>
            <a:srgbClr val="F26B43"/>
          </p15:clr>
        </p15:guide>
        <p15:guide id="4" orient="horz" pos="6058" userDrawn="1">
          <p15:clr>
            <a:srgbClr val="F26B43"/>
          </p15:clr>
        </p15:guide>
        <p15:guide id="5" orient="horz" pos="346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E5456A3-A3E2-15BB-5BEE-734677DEC8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2157" y="602119"/>
            <a:ext cx="17339786" cy="218595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3DA887-CBC9-9536-B0E6-0A8DE184BD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82157" y="3010591"/>
            <a:ext cx="17339786" cy="71756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29C913-D138-55E7-50E4-7D0EF15E5B3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1382157" y="10482093"/>
            <a:ext cx="4523423" cy="6021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97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10C668-5838-41D4-9B2F-10A5933785F3}" type="datetimeFigureOut">
              <a:rPr lang="en-IE" smtClean="0"/>
              <a:t>09/12/2022</a:t>
            </a:fld>
            <a:endParaRPr lang="en-IE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C6E0429-3A24-A379-692B-E6C69DC9024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659483" y="10482093"/>
            <a:ext cx="6785134" cy="6021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97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1FF062-47B6-C356-4C8D-B09CD883E5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4198520" y="10482093"/>
            <a:ext cx="4523423" cy="60211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97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E9E9C8-C374-45D8-866E-7A5B47B1FFDA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307567329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8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27721" y="5045075"/>
            <a:ext cx="8405494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3980887" y="10385206"/>
            <a:ext cx="3886201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rgbClr val="052B30"/>
                </a:solidFill>
                <a:latin typeface="☞GILROY-REGULAR" pitchFamily="2" charset="77"/>
              </a:defRPr>
            </a:lvl1pPr>
          </a:lstStyle>
          <a:p>
            <a:r>
              <a:rPr lang="en-IE" dirty="0"/>
              <a:t>Presentation title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1173573-E085-3948-8511-E2592EE8D05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0851" y="9716967"/>
            <a:ext cx="3415608" cy="1184076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00C043-AD4F-724D-8CDB-4C8ACDF6A6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8019486" y="10385206"/>
            <a:ext cx="1143000" cy="298670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801">
                <a:solidFill>
                  <a:schemeClr val="tx1"/>
                </a:solidFill>
                <a:latin typeface="☞GILROY-REGULAR" pitchFamily="2" charset="77"/>
              </a:defRPr>
            </a:lvl1pPr>
          </a:lstStyle>
          <a:p>
            <a:r>
              <a:rPr lang="en-US" dirty="0"/>
              <a:t>|  </a:t>
            </a:r>
            <a:fld id="{EA13FD0E-CAE4-D442-A28F-23AFC57BEFC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Title Placeholder 8">
            <a:extLst>
              <a:ext uri="{FF2B5EF4-FFF2-40B4-BE49-F238E27FC236}">
                <a16:creationId xmlns:a16="http://schemas.microsoft.com/office/drawing/2014/main" id="{B85A04E7-6CDC-BE4B-98BA-AC2A36065D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9451" y="1539876"/>
            <a:ext cx="8604804" cy="3276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79" r:id="rId2"/>
  </p:sldLayoutIdLst>
  <p:hf hdr="0" dt="0"/>
  <p:txStyles>
    <p:titleStyle>
      <a:lvl1pPr>
        <a:defRPr sz="7200" b="1" i="0" baseline="0">
          <a:solidFill>
            <a:srgbClr val="052B30"/>
          </a:solidFill>
          <a:latin typeface="☞GILROY-BOLD" pitchFamily="2" charset="77"/>
          <a:ea typeface="+mj-ea"/>
          <a:cs typeface="+mj-cs"/>
        </a:defRPr>
      </a:lvl1pPr>
    </p:titleStyle>
    <p:bodyStyle>
      <a:lvl1pPr marL="0">
        <a:defRPr sz="2800">
          <a:latin typeface="☞GILROY-REGULAR" pitchFamily="2" charset="77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6682" userDrawn="1">
          <p15:clr>
            <a:srgbClr val="F26B43"/>
          </p15:clr>
        </p15:guide>
        <p15:guide id="2" pos="429" userDrawn="1">
          <p15:clr>
            <a:srgbClr val="F26B43"/>
          </p15:clr>
        </p15:guide>
        <p15:guide id="3" pos="12092" userDrawn="1">
          <p15:clr>
            <a:srgbClr val="F26B43"/>
          </p15:clr>
        </p15:guide>
        <p15:guide id="4" orient="horz" pos="6059" userDrawn="1">
          <p15:clr>
            <a:srgbClr val="F26B43"/>
          </p15:clr>
        </p15:guide>
        <p15:guide id="5" orient="horz" pos="34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35.jpe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7" Type="http://schemas.openxmlformats.org/officeDocument/2006/relationships/image" Target="../media/image42.png"/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46.jpg"/><Relationship Id="rId4" Type="http://schemas.openxmlformats.org/officeDocument/2006/relationships/image" Target="../media/image4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7" Type="http://schemas.openxmlformats.org/officeDocument/2006/relationships/image" Target="../media/image52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51.jpeg"/><Relationship Id="rId5" Type="http://schemas.openxmlformats.org/officeDocument/2006/relationships/image" Target="../media/image50.png"/><Relationship Id="rId4" Type="http://schemas.openxmlformats.org/officeDocument/2006/relationships/image" Target="../media/image49.jp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jpeg"/><Relationship Id="rId3" Type="http://schemas.openxmlformats.org/officeDocument/2006/relationships/image" Target="../media/image53.jpeg"/><Relationship Id="rId7" Type="http://schemas.openxmlformats.org/officeDocument/2006/relationships/image" Target="../media/image5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56.jpeg"/><Relationship Id="rId5" Type="http://schemas.openxmlformats.org/officeDocument/2006/relationships/image" Target="../media/image55.jpeg"/><Relationship Id="rId4" Type="http://schemas.openxmlformats.org/officeDocument/2006/relationships/image" Target="../media/image54.jp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NULL" TargetMode="External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emf"/><Relationship Id="rId3" Type="http://schemas.openxmlformats.org/officeDocument/2006/relationships/image" Target="../media/image13.png"/><Relationship Id="rId7" Type="http://schemas.openxmlformats.org/officeDocument/2006/relationships/image" Target="../media/image16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1.xml"/><Relationship Id="rId6" Type="http://schemas.openxmlformats.org/officeDocument/2006/relationships/image" Target="../media/image15.emf"/><Relationship Id="rId5" Type="http://schemas.openxmlformats.org/officeDocument/2006/relationships/image" Target="../media/image14.png"/><Relationship Id="rId4" Type="http://schemas.openxmlformats.org/officeDocument/2006/relationships/image" Target="../media/image2.png"/><Relationship Id="rId9" Type="http://schemas.openxmlformats.org/officeDocument/2006/relationships/image" Target="../media/image18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2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fif"/><Relationship Id="rId7" Type="http://schemas.openxmlformats.org/officeDocument/2006/relationships/image" Target="../media/image28.jp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7.xml"/><Relationship Id="rId6" Type="http://schemas.openxmlformats.org/officeDocument/2006/relationships/image" Target="cid:image001.jpg@01D70600.D1C51600" TargetMode="External"/><Relationship Id="rId5" Type="http://schemas.openxmlformats.org/officeDocument/2006/relationships/image" Target="../media/image32.jpeg"/><Relationship Id="rId4" Type="http://schemas.openxmlformats.org/officeDocument/2006/relationships/image" Target="../media/image3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FB5B0058-AF13-4859-B429-4EDDE2A26F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04100" cy="1130935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58CDF8B-A363-C49D-D767-A3107CAE54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56236" y="3419709"/>
            <a:ext cx="11436778" cy="4935748"/>
          </a:xfrm>
        </p:spPr>
        <p:txBody>
          <a:bodyPr anchor="ctr">
            <a:normAutofit/>
          </a:bodyPr>
          <a:lstStyle/>
          <a:p>
            <a:r>
              <a:rPr lang="en-GB" sz="13300" dirty="0">
                <a:solidFill>
                  <a:schemeClr val="bg1"/>
                </a:solidFill>
              </a:rPr>
              <a:t>Capital Projects Update </a:t>
            </a:r>
            <a:endParaRPr lang="en-IE" sz="13300" dirty="0">
              <a:solidFill>
                <a:schemeClr val="bg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65CCE0-81A2-528D-61D8-2D1BE13BC0B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956236" y="2257709"/>
            <a:ext cx="11436778" cy="3629874"/>
          </a:xfrm>
        </p:spPr>
        <p:txBody>
          <a:bodyPr>
            <a:normAutofit/>
          </a:bodyPr>
          <a:lstStyle/>
          <a:p>
            <a:r>
              <a:rPr lang="en-GB" sz="3300">
                <a:solidFill>
                  <a:schemeClr val="bg1"/>
                </a:solidFill>
              </a:rPr>
              <a:t>December 2022</a:t>
            </a:r>
            <a:endParaRPr lang="en-IE" sz="3300">
              <a:solidFill>
                <a:schemeClr val="bg1"/>
              </a:solidFill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1BD432D-FAB3-4B5D-BF27-4DA7C75B32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08108" y="189961"/>
            <a:ext cx="19687883" cy="10929427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E6D6B450-4278-45B8-88C7-C061710E3C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3956235" y="3106261"/>
            <a:ext cx="11436779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4234A4C-A256-4139-A5F4-27078F0D67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3956235" y="8355457"/>
            <a:ext cx="11436779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47920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7" name="Rectangle 32">
            <a:extLst>
              <a:ext uri="{FF2B5EF4-FFF2-40B4-BE49-F238E27FC236}">
                <a16:creationId xmlns:a16="http://schemas.microsoft.com/office/drawing/2014/main" id="{620FDFD2-19AF-4124-A49A-BAC0929B13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04100" cy="11309350"/>
          </a:xfrm>
          <a:prstGeom prst="rect">
            <a:avLst/>
          </a:prstGeom>
          <a:solidFill>
            <a:schemeClr val="tx1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D3CE94C-3B49-D829-E4CA-3F7A94FD3B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12738" y="2707370"/>
            <a:ext cx="7240616" cy="2182449"/>
          </a:xfrm>
        </p:spPr>
        <p:txBody>
          <a:bodyPr anchor="t">
            <a:normAutofit/>
          </a:bodyPr>
          <a:lstStyle/>
          <a:p>
            <a:r>
              <a:rPr lang="en-GB" sz="6600" dirty="0">
                <a:solidFill>
                  <a:schemeClr val="bg1"/>
                </a:solidFill>
                <a:latin typeface="+mn-lt"/>
              </a:rPr>
              <a:t>Grange Castle Business Park </a:t>
            </a:r>
            <a:endParaRPr lang="en-IE" sz="6600" dirty="0">
              <a:solidFill>
                <a:schemeClr val="bg1"/>
              </a:solidFill>
              <a:latin typeface="+mn-lt"/>
            </a:endParaRPr>
          </a:p>
        </p:txBody>
      </p:sp>
      <p:pic>
        <p:nvPicPr>
          <p:cNvPr id="7" name="Picture 6" descr="A group of people standing on a road holding a sign&#10;&#10;Description automatically generated with medium confidence">
            <a:extLst>
              <a:ext uri="{FF2B5EF4-FFF2-40B4-BE49-F238E27FC236}">
                <a16:creationId xmlns:a16="http://schemas.microsoft.com/office/drawing/2014/main" id="{A48B8936-2FDD-D6B5-30E5-074F1FB6A5C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65" b="-2"/>
          <a:stretch/>
        </p:blipFill>
        <p:spPr>
          <a:xfrm>
            <a:off x="20" y="1"/>
            <a:ext cx="10039464" cy="5497599"/>
          </a:xfrm>
          <a:custGeom>
            <a:avLst/>
            <a:gdLst/>
            <a:ahLst/>
            <a:cxnLst/>
            <a:rect l="l" t="t" r="r" b="b"/>
            <a:pathLst>
              <a:path w="6088380" h="3333749">
                <a:moveTo>
                  <a:pt x="0" y="0"/>
                </a:moveTo>
                <a:lnTo>
                  <a:pt x="6088380" y="0"/>
                </a:lnTo>
                <a:lnTo>
                  <a:pt x="6088380" y="2202180"/>
                </a:lnTo>
                <a:lnTo>
                  <a:pt x="5913795" y="3333749"/>
                </a:lnTo>
                <a:lnTo>
                  <a:pt x="0" y="3333749"/>
                </a:lnTo>
                <a:close/>
              </a:path>
            </a:pathLst>
          </a:custGeom>
        </p:spPr>
      </p:pic>
      <p:pic>
        <p:nvPicPr>
          <p:cNvPr id="5" name="Content Placeholder 4" descr="A picture containing grass, outdoor, sky, nature&#10;&#10;Description automatically generated">
            <a:extLst>
              <a:ext uri="{FF2B5EF4-FFF2-40B4-BE49-F238E27FC236}">
                <a16:creationId xmlns:a16="http://schemas.microsoft.com/office/drawing/2014/main" id="{565050A9-6485-FEC1-4B72-9B78A85823A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49" r="1" b="1"/>
          <a:stretch/>
        </p:blipFill>
        <p:spPr>
          <a:xfrm>
            <a:off x="20" y="5811752"/>
            <a:ext cx="10039464" cy="5497598"/>
          </a:xfrm>
          <a:custGeom>
            <a:avLst/>
            <a:gdLst/>
            <a:ahLst/>
            <a:cxnLst/>
            <a:rect l="l" t="t" r="r" b="b"/>
            <a:pathLst>
              <a:path w="6088380" h="3333748">
                <a:moveTo>
                  <a:pt x="0" y="0"/>
                </a:moveTo>
                <a:lnTo>
                  <a:pt x="5884403" y="0"/>
                </a:lnTo>
                <a:lnTo>
                  <a:pt x="5882640" y="11428"/>
                </a:lnTo>
                <a:lnTo>
                  <a:pt x="5562600" y="1931668"/>
                </a:lnTo>
                <a:lnTo>
                  <a:pt x="6088380" y="3333748"/>
                </a:lnTo>
                <a:lnTo>
                  <a:pt x="0" y="3333748"/>
                </a:lnTo>
                <a:close/>
              </a:path>
            </a:pathLst>
          </a:custGeom>
        </p:spPr>
      </p:pic>
      <p:grpSp>
        <p:nvGrpSpPr>
          <p:cNvPr id="48" name="Group 34">
            <a:extLst>
              <a:ext uri="{FF2B5EF4-FFF2-40B4-BE49-F238E27FC236}">
                <a16:creationId xmlns:a16="http://schemas.microsoft.com/office/drawing/2014/main" id="{7F6F6FC6-9A5F-4E14-8105-15D94914A7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8896740" y="897"/>
            <a:ext cx="1442370" cy="11308451"/>
            <a:chOff x="5395370" y="544"/>
            <a:chExt cx="874716" cy="6857455"/>
          </a:xfrm>
        </p:grpSpPr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2DCFA6DA-C89C-4BD9-A659-4E35D789BF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2404000" y="2991914"/>
              <a:ext cx="6857455" cy="874716"/>
            </a:xfrm>
            <a:custGeom>
              <a:avLst/>
              <a:gdLst>
                <a:gd name="connsiteX0" fmla="*/ 6857455 w 6857455"/>
                <a:gd name="connsiteY0" fmla="*/ 804643 h 874716"/>
                <a:gd name="connsiteX1" fmla="*/ 6857455 w 6857455"/>
                <a:gd name="connsiteY1" fmla="*/ 562246 h 874716"/>
                <a:gd name="connsiteX2" fmla="*/ 6829178 w 6857455"/>
                <a:gd name="connsiteY2" fmla="*/ 551284 h 874716"/>
                <a:gd name="connsiteX3" fmla="*/ 6766024 w 6857455"/>
                <a:gd name="connsiteY3" fmla="*/ 500372 h 874716"/>
                <a:gd name="connsiteX4" fmla="*/ 6734971 w 6857455"/>
                <a:gd name="connsiteY4" fmla="*/ 500944 h 874716"/>
                <a:gd name="connsiteX5" fmla="*/ 6683915 w 6857455"/>
                <a:gd name="connsiteY5" fmla="*/ 507040 h 874716"/>
                <a:gd name="connsiteX6" fmla="*/ 6628860 w 6857455"/>
                <a:gd name="connsiteY6" fmla="*/ 495418 h 874716"/>
                <a:gd name="connsiteX7" fmla="*/ 6588662 w 6857455"/>
                <a:gd name="connsiteY7" fmla="*/ 487227 h 874716"/>
                <a:gd name="connsiteX8" fmla="*/ 6476074 w 6857455"/>
                <a:gd name="connsiteY8" fmla="*/ 511230 h 874716"/>
                <a:gd name="connsiteX9" fmla="*/ 6382345 w 6857455"/>
                <a:gd name="connsiteY9" fmla="*/ 534853 h 874716"/>
                <a:gd name="connsiteX10" fmla="*/ 6369391 w 6857455"/>
                <a:gd name="connsiteY10" fmla="*/ 531615 h 874716"/>
                <a:gd name="connsiteX11" fmla="*/ 6244799 w 6857455"/>
                <a:gd name="connsiteY11" fmla="*/ 512182 h 874716"/>
                <a:gd name="connsiteX12" fmla="*/ 6190315 w 6857455"/>
                <a:gd name="connsiteY12" fmla="*/ 485703 h 874716"/>
                <a:gd name="connsiteX13" fmla="*/ 6115446 w 6857455"/>
                <a:gd name="connsiteY13" fmla="*/ 462270 h 874716"/>
                <a:gd name="connsiteX14" fmla="*/ 6032194 w 6857455"/>
                <a:gd name="connsiteY14" fmla="*/ 434266 h 874716"/>
                <a:gd name="connsiteX15" fmla="*/ 5971042 w 6857455"/>
                <a:gd name="connsiteY15" fmla="*/ 420738 h 874716"/>
                <a:gd name="connsiteX16" fmla="*/ 5880933 w 6857455"/>
                <a:gd name="connsiteY16" fmla="*/ 430646 h 874716"/>
                <a:gd name="connsiteX17" fmla="*/ 5862452 w 6857455"/>
                <a:gd name="connsiteY17" fmla="*/ 438648 h 874716"/>
                <a:gd name="connsiteX18" fmla="*/ 5685283 w 6857455"/>
                <a:gd name="connsiteY18" fmla="*/ 498658 h 874716"/>
                <a:gd name="connsiteX19" fmla="*/ 5567169 w 6857455"/>
                <a:gd name="connsiteY19" fmla="*/ 499420 h 874716"/>
                <a:gd name="connsiteX20" fmla="*/ 5527923 w 6857455"/>
                <a:gd name="connsiteY20" fmla="*/ 490466 h 874716"/>
                <a:gd name="connsiteX21" fmla="*/ 5456292 w 6857455"/>
                <a:gd name="connsiteY21" fmla="*/ 450650 h 874716"/>
                <a:gd name="connsiteX22" fmla="*/ 5424670 w 6857455"/>
                <a:gd name="connsiteY22" fmla="*/ 444934 h 874716"/>
                <a:gd name="connsiteX23" fmla="*/ 5368662 w 6857455"/>
                <a:gd name="connsiteY23" fmla="*/ 441124 h 874716"/>
                <a:gd name="connsiteX24" fmla="*/ 5247118 w 6857455"/>
                <a:gd name="connsiteY24" fmla="*/ 444934 h 874716"/>
                <a:gd name="connsiteX25" fmla="*/ 5088617 w 6857455"/>
                <a:gd name="connsiteY25" fmla="*/ 428742 h 874716"/>
                <a:gd name="connsiteX26" fmla="*/ 5025750 w 6857455"/>
                <a:gd name="connsiteY26" fmla="*/ 433694 h 874716"/>
                <a:gd name="connsiteX27" fmla="*/ 4957930 w 6857455"/>
                <a:gd name="connsiteY27" fmla="*/ 442268 h 874716"/>
                <a:gd name="connsiteX28" fmla="*/ 4938116 w 6857455"/>
                <a:gd name="connsiteY28" fmla="*/ 441886 h 874716"/>
                <a:gd name="connsiteX29" fmla="*/ 4833910 w 6857455"/>
                <a:gd name="connsiteY29" fmla="*/ 421693 h 874716"/>
                <a:gd name="connsiteX30" fmla="*/ 4810095 w 6857455"/>
                <a:gd name="connsiteY30" fmla="*/ 408167 h 874716"/>
                <a:gd name="connsiteX31" fmla="*/ 4747991 w 6857455"/>
                <a:gd name="connsiteY31" fmla="*/ 413691 h 874716"/>
                <a:gd name="connsiteX32" fmla="*/ 4692745 w 6857455"/>
                <a:gd name="connsiteY32" fmla="*/ 435790 h 874716"/>
                <a:gd name="connsiteX33" fmla="*/ 4375933 w 6857455"/>
                <a:gd name="connsiteY33" fmla="*/ 483417 h 874716"/>
                <a:gd name="connsiteX34" fmla="*/ 4185426 w 6857455"/>
                <a:gd name="connsiteY34" fmla="*/ 484179 h 874716"/>
                <a:gd name="connsiteX35" fmla="*/ 4052072 w 6857455"/>
                <a:gd name="connsiteY35" fmla="*/ 505134 h 874716"/>
                <a:gd name="connsiteX36" fmla="*/ 4029973 w 6857455"/>
                <a:gd name="connsiteY36" fmla="*/ 527233 h 874716"/>
                <a:gd name="connsiteX37" fmla="*/ 3948626 w 6857455"/>
                <a:gd name="connsiteY37" fmla="*/ 550666 h 874716"/>
                <a:gd name="connsiteX38" fmla="*/ 3871280 w 6857455"/>
                <a:gd name="connsiteY38" fmla="*/ 502275 h 874716"/>
                <a:gd name="connsiteX39" fmla="*/ 3774312 w 6857455"/>
                <a:gd name="connsiteY39" fmla="*/ 429122 h 874716"/>
                <a:gd name="connsiteX40" fmla="*/ 3721543 w 6857455"/>
                <a:gd name="connsiteY40" fmla="*/ 428552 h 874716"/>
                <a:gd name="connsiteX41" fmla="*/ 3612763 w 6857455"/>
                <a:gd name="connsiteY41" fmla="*/ 414263 h 874716"/>
                <a:gd name="connsiteX42" fmla="*/ 3537323 w 6857455"/>
                <a:gd name="connsiteY42" fmla="*/ 389878 h 874716"/>
                <a:gd name="connsiteX43" fmla="*/ 3431593 w 6857455"/>
                <a:gd name="connsiteY43" fmla="*/ 360921 h 874716"/>
                <a:gd name="connsiteX44" fmla="*/ 3392158 w 6857455"/>
                <a:gd name="connsiteY44" fmla="*/ 345681 h 874716"/>
                <a:gd name="connsiteX45" fmla="*/ 3297856 w 6857455"/>
                <a:gd name="connsiteY45" fmla="*/ 323010 h 874716"/>
                <a:gd name="connsiteX46" fmla="*/ 3219748 w 6857455"/>
                <a:gd name="connsiteY46" fmla="*/ 308151 h 874716"/>
                <a:gd name="connsiteX47" fmla="*/ 3156692 w 6857455"/>
                <a:gd name="connsiteY47" fmla="*/ 261668 h 874716"/>
                <a:gd name="connsiteX48" fmla="*/ 3136497 w 6857455"/>
                <a:gd name="connsiteY48" fmla="*/ 237663 h 874716"/>
                <a:gd name="connsiteX49" fmla="*/ 3119733 w 6857455"/>
                <a:gd name="connsiteY49" fmla="*/ 222233 h 874716"/>
                <a:gd name="connsiteX50" fmla="*/ 3045436 w 6857455"/>
                <a:gd name="connsiteY50" fmla="*/ 131742 h 874716"/>
                <a:gd name="connsiteX51" fmla="*/ 3037054 w 6857455"/>
                <a:gd name="connsiteY51" fmla="*/ 124121 h 874716"/>
                <a:gd name="connsiteX52" fmla="*/ 2936466 w 6857455"/>
                <a:gd name="connsiteY52" fmla="*/ 82400 h 874716"/>
                <a:gd name="connsiteX53" fmla="*/ 2901031 w 6857455"/>
                <a:gd name="connsiteY53" fmla="*/ 59731 h 874716"/>
                <a:gd name="connsiteX54" fmla="*/ 2828259 w 6857455"/>
                <a:gd name="connsiteY54" fmla="*/ 3149 h 874716"/>
                <a:gd name="connsiteX55" fmla="*/ 2799492 w 6857455"/>
                <a:gd name="connsiteY55" fmla="*/ 1245 h 874716"/>
                <a:gd name="connsiteX56" fmla="*/ 2693570 w 6857455"/>
                <a:gd name="connsiteY56" fmla="*/ 35154 h 874716"/>
                <a:gd name="connsiteX57" fmla="*/ 2639847 w 6857455"/>
                <a:gd name="connsiteY57" fmla="*/ 73448 h 874716"/>
                <a:gd name="connsiteX58" fmla="*/ 2621178 w 6857455"/>
                <a:gd name="connsiteY58" fmla="*/ 88688 h 874716"/>
                <a:gd name="connsiteX59" fmla="*/ 2489348 w 6857455"/>
                <a:gd name="connsiteY59" fmla="*/ 72304 h 874716"/>
                <a:gd name="connsiteX60" fmla="*/ 2452580 w 6857455"/>
                <a:gd name="connsiteY60" fmla="*/ 68683 h 874716"/>
                <a:gd name="connsiteX61" fmla="*/ 2326464 w 6857455"/>
                <a:gd name="connsiteY61" fmla="*/ 50395 h 874716"/>
                <a:gd name="connsiteX62" fmla="*/ 2300365 w 6857455"/>
                <a:gd name="connsiteY62" fmla="*/ 54777 h 874716"/>
                <a:gd name="connsiteX63" fmla="*/ 2130434 w 6857455"/>
                <a:gd name="connsiteY63" fmla="*/ 58397 h 874716"/>
                <a:gd name="connsiteX64" fmla="*/ 2118621 w 6857455"/>
                <a:gd name="connsiteY64" fmla="*/ 47919 h 874716"/>
                <a:gd name="connsiteX65" fmla="*/ 2057659 w 6857455"/>
                <a:gd name="connsiteY65" fmla="*/ 16866 h 874716"/>
                <a:gd name="connsiteX66" fmla="*/ 1976314 w 6857455"/>
                <a:gd name="connsiteY66" fmla="*/ 8865 h 874716"/>
                <a:gd name="connsiteX67" fmla="*/ 1961454 w 6857455"/>
                <a:gd name="connsiteY67" fmla="*/ 11724 h 874716"/>
                <a:gd name="connsiteX68" fmla="*/ 1906588 w 6857455"/>
                <a:gd name="connsiteY68" fmla="*/ 30964 h 874716"/>
                <a:gd name="connsiteX69" fmla="*/ 1783330 w 6857455"/>
                <a:gd name="connsiteY69" fmla="*/ 48871 h 874716"/>
                <a:gd name="connsiteX70" fmla="*/ 1759327 w 6857455"/>
                <a:gd name="connsiteY70" fmla="*/ 55349 h 874716"/>
                <a:gd name="connsiteX71" fmla="*/ 1716082 w 6857455"/>
                <a:gd name="connsiteY71" fmla="*/ 65445 h 874716"/>
                <a:gd name="connsiteX72" fmla="*/ 1598920 w 6857455"/>
                <a:gd name="connsiteY72" fmla="*/ 72114 h 874716"/>
                <a:gd name="connsiteX73" fmla="*/ 1542150 w 6857455"/>
                <a:gd name="connsiteY73" fmla="*/ 62207 h 874716"/>
                <a:gd name="connsiteX74" fmla="*/ 1516813 w 6857455"/>
                <a:gd name="connsiteY74" fmla="*/ 62779 h 874716"/>
                <a:gd name="connsiteX75" fmla="*/ 1432228 w 6857455"/>
                <a:gd name="connsiteY75" fmla="*/ 88116 h 874716"/>
                <a:gd name="connsiteX76" fmla="*/ 1224765 w 6857455"/>
                <a:gd name="connsiteY76" fmla="*/ 71924 h 874716"/>
                <a:gd name="connsiteX77" fmla="*/ 1159231 w 6857455"/>
                <a:gd name="connsiteY77" fmla="*/ 58207 h 874716"/>
                <a:gd name="connsiteX78" fmla="*/ 1124370 w 6857455"/>
                <a:gd name="connsiteY78" fmla="*/ 56301 h 874716"/>
                <a:gd name="connsiteX79" fmla="*/ 1075600 w 6857455"/>
                <a:gd name="connsiteY79" fmla="*/ 75542 h 874716"/>
                <a:gd name="connsiteX80" fmla="*/ 986633 w 6857455"/>
                <a:gd name="connsiteY80" fmla="*/ 79162 h 874716"/>
                <a:gd name="connsiteX81" fmla="*/ 861089 w 6857455"/>
                <a:gd name="connsiteY81" fmla="*/ 76304 h 874716"/>
                <a:gd name="connsiteX82" fmla="*/ 759168 w 6857455"/>
                <a:gd name="connsiteY82" fmla="*/ 104689 h 874716"/>
                <a:gd name="connsiteX83" fmla="*/ 723735 w 6857455"/>
                <a:gd name="connsiteY83" fmla="*/ 140696 h 874716"/>
                <a:gd name="connsiteX84" fmla="*/ 647532 w 6857455"/>
                <a:gd name="connsiteY84" fmla="*/ 147934 h 874716"/>
                <a:gd name="connsiteX85" fmla="*/ 552659 w 6857455"/>
                <a:gd name="connsiteY85" fmla="*/ 95926 h 874716"/>
                <a:gd name="connsiteX86" fmla="*/ 541800 w 6857455"/>
                <a:gd name="connsiteY86" fmla="*/ 97640 h 874716"/>
                <a:gd name="connsiteX87" fmla="*/ 375107 w 6857455"/>
                <a:gd name="connsiteY87" fmla="*/ 123169 h 874716"/>
                <a:gd name="connsiteX88" fmla="*/ 273567 w 6857455"/>
                <a:gd name="connsiteY88" fmla="*/ 145458 h 874716"/>
                <a:gd name="connsiteX89" fmla="*/ 264043 w 6857455"/>
                <a:gd name="connsiteY89" fmla="*/ 154792 h 874716"/>
                <a:gd name="connsiteX90" fmla="*/ 169360 w 6857455"/>
                <a:gd name="connsiteY90" fmla="*/ 177273 h 874716"/>
                <a:gd name="connsiteX91" fmla="*/ 89347 w 6857455"/>
                <a:gd name="connsiteY91" fmla="*/ 157460 h 874716"/>
                <a:gd name="connsiteX92" fmla="*/ 34291 w 6857455"/>
                <a:gd name="connsiteY92" fmla="*/ 145268 h 874716"/>
                <a:gd name="connsiteX93" fmla="*/ 0 w 6857455"/>
                <a:gd name="connsiteY93" fmla="*/ 142056 h 874716"/>
                <a:gd name="connsiteX94" fmla="*/ 0 w 6857455"/>
                <a:gd name="connsiteY94" fmla="*/ 849556 h 874716"/>
                <a:gd name="connsiteX95" fmla="*/ 60652 w 6857455"/>
                <a:gd name="connsiteY95" fmla="*/ 844783 h 874716"/>
                <a:gd name="connsiteX96" fmla="*/ 119068 w 6857455"/>
                <a:gd name="connsiteY96" fmla="*/ 827281 h 874716"/>
                <a:gd name="connsiteX97" fmla="*/ 171840 w 6857455"/>
                <a:gd name="connsiteY97" fmla="*/ 804420 h 874716"/>
                <a:gd name="connsiteX98" fmla="*/ 274329 w 6857455"/>
                <a:gd name="connsiteY98" fmla="*/ 794324 h 874716"/>
                <a:gd name="connsiteX99" fmla="*/ 306715 w 6857455"/>
                <a:gd name="connsiteY99" fmla="*/ 788798 h 874716"/>
                <a:gd name="connsiteX100" fmla="*/ 393967 w 6857455"/>
                <a:gd name="connsiteY100" fmla="*/ 765937 h 874716"/>
                <a:gd name="connsiteX101" fmla="*/ 493793 w 6857455"/>
                <a:gd name="connsiteY101" fmla="*/ 725549 h 874716"/>
                <a:gd name="connsiteX102" fmla="*/ 546373 w 6857455"/>
                <a:gd name="connsiteY102" fmla="*/ 740600 h 874716"/>
                <a:gd name="connsiteX103" fmla="*/ 730211 w 6857455"/>
                <a:gd name="connsiteY103" fmla="*/ 698116 h 874716"/>
                <a:gd name="connsiteX104" fmla="*/ 784889 w 6857455"/>
                <a:gd name="connsiteY104" fmla="*/ 676018 h 874716"/>
                <a:gd name="connsiteX105" fmla="*/ 800509 w 6857455"/>
                <a:gd name="connsiteY105" fmla="*/ 661349 h 874716"/>
                <a:gd name="connsiteX106" fmla="*/ 857661 w 6857455"/>
                <a:gd name="connsiteY106" fmla="*/ 626868 h 874716"/>
                <a:gd name="connsiteX107" fmla="*/ 949102 w 6857455"/>
                <a:gd name="connsiteY107" fmla="*/ 614676 h 874716"/>
                <a:gd name="connsiteX108" fmla="*/ 960342 w 6857455"/>
                <a:gd name="connsiteY108" fmla="*/ 607435 h 874716"/>
                <a:gd name="connsiteX109" fmla="*/ 977109 w 6857455"/>
                <a:gd name="connsiteY109" fmla="*/ 595815 h 874716"/>
                <a:gd name="connsiteX110" fmla="*/ 1071218 w 6857455"/>
                <a:gd name="connsiteY110" fmla="*/ 575240 h 874716"/>
                <a:gd name="connsiteX111" fmla="*/ 1091983 w 6857455"/>
                <a:gd name="connsiteY111" fmla="*/ 568764 h 874716"/>
                <a:gd name="connsiteX112" fmla="*/ 1109321 w 6857455"/>
                <a:gd name="connsiteY112" fmla="*/ 557904 h 874716"/>
                <a:gd name="connsiteX113" fmla="*/ 1162279 w 6857455"/>
                <a:gd name="connsiteY113" fmla="*/ 532949 h 874716"/>
                <a:gd name="connsiteX114" fmla="*/ 1206097 w 6857455"/>
                <a:gd name="connsiteY114" fmla="*/ 532187 h 874716"/>
                <a:gd name="connsiteX115" fmla="*/ 1266867 w 6857455"/>
                <a:gd name="connsiteY115" fmla="*/ 518088 h 874716"/>
                <a:gd name="connsiteX116" fmla="*/ 1380219 w 6857455"/>
                <a:gd name="connsiteY116" fmla="*/ 504182 h 874716"/>
                <a:gd name="connsiteX117" fmla="*/ 1403461 w 6857455"/>
                <a:gd name="connsiteY117" fmla="*/ 496180 h 874716"/>
                <a:gd name="connsiteX118" fmla="*/ 1544054 w 6857455"/>
                <a:gd name="connsiteY118" fmla="*/ 458268 h 874716"/>
                <a:gd name="connsiteX119" fmla="*/ 1656644 w 6857455"/>
                <a:gd name="connsiteY119" fmla="*/ 459032 h 874716"/>
                <a:gd name="connsiteX120" fmla="*/ 1665406 w 6857455"/>
                <a:gd name="connsiteY120" fmla="*/ 460747 h 874716"/>
                <a:gd name="connsiteX121" fmla="*/ 1708461 w 6857455"/>
                <a:gd name="connsiteY121" fmla="*/ 473318 h 874716"/>
                <a:gd name="connsiteX122" fmla="*/ 1775140 w 6857455"/>
                <a:gd name="connsiteY122" fmla="*/ 469891 h 874716"/>
                <a:gd name="connsiteX123" fmla="*/ 1821051 w 6857455"/>
                <a:gd name="connsiteY123" fmla="*/ 452554 h 874716"/>
                <a:gd name="connsiteX124" fmla="*/ 1878203 w 6857455"/>
                <a:gd name="connsiteY124" fmla="*/ 451792 h 874716"/>
                <a:gd name="connsiteX125" fmla="*/ 1943547 w 6857455"/>
                <a:gd name="connsiteY125" fmla="*/ 462651 h 874716"/>
                <a:gd name="connsiteX126" fmla="*/ 1972884 w 6857455"/>
                <a:gd name="connsiteY126" fmla="*/ 464937 h 874716"/>
                <a:gd name="connsiteX127" fmla="*/ 2053469 w 6857455"/>
                <a:gd name="connsiteY127" fmla="*/ 487417 h 874716"/>
                <a:gd name="connsiteX128" fmla="*/ 2101477 w 6857455"/>
                <a:gd name="connsiteY128" fmla="*/ 481893 h 874716"/>
                <a:gd name="connsiteX129" fmla="*/ 2148722 w 6857455"/>
                <a:gd name="connsiteY129" fmla="*/ 467033 h 874716"/>
                <a:gd name="connsiteX130" fmla="*/ 2179011 w 6857455"/>
                <a:gd name="connsiteY130" fmla="*/ 452744 h 874716"/>
                <a:gd name="connsiteX131" fmla="*/ 2240165 w 6857455"/>
                <a:gd name="connsiteY131" fmla="*/ 442648 h 874716"/>
                <a:gd name="connsiteX132" fmla="*/ 2251404 w 6857455"/>
                <a:gd name="connsiteY132" fmla="*/ 444172 h 874716"/>
                <a:gd name="connsiteX133" fmla="*/ 2433912 w 6857455"/>
                <a:gd name="connsiteY133" fmla="*/ 456746 h 874716"/>
                <a:gd name="connsiteX134" fmla="*/ 2506302 w 6857455"/>
                <a:gd name="connsiteY134" fmla="*/ 476939 h 874716"/>
                <a:gd name="connsiteX135" fmla="*/ 2521735 w 6857455"/>
                <a:gd name="connsiteY135" fmla="*/ 479415 h 874716"/>
                <a:gd name="connsiteX136" fmla="*/ 2675854 w 6857455"/>
                <a:gd name="connsiteY136" fmla="*/ 502086 h 874716"/>
                <a:gd name="connsiteX137" fmla="*/ 2692998 w 6857455"/>
                <a:gd name="connsiteY137" fmla="*/ 503038 h 874716"/>
                <a:gd name="connsiteX138" fmla="*/ 2740816 w 6857455"/>
                <a:gd name="connsiteY138" fmla="*/ 499037 h 874716"/>
                <a:gd name="connsiteX139" fmla="*/ 2853596 w 6857455"/>
                <a:gd name="connsiteY139" fmla="*/ 540187 h 874716"/>
                <a:gd name="connsiteX140" fmla="*/ 2966565 w 6857455"/>
                <a:gd name="connsiteY140" fmla="*/ 554286 h 874716"/>
                <a:gd name="connsiteX141" fmla="*/ 3028671 w 6857455"/>
                <a:gd name="connsiteY141" fmla="*/ 554094 h 874716"/>
                <a:gd name="connsiteX142" fmla="*/ 3073059 w 6857455"/>
                <a:gd name="connsiteY142" fmla="*/ 564192 h 874716"/>
                <a:gd name="connsiteX143" fmla="*/ 3182219 w 6857455"/>
                <a:gd name="connsiteY143" fmla="*/ 594862 h 874716"/>
                <a:gd name="connsiteX144" fmla="*/ 3233656 w 6857455"/>
                <a:gd name="connsiteY144" fmla="*/ 599625 h 874716"/>
                <a:gd name="connsiteX145" fmla="*/ 3288332 w 6857455"/>
                <a:gd name="connsiteY145" fmla="*/ 609914 h 874716"/>
                <a:gd name="connsiteX146" fmla="*/ 3423591 w 6857455"/>
                <a:gd name="connsiteY146" fmla="*/ 656015 h 874716"/>
                <a:gd name="connsiteX147" fmla="*/ 3534084 w 6857455"/>
                <a:gd name="connsiteY147" fmla="*/ 653349 h 874716"/>
                <a:gd name="connsiteX148" fmla="*/ 3604571 w 6857455"/>
                <a:gd name="connsiteY148" fmla="*/ 653918 h 874716"/>
                <a:gd name="connsiteX149" fmla="*/ 3688586 w 6857455"/>
                <a:gd name="connsiteY149" fmla="*/ 669160 h 874716"/>
                <a:gd name="connsiteX150" fmla="*/ 3757358 w 6857455"/>
                <a:gd name="connsiteY150" fmla="*/ 691450 h 874716"/>
                <a:gd name="connsiteX151" fmla="*/ 3852421 w 6857455"/>
                <a:gd name="connsiteY151" fmla="*/ 709167 h 874716"/>
                <a:gd name="connsiteX152" fmla="*/ 3947104 w 6857455"/>
                <a:gd name="connsiteY152" fmla="*/ 743267 h 874716"/>
                <a:gd name="connsiteX153" fmla="*/ 4013208 w 6857455"/>
                <a:gd name="connsiteY153" fmla="*/ 769367 h 874716"/>
                <a:gd name="connsiteX154" fmla="*/ 4105222 w 6857455"/>
                <a:gd name="connsiteY154" fmla="*/ 792418 h 874716"/>
                <a:gd name="connsiteX155" fmla="*/ 4246006 w 6857455"/>
                <a:gd name="connsiteY155" fmla="*/ 808610 h 874716"/>
                <a:gd name="connsiteX156" fmla="*/ 4310779 w 6857455"/>
                <a:gd name="connsiteY156" fmla="*/ 810326 h 874716"/>
                <a:gd name="connsiteX157" fmla="*/ 4413272 w 6857455"/>
                <a:gd name="connsiteY157" fmla="*/ 848235 h 874716"/>
                <a:gd name="connsiteX158" fmla="*/ 4457087 w 6857455"/>
                <a:gd name="connsiteY158" fmla="*/ 866524 h 874716"/>
                <a:gd name="connsiteX159" fmla="*/ 4496523 w 6857455"/>
                <a:gd name="connsiteY159" fmla="*/ 851284 h 874716"/>
                <a:gd name="connsiteX160" fmla="*/ 4522050 w 6857455"/>
                <a:gd name="connsiteY160" fmla="*/ 833757 h 874716"/>
                <a:gd name="connsiteX161" fmla="*/ 4602824 w 6857455"/>
                <a:gd name="connsiteY161" fmla="*/ 848618 h 874716"/>
                <a:gd name="connsiteX162" fmla="*/ 4688553 w 6857455"/>
                <a:gd name="connsiteY162" fmla="*/ 864238 h 874716"/>
                <a:gd name="connsiteX163" fmla="*/ 4749895 w 6857455"/>
                <a:gd name="connsiteY163" fmla="*/ 874716 h 874716"/>
                <a:gd name="connsiteX164" fmla="*/ 4826480 w 6857455"/>
                <a:gd name="connsiteY164" fmla="*/ 866334 h 874716"/>
                <a:gd name="connsiteX165" fmla="*/ 4886870 w 6857455"/>
                <a:gd name="connsiteY165" fmla="*/ 862906 h 874716"/>
                <a:gd name="connsiteX166" fmla="*/ 4935639 w 6857455"/>
                <a:gd name="connsiteY166" fmla="*/ 853190 h 874716"/>
                <a:gd name="connsiteX167" fmla="*/ 4952784 w 6857455"/>
                <a:gd name="connsiteY167" fmla="*/ 847473 h 874716"/>
                <a:gd name="connsiteX168" fmla="*/ 5088617 w 6857455"/>
                <a:gd name="connsiteY168" fmla="*/ 802896 h 874716"/>
                <a:gd name="connsiteX169" fmla="*/ 5233781 w 6857455"/>
                <a:gd name="connsiteY169" fmla="*/ 767271 h 874716"/>
                <a:gd name="connsiteX170" fmla="*/ 5327893 w 6857455"/>
                <a:gd name="connsiteY170" fmla="*/ 789752 h 874716"/>
                <a:gd name="connsiteX171" fmla="*/ 5362946 w 6857455"/>
                <a:gd name="connsiteY171" fmla="*/ 789370 h 874716"/>
                <a:gd name="connsiteX172" fmla="*/ 5524115 w 6857455"/>
                <a:gd name="connsiteY172" fmla="*/ 794514 h 874716"/>
                <a:gd name="connsiteX173" fmla="*/ 5552500 w 6857455"/>
                <a:gd name="connsiteY173" fmla="*/ 800038 h 874716"/>
                <a:gd name="connsiteX174" fmla="*/ 5705857 w 6857455"/>
                <a:gd name="connsiteY174" fmla="*/ 777367 h 874716"/>
                <a:gd name="connsiteX175" fmla="*/ 5761485 w 6857455"/>
                <a:gd name="connsiteY175" fmla="*/ 773557 h 874716"/>
                <a:gd name="connsiteX176" fmla="*/ 5812731 w 6857455"/>
                <a:gd name="connsiteY176" fmla="*/ 767271 h 874716"/>
                <a:gd name="connsiteX177" fmla="*/ 5884361 w 6857455"/>
                <a:gd name="connsiteY177" fmla="*/ 765747 h 874716"/>
                <a:gd name="connsiteX178" fmla="*/ 5958660 w 6857455"/>
                <a:gd name="connsiteY178" fmla="*/ 768605 h 874716"/>
                <a:gd name="connsiteX179" fmla="*/ 6041528 w 6857455"/>
                <a:gd name="connsiteY179" fmla="*/ 768033 h 874716"/>
                <a:gd name="connsiteX180" fmla="*/ 6074297 w 6857455"/>
                <a:gd name="connsiteY180" fmla="*/ 763081 h 874716"/>
                <a:gd name="connsiteX181" fmla="*/ 6162880 w 6857455"/>
                <a:gd name="connsiteY181" fmla="*/ 766509 h 874716"/>
                <a:gd name="connsiteX182" fmla="*/ 6209364 w 6857455"/>
                <a:gd name="connsiteY182" fmla="*/ 760795 h 874716"/>
                <a:gd name="connsiteX183" fmla="*/ 6285948 w 6857455"/>
                <a:gd name="connsiteY183" fmla="*/ 759651 h 874716"/>
                <a:gd name="connsiteX184" fmla="*/ 6310905 w 6857455"/>
                <a:gd name="connsiteY184" fmla="*/ 758316 h 874716"/>
                <a:gd name="connsiteX185" fmla="*/ 6333194 w 6857455"/>
                <a:gd name="connsiteY185" fmla="*/ 757554 h 874716"/>
                <a:gd name="connsiteX186" fmla="*/ 6409586 w 6857455"/>
                <a:gd name="connsiteY186" fmla="*/ 773177 h 874716"/>
                <a:gd name="connsiteX187" fmla="*/ 6477407 w 6857455"/>
                <a:gd name="connsiteY187" fmla="*/ 774129 h 874716"/>
                <a:gd name="connsiteX188" fmla="*/ 6596283 w 6857455"/>
                <a:gd name="connsiteY188" fmla="*/ 786703 h 874716"/>
                <a:gd name="connsiteX189" fmla="*/ 6622573 w 6857455"/>
                <a:gd name="connsiteY189" fmla="*/ 782321 h 874716"/>
                <a:gd name="connsiteX190" fmla="*/ 6704872 w 6857455"/>
                <a:gd name="connsiteY190" fmla="*/ 780607 h 874716"/>
                <a:gd name="connsiteX191" fmla="*/ 6751738 w 6857455"/>
                <a:gd name="connsiteY191" fmla="*/ 779273 h 874716"/>
                <a:gd name="connsiteX192" fmla="*/ 6809650 w 6857455"/>
                <a:gd name="connsiteY192" fmla="*/ 788417 h 874716"/>
                <a:gd name="connsiteX193" fmla="*/ 6832976 w 6857455"/>
                <a:gd name="connsiteY193" fmla="*/ 800428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6857455" h="874716">
                  <a:moveTo>
                    <a:pt x="6857455" y="804643"/>
                  </a:moveTo>
                  <a:lnTo>
                    <a:pt x="6857455" y="562246"/>
                  </a:lnTo>
                  <a:lnTo>
                    <a:pt x="6829178" y="551284"/>
                  </a:lnTo>
                  <a:cubicBezTo>
                    <a:pt x="6805745" y="539044"/>
                    <a:pt x="6784885" y="521708"/>
                    <a:pt x="6766024" y="500372"/>
                  </a:cubicBezTo>
                  <a:cubicBezTo>
                    <a:pt x="6755166" y="488179"/>
                    <a:pt x="6746784" y="486845"/>
                    <a:pt x="6734971" y="500944"/>
                  </a:cubicBezTo>
                  <a:cubicBezTo>
                    <a:pt x="6721257" y="517326"/>
                    <a:pt x="6701634" y="510850"/>
                    <a:pt x="6683915" y="507040"/>
                  </a:cubicBezTo>
                  <a:cubicBezTo>
                    <a:pt x="6665629" y="503230"/>
                    <a:pt x="6647148" y="499228"/>
                    <a:pt x="6628860" y="495418"/>
                  </a:cubicBezTo>
                  <a:cubicBezTo>
                    <a:pt x="6615335" y="492752"/>
                    <a:pt x="6601999" y="490466"/>
                    <a:pt x="6588662" y="487227"/>
                  </a:cubicBezTo>
                  <a:cubicBezTo>
                    <a:pt x="6547133" y="477129"/>
                    <a:pt x="6509794" y="480177"/>
                    <a:pt x="6476074" y="511230"/>
                  </a:cubicBezTo>
                  <a:cubicBezTo>
                    <a:pt x="6450356" y="535043"/>
                    <a:pt x="6417399" y="542093"/>
                    <a:pt x="6382345" y="534853"/>
                  </a:cubicBezTo>
                  <a:cubicBezTo>
                    <a:pt x="6377963" y="533901"/>
                    <a:pt x="6372439" y="530091"/>
                    <a:pt x="6369391" y="531615"/>
                  </a:cubicBezTo>
                  <a:cubicBezTo>
                    <a:pt x="6323479" y="553904"/>
                    <a:pt x="6287092" y="514658"/>
                    <a:pt x="6244799" y="512182"/>
                  </a:cubicBezTo>
                  <a:cubicBezTo>
                    <a:pt x="6226130" y="511040"/>
                    <a:pt x="6207079" y="496942"/>
                    <a:pt x="6190315" y="485703"/>
                  </a:cubicBezTo>
                  <a:cubicBezTo>
                    <a:pt x="6167262" y="470271"/>
                    <a:pt x="6146687" y="455412"/>
                    <a:pt x="6115446" y="462270"/>
                  </a:cubicBezTo>
                  <a:cubicBezTo>
                    <a:pt x="6084203" y="469319"/>
                    <a:pt x="6055627" y="456364"/>
                    <a:pt x="6032194" y="434266"/>
                  </a:cubicBezTo>
                  <a:cubicBezTo>
                    <a:pt x="6014287" y="417501"/>
                    <a:pt x="5994665" y="415977"/>
                    <a:pt x="5971042" y="420738"/>
                  </a:cubicBezTo>
                  <a:cubicBezTo>
                    <a:pt x="5941513" y="426645"/>
                    <a:pt x="5910842" y="427027"/>
                    <a:pt x="5880933" y="430646"/>
                  </a:cubicBezTo>
                  <a:cubicBezTo>
                    <a:pt x="5874454" y="431408"/>
                    <a:pt x="5866265" y="434076"/>
                    <a:pt x="5862452" y="438648"/>
                  </a:cubicBezTo>
                  <a:cubicBezTo>
                    <a:pt x="5815779" y="495418"/>
                    <a:pt x="5750055" y="495990"/>
                    <a:pt x="5685283" y="498658"/>
                  </a:cubicBezTo>
                  <a:cubicBezTo>
                    <a:pt x="5646039" y="500372"/>
                    <a:pt x="5606604" y="500372"/>
                    <a:pt x="5567169" y="499420"/>
                  </a:cubicBezTo>
                  <a:cubicBezTo>
                    <a:pt x="5553832" y="499228"/>
                    <a:pt x="5539736" y="496180"/>
                    <a:pt x="5527923" y="490466"/>
                  </a:cubicBezTo>
                  <a:cubicBezTo>
                    <a:pt x="5503348" y="478463"/>
                    <a:pt x="5480680" y="462843"/>
                    <a:pt x="5456292" y="450650"/>
                  </a:cubicBezTo>
                  <a:cubicBezTo>
                    <a:pt x="5447151" y="445886"/>
                    <a:pt x="5435338" y="445696"/>
                    <a:pt x="5424670" y="444934"/>
                  </a:cubicBezTo>
                  <a:cubicBezTo>
                    <a:pt x="5405809" y="443410"/>
                    <a:pt x="5384854" y="447982"/>
                    <a:pt x="5368662" y="441124"/>
                  </a:cubicBezTo>
                  <a:cubicBezTo>
                    <a:pt x="5326559" y="423407"/>
                    <a:pt x="5287123" y="427407"/>
                    <a:pt x="5247118" y="444934"/>
                  </a:cubicBezTo>
                  <a:cubicBezTo>
                    <a:pt x="5191108" y="469509"/>
                    <a:pt x="5138148" y="467605"/>
                    <a:pt x="5088617" y="428742"/>
                  </a:cubicBezTo>
                  <a:cubicBezTo>
                    <a:pt x="5066328" y="411215"/>
                    <a:pt x="5044609" y="419596"/>
                    <a:pt x="5025750" y="433694"/>
                  </a:cubicBezTo>
                  <a:cubicBezTo>
                    <a:pt x="5004032" y="450078"/>
                    <a:pt x="4982885" y="454268"/>
                    <a:pt x="4957930" y="442268"/>
                  </a:cubicBezTo>
                  <a:cubicBezTo>
                    <a:pt x="4952404" y="439600"/>
                    <a:pt x="4944594" y="440933"/>
                    <a:pt x="4938116" y="441886"/>
                  </a:cubicBezTo>
                  <a:cubicBezTo>
                    <a:pt x="4901158" y="446648"/>
                    <a:pt x="4864009" y="454650"/>
                    <a:pt x="4833910" y="421693"/>
                  </a:cubicBezTo>
                  <a:cubicBezTo>
                    <a:pt x="4828004" y="415214"/>
                    <a:pt x="4818097" y="412549"/>
                    <a:pt x="4810095" y="408167"/>
                  </a:cubicBezTo>
                  <a:cubicBezTo>
                    <a:pt x="4776566" y="390258"/>
                    <a:pt x="4777900" y="391974"/>
                    <a:pt x="4747991" y="413691"/>
                  </a:cubicBezTo>
                  <a:cubicBezTo>
                    <a:pt x="4732369" y="425121"/>
                    <a:pt x="4710842" y="436742"/>
                    <a:pt x="4692745" y="435790"/>
                  </a:cubicBezTo>
                  <a:cubicBezTo>
                    <a:pt x="4583584" y="430075"/>
                    <a:pt x="4479758" y="457508"/>
                    <a:pt x="4375933" y="483417"/>
                  </a:cubicBezTo>
                  <a:cubicBezTo>
                    <a:pt x="4311923" y="499420"/>
                    <a:pt x="4249436" y="500372"/>
                    <a:pt x="4185426" y="484179"/>
                  </a:cubicBezTo>
                  <a:cubicBezTo>
                    <a:pt x="4139133" y="472367"/>
                    <a:pt x="4095315" y="491800"/>
                    <a:pt x="4052072" y="505134"/>
                  </a:cubicBezTo>
                  <a:cubicBezTo>
                    <a:pt x="4043117" y="507799"/>
                    <a:pt x="4034735" y="518278"/>
                    <a:pt x="4029973" y="527233"/>
                  </a:cubicBezTo>
                  <a:cubicBezTo>
                    <a:pt x="4012826" y="558858"/>
                    <a:pt x="3984441" y="563810"/>
                    <a:pt x="3948626" y="550666"/>
                  </a:cubicBezTo>
                  <a:cubicBezTo>
                    <a:pt x="3920241" y="540377"/>
                    <a:pt x="3894332" y="526661"/>
                    <a:pt x="3871280" y="502275"/>
                  </a:cubicBezTo>
                  <a:cubicBezTo>
                    <a:pt x="3844229" y="473701"/>
                    <a:pt x="3816224" y="441124"/>
                    <a:pt x="3774312" y="429122"/>
                  </a:cubicBezTo>
                  <a:cubicBezTo>
                    <a:pt x="3756214" y="423979"/>
                    <a:pt x="3740593" y="423217"/>
                    <a:pt x="3721543" y="428552"/>
                  </a:cubicBezTo>
                  <a:cubicBezTo>
                    <a:pt x="3684583" y="438837"/>
                    <a:pt x="3647436" y="446078"/>
                    <a:pt x="3612763" y="414263"/>
                  </a:cubicBezTo>
                  <a:cubicBezTo>
                    <a:pt x="3593712" y="396736"/>
                    <a:pt x="3567994" y="385496"/>
                    <a:pt x="3537323" y="389878"/>
                  </a:cubicBezTo>
                  <a:cubicBezTo>
                    <a:pt x="3499031" y="395402"/>
                    <a:pt x="3464168" y="381496"/>
                    <a:pt x="3431593" y="360921"/>
                  </a:cubicBezTo>
                  <a:cubicBezTo>
                    <a:pt x="3419971" y="353491"/>
                    <a:pt x="3405682" y="349301"/>
                    <a:pt x="3392158" y="345681"/>
                  </a:cubicBezTo>
                  <a:cubicBezTo>
                    <a:pt x="3360915" y="337298"/>
                    <a:pt x="3329480" y="329868"/>
                    <a:pt x="3297856" y="323010"/>
                  </a:cubicBezTo>
                  <a:cubicBezTo>
                    <a:pt x="3271948" y="317296"/>
                    <a:pt x="3245849" y="313104"/>
                    <a:pt x="3219748" y="308151"/>
                  </a:cubicBezTo>
                  <a:cubicBezTo>
                    <a:pt x="3191173" y="302817"/>
                    <a:pt x="3168502" y="290433"/>
                    <a:pt x="3156692" y="261668"/>
                  </a:cubicBezTo>
                  <a:cubicBezTo>
                    <a:pt x="3152882" y="252524"/>
                    <a:pt x="3143737" y="245283"/>
                    <a:pt x="3136497" y="237663"/>
                  </a:cubicBezTo>
                  <a:cubicBezTo>
                    <a:pt x="3131355" y="232139"/>
                    <a:pt x="3124495" y="227947"/>
                    <a:pt x="3119733" y="222233"/>
                  </a:cubicBezTo>
                  <a:cubicBezTo>
                    <a:pt x="3094776" y="192132"/>
                    <a:pt x="3070201" y="161843"/>
                    <a:pt x="3045436" y="131742"/>
                  </a:cubicBezTo>
                  <a:cubicBezTo>
                    <a:pt x="3042958" y="128884"/>
                    <a:pt x="3040292" y="125455"/>
                    <a:pt x="3037054" y="124121"/>
                  </a:cubicBezTo>
                  <a:cubicBezTo>
                    <a:pt x="3003525" y="110215"/>
                    <a:pt x="2969614" y="97070"/>
                    <a:pt x="2936466" y="82400"/>
                  </a:cubicBezTo>
                  <a:cubicBezTo>
                    <a:pt x="2923702" y="76686"/>
                    <a:pt x="2910558" y="69637"/>
                    <a:pt x="2901031" y="59731"/>
                  </a:cubicBezTo>
                  <a:cubicBezTo>
                    <a:pt x="2879314" y="37250"/>
                    <a:pt x="2859502" y="12866"/>
                    <a:pt x="2828259" y="3149"/>
                  </a:cubicBezTo>
                  <a:cubicBezTo>
                    <a:pt x="2819114" y="293"/>
                    <a:pt x="2808256" y="-1231"/>
                    <a:pt x="2799492" y="1245"/>
                  </a:cubicBezTo>
                  <a:cubicBezTo>
                    <a:pt x="2763867" y="11532"/>
                    <a:pt x="2729005" y="24296"/>
                    <a:pt x="2693570" y="35154"/>
                  </a:cubicBezTo>
                  <a:cubicBezTo>
                    <a:pt x="2671092" y="41823"/>
                    <a:pt x="2650707" y="49825"/>
                    <a:pt x="2639847" y="73448"/>
                  </a:cubicBezTo>
                  <a:cubicBezTo>
                    <a:pt x="2636801" y="80114"/>
                    <a:pt x="2628226" y="87354"/>
                    <a:pt x="2621178" y="88688"/>
                  </a:cubicBezTo>
                  <a:cubicBezTo>
                    <a:pt x="2575839" y="97260"/>
                    <a:pt x="2531069" y="101451"/>
                    <a:pt x="2489348" y="72304"/>
                  </a:cubicBezTo>
                  <a:cubicBezTo>
                    <a:pt x="2480585" y="66017"/>
                    <a:pt x="2464201" y="66017"/>
                    <a:pt x="2452580" y="68683"/>
                  </a:cubicBezTo>
                  <a:cubicBezTo>
                    <a:pt x="2407811" y="78590"/>
                    <a:pt x="2365328" y="82020"/>
                    <a:pt x="2326464" y="50395"/>
                  </a:cubicBezTo>
                  <a:cubicBezTo>
                    <a:pt x="2321892" y="46585"/>
                    <a:pt x="2307224" y="50015"/>
                    <a:pt x="2300365" y="54777"/>
                  </a:cubicBezTo>
                  <a:cubicBezTo>
                    <a:pt x="2234259" y="101261"/>
                    <a:pt x="2198064" y="102405"/>
                    <a:pt x="2130434" y="58397"/>
                  </a:cubicBezTo>
                  <a:cubicBezTo>
                    <a:pt x="2126052" y="55539"/>
                    <a:pt x="2120337" y="52301"/>
                    <a:pt x="2118621" y="47919"/>
                  </a:cubicBezTo>
                  <a:cubicBezTo>
                    <a:pt x="2107001" y="19914"/>
                    <a:pt x="2082236" y="19152"/>
                    <a:pt x="2057659" y="16866"/>
                  </a:cubicBezTo>
                  <a:cubicBezTo>
                    <a:pt x="2030608" y="14390"/>
                    <a:pt x="2003555" y="11152"/>
                    <a:pt x="1976314" y="8865"/>
                  </a:cubicBezTo>
                  <a:cubicBezTo>
                    <a:pt x="1971550" y="8483"/>
                    <a:pt x="1966216" y="10007"/>
                    <a:pt x="1961454" y="11724"/>
                  </a:cubicBezTo>
                  <a:cubicBezTo>
                    <a:pt x="1943165" y="18010"/>
                    <a:pt x="1925449" y="27154"/>
                    <a:pt x="1906588" y="30964"/>
                  </a:cubicBezTo>
                  <a:cubicBezTo>
                    <a:pt x="1865821" y="39156"/>
                    <a:pt x="1826385" y="55539"/>
                    <a:pt x="1783330" y="48871"/>
                  </a:cubicBezTo>
                  <a:cubicBezTo>
                    <a:pt x="1775902" y="47729"/>
                    <a:pt x="1767327" y="53253"/>
                    <a:pt x="1759327" y="55349"/>
                  </a:cubicBezTo>
                  <a:cubicBezTo>
                    <a:pt x="1744849" y="58969"/>
                    <a:pt x="1730750" y="64111"/>
                    <a:pt x="1716082" y="65445"/>
                  </a:cubicBezTo>
                  <a:cubicBezTo>
                    <a:pt x="1677218" y="68875"/>
                    <a:pt x="1637975" y="71924"/>
                    <a:pt x="1598920" y="72114"/>
                  </a:cubicBezTo>
                  <a:cubicBezTo>
                    <a:pt x="1580061" y="72304"/>
                    <a:pt x="1561201" y="65065"/>
                    <a:pt x="1542150" y="62207"/>
                  </a:cubicBezTo>
                  <a:cubicBezTo>
                    <a:pt x="1533578" y="60873"/>
                    <a:pt x="1519669" y="58587"/>
                    <a:pt x="1516813" y="62779"/>
                  </a:cubicBezTo>
                  <a:cubicBezTo>
                    <a:pt x="1494714" y="94592"/>
                    <a:pt x="1463661" y="88496"/>
                    <a:pt x="1432228" y="88116"/>
                  </a:cubicBezTo>
                  <a:cubicBezTo>
                    <a:pt x="1362884" y="87354"/>
                    <a:pt x="1295826" y="60493"/>
                    <a:pt x="1224765" y="71924"/>
                  </a:cubicBezTo>
                  <a:cubicBezTo>
                    <a:pt x="1204191" y="75162"/>
                    <a:pt x="1181330" y="62397"/>
                    <a:pt x="1159231" y="58207"/>
                  </a:cubicBezTo>
                  <a:cubicBezTo>
                    <a:pt x="1147801" y="56111"/>
                    <a:pt x="1135228" y="53633"/>
                    <a:pt x="1124370" y="56301"/>
                  </a:cubicBezTo>
                  <a:cubicBezTo>
                    <a:pt x="1107605" y="60493"/>
                    <a:pt x="1091411" y="68113"/>
                    <a:pt x="1075600" y="75542"/>
                  </a:cubicBezTo>
                  <a:cubicBezTo>
                    <a:pt x="1046261" y="89258"/>
                    <a:pt x="1016162" y="89258"/>
                    <a:pt x="986633" y="79162"/>
                  </a:cubicBezTo>
                  <a:cubicBezTo>
                    <a:pt x="944722" y="64873"/>
                    <a:pt x="903193" y="64873"/>
                    <a:pt x="861089" y="76304"/>
                  </a:cubicBezTo>
                  <a:cubicBezTo>
                    <a:pt x="826990" y="85638"/>
                    <a:pt x="791935" y="92116"/>
                    <a:pt x="759168" y="104689"/>
                  </a:cubicBezTo>
                  <a:cubicBezTo>
                    <a:pt x="744689" y="110215"/>
                    <a:pt x="732497" y="126597"/>
                    <a:pt x="723735" y="140696"/>
                  </a:cubicBezTo>
                  <a:cubicBezTo>
                    <a:pt x="706018" y="169271"/>
                    <a:pt x="674013" y="169081"/>
                    <a:pt x="647532" y="147934"/>
                  </a:cubicBezTo>
                  <a:cubicBezTo>
                    <a:pt x="619717" y="125645"/>
                    <a:pt x="584664" y="112501"/>
                    <a:pt x="552659" y="95926"/>
                  </a:cubicBezTo>
                  <a:cubicBezTo>
                    <a:pt x="549993" y="94592"/>
                    <a:pt x="545039" y="96116"/>
                    <a:pt x="541800" y="97640"/>
                  </a:cubicBezTo>
                  <a:cubicBezTo>
                    <a:pt x="488649" y="122407"/>
                    <a:pt x="433593" y="126979"/>
                    <a:pt x="375107" y="123169"/>
                  </a:cubicBezTo>
                  <a:cubicBezTo>
                    <a:pt x="341960" y="121073"/>
                    <a:pt x="307289" y="137076"/>
                    <a:pt x="273567" y="145458"/>
                  </a:cubicBezTo>
                  <a:cubicBezTo>
                    <a:pt x="269757" y="146410"/>
                    <a:pt x="266519" y="151174"/>
                    <a:pt x="264043" y="154792"/>
                  </a:cubicBezTo>
                  <a:cubicBezTo>
                    <a:pt x="240228" y="190800"/>
                    <a:pt x="208223" y="200706"/>
                    <a:pt x="169360" y="177273"/>
                  </a:cubicBezTo>
                  <a:cubicBezTo>
                    <a:pt x="143643" y="161651"/>
                    <a:pt x="118114" y="158032"/>
                    <a:pt x="89347" y="157460"/>
                  </a:cubicBezTo>
                  <a:cubicBezTo>
                    <a:pt x="71059" y="157078"/>
                    <a:pt x="52962" y="147934"/>
                    <a:pt x="34291" y="145268"/>
                  </a:cubicBezTo>
                  <a:lnTo>
                    <a:pt x="0" y="142056"/>
                  </a:lnTo>
                  <a:lnTo>
                    <a:pt x="0" y="849556"/>
                  </a:lnTo>
                  <a:lnTo>
                    <a:pt x="60652" y="844783"/>
                  </a:lnTo>
                  <a:cubicBezTo>
                    <a:pt x="80251" y="839473"/>
                    <a:pt x="99446" y="832043"/>
                    <a:pt x="119068" y="827281"/>
                  </a:cubicBezTo>
                  <a:cubicBezTo>
                    <a:pt x="137355" y="822899"/>
                    <a:pt x="154501" y="812802"/>
                    <a:pt x="171840" y="804420"/>
                  </a:cubicBezTo>
                  <a:cubicBezTo>
                    <a:pt x="204985" y="788417"/>
                    <a:pt x="240420" y="798514"/>
                    <a:pt x="274329" y="794324"/>
                  </a:cubicBezTo>
                  <a:cubicBezTo>
                    <a:pt x="285188" y="792990"/>
                    <a:pt x="296046" y="791466"/>
                    <a:pt x="306715" y="788798"/>
                  </a:cubicBezTo>
                  <a:cubicBezTo>
                    <a:pt x="335864" y="781749"/>
                    <a:pt x="365583" y="775653"/>
                    <a:pt x="393967" y="765937"/>
                  </a:cubicBezTo>
                  <a:cubicBezTo>
                    <a:pt x="426165" y="755078"/>
                    <a:pt x="457028" y="740600"/>
                    <a:pt x="493793" y="725549"/>
                  </a:cubicBezTo>
                  <a:cubicBezTo>
                    <a:pt x="506557" y="729360"/>
                    <a:pt x="526180" y="739648"/>
                    <a:pt x="546373" y="740600"/>
                  </a:cubicBezTo>
                  <a:cubicBezTo>
                    <a:pt x="611337" y="743838"/>
                    <a:pt x="672107" y="726121"/>
                    <a:pt x="730211" y="698116"/>
                  </a:cubicBezTo>
                  <a:cubicBezTo>
                    <a:pt x="747927" y="689734"/>
                    <a:pt x="766980" y="684210"/>
                    <a:pt x="784889" y="676018"/>
                  </a:cubicBezTo>
                  <a:cubicBezTo>
                    <a:pt x="791173" y="673161"/>
                    <a:pt x="799365" y="667065"/>
                    <a:pt x="800509" y="661349"/>
                  </a:cubicBezTo>
                  <a:cubicBezTo>
                    <a:pt x="807175" y="628201"/>
                    <a:pt x="831942" y="628772"/>
                    <a:pt x="857661" y="626868"/>
                  </a:cubicBezTo>
                  <a:cubicBezTo>
                    <a:pt x="888332" y="624582"/>
                    <a:pt x="918621" y="619248"/>
                    <a:pt x="949102" y="614676"/>
                  </a:cubicBezTo>
                  <a:cubicBezTo>
                    <a:pt x="953104" y="614104"/>
                    <a:pt x="956722" y="610104"/>
                    <a:pt x="960342" y="607435"/>
                  </a:cubicBezTo>
                  <a:cubicBezTo>
                    <a:pt x="965867" y="603435"/>
                    <a:pt x="971011" y="597339"/>
                    <a:pt x="977109" y="595815"/>
                  </a:cubicBezTo>
                  <a:cubicBezTo>
                    <a:pt x="1008350" y="588385"/>
                    <a:pt x="1039783" y="582099"/>
                    <a:pt x="1071218" y="575240"/>
                  </a:cubicBezTo>
                  <a:cubicBezTo>
                    <a:pt x="1078266" y="573716"/>
                    <a:pt x="1085505" y="571812"/>
                    <a:pt x="1091983" y="568764"/>
                  </a:cubicBezTo>
                  <a:cubicBezTo>
                    <a:pt x="1098079" y="565906"/>
                    <a:pt x="1103223" y="560952"/>
                    <a:pt x="1109321" y="557904"/>
                  </a:cubicBezTo>
                  <a:cubicBezTo>
                    <a:pt x="1125892" y="549714"/>
                    <a:pt x="1142851" y="542093"/>
                    <a:pt x="1162279" y="532949"/>
                  </a:cubicBezTo>
                  <a:cubicBezTo>
                    <a:pt x="1173138" y="550094"/>
                    <a:pt x="1187810" y="540377"/>
                    <a:pt x="1206097" y="532187"/>
                  </a:cubicBezTo>
                  <a:cubicBezTo>
                    <a:pt x="1224765" y="523805"/>
                    <a:pt x="1246292" y="521137"/>
                    <a:pt x="1266867" y="518088"/>
                  </a:cubicBezTo>
                  <a:cubicBezTo>
                    <a:pt x="1304588" y="512564"/>
                    <a:pt x="1342499" y="509134"/>
                    <a:pt x="1380219" y="504182"/>
                  </a:cubicBezTo>
                  <a:cubicBezTo>
                    <a:pt x="1388221" y="503038"/>
                    <a:pt x="1397365" y="500944"/>
                    <a:pt x="1403461" y="496180"/>
                  </a:cubicBezTo>
                  <a:cubicBezTo>
                    <a:pt x="1445181" y="464175"/>
                    <a:pt x="1495858" y="455222"/>
                    <a:pt x="1544054" y="458268"/>
                  </a:cubicBezTo>
                  <a:cubicBezTo>
                    <a:pt x="1581965" y="460557"/>
                    <a:pt x="1619114" y="462270"/>
                    <a:pt x="1656644" y="459032"/>
                  </a:cubicBezTo>
                  <a:cubicBezTo>
                    <a:pt x="1659502" y="458841"/>
                    <a:pt x="1663312" y="459223"/>
                    <a:pt x="1665406" y="460747"/>
                  </a:cubicBezTo>
                  <a:cubicBezTo>
                    <a:pt x="1678360" y="470843"/>
                    <a:pt x="1691887" y="471605"/>
                    <a:pt x="1708461" y="473318"/>
                  </a:cubicBezTo>
                  <a:cubicBezTo>
                    <a:pt x="1731894" y="475797"/>
                    <a:pt x="1753421" y="474081"/>
                    <a:pt x="1775140" y="469891"/>
                  </a:cubicBezTo>
                  <a:cubicBezTo>
                    <a:pt x="1790952" y="466843"/>
                    <a:pt x="1806953" y="460557"/>
                    <a:pt x="1821051" y="452554"/>
                  </a:cubicBezTo>
                  <a:cubicBezTo>
                    <a:pt x="1840672" y="441314"/>
                    <a:pt x="1859535" y="436934"/>
                    <a:pt x="1878203" y="451792"/>
                  </a:cubicBezTo>
                  <a:cubicBezTo>
                    <a:pt x="1898396" y="467605"/>
                    <a:pt x="1921257" y="462081"/>
                    <a:pt x="1943547" y="462651"/>
                  </a:cubicBezTo>
                  <a:cubicBezTo>
                    <a:pt x="1953262" y="462843"/>
                    <a:pt x="1963550" y="462461"/>
                    <a:pt x="1972884" y="464937"/>
                  </a:cubicBezTo>
                  <a:cubicBezTo>
                    <a:pt x="1999935" y="471987"/>
                    <a:pt x="2026036" y="482655"/>
                    <a:pt x="2053469" y="487417"/>
                  </a:cubicBezTo>
                  <a:cubicBezTo>
                    <a:pt x="2068710" y="490084"/>
                    <a:pt x="2085664" y="485321"/>
                    <a:pt x="2101477" y="481893"/>
                  </a:cubicBezTo>
                  <a:cubicBezTo>
                    <a:pt x="2117479" y="478273"/>
                    <a:pt x="2133290" y="472749"/>
                    <a:pt x="2148722" y="467033"/>
                  </a:cubicBezTo>
                  <a:cubicBezTo>
                    <a:pt x="2159199" y="463223"/>
                    <a:pt x="2170629" y="459603"/>
                    <a:pt x="2179011" y="452744"/>
                  </a:cubicBezTo>
                  <a:cubicBezTo>
                    <a:pt x="2198064" y="437124"/>
                    <a:pt x="2217685" y="434455"/>
                    <a:pt x="2240165" y="442648"/>
                  </a:cubicBezTo>
                  <a:cubicBezTo>
                    <a:pt x="2243593" y="443982"/>
                    <a:pt x="2247594" y="443982"/>
                    <a:pt x="2251404" y="444172"/>
                  </a:cubicBezTo>
                  <a:cubicBezTo>
                    <a:pt x="2312370" y="448172"/>
                    <a:pt x="2373330" y="450650"/>
                    <a:pt x="2433912" y="456746"/>
                  </a:cubicBezTo>
                  <a:cubicBezTo>
                    <a:pt x="2458485" y="459223"/>
                    <a:pt x="2482107" y="470081"/>
                    <a:pt x="2506302" y="476939"/>
                  </a:cubicBezTo>
                  <a:cubicBezTo>
                    <a:pt x="2511256" y="478273"/>
                    <a:pt x="2516783" y="480369"/>
                    <a:pt x="2521735" y="479415"/>
                  </a:cubicBezTo>
                  <a:cubicBezTo>
                    <a:pt x="2575647" y="469891"/>
                    <a:pt x="2626132" y="483797"/>
                    <a:pt x="2675854" y="502086"/>
                  </a:cubicBezTo>
                  <a:cubicBezTo>
                    <a:pt x="2680996" y="503992"/>
                    <a:pt x="2687282" y="503419"/>
                    <a:pt x="2692998" y="503038"/>
                  </a:cubicBezTo>
                  <a:cubicBezTo>
                    <a:pt x="2709003" y="501706"/>
                    <a:pt x="2726337" y="495038"/>
                    <a:pt x="2740816" y="499037"/>
                  </a:cubicBezTo>
                  <a:cubicBezTo>
                    <a:pt x="2779297" y="510088"/>
                    <a:pt x="2817398" y="523423"/>
                    <a:pt x="2853596" y="540187"/>
                  </a:cubicBezTo>
                  <a:cubicBezTo>
                    <a:pt x="2890365" y="557142"/>
                    <a:pt x="2924464" y="571430"/>
                    <a:pt x="2966565" y="554286"/>
                  </a:cubicBezTo>
                  <a:cubicBezTo>
                    <a:pt x="2984472" y="547045"/>
                    <a:pt x="3008095" y="552190"/>
                    <a:pt x="3028671" y="554094"/>
                  </a:cubicBezTo>
                  <a:cubicBezTo>
                    <a:pt x="3043720" y="555618"/>
                    <a:pt x="3058198" y="564192"/>
                    <a:pt x="3073059" y="564192"/>
                  </a:cubicBezTo>
                  <a:cubicBezTo>
                    <a:pt x="3112686" y="564192"/>
                    <a:pt x="3147927" y="574288"/>
                    <a:pt x="3182219" y="594862"/>
                  </a:cubicBezTo>
                  <a:cubicBezTo>
                    <a:pt x="3195557" y="602863"/>
                    <a:pt x="3216322" y="597529"/>
                    <a:pt x="3233656" y="599625"/>
                  </a:cubicBezTo>
                  <a:cubicBezTo>
                    <a:pt x="3251947" y="602101"/>
                    <a:pt x="3270804" y="604387"/>
                    <a:pt x="3288332" y="609914"/>
                  </a:cubicBezTo>
                  <a:cubicBezTo>
                    <a:pt x="3333672" y="624392"/>
                    <a:pt x="3378441" y="640774"/>
                    <a:pt x="3423591" y="656015"/>
                  </a:cubicBezTo>
                  <a:cubicBezTo>
                    <a:pt x="3460738" y="668590"/>
                    <a:pt x="3497317" y="658683"/>
                    <a:pt x="3534084" y="653349"/>
                  </a:cubicBezTo>
                  <a:cubicBezTo>
                    <a:pt x="3557137" y="649919"/>
                    <a:pt x="3578662" y="641727"/>
                    <a:pt x="3604571" y="653918"/>
                  </a:cubicBezTo>
                  <a:cubicBezTo>
                    <a:pt x="3629338" y="665541"/>
                    <a:pt x="3660771" y="662873"/>
                    <a:pt x="3688586" y="669160"/>
                  </a:cubicBezTo>
                  <a:cubicBezTo>
                    <a:pt x="3712020" y="674494"/>
                    <a:pt x="3734687" y="683068"/>
                    <a:pt x="3757358" y="691450"/>
                  </a:cubicBezTo>
                  <a:cubicBezTo>
                    <a:pt x="3788221" y="702881"/>
                    <a:pt x="3818700" y="714881"/>
                    <a:pt x="3852421" y="709167"/>
                  </a:cubicBezTo>
                  <a:cubicBezTo>
                    <a:pt x="3890714" y="702689"/>
                    <a:pt x="3917001" y="727073"/>
                    <a:pt x="3947104" y="743267"/>
                  </a:cubicBezTo>
                  <a:cubicBezTo>
                    <a:pt x="3967869" y="754316"/>
                    <a:pt x="3990538" y="762509"/>
                    <a:pt x="4013208" y="769367"/>
                  </a:cubicBezTo>
                  <a:cubicBezTo>
                    <a:pt x="4043497" y="778321"/>
                    <a:pt x="4074740" y="783655"/>
                    <a:pt x="4105222" y="792418"/>
                  </a:cubicBezTo>
                  <a:cubicBezTo>
                    <a:pt x="4151325" y="805561"/>
                    <a:pt x="4198001" y="815850"/>
                    <a:pt x="4246006" y="808610"/>
                  </a:cubicBezTo>
                  <a:cubicBezTo>
                    <a:pt x="4268105" y="805372"/>
                    <a:pt x="4288682" y="805561"/>
                    <a:pt x="4310779" y="810326"/>
                  </a:cubicBezTo>
                  <a:cubicBezTo>
                    <a:pt x="4346974" y="818136"/>
                    <a:pt x="4384123" y="819089"/>
                    <a:pt x="4413272" y="848235"/>
                  </a:cubicBezTo>
                  <a:cubicBezTo>
                    <a:pt x="4423558" y="858524"/>
                    <a:pt x="4442037" y="861190"/>
                    <a:pt x="4457087" y="866524"/>
                  </a:cubicBezTo>
                  <a:cubicBezTo>
                    <a:pt x="4474424" y="872812"/>
                    <a:pt x="4487186" y="869572"/>
                    <a:pt x="4496523" y="851284"/>
                  </a:cubicBezTo>
                  <a:cubicBezTo>
                    <a:pt x="4500713" y="843093"/>
                    <a:pt x="4512715" y="835091"/>
                    <a:pt x="4522050" y="833757"/>
                  </a:cubicBezTo>
                  <a:cubicBezTo>
                    <a:pt x="4550055" y="829757"/>
                    <a:pt x="4575773" y="835663"/>
                    <a:pt x="4602824" y="848618"/>
                  </a:cubicBezTo>
                  <a:cubicBezTo>
                    <a:pt x="4628161" y="860810"/>
                    <a:pt x="4659786" y="859476"/>
                    <a:pt x="4688553" y="864238"/>
                  </a:cubicBezTo>
                  <a:cubicBezTo>
                    <a:pt x="4708936" y="867668"/>
                    <a:pt x="4729321" y="874716"/>
                    <a:pt x="4749895" y="874716"/>
                  </a:cubicBezTo>
                  <a:cubicBezTo>
                    <a:pt x="4775424" y="874716"/>
                    <a:pt x="4800761" y="868620"/>
                    <a:pt x="4826480" y="866334"/>
                  </a:cubicBezTo>
                  <a:cubicBezTo>
                    <a:pt x="4846482" y="864430"/>
                    <a:pt x="4866867" y="865192"/>
                    <a:pt x="4886870" y="862906"/>
                  </a:cubicBezTo>
                  <a:cubicBezTo>
                    <a:pt x="4903254" y="861190"/>
                    <a:pt x="4919447" y="856810"/>
                    <a:pt x="4935639" y="853190"/>
                  </a:cubicBezTo>
                  <a:cubicBezTo>
                    <a:pt x="4941546" y="851856"/>
                    <a:pt x="4947452" y="846711"/>
                    <a:pt x="4952784" y="847473"/>
                  </a:cubicBezTo>
                  <a:cubicBezTo>
                    <a:pt x="5005745" y="855666"/>
                    <a:pt x="5043847" y="819089"/>
                    <a:pt x="5088617" y="802896"/>
                  </a:cubicBezTo>
                  <a:cubicBezTo>
                    <a:pt x="5135672" y="785749"/>
                    <a:pt x="5181204" y="759461"/>
                    <a:pt x="5233781" y="767271"/>
                  </a:cubicBezTo>
                  <a:cubicBezTo>
                    <a:pt x="5265596" y="772033"/>
                    <a:pt x="5296267" y="783083"/>
                    <a:pt x="5327893" y="789752"/>
                  </a:cubicBezTo>
                  <a:cubicBezTo>
                    <a:pt x="5339132" y="792038"/>
                    <a:pt x="5351705" y="791656"/>
                    <a:pt x="5362946" y="789370"/>
                  </a:cubicBezTo>
                  <a:cubicBezTo>
                    <a:pt x="5417240" y="778891"/>
                    <a:pt x="5470771" y="777367"/>
                    <a:pt x="5524115" y="794514"/>
                  </a:cubicBezTo>
                  <a:cubicBezTo>
                    <a:pt x="5533257" y="797372"/>
                    <a:pt x="5542974" y="800038"/>
                    <a:pt x="5552500" y="800038"/>
                  </a:cubicBezTo>
                  <a:cubicBezTo>
                    <a:pt x="5604697" y="800038"/>
                    <a:pt x="5655944" y="796038"/>
                    <a:pt x="5705857" y="777367"/>
                  </a:cubicBezTo>
                  <a:cubicBezTo>
                    <a:pt x="5722622" y="771080"/>
                    <a:pt x="5743006" y="775081"/>
                    <a:pt x="5761485" y="773557"/>
                  </a:cubicBezTo>
                  <a:cubicBezTo>
                    <a:pt x="5778629" y="772224"/>
                    <a:pt x="5796156" y="771653"/>
                    <a:pt x="5812731" y="767271"/>
                  </a:cubicBezTo>
                  <a:cubicBezTo>
                    <a:pt x="5836925" y="760795"/>
                    <a:pt x="5859404" y="760033"/>
                    <a:pt x="5884361" y="765747"/>
                  </a:cubicBezTo>
                  <a:cubicBezTo>
                    <a:pt x="5908174" y="771080"/>
                    <a:pt x="5933892" y="768415"/>
                    <a:pt x="5958660" y="768605"/>
                  </a:cubicBezTo>
                  <a:cubicBezTo>
                    <a:pt x="5986282" y="768795"/>
                    <a:pt x="6013906" y="768984"/>
                    <a:pt x="6041528" y="768033"/>
                  </a:cubicBezTo>
                  <a:cubicBezTo>
                    <a:pt x="6052579" y="767653"/>
                    <a:pt x="6065151" y="760033"/>
                    <a:pt x="6074297" y="763081"/>
                  </a:cubicBezTo>
                  <a:cubicBezTo>
                    <a:pt x="6103824" y="773366"/>
                    <a:pt x="6133353" y="760985"/>
                    <a:pt x="6162880" y="766509"/>
                  </a:cubicBezTo>
                  <a:cubicBezTo>
                    <a:pt x="6177360" y="769367"/>
                    <a:pt x="6193743" y="761557"/>
                    <a:pt x="6209364" y="760795"/>
                  </a:cubicBezTo>
                  <a:cubicBezTo>
                    <a:pt x="6234892" y="759461"/>
                    <a:pt x="6260419" y="760033"/>
                    <a:pt x="6285948" y="759651"/>
                  </a:cubicBezTo>
                  <a:cubicBezTo>
                    <a:pt x="6294330" y="759461"/>
                    <a:pt x="6302523" y="758699"/>
                    <a:pt x="6310905" y="758316"/>
                  </a:cubicBezTo>
                  <a:cubicBezTo>
                    <a:pt x="6318335" y="757936"/>
                    <a:pt x="6326145" y="756222"/>
                    <a:pt x="6333194" y="757554"/>
                  </a:cubicBezTo>
                  <a:cubicBezTo>
                    <a:pt x="6358723" y="762318"/>
                    <a:pt x="6383869" y="770129"/>
                    <a:pt x="6409586" y="773177"/>
                  </a:cubicBezTo>
                  <a:cubicBezTo>
                    <a:pt x="6431875" y="775843"/>
                    <a:pt x="6454928" y="772224"/>
                    <a:pt x="6477407" y="774129"/>
                  </a:cubicBezTo>
                  <a:cubicBezTo>
                    <a:pt x="6517032" y="777367"/>
                    <a:pt x="6556657" y="783083"/>
                    <a:pt x="6596283" y="786703"/>
                  </a:cubicBezTo>
                  <a:cubicBezTo>
                    <a:pt x="6604857" y="787465"/>
                    <a:pt x="6613809" y="782701"/>
                    <a:pt x="6622573" y="782321"/>
                  </a:cubicBezTo>
                  <a:cubicBezTo>
                    <a:pt x="6650006" y="781369"/>
                    <a:pt x="6677439" y="781177"/>
                    <a:pt x="6704872" y="780607"/>
                  </a:cubicBezTo>
                  <a:cubicBezTo>
                    <a:pt x="6720493" y="780415"/>
                    <a:pt x="6736305" y="780987"/>
                    <a:pt x="6751738" y="779273"/>
                  </a:cubicBezTo>
                  <a:cubicBezTo>
                    <a:pt x="6772120" y="776987"/>
                    <a:pt x="6790599" y="773557"/>
                    <a:pt x="6809650" y="788417"/>
                  </a:cubicBezTo>
                  <a:cubicBezTo>
                    <a:pt x="6816984" y="794180"/>
                    <a:pt x="6824819" y="797942"/>
                    <a:pt x="6832976" y="800428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ffectLst>
              <a:outerShdw blurRad="381000" dist="152400" algn="l" rotWithShape="0">
                <a:prstClr val="black">
                  <a:alpha val="1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49" name="Freeform: Shape 36">
              <a:extLst>
                <a:ext uri="{FF2B5EF4-FFF2-40B4-BE49-F238E27FC236}">
                  <a16:creationId xmlns:a16="http://schemas.microsoft.com/office/drawing/2014/main" id="{868AC5BD-C02C-4D96-813D-3C9ABB388E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2404000" y="2991914"/>
              <a:ext cx="6857455" cy="874716"/>
            </a:xfrm>
            <a:custGeom>
              <a:avLst/>
              <a:gdLst>
                <a:gd name="connsiteX0" fmla="*/ 6857455 w 6857455"/>
                <a:gd name="connsiteY0" fmla="*/ 804643 h 874716"/>
                <a:gd name="connsiteX1" fmla="*/ 6857455 w 6857455"/>
                <a:gd name="connsiteY1" fmla="*/ 562246 h 874716"/>
                <a:gd name="connsiteX2" fmla="*/ 6829178 w 6857455"/>
                <a:gd name="connsiteY2" fmla="*/ 551284 h 874716"/>
                <a:gd name="connsiteX3" fmla="*/ 6766024 w 6857455"/>
                <a:gd name="connsiteY3" fmla="*/ 500372 h 874716"/>
                <a:gd name="connsiteX4" fmla="*/ 6734971 w 6857455"/>
                <a:gd name="connsiteY4" fmla="*/ 500944 h 874716"/>
                <a:gd name="connsiteX5" fmla="*/ 6683915 w 6857455"/>
                <a:gd name="connsiteY5" fmla="*/ 507040 h 874716"/>
                <a:gd name="connsiteX6" fmla="*/ 6628860 w 6857455"/>
                <a:gd name="connsiteY6" fmla="*/ 495418 h 874716"/>
                <a:gd name="connsiteX7" fmla="*/ 6588662 w 6857455"/>
                <a:gd name="connsiteY7" fmla="*/ 487227 h 874716"/>
                <a:gd name="connsiteX8" fmla="*/ 6476074 w 6857455"/>
                <a:gd name="connsiteY8" fmla="*/ 511230 h 874716"/>
                <a:gd name="connsiteX9" fmla="*/ 6382345 w 6857455"/>
                <a:gd name="connsiteY9" fmla="*/ 534853 h 874716"/>
                <a:gd name="connsiteX10" fmla="*/ 6369391 w 6857455"/>
                <a:gd name="connsiteY10" fmla="*/ 531615 h 874716"/>
                <a:gd name="connsiteX11" fmla="*/ 6244799 w 6857455"/>
                <a:gd name="connsiteY11" fmla="*/ 512182 h 874716"/>
                <a:gd name="connsiteX12" fmla="*/ 6190315 w 6857455"/>
                <a:gd name="connsiteY12" fmla="*/ 485703 h 874716"/>
                <a:gd name="connsiteX13" fmla="*/ 6115446 w 6857455"/>
                <a:gd name="connsiteY13" fmla="*/ 462270 h 874716"/>
                <a:gd name="connsiteX14" fmla="*/ 6032194 w 6857455"/>
                <a:gd name="connsiteY14" fmla="*/ 434266 h 874716"/>
                <a:gd name="connsiteX15" fmla="*/ 5971042 w 6857455"/>
                <a:gd name="connsiteY15" fmla="*/ 420738 h 874716"/>
                <a:gd name="connsiteX16" fmla="*/ 5880933 w 6857455"/>
                <a:gd name="connsiteY16" fmla="*/ 430646 h 874716"/>
                <a:gd name="connsiteX17" fmla="*/ 5862452 w 6857455"/>
                <a:gd name="connsiteY17" fmla="*/ 438648 h 874716"/>
                <a:gd name="connsiteX18" fmla="*/ 5685283 w 6857455"/>
                <a:gd name="connsiteY18" fmla="*/ 498658 h 874716"/>
                <a:gd name="connsiteX19" fmla="*/ 5567169 w 6857455"/>
                <a:gd name="connsiteY19" fmla="*/ 499420 h 874716"/>
                <a:gd name="connsiteX20" fmla="*/ 5527923 w 6857455"/>
                <a:gd name="connsiteY20" fmla="*/ 490466 h 874716"/>
                <a:gd name="connsiteX21" fmla="*/ 5456292 w 6857455"/>
                <a:gd name="connsiteY21" fmla="*/ 450650 h 874716"/>
                <a:gd name="connsiteX22" fmla="*/ 5424670 w 6857455"/>
                <a:gd name="connsiteY22" fmla="*/ 444934 h 874716"/>
                <a:gd name="connsiteX23" fmla="*/ 5368662 w 6857455"/>
                <a:gd name="connsiteY23" fmla="*/ 441124 h 874716"/>
                <a:gd name="connsiteX24" fmla="*/ 5247118 w 6857455"/>
                <a:gd name="connsiteY24" fmla="*/ 444934 h 874716"/>
                <a:gd name="connsiteX25" fmla="*/ 5088617 w 6857455"/>
                <a:gd name="connsiteY25" fmla="*/ 428742 h 874716"/>
                <a:gd name="connsiteX26" fmla="*/ 5025750 w 6857455"/>
                <a:gd name="connsiteY26" fmla="*/ 433694 h 874716"/>
                <a:gd name="connsiteX27" fmla="*/ 4957930 w 6857455"/>
                <a:gd name="connsiteY27" fmla="*/ 442268 h 874716"/>
                <a:gd name="connsiteX28" fmla="*/ 4938116 w 6857455"/>
                <a:gd name="connsiteY28" fmla="*/ 441886 h 874716"/>
                <a:gd name="connsiteX29" fmla="*/ 4833910 w 6857455"/>
                <a:gd name="connsiteY29" fmla="*/ 421693 h 874716"/>
                <a:gd name="connsiteX30" fmla="*/ 4810095 w 6857455"/>
                <a:gd name="connsiteY30" fmla="*/ 408167 h 874716"/>
                <a:gd name="connsiteX31" fmla="*/ 4747991 w 6857455"/>
                <a:gd name="connsiteY31" fmla="*/ 413691 h 874716"/>
                <a:gd name="connsiteX32" fmla="*/ 4692745 w 6857455"/>
                <a:gd name="connsiteY32" fmla="*/ 435790 h 874716"/>
                <a:gd name="connsiteX33" fmla="*/ 4375933 w 6857455"/>
                <a:gd name="connsiteY33" fmla="*/ 483417 h 874716"/>
                <a:gd name="connsiteX34" fmla="*/ 4185426 w 6857455"/>
                <a:gd name="connsiteY34" fmla="*/ 484179 h 874716"/>
                <a:gd name="connsiteX35" fmla="*/ 4052072 w 6857455"/>
                <a:gd name="connsiteY35" fmla="*/ 505134 h 874716"/>
                <a:gd name="connsiteX36" fmla="*/ 4029973 w 6857455"/>
                <a:gd name="connsiteY36" fmla="*/ 527233 h 874716"/>
                <a:gd name="connsiteX37" fmla="*/ 3948626 w 6857455"/>
                <a:gd name="connsiteY37" fmla="*/ 550666 h 874716"/>
                <a:gd name="connsiteX38" fmla="*/ 3871280 w 6857455"/>
                <a:gd name="connsiteY38" fmla="*/ 502275 h 874716"/>
                <a:gd name="connsiteX39" fmla="*/ 3774312 w 6857455"/>
                <a:gd name="connsiteY39" fmla="*/ 429122 h 874716"/>
                <a:gd name="connsiteX40" fmla="*/ 3721543 w 6857455"/>
                <a:gd name="connsiteY40" fmla="*/ 428552 h 874716"/>
                <a:gd name="connsiteX41" fmla="*/ 3612763 w 6857455"/>
                <a:gd name="connsiteY41" fmla="*/ 414263 h 874716"/>
                <a:gd name="connsiteX42" fmla="*/ 3537323 w 6857455"/>
                <a:gd name="connsiteY42" fmla="*/ 389878 h 874716"/>
                <a:gd name="connsiteX43" fmla="*/ 3431593 w 6857455"/>
                <a:gd name="connsiteY43" fmla="*/ 360921 h 874716"/>
                <a:gd name="connsiteX44" fmla="*/ 3392158 w 6857455"/>
                <a:gd name="connsiteY44" fmla="*/ 345681 h 874716"/>
                <a:gd name="connsiteX45" fmla="*/ 3297856 w 6857455"/>
                <a:gd name="connsiteY45" fmla="*/ 323010 h 874716"/>
                <a:gd name="connsiteX46" fmla="*/ 3219748 w 6857455"/>
                <a:gd name="connsiteY46" fmla="*/ 308151 h 874716"/>
                <a:gd name="connsiteX47" fmla="*/ 3156692 w 6857455"/>
                <a:gd name="connsiteY47" fmla="*/ 261668 h 874716"/>
                <a:gd name="connsiteX48" fmla="*/ 3136497 w 6857455"/>
                <a:gd name="connsiteY48" fmla="*/ 237663 h 874716"/>
                <a:gd name="connsiteX49" fmla="*/ 3119733 w 6857455"/>
                <a:gd name="connsiteY49" fmla="*/ 222233 h 874716"/>
                <a:gd name="connsiteX50" fmla="*/ 3045436 w 6857455"/>
                <a:gd name="connsiteY50" fmla="*/ 131742 h 874716"/>
                <a:gd name="connsiteX51" fmla="*/ 3037054 w 6857455"/>
                <a:gd name="connsiteY51" fmla="*/ 124121 h 874716"/>
                <a:gd name="connsiteX52" fmla="*/ 2936466 w 6857455"/>
                <a:gd name="connsiteY52" fmla="*/ 82400 h 874716"/>
                <a:gd name="connsiteX53" fmla="*/ 2901031 w 6857455"/>
                <a:gd name="connsiteY53" fmla="*/ 59731 h 874716"/>
                <a:gd name="connsiteX54" fmla="*/ 2828259 w 6857455"/>
                <a:gd name="connsiteY54" fmla="*/ 3149 h 874716"/>
                <a:gd name="connsiteX55" fmla="*/ 2799492 w 6857455"/>
                <a:gd name="connsiteY55" fmla="*/ 1245 h 874716"/>
                <a:gd name="connsiteX56" fmla="*/ 2693570 w 6857455"/>
                <a:gd name="connsiteY56" fmla="*/ 35154 h 874716"/>
                <a:gd name="connsiteX57" fmla="*/ 2639847 w 6857455"/>
                <a:gd name="connsiteY57" fmla="*/ 73448 h 874716"/>
                <a:gd name="connsiteX58" fmla="*/ 2621178 w 6857455"/>
                <a:gd name="connsiteY58" fmla="*/ 88688 h 874716"/>
                <a:gd name="connsiteX59" fmla="*/ 2489348 w 6857455"/>
                <a:gd name="connsiteY59" fmla="*/ 72304 h 874716"/>
                <a:gd name="connsiteX60" fmla="*/ 2452580 w 6857455"/>
                <a:gd name="connsiteY60" fmla="*/ 68683 h 874716"/>
                <a:gd name="connsiteX61" fmla="*/ 2326464 w 6857455"/>
                <a:gd name="connsiteY61" fmla="*/ 50395 h 874716"/>
                <a:gd name="connsiteX62" fmla="*/ 2300365 w 6857455"/>
                <a:gd name="connsiteY62" fmla="*/ 54777 h 874716"/>
                <a:gd name="connsiteX63" fmla="*/ 2130434 w 6857455"/>
                <a:gd name="connsiteY63" fmla="*/ 58397 h 874716"/>
                <a:gd name="connsiteX64" fmla="*/ 2118621 w 6857455"/>
                <a:gd name="connsiteY64" fmla="*/ 47919 h 874716"/>
                <a:gd name="connsiteX65" fmla="*/ 2057659 w 6857455"/>
                <a:gd name="connsiteY65" fmla="*/ 16866 h 874716"/>
                <a:gd name="connsiteX66" fmla="*/ 1976314 w 6857455"/>
                <a:gd name="connsiteY66" fmla="*/ 8865 h 874716"/>
                <a:gd name="connsiteX67" fmla="*/ 1961454 w 6857455"/>
                <a:gd name="connsiteY67" fmla="*/ 11724 h 874716"/>
                <a:gd name="connsiteX68" fmla="*/ 1906588 w 6857455"/>
                <a:gd name="connsiteY68" fmla="*/ 30964 h 874716"/>
                <a:gd name="connsiteX69" fmla="*/ 1783330 w 6857455"/>
                <a:gd name="connsiteY69" fmla="*/ 48871 h 874716"/>
                <a:gd name="connsiteX70" fmla="*/ 1759327 w 6857455"/>
                <a:gd name="connsiteY70" fmla="*/ 55349 h 874716"/>
                <a:gd name="connsiteX71" fmla="*/ 1716082 w 6857455"/>
                <a:gd name="connsiteY71" fmla="*/ 65445 h 874716"/>
                <a:gd name="connsiteX72" fmla="*/ 1598920 w 6857455"/>
                <a:gd name="connsiteY72" fmla="*/ 72114 h 874716"/>
                <a:gd name="connsiteX73" fmla="*/ 1542150 w 6857455"/>
                <a:gd name="connsiteY73" fmla="*/ 62207 h 874716"/>
                <a:gd name="connsiteX74" fmla="*/ 1516813 w 6857455"/>
                <a:gd name="connsiteY74" fmla="*/ 62779 h 874716"/>
                <a:gd name="connsiteX75" fmla="*/ 1432228 w 6857455"/>
                <a:gd name="connsiteY75" fmla="*/ 88116 h 874716"/>
                <a:gd name="connsiteX76" fmla="*/ 1224765 w 6857455"/>
                <a:gd name="connsiteY76" fmla="*/ 71924 h 874716"/>
                <a:gd name="connsiteX77" fmla="*/ 1159231 w 6857455"/>
                <a:gd name="connsiteY77" fmla="*/ 58207 h 874716"/>
                <a:gd name="connsiteX78" fmla="*/ 1124370 w 6857455"/>
                <a:gd name="connsiteY78" fmla="*/ 56301 h 874716"/>
                <a:gd name="connsiteX79" fmla="*/ 1075600 w 6857455"/>
                <a:gd name="connsiteY79" fmla="*/ 75542 h 874716"/>
                <a:gd name="connsiteX80" fmla="*/ 986633 w 6857455"/>
                <a:gd name="connsiteY80" fmla="*/ 79162 h 874716"/>
                <a:gd name="connsiteX81" fmla="*/ 861089 w 6857455"/>
                <a:gd name="connsiteY81" fmla="*/ 76304 h 874716"/>
                <a:gd name="connsiteX82" fmla="*/ 759168 w 6857455"/>
                <a:gd name="connsiteY82" fmla="*/ 104689 h 874716"/>
                <a:gd name="connsiteX83" fmla="*/ 723735 w 6857455"/>
                <a:gd name="connsiteY83" fmla="*/ 140696 h 874716"/>
                <a:gd name="connsiteX84" fmla="*/ 647532 w 6857455"/>
                <a:gd name="connsiteY84" fmla="*/ 147934 h 874716"/>
                <a:gd name="connsiteX85" fmla="*/ 552659 w 6857455"/>
                <a:gd name="connsiteY85" fmla="*/ 95926 h 874716"/>
                <a:gd name="connsiteX86" fmla="*/ 541800 w 6857455"/>
                <a:gd name="connsiteY86" fmla="*/ 97640 h 874716"/>
                <a:gd name="connsiteX87" fmla="*/ 375107 w 6857455"/>
                <a:gd name="connsiteY87" fmla="*/ 123169 h 874716"/>
                <a:gd name="connsiteX88" fmla="*/ 273567 w 6857455"/>
                <a:gd name="connsiteY88" fmla="*/ 145458 h 874716"/>
                <a:gd name="connsiteX89" fmla="*/ 264043 w 6857455"/>
                <a:gd name="connsiteY89" fmla="*/ 154792 h 874716"/>
                <a:gd name="connsiteX90" fmla="*/ 169360 w 6857455"/>
                <a:gd name="connsiteY90" fmla="*/ 177273 h 874716"/>
                <a:gd name="connsiteX91" fmla="*/ 89347 w 6857455"/>
                <a:gd name="connsiteY91" fmla="*/ 157460 h 874716"/>
                <a:gd name="connsiteX92" fmla="*/ 34291 w 6857455"/>
                <a:gd name="connsiteY92" fmla="*/ 145268 h 874716"/>
                <a:gd name="connsiteX93" fmla="*/ 0 w 6857455"/>
                <a:gd name="connsiteY93" fmla="*/ 142056 h 874716"/>
                <a:gd name="connsiteX94" fmla="*/ 0 w 6857455"/>
                <a:gd name="connsiteY94" fmla="*/ 849556 h 874716"/>
                <a:gd name="connsiteX95" fmla="*/ 60652 w 6857455"/>
                <a:gd name="connsiteY95" fmla="*/ 844783 h 874716"/>
                <a:gd name="connsiteX96" fmla="*/ 119068 w 6857455"/>
                <a:gd name="connsiteY96" fmla="*/ 827281 h 874716"/>
                <a:gd name="connsiteX97" fmla="*/ 171840 w 6857455"/>
                <a:gd name="connsiteY97" fmla="*/ 804420 h 874716"/>
                <a:gd name="connsiteX98" fmla="*/ 274329 w 6857455"/>
                <a:gd name="connsiteY98" fmla="*/ 794324 h 874716"/>
                <a:gd name="connsiteX99" fmla="*/ 306715 w 6857455"/>
                <a:gd name="connsiteY99" fmla="*/ 788798 h 874716"/>
                <a:gd name="connsiteX100" fmla="*/ 393967 w 6857455"/>
                <a:gd name="connsiteY100" fmla="*/ 765937 h 874716"/>
                <a:gd name="connsiteX101" fmla="*/ 493793 w 6857455"/>
                <a:gd name="connsiteY101" fmla="*/ 725549 h 874716"/>
                <a:gd name="connsiteX102" fmla="*/ 546373 w 6857455"/>
                <a:gd name="connsiteY102" fmla="*/ 740600 h 874716"/>
                <a:gd name="connsiteX103" fmla="*/ 730211 w 6857455"/>
                <a:gd name="connsiteY103" fmla="*/ 698116 h 874716"/>
                <a:gd name="connsiteX104" fmla="*/ 784889 w 6857455"/>
                <a:gd name="connsiteY104" fmla="*/ 676018 h 874716"/>
                <a:gd name="connsiteX105" fmla="*/ 800509 w 6857455"/>
                <a:gd name="connsiteY105" fmla="*/ 661349 h 874716"/>
                <a:gd name="connsiteX106" fmla="*/ 857661 w 6857455"/>
                <a:gd name="connsiteY106" fmla="*/ 626868 h 874716"/>
                <a:gd name="connsiteX107" fmla="*/ 949102 w 6857455"/>
                <a:gd name="connsiteY107" fmla="*/ 614676 h 874716"/>
                <a:gd name="connsiteX108" fmla="*/ 960342 w 6857455"/>
                <a:gd name="connsiteY108" fmla="*/ 607435 h 874716"/>
                <a:gd name="connsiteX109" fmla="*/ 977109 w 6857455"/>
                <a:gd name="connsiteY109" fmla="*/ 595815 h 874716"/>
                <a:gd name="connsiteX110" fmla="*/ 1071218 w 6857455"/>
                <a:gd name="connsiteY110" fmla="*/ 575240 h 874716"/>
                <a:gd name="connsiteX111" fmla="*/ 1091983 w 6857455"/>
                <a:gd name="connsiteY111" fmla="*/ 568764 h 874716"/>
                <a:gd name="connsiteX112" fmla="*/ 1109321 w 6857455"/>
                <a:gd name="connsiteY112" fmla="*/ 557904 h 874716"/>
                <a:gd name="connsiteX113" fmla="*/ 1162279 w 6857455"/>
                <a:gd name="connsiteY113" fmla="*/ 532949 h 874716"/>
                <a:gd name="connsiteX114" fmla="*/ 1206097 w 6857455"/>
                <a:gd name="connsiteY114" fmla="*/ 532187 h 874716"/>
                <a:gd name="connsiteX115" fmla="*/ 1266867 w 6857455"/>
                <a:gd name="connsiteY115" fmla="*/ 518088 h 874716"/>
                <a:gd name="connsiteX116" fmla="*/ 1380219 w 6857455"/>
                <a:gd name="connsiteY116" fmla="*/ 504182 h 874716"/>
                <a:gd name="connsiteX117" fmla="*/ 1403461 w 6857455"/>
                <a:gd name="connsiteY117" fmla="*/ 496180 h 874716"/>
                <a:gd name="connsiteX118" fmla="*/ 1544054 w 6857455"/>
                <a:gd name="connsiteY118" fmla="*/ 458268 h 874716"/>
                <a:gd name="connsiteX119" fmla="*/ 1656644 w 6857455"/>
                <a:gd name="connsiteY119" fmla="*/ 459032 h 874716"/>
                <a:gd name="connsiteX120" fmla="*/ 1665406 w 6857455"/>
                <a:gd name="connsiteY120" fmla="*/ 460747 h 874716"/>
                <a:gd name="connsiteX121" fmla="*/ 1708461 w 6857455"/>
                <a:gd name="connsiteY121" fmla="*/ 473318 h 874716"/>
                <a:gd name="connsiteX122" fmla="*/ 1775140 w 6857455"/>
                <a:gd name="connsiteY122" fmla="*/ 469891 h 874716"/>
                <a:gd name="connsiteX123" fmla="*/ 1821051 w 6857455"/>
                <a:gd name="connsiteY123" fmla="*/ 452554 h 874716"/>
                <a:gd name="connsiteX124" fmla="*/ 1878203 w 6857455"/>
                <a:gd name="connsiteY124" fmla="*/ 451792 h 874716"/>
                <a:gd name="connsiteX125" fmla="*/ 1943547 w 6857455"/>
                <a:gd name="connsiteY125" fmla="*/ 462651 h 874716"/>
                <a:gd name="connsiteX126" fmla="*/ 1972884 w 6857455"/>
                <a:gd name="connsiteY126" fmla="*/ 464937 h 874716"/>
                <a:gd name="connsiteX127" fmla="*/ 2053469 w 6857455"/>
                <a:gd name="connsiteY127" fmla="*/ 487417 h 874716"/>
                <a:gd name="connsiteX128" fmla="*/ 2101477 w 6857455"/>
                <a:gd name="connsiteY128" fmla="*/ 481893 h 874716"/>
                <a:gd name="connsiteX129" fmla="*/ 2148722 w 6857455"/>
                <a:gd name="connsiteY129" fmla="*/ 467033 h 874716"/>
                <a:gd name="connsiteX130" fmla="*/ 2179011 w 6857455"/>
                <a:gd name="connsiteY130" fmla="*/ 452744 h 874716"/>
                <a:gd name="connsiteX131" fmla="*/ 2240165 w 6857455"/>
                <a:gd name="connsiteY131" fmla="*/ 442648 h 874716"/>
                <a:gd name="connsiteX132" fmla="*/ 2251404 w 6857455"/>
                <a:gd name="connsiteY132" fmla="*/ 444172 h 874716"/>
                <a:gd name="connsiteX133" fmla="*/ 2433912 w 6857455"/>
                <a:gd name="connsiteY133" fmla="*/ 456746 h 874716"/>
                <a:gd name="connsiteX134" fmla="*/ 2506302 w 6857455"/>
                <a:gd name="connsiteY134" fmla="*/ 476939 h 874716"/>
                <a:gd name="connsiteX135" fmla="*/ 2521735 w 6857455"/>
                <a:gd name="connsiteY135" fmla="*/ 479415 h 874716"/>
                <a:gd name="connsiteX136" fmla="*/ 2675854 w 6857455"/>
                <a:gd name="connsiteY136" fmla="*/ 502086 h 874716"/>
                <a:gd name="connsiteX137" fmla="*/ 2692998 w 6857455"/>
                <a:gd name="connsiteY137" fmla="*/ 503038 h 874716"/>
                <a:gd name="connsiteX138" fmla="*/ 2740816 w 6857455"/>
                <a:gd name="connsiteY138" fmla="*/ 499037 h 874716"/>
                <a:gd name="connsiteX139" fmla="*/ 2853596 w 6857455"/>
                <a:gd name="connsiteY139" fmla="*/ 540187 h 874716"/>
                <a:gd name="connsiteX140" fmla="*/ 2966565 w 6857455"/>
                <a:gd name="connsiteY140" fmla="*/ 554286 h 874716"/>
                <a:gd name="connsiteX141" fmla="*/ 3028671 w 6857455"/>
                <a:gd name="connsiteY141" fmla="*/ 554094 h 874716"/>
                <a:gd name="connsiteX142" fmla="*/ 3073059 w 6857455"/>
                <a:gd name="connsiteY142" fmla="*/ 564192 h 874716"/>
                <a:gd name="connsiteX143" fmla="*/ 3182219 w 6857455"/>
                <a:gd name="connsiteY143" fmla="*/ 594862 h 874716"/>
                <a:gd name="connsiteX144" fmla="*/ 3233656 w 6857455"/>
                <a:gd name="connsiteY144" fmla="*/ 599625 h 874716"/>
                <a:gd name="connsiteX145" fmla="*/ 3288332 w 6857455"/>
                <a:gd name="connsiteY145" fmla="*/ 609914 h 874716"/>
                <a:gd name="connsiteX146" fmla="*/ 3423591 w 6857455"/>
                <a:gd name="connsiteY146" fmla="*/ 656015 h 874716"/>
                <a:gd name="connsiteX147" fmla="*/ 3534084 w 6857455"/>
                <a:gd name="connsiteY147" fmla="*/ 653349 h 874716"/>
                <a:gd name="connsiteX148" fmla="*/ 3604571 w 6857455"/>
                <a:gd name="connsiteY148" fmla="*/ 653918 h 874716"/>
                <a:gd name="connsiteX149" fmla="*/ 3688586 w 6857455"/>
                <a:gd name="connsiteY149" fmla="*/ 669160 h 874716"/>
                <a:gd name="connsiteX150" fmla="*/ 3757358 w 6857455"/>
                <a:gd name="connsiteY150" fmla="*/ 691450 h 874716"/>
                <a:gd name="connsiteX151" fmla="*/ 3852421 w 6857455"/>
                <a:gd name="connsiteY151" fmla="*/ 709167 h 874716"/>
                <a:gd name="connsiteX152" fmla="*/ 3947104 w 6857455"/>
                <a:gd name="connsiteY152" fmla="*/ 743267 h 874716"/>
                <a:gd name="connsiteX153" fmla="*/ 4013208 w 6857455"/>
                <a:gd name="connsiteY153" fmla="*/ 769367 h 874716"/>
                <a:gd name="connsiteX154" fmla="*/ 4105222 w 6857455"/>
                <a:gd name="connsiteY154" fmla="*/ 792417 h 874716"/>
                <a:gd name="connsiteX155" fmla="*/ 4246006 w 6857455"/>
                <a:gd name="connsiteY155" fmla="*/ 808610 h 874716"/>
                <a:gd name="connsiteX156" fmla="*/ 4310779 w 6857455"/>
                <a:gd name="connsiteY156" fmla="*/ 810326 h 874716"/>
                <a:gd name="connsiteX157" fmla="*/ 4413272 w 6857455"/>
                <a:gd name="connsiteY157" fmla="*/ 848235 h 874716"/>
                <a:gd name="connsiteX158" fmla="*/ 4457087 w 6857455"/>
                <a:gd name="connsiteY158" fmla="*/ 866524 h 874716"/>
                <a:gd name="connsiteX159" fmla="*/ 4496523 w 6857455"/>
                <a:gd name="connsiteY159" fmla="*/ 851284 h 874716"/>
                <a:gd name="connsiteX160" fmla="*/ 4522050 w 6857455"/>
                <a:gd name="connsiteY160" fmla="*/ 833757 h 874716"/>
                <a:gd name="connsiteX161" fmla="*/ 4602824 w 6857455"/>
                <a:gd name="connsiteY161" fmla="*/ 848618 h 874716"/>
                <a:gd name="connsiteX162" fmla="*/ 4688553 w 6857455"/>
                <a:gd name="connsiteY162" fmla="*/ 864238 h 874716"/>
                <a:gd name="connsiteX163" fmla="*/ 4749895 w 6857455"/>
                <a:gd name="connsiteY163" fmla="*/ 874716 h 874716"/>
                <a:gd name="connsiteX164" fmla="*/ 4826480 w 6857455"/>
                <a:gd name="connsiteY164" fmla="*/ 866334 h 874716"/>
                <a:gd name="connsiteX165" fmla="*/ 4886870 w 6857455"/>
                <a:gd name="connsiteY165" fmla="*/ 862906 h 874716"/>
                <a:gd name="connsiteX166" fmla="*/ 4935639 w 6857455"/>
                <a:gd name="connsiteY166" fmla="*/ 853190 h 874716"/>
                <a:gd name="connsiteX167" fmla="*/ 4952784 w 6857455"/>
                <a:gd name="connsiteY167" fmla="*/ 847473 h 874716"/>
                <a:gd name="connsiteX168" fmla="*/ 5088617 w 6857455"/>
                <a:gd name="connsiteY168" fmla="*/ 802896 h 874716"/>
                <a:gd name="connsiteX169" fmla="*/ 5233781 w 6857455"/>
                <a:gd name="connsiteY169" fmla="*/ 767271 h 874716"/>
                <a:gd name="connsiteX170" fmla="*/ 5327893 w 6857455"/>
                <a:gd name="connsiteY170" fmla="*/ 789752 h 874716"/>
                <a:gd name="connsiteX171" fmla="*/ 5362946 w 6857455"/>
                <a:gd name="connsiteY171" fmla="*/ 789370 h 874716"/>
                <a:gd name="connsiteX172" fmla="*/ 5524115 w 6857455"/>
                <a:gd name="connsiteY172" fmla="*/ 794514 h 874716"/>
                <a:gd name="connsiteX173" fmla="*/ 5552500 w 6857455"/>
                <a:gd name="connsiteY173" fmla="*/ 800038 h 874716"/>
                <a:gd name="connsiteX174" fmla="*/ 5705857 w 6857455"/>
                <a:gd name="connsiteY174" fmla="*/ 777367 h 874716"/>
                <a:gd name="connsiteX175" fmla="*/ 5761485 w 6857455"/>
                <a:gd name="connsiteY175" fmla="*/ 773557 h 874716"/>
                <a:gd name="connsiteX176" fmla="*/ 5812731 w 6857455"/>
                <a:gd name="connsiteY176" fmla="*/ 767271 h 874716"/>
                <a:gd name="connsiteX177" fmla="*/ 5884361 w 6857455"/>
                <a:gd name="connsiteY177" fmla="*/ 765747 h 874716"/>
                <a:gd name="connsiteX178" fmla="*/ 5958660 w 6857455"/>
                <a:gd name="connsiteY178" fmla="*/ 768605 h 874716"/>
                <a:gd name="connsiteX179" fmla="*/ 6041528 w 6857455"/>
                <a:gd name="connsiteY179" fmla="*/ 768033 h 874716"/>
                <a:gd name="connsiteX180" fmla="*/ 6074297 w 6857455"/>
                <a:gd name="connsiteY180" fmla="*/ 763081 h 874716"/>
                <a:gd name="connsiteX181" fmla="*/ 6162880 w 6857455"/>
                <a:gd name="connsiteY181" fmla="*/ 766509 h 874716"/>
                <a:gd name="connsiteX182" fmla="*/ 6209364 w 6857455"/>
                <a:gd name="connsiteY182" fmla="*/ 760795 h 874716"/>
                <a:gd name="connsiteX183" fmla="*/ 6285948 w 6857455"/>
                <a:gd name="connsiteY183" fmla="*/ 759651 h 874716"/>
                <a:gd name="connsiteX184" fmla="*/ 6310905 w 6857455"/>
                <a:gd name="connsiteY184" fmla="*/ 758316 h 874716"/>
                <a:gd name="connsiteX185" fmla="*/ 6333194 w 6857455"/>
                <a:gd name="connsiteY185" fmla="*/ 757554 h 874716"/>
                <a:gd name="connsiteX186" fmla="*/ 6409586 w 6857455"/>
                <a:gd name="connsiteY186" fmla="*/ 773177 h 874716"/>
                <a:gd name="connsiteX187" fmla="*/ 6477407 w 6857455"/>
                <a:gd name="connsiteY187" fmla="*/ 774129 h 874716"/>
                <a:gd name="connsiteX188" fmla="*/ 6596283 w 6857455"/>
                <a:gd name="connsiteY188" fmla="*/ 786703 h 874716"/>
                <a:gd name="connsiteX189" fmla="*/ 6622573 w 6857455"/>
                <a:gd name="connsiteY189" fmla="*/ 782321 h 874716"/>
                <a:gd name="connsiteX190" fmla="*/ 6704872 w 6857455"/>
                <a:gd name="connsiteY190" fmla="*/ 780607 h 874716"/>
                <a:gd name="connsiteX191" fmla="*/ 6751738 w 6857455"/>
                <a:gd name="connsiteY191" fmla="*/ 779273 h 874716"/>
                <a:gd name="connsiteX192" fmla="*/ 6809650 w 6857455"/>
                <a:gd name="connsiteY192" fmla="*/ 788417 h 874716"/>
                <a:gd name="connsiteX193" fmla="*/ 6832976 w 6857455"/>
                <a:gd name="connsiteY193" fmla="*/ 800428 h 87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</a:cxnLst>
              <a:rect l="l" t="t" r="r" b="b"/>
              <a:pathLst>
                <a:path w="6857455" h="874716">
                  <a:moveTo>
                    <a:pt x="6857455" y="804643"/>
                  </a:moveTo>
                  <a:lnTo>
                    <a:pt x="6857455" y="562246"/>
                  </a:lnTo>
                  <a:lnTo>
                    <a:pt x="6829178" y="551284"/>
                  </a:lnTo>
                  <a:cubicBezTo>
                    <a:pt x="6805745" y="539044"/>
                    <a:pt x="6784885" y="521708"/>
                    <a:pt x="6766024" y="500372"/>
                  </a:cubicBezTo>
                  <a:cubicBezTo>
                    <a:pt x="6755166" y="488179"/>
                    <a:pt x="6746784" y="486845"/>
                    <a:pt x="6734971" y="500944"/>
                  </a:cubicBezTo>
                  <a:cubicBezTo>
                    <a:pt x="6721257" y="517326"/>
                    <a:pt x="6701634" y="510850"/>
                    <a:pt x="6683915" y="507040"/>
                  </a:cubicBezTo>
                  <a:cubicBezTo>
                    <a:pt x="6665629" y="503230"/>
                    <a:pt x="6647148" y="499228"/>
                    <a:pt x="6628860" y="495418"/>
                  </a:cubicBezTo>
                  <a:cubicBezTo>
                    <a:pt x="6615335" y="492752"/>
                    <a:pt x="6601999" y="490466"/>
                    <a:pt x="6588662" y="487227"/>
                  </a:cubicBezTo>
                  <a:cubicBezTo>
                    <a:pt x="6547133" y="477129"/>
                    <a:pt x="6509794" y="480177"/>
                    <a:pt x="6476074" y="511230"/>
                  </a:cubicBezTo>
                  <a:cubicBezTo>
                    <a:pt x="6450356" y="535043"/>
                    <a:pt x="6417399" y="542093"/>
                    <a:pt x="6382345" y="534853"/>
                  </a:cubicBezTo>
                  <a:cubicBezTo>
                    <a:pt x="6377963" y="533901"/>
                    <a:pt x="6372439" y="530091"/>
                    <a:pt x="6369391" y="531615"/>
                  </a:cubicBezTo>
                  <a:cubicBezTo>
                    <a:pt x="6323479" y="553904"/>
                    <a:pt x="6287092" y="514658"/>
                    <a:pt x="6244799" y="512182"/>
                  </a:cubicBezTo>
                  <a:cubicBezTo>
                    <a:pt x="6226130" y="511040"/>
                    <a:pt x="6207079" y="496942"/>
                    <a:pt x="6190315" y="485703"/>
                  </a:cubicBezTo>
                  <a:cubicBezTo>
                    <a:pt x="6167262" y="470271"/>
                    <a:pt x="6146687" y="455412"/>
                    <a:pt x="6115446" y="462270"/>
                  </a:cubicBezTo>
                  <a:cubicBezTo>
                    <a:pt x="6084203" y="469319"/>
                    <a:pt x="6055627" y="456364"/>
                    <a:pt x="6032194" y="434266"/>
                  </a:cubicBezTo>
                  <a:cubicBezTo>
                    <a:pt x="6014287" y="417501"/>
                    <a:pt x="5994665" y="415977"/>
                    <a:pt x="5971042" y="420738"/>
                  </a:cubicBezTo>
                  <a:cubicBezTo>
                    <a:pt x="5941513" y="426645"/>
                    <a:pt x="5910842" y="427027"/>
                    <a:pt x="5880933" y="430646"/>
                  </a:cubicBezTo>
                  <a:cubicBezTo>
                    <a:pt x="5874454" y="431408"/>
                    <a:pt x="5866265" y="434076"/>
                    <a:pt x="5862452" y="438648"/>
                  </a:cubicBezTo>
                  <a:cubicBezTo>
                    <a:pt x="5815779" y="495418"/>
                    <a:pt x="5750055" y="495990"/>
                    <a:pt x="5685283" y="498658"/>
                  </a:cubicBezTo>
                  <a:cubicBezTo>
                    <a:pt x="5646039" y="500372"/>
                    <a:pt x="5606604" y="500372"/>
                    <a:pt x="5567169" y="499420"/>
                  </a:cubicBezTo>
                  <a:cubicBezTo>
                    <a:pt x="5553832" y="499228"/>
                    <a:pt x="5539736" y="496180"/>
                    <a:pt x="5527923" y="490466"/>
                  </a:cubicBezTo>
                  <a:cubicBezTo>
                    <a:pt x="5503348" y="478463"/>
                    <a:pt x="5480680" y="462843"/>
                    <a:pt x="5456292" y="450650"/>
                  </a:cubicBezTo>
                  <a:cubicBezTo>
                    <a:pt x="5447151" y="445886"/>
                    <a:pt x="5435338" y="445696"/>
                    <a:pt x="5424670" y="444934"/>
                  </a:cubicBezTo>
                  <a:cubicBezTo>
                    <a:pt x="5405809" y="443410"/>
                    <a:pt x="5384854" y="447982"/>
                    <a:pt x="5368662" y="441124"/>
                  </a:cubicBezTo>
                  <a:cubicBezTo>
                    <a:pt x="5326559" y="423407"/>
                    <a:pt x="5287123" y="427407"/>
                    <a:pt x="5247118" y="444934"/>
                  </a:cubicBezTo>
                  <a:cubicBezTo>
                    <a:pt x="5191108" y="469509"/>
                    <a:pt x="5138148" y="467605"/>
                    <a:pt x="5088617" y="428742"/>
                  </a:cubicBezTo>
                  <a:cubicBezTo>
                    <a:pt x="5066328" y="411215"/>
                    <a:pt x="5044609" y="419596"/>
                    <a:pt x="5025750" y="433694"/>
                  </a:cubicBezTo>
                  <a:cubicBezTo>
                    <a:pt x="5004032" y="450078"/>
                    <a:pt x="4982885" y="454268"/>
                    <a:pt x="4957930" y="442268"/>
                  </a:cubicBezTo>
                  <a:cubicBezTo>
                    <a:pt x="4952404" y="439600"/>
                    <a:pt x="4944594" y="440933"/>
                    <a:pt x="4938116" y="441886"/>
                  </a:cubicBezTo>
                  <a:cubicBezTo>
                    <a:pt x="4901158" y="446648"/>
                    <a:pt x="4864009" y="454650"/>
                    <a:pt x="4833910" y="421693"/>
                  </a:cubicBezTo>
                  <a:cubicBezTo>
                    <a:pt x="4828004" y="415214"/>
                    <a:pt x="4818097" y="412549"/>
                    <a:pt x="4810095" y="408167"/>
                  </a:cubicBezTo>
                  <a:cubicBezTo>
                    <a:pt x="4776566" y="390258"/>
                    <a:pt x="4777900" y="391974"/>
                    <a:pt x="4747991" y="413691"/>
                  </a:cubicBezTo>
                  <a:cubicBezTo>
                    <a:pt x="4732369" y="425121"/>
                    <a:pt x="4710842" y="436742"/>
                    <a:pt x="4692745" y="435790"/>
                  </a:cubicBezTo>
                  <a:cubicBezTo>
                    <a:pt x="4583584" y="430075"/>
                    <a:pt x="4479758" y="457508"/>
                    <a:pt x="4375933" y="483417"/>
                  </a:cubicBezTo>
                  <a:cubicBezTo>
                    <a:pt x="4311923" y="499420"/>
                    <a:pt x="4249436" y="500372"/>
                    <a:pt x="4185426" y="484179"/>
                  </a:cubicBezTo>
                  <a:cubicBezTo>
                    <a:pt x="4139133" y="472367"/>
                    <a:pt x="4095315" y="491800"/>
                    <a:pt x="4052072" y="505134"/>
                  </a:cubicBezTo>
                  <a:cubicBezTo>
                    <a:pt x="4043117" y="507799"/>
                    <a:pt x="4034735" y="518278"/>
                    <a:pt x="4029973" y="527233"/>
                  </a:cubicBezTo>
                  <a:cubicBezTo>
                    <a:pt x="4012826" y="558858"/>
                    <a:pt x="3984441" y="563810"/>
                    <a:pt x="3948626" y="550666"/>
                  </a:cubicBezTo>
                  <a:cubicBezTo>
                    <a:pt x="3920241" y="540377"/>
                    <a:pt x="3894332" y="526661"/>
                    <a:pt x="3871280" y="502275"/>
                  </a:cubicBezTo>
                  <a:cubicBezTo>
                    <a:pt x="3844229" y="473701"/>
                    <a:pt x="3816224" y="441124"/>
                    <a:pt x="3774312" y="429122"/>
                  </a:cubicBezTo>
                  <a:cubicBezTo>
                    <a:pt x="3756214" y="423979"/>
                    <a:pt x="3740593" y="423217"/>
                    <a:pt x="3721543" y="428552"/>
                  </a:cubicBezTo>
                  <a:cubicBezTo>
                    <a:pt x="3684583" y="438837"/>
                    <a:pt x="3647436" y="446078"/>
                    <a:pt x="3612763" y="414263"/>
                  </a:cubicBezTo>
                  <a:cubicBezTo>
                    <a:pt x="3593712" y="396736"/>
                    <a:pt x="3567994" y="385496"/>
                    <a:pt x="3537323" y="389878"/>
                  </a:cubicBezTo>
                  <a:cubicBezTo>
                    <a:pt x="3499031" y="395402"/>
                    <a:pt x="3464168" y="381496"/>
                    <a:pt x="3431593" y="360921"/>
                  </a:cubicBezTo>
                  <a:cubicBezTo>
                    <a:pt x="3419971" y="353491"/>
                    <a:pt x="3405682" y="349301"/>
                    <a:pt x="3392158" y="345681"/>
                  </a:cubicBezTo>
                  <a:cubicBezTo>
                    <a:pt x="3360915" y="337298"/>
                    <a:pt x="3329480" y="329868"/>
                    <a:pt x="3297856" y="323010"/>
                  </a:cubicBezTo>
                  <a:cubicBezTo>
                    <a:pt x="3271948" y="317296"/>
                    <a:pt x="3245849" y="313104"/>
                    <a:pt x="3219748" y="308151"/>
                  </a:cubicBezTo>
                  <a:cubicBezTo>
                    <a:pt x="3191173" y="302817"/>
                    <a:pt x="3168502" y="290433"/>
                    <a:pt x="3156692" y="261668"/>
                  </a:cubicBezTo>
                  <a:cubicBezTo>
                    <a:pt x="3152882" y="252524"/>
                    <a:pt x="3143737" y="245283"/>
                    <a:pt x="3136497" y="237663"/>
                  </a:cubicBezTo>
                  <a:cubicBezTo>
                    <a:pt x="3131355" y="232139"/>
                    <a:pt x="3124495" y="227947"/>
                    <a:pt x="3119733" y="222233"/>
                  </a:cubicBezTo>
                  <a:cubicBezTo>
                    <a:pt x="3094776" y="192132"/>
                    <a:pt x="3070201" y="161843"/>
                    <a:pt x="3045436" y="131742"/>
                  </a:cubicBezTo>
                  <a:cubicBezTo>
                    <a:pt x="3042958" y="128884"/>
                    <a:pt x="3040292" y="125455"/>
                    <a:pt x="3037054" y="124121"/>
                  </a:cubicBezTo>
                  <a:cubicBezTo>
                    <a:pt x="3003525" y="110215"/>
                    <a:pt x="2969614" y="97070"/>
                    <a:pt x="2936466" y="82400"/>
                  </a:cubicBezTo>
                  <a:cubicBezTo>
                    <a:pt x="2923702" y="76686"/>
                    <a:pt x="2910558" y="69637"/>
                    <a:pt x="2901031" y="59731"/>
                  </a:cubicBezTo>
                  <a:cubicBezTo>
                    <a:pt x="2879314" y="37250"/>
                    <a:pt x="2859502" y="12866"/>
                    <a:pt x="2828259" y="3149"/>
                  </a:cubicBezTo>
                  <a:cubicBezTo>
                    <a:pt x="2819114" y="293"/>
                    <a:pt x="2808256" y="-1231"/>
                    <a:pt x="2799492" y="1245"/>
                  </a:cubicBezTo>
                  <a:cubicBezTo>
                    <a:pt x="2763867" y="11532"/>
                    <a:pt x="2729005" y="24296"/>
                    <a:pt x="2693570" y="35154"/>
                  </a:cubicBezTo>
                  <a:cubicBezTo>
                    <a:pt x="2671092" y="41823"/>
                    <a:pt x="2650707" y="49825"/>
                    <a:pt x="2639847" y="73448"/>
                  </a:cubicBezTo>
                  <a:cubicBezTo>
                    <a:pt x="2636801" y="80114"/>
                    <a:pt x="2628226" y="87354"/>
                    <a:pt x="2621178" y="88688"/>
                  </a:cubicBezTo>
                  <a:cubicBezTo>
                    <a:pt x="2575839" y="97260"/>
                    <a:pt x="2531069" y="101451"/>
                    <a:pt x="2489348" y="72304"/>
                  </a:cubicBezTo>
                  <a:cubicBezTo>
                    <a:pt x="2480585" y="66017"/>
                    <a:pt x="2464201" y="66017"/>
                    <a:pt x="2452580" y="68683"/>
                  </a:cubicBezTo>
                  <a:cubicBezTo>
                    <a:pt x="2407811" y="78590"/>
                    <a:pt x="2365328" y="82020"/>
                    <a:pt x="2326464" y="50395"/>
                  </a:cubicBezTo>
                  <a:cubicBezTo>
                    <a:pt x="2321892" y="46585"/>
                    <a:pt x="2307224" y="50015"/>
                    <a:pt x="2300365" y="54777"/>
                  </a:cubicBezTo>
                  <a:cubicBezTo>
                    <a:pt x="2234259" y="101261"/>
                    <a:pt x="2198064" y="102405"/>
                    <a:pt x="2130434" y="58397"/>
                  </a:cubicBezTo>
                  <a:cubicBezTo>
                    <a:pt x="2126052" y="55539"/>
                    <a:pt x="2120337" y="52301"/>
                    <a:pt x="2118621" y="47919"/>
                  </a:cubicBezTo>
                  <a:cubicBezTo>
                    <a:pt x="2107001" y="19914"/>
                    <a:pt x="2082236" y="19152"/>
                    <a:pt x="2057659" y="16866"/>
                  </a:cubicBezTo>
                  <a:cubicBezTo>
                    <a:pt x="2030608" y="14390"/>
                    <a:pt x="2003555" y="11152"/>
                    <a:pt x="1976314" y="8865"/>
                  </a:cubicBezTo>
                  <a:cubicBezTo>
                    <a:pt x="1971550" y="8483"/>
                    <a:pt x="1966216" y="10007"/>
                    <a:pt x="1961454" y="11724"/>
                  </a:cubicBezTo>
                  <a:cubicBezTo>
                    <a:pt x="1943165" y="18010"/>
                    <a:pt x="1925449" y="27154"/>
                    <a:pt x="1906588" y="30964"/>
                  </a:cubicBezTo>
                  <a:cubicBezTo>
                    <a:pt x="1865821" y="39156"/>
                    <a:pt x="1826385" y="55539"/>
                    <a:pt x="1783330" y="48871"/>
                  </a:cubicBezTo>
                  <a:cubicBezTo>
                    <a:pt x="1775902" y="47729"/>
                    <a:pt x="1767327" y="53253"/>
                    <a:pt x="1759327" y="55349"/>
                  </a:cubicBezTo>
                  <a:cubicBezTo>
                    <a:pt x="1744849" y="58969"/>
                    <a:pt x="1730750" y="64111"/>
                    <a:pt x="1716082" y="65445"/>
                  </a:cubicBezTo>
                  <a:cubicBezTo>
                    <a:pt x="1677218" y="68875"/>
                    <a:pt x="1637975" y="71924"/>
                    <a:pt x="1598920" y="72114"/>
                  </a:cubicBezTo>
                  <a:cubicBezTo>
                    <a:pt x="1580061" y="72304"/>
                    <a:pt x="1561201" y="65065"/>
                    <a:pt x="1542150" y="62207"/>
                  </a:cubicBezTo>
                  <a:cubicBezTo>
                    <a:pt x="1533578" y="60873"/>
                    <a:pt x="1519669" y="58587"/>
                    <a:pt x="1516813" y="62779"/>
                  </a:cubicBezTo>
                  <a:cubicBezTo>
                    <a:pt x="1494714" y="94592"/>
                    <a:pt x="1463661" y="88496"/>
                    <a:pt x="1432228" y="88116"/>
                  </a:cubicBezTo>
                  <a:cubicBezTo>
                    <a:pt x="1362884" y="87354"/>
                    <a:pt x="1295826" y="60493"/>
                    <a:pt x="1224765" y="71924"/>
                  </a:cubicBezTo>
                  <a:cubicBezTo>
                    <a:pt x="1204191" y="75162"/>
                    <a:pt x="1181330" y="62397"/>
                    <a:pt x="1159231" y="58207"/>
                  </a:cubicBezTo>
                  <a:cubicBezTo>
                    <a:pt x="1147801" y="56111"/>
                    <a:pt x="1135228" y="53633"/>
                    <a:pt x="1124370" y="56301"/>
                  </a:cubicBezTo>
                  <a:cubicBezTo>
                    <a:pt x="1107605" y="60493"/>
                    <a:pt x="1091411" y="68113"/>
                    <a:pt x="1075600" y="75542"/>
                  </a:cubicBezTo>
                  <a:cubicBezTo>
                    <a:pt x="1046261" y="89258"/>
                    <a:pt x="1016162" y="89258"/>
                    <a:pt x="986633" y="79162"/>
                  </a:cubicBezTo>
                  <a:cubicBezTo>
                    <a:pt x="944722" y="64873"/>
                    <a:pt x="903193" y="64873"/>
                    <a:pt x="861089" y="76304"/>
                  </a:cubicBezTo>
                  <a:cubicBezTo>
                    <a:pt x="826990" y="85638"/>
                    <a:pt x="791935" y="92116"/>
                    <a:pt x="759168" y="104689"/>
                  </a:cubicBezTo>
                  <a:cubicBezTo>
                    <a:pt x="744689" y="110215"/>
                    <a:pt x="732497" y="126597"/>
                    <a:pt x="723735" y="140696"/>
                  </a:cubicBezTo>
                  <a:cubicBezTo>
                    <a:pt x="706018" y="169271"/>
                    <a:pt x="674013" y="169081"/>
                    <a:pt x="647532" y="147934"/>
                  </a:cubicBezTo>
                  <a:cubicBezTo>
                    <a:pt x="619717" y="125645"/>
                    <a:pt x="584664" y="112501"/>
                    <a:pt x="552659" y="95926"/>
                  </a:cubicBezTo>
                  <a:cubicBezTo>
                    <a:pt x="549993" y="94592"/>
                    <a:pt x="545039" y="96116"/>
                    <a:pt x="541800" y="97640"/>
                  </a:cubicBezTo>
                  <a:cubicBezTo>
                    <a:pt x="488649" y="122407"/>
                    <a:pt x="433593" y="126979"/>
                    <a:pt x="375107" y="123169"/>
                  </a:cubicBezTo>
                  <a:cubicBezTo>
                    <a:pt x="341960" y="121073"/>
                    <a:pt x="307289" y="137076"/>
                    <a:pt x="273567" y="145458"/>
                  </a:cubicBezTo>
                  <a:cubicBezTo>
                    <a:pt x="269757" y="146410"/>
                    <a:pt x="266519" y="151174"/>
                    <a:pt x="264043" y="154792"/>
                  </a:cubicBezTo>
                  <a:cubicBezTo>
                    <a:pt x="240228" y="190800"/>
                    <a:pt x="208223" y="200706"/>
                    <a:pt x="169360" y="177273"/>
                  </a:cubicBezTo>
                  <a:cubicBezTo>
                    <a:pt x="143643" y="161651"/>
                    <a:pt x="118114" y="158032"/>
                    <a:pt x="89347" y="157460"/>
                  </a:cubicBezTo>
                  <a:cubicBezTo>
                    <a:pt x="71059" y="157078"/>
                    <a:pt x="52962" y="147934"/>
                    <a:pt x="34291" y="145268"/>
                  </a:cubicBezTo>
                  <a:lnTo>
                    <a:pt x="0" y="142056"/>
                  </a:lnTo>
                  <a:lnTo>
                    <a:pt x="0" y="849556"/>
                  </a:lnTo>
                  <a:lnTo>
                    <a:pt x="60652" y="844783"/>
                  </a:lnTo>
                  <a:cubicBezTo>
                    <a:pt x="80251" y="839473"/>
                    <a:pt x="99446" y="832043"/>
                    <a:pt x="119068" y="827281"/>
                  </a:cubicBezTo>
                  <a:cubicBezTo>
                    <a:pt x="137355" y="822899"/>
                    <a:pt x="154501" y="812802"/>
                    <a:pt x="171840" y="804420"/>
                  </a:cubicBezTo>
                  <a:cubicBezTo>
                    <a:pt x="204985" y="788417"/>
                    <a:pt x="240420" y="798514"/>
                    <a:pt x="274329" y="794324"/>
                  </a:cubicBezTo>
                  <a:cubicBezTo>
                    <a:pt x="285188" y="792990"/>
                    <a:pt x="296046" y="791466"/>
                    <a:pt x="306715" y="788798"/>
                  </a:cubicBezTo>
                  <a:cubicBezTo>
                    <a:pt x="335864" y="781749"/>
                    <a:pt x="365583" y="775653"/>
                    <a:pt x="393967" y="765937"/>
                  </a:cubicBezTo>
                  <a:cubicBezTo>
                    <a:pt x="426165" y="755078"/>
                    <a:pt x="457028" y="740600"/>
                    <a:pt x="493793" y="725549"/>
                  </a:cubicBezTo>
                  <a:cubicBezTo>
                    <a:pt x="506557" y="729360"/>
                    <a:pt x="526180" y="739648"/>
                    <a:pt x="546373" y="740600"/>
                  </a:cubicBezTo>
                  <a:cubicBezTo>
                    <a:pt x="611337" y="743838"/>
                    <a:pt x="672107" y="726121"/>
                    <a:pt x="730211" y="698116"/>
                  </a:cubicBezTo>
                  <a:cubicBezTo>
                    <a:pt x="747927" y="689734"/>
                    <a:pt x="766980" y="684210"/>
                    <a:pt x="784889" y="676018"/>
                  </a:cubicBezTo>
                  <a:cubicBezTo>
                    <a:pt x="791173" y="673161"/>
                    <a:pt x="799365" y="667065"/>
                    <a:pt x="800509" y="661349"/>
                  </a:cubicBezTo>
                  <a:cubicBezTo>
                    <a:pt x="807175" y="628201"/>
                    <a:pt x="831942" y="628772"/>
                    <a:pt x="857661" y="626868"/>
                  </a:cubicBezTo>
                  <a:cubicBezTo>
                    <a:pt x="888332" y="624582"/>
                    <a:pt x="918621" y="619248"/>
                    <a:pt x="949102" y="614676"/>
                  </a:cubicBezTo>
                  <a:cubicBezTo>
                    <a:pt x="953104" y="614104"/>
                    <a:pt x="956722" y="610104"/>
                    <a:pt x="960342" y="607435"/>
                  </a:cubicBezTo>
                  <a:cubicBezTo>
                    <a:pt x="965867" y="603435"/>
                    <a:pt x="971011" y="597339"/>
                    <a:pt x="977109" y="595815"/>
                  </a:cubicBezTo>
                  <a:cubicBezTo>
                    <a:pt x="1008350" y="588385"/>
                    <a:pt x="1039783" y="582099"/>
                    <a:pt x="1071218" y="575240"/>
                  </a:cubicBezTo>
                  <a:cubicBezTo>
                    <a:pt x="1078266" y="573716"/>
                    <a:pt x="1085505" y="571812"/>
                    <a:pt x="1091983" y="568764"/>
                  </a:cubicBezTo>
                  <a:cubicBezTo>
                    <a:pt x="1098079" y="565906"/>
                    <a:pt x="1103223" y="560952"/>
                    <a:pt x="1109321" y="557904"/>
                  </a:cubicBezTo>
                  <a:cubicBezTo>
                    <a:pt x="1125892" y="549714"/>
                    <a:pt x="1142851" y="542093"/>
                    <a:pt x="1162279" y="532949"/>
                  </a:cubicBezTo>
                  <a:cubicBezTo>
                    <a:pt x="1173138" y="550094"/>
                    <a:pt x="1187810" y="540377"/>
                    <a:pt x="1206097" y="532187"/>
                  </a:cubicBezTo>
                  <a:cubicBezTo>
                    <a:pt x="1224765" y="523805"/>
                    <a:pt x="1246292" y="521137"/>
                    <a:pt x="1266867" y="518088"/>
                  </a:cubicBezTo>
                  <a:cubicBezTo>
                    <a:pt x="1304588" y="512564"/>
                    <a:pt x="1342499" y="509134"/>
                    <a:pt x="1380219" y="504182"/>
                  </a:cubicBezTo>
                  <a:cubicBezTo>
                    <a:pt x="1388221" y="503038"/>
                    <a:pt x="1397365" y="500944"/>
                    <a:pt x="1403461" y="496180"/>
                  </a:cubicBezTo>
                  <a:cubicBezTo>
                    <a:pt x="1445181" y="464175"/>
                    <a:pt x="1495858" y="455222"/>
                    <a:pt x="1544054" y="458268"/>
                  </a:cubicBezTo>
                  <a:cubicBezTo>
                    <a:pt x="1581965" y="460557"/>
                    <a:pt x="1619114" y="462270"/>
                    <a:pt x="1656644" y="459032"/>
                  </a:cubicBezTo>
                  <a:cubicBezTo>
                    <a:pt x="1659502" y="458841"/>
                    <a:pt x="1663312" y="459223"/>
                    <a:pt x="1665406" y="460747"/>
                  </a:cubicBezTo>
                  <a:cubicBezTo>
                    <a:pt x="1678360" y="470843"/>
                    <a:pt x="1691887" y="471605"/>
                    <a:pt x="1708461" y="473318"/>
                  </a:cubicBezTo>
                  <a:cubicBezTo>
                    <a:pt x="1731894" y="475797"/>
                    <a:pt x="1753421" y="474081"/>
                    <a:pt x="1775140" y="469891"/>
                  </a:cubicBezTo>
                  <a:cubicBezTo>
                    <a:pt x="1790952" y="466843"/>
                    <a:pt x="1806953" y="460557"/>
                    <a:pt x="1821051" y="452554"/>
                  </a:cubicBezTo>
                  <a:cubicBezTo>
                    <a:pt x="1840672" y="441314"/>
                    <a:pt x="1859535" y="436934"/>
                    <a:pt x="1878203" y="451792"/>
                  </a:cubicBezTo>
                  <a:cubicBezTo>
                    <a:pt x="1898396" y="467605"/>
                    <a:pt x="1921257" y="462081"/>
                    <a:pt x="1943547" y="462651"/>
                  </a:cubicBezTo>
                  <a:cubicBezTo>
                    <a:pt x="1953262" y="462843"/>
                    <a:pt x="1963550" y="462461"/>
                    <a:pt x="1972884" y="464937"/>
                  </a:cubicBezTo>
                  <a:cubicBezTo>
                    <a:pt x="1999935" y="471987"/>
                    <a:pt x="2026036" y="482655"/>
                    <a:pt x="2053469" y="487417"/>
                  </a:cubicBezTo>
                  <a:cubicBezTo>
                    <a:pt x="2068710" y="490084"/>
                    <a:pt x="2085664" y="485321"/>
                    <a:pt x="2101477" y="481893"/>
                  </a:cubicBezTo>
                  <a:cubicBezTo>
                    <a:pt x="2117479" y="478273"/>
                    <a:pt x="2133290" y="472749"/>
                    <a:pt x="2148722" y="467033"/>
                  </a:cubicBezTo>
                  <a:cubicBezTo>
                    <a:pt x="2159199" y="463223"/>
                    <a:pt x="2170629" y="459603"/>
                    <a:pt x="2179011" y="452744"/>
                  </a:cubicBezTo>
                  <a:cubicBezTo>
                    <a:pt x="2198064" y="437124"/>
                    <a:pt x="2217685" y="434455"/>
                    <a:pt x="2240165" y="442648"/>
                  </a:cubicBezTo>
                  <a:cubicBezTo>
                    <a:pt x="2243593" y="443982"/>
                    <a:pt x="2247594" y="443982"/>
                    <a:pt x="2251404" y="444172"/>
                  </a:cubicBezTo>
                  <a:cubicBezTo>
                    <a:pt x="2312370" y="448172"/>
                    <a:pt x="2373330" y="450650"/>
                    <a:pt x="2433912" y="456746"/>
                  </a:cubicBezTo>
                  <a:cubicBezTo>
                    <a:pt x="2458485" y="459223"/>
                    <a:pt x="2482107" y="470081"/>
                    <a:pt x="2506302" y="476939"/>
                  </a:cubicBezTo>
                  <a:cubicBezTo>
                    <a:pt x="2511256" y="478273"/>
                    <a:pt x="2516783" y="480369"/>
                    <a:pt x="2521735" y="479415"/>
                  </a:cubicBezTo>
                  <a:cubicBezTo>
                    <a:pt x="2575647" y="469891"/>
                    <a:pt x="2626132" y="483797"/>
                    <a:pt x="2675854" y="502086"/>
                  </a:cubicBezTo>
                  <a:cubicBezTo>
                    <a:pt x="2680996" y="503992"/>
                    <a:pt x="2687282" y="503419"/>
                    <a:pt x="2692998" y="503038"/>
                  </a:cubicBezTo>
                  <a:cubicBezTo>
                    <a:pt x="2709003" y="501706"/>
                    <a:pt x="2726337" y="495038"/>
                    <a:pt x="2740816" y="499037"/>
                  </a:cubicBezTo>
                  <a:cubicBezTo>
                    <a:pt x="2779297" y="510088"/>
                    <a:pt x="2817398" y="523423"/>
                    <a:pt x="2853596" y="540187"/>
                  </a:cubicBezTo>
                  <a:cubicBezTo>
                    <a:pt x="2890365" y="557142"/>
                    <a:pt x="2924464" y="571430"/>
                    <a:pt x="2966565" y="554286"/>
                  </a:cubicBezTo>
                  <a:cubicBezTo>
                    <a:pt x="2984472" y="547045"/>
                    <a:pt x="3008095" y="552190"/>
                    <a:pt x="3028671" y="554094"/>
                  </a:cubicBezTo>
                  <a:cubicBezTo>
                    <a:pt x="3043720" y="555618"/>
                    <a:pt x="3058198" y="564192"/>
                    <a:pt x="3073059" y="564192"/>
                  </a:cubicBezTo>
                  <a:cubicBezTo>
                    <a:pt x="3112686" y="564192"/>
                    <a:pt x="3147927" y="574288"/>
                    <a:pt x="3182219" y="594862"/>
                  </a:cubicBezTo>
                  <a:cubicBezTo>
                    <a:pt x="3195557" y="602863"/>
                    <a:pt x="3216322" y="597529"/>
                    <a:pt x="3233656" y="599625"/>
                  </a:cubicBezTo>
                  <a:cubicBezTo>
                    <a:pt x="3251947" y="602101"/>
                    <a:pt x="3270804" y="604387"/>
                    <a:pt x="3288332" y="609914"/>
                  </a:cubicBezTo>
                  <a:cubicBezTo>
                    <a:pt x="3333672" y="624392"/>
                    <a:pt x="3378441" y="640774"/>
                    <a:pt x="3423591" y="656015"/>
                  </a:cubicBezTo>
                  <a:cubicBezTo>
                    <a:pt x="3460738" y="668590"/>
                    <a:pt x="3497317" y="658683"/>
                    <a:pt x="3534084" y="653349"/>
                  </a:cubicBezTo>
                  <a:cubicBezTo>
                    <a:pt x="3557137" y="649919"/>
                    <a:pt x="3578662" y="641727"/>
                    <a:pt x="3604571" y="653918"/>
                  </a:cubicBezTo>
                  <a:cubicBezTo>
                    <a:pt x="3629338" y="665541"/>
                    <a:pt x="3660771" y="662873"/>
                    <a:pt x="3688586" y="669160"/>
                  </a:cubicBezTo>
                  <a:cubicBezTo>
                    <a:pt x="3712020" y="674494"/>
                    <a:pt x="3734687" y="683068"/>
                    <a:pt x="3757358" y="691450"/>
                  </a:cubicBezTo>
                  <a:cubicBezTo>
                    <a:pt x="3788221" y="702881"/>
                    <a:pt x="3818700" y="714881"/>
                    <a:pt x="3852421" y="709167"/>
                  </a:cubicBezTo>
                  <a:cubicBezTo>
                    <a:pt x="3890714" y="702689"/>
                    <a:pt x="3917001" y="727073"/>
                    <a:pt x="3947104" y="743267"/>
                  </a:cubicBezTo>
                  <a:cubicBezTo>
                    <a:pt x="3967869" y="754316"/>
                    <a:pt x="3990538" y="762509"/>
                    <a:pt x="4013208" y="769367"/>
                  </a:cubicBezTo>
                  <a:cubicBezTo>
                    <a:pt x="4043497" y="778321"/>
                    <a:pt x="4074740" y="783655"/>
                    <a:pt x="4105222" y="792417"/>
                  </a:cubicBezTo>
                  <a:cubicBezTo>
                    <a:pt x="4151325" y="805561"/>
                    <a:pt x="4198001" y="815850"/>
                    <a:pt x="4246006" y="808610"/>
                  </a:cubicBezTo>
                  <a:cubicBezTo>
                    <a:pt x="4268105" y="805372"/>
                    <a:pt x="4288682" y="805561"/>
                    <a:pt x="4310779" y="810326"/>
                  </a:cubicBezTo>
                  <a:cubicBezTo>
                    <a:pt x="4346974" y="818136"/>
                    <a:pt x="4384123" y="819089"/>
                    <a:pt x="4413272" y="848235"/>
                  </a:cubicBezTo>
                  <a:cubicBezTo>
                    <a:pt x="4423558" y="858524"/>
                    <a:pt x="4442037" y="861190"/>
                    <a:pt x="4457087" y="866524"/>
                  </a:cubicBezTo>
                  <a:cubicBezTo>
                    <a:pt x="4474424" y="872812"/>
                    <a:pt x="4487186" y="869572"/>
                    <a:pt x="4496523" y="851284"/>
                  </a:cubicBezTo>
                  <a:cubicBezTo>
                    <a:pt x="4500713" y="843093"/>
                    <a:pt x="4512715" y="835091"/>
                    <a:pt x="4522050" y="833757"/>
                  </a:cubicBezTo>
                  <a:cubicBezTo>
                    <a:pt x="4550055" y="829757"/>
                    <a:pt x="4575773" y="835663"/>
                    <a:pt x="4602824" y="848618"/>
                  </a:cubicBezTo>
                  <a:cubicBezTo>
                    <a:pt x="4628161" y="860810"/>
                    <a:pt x="4659786" y="859476"/>
                    <a:pt x="4688553" y="864238"/>
                  </a:cubicBezTo>
                  <a:cubicBezTo>
                    <a:pt x="4708936" y="867668"/>
                    <a:pt x="4729321" y="874716"/>
                    <a:pt x="4749895" y="874716"/>
                  </a:cubicBezTo>
                  <a:cubicBezTo>
                    <a:pt x="4775424" y="874716"/>
                    <a:pt x="4800761" y="868620"/>
                    <a:pt x="4826480" y="866334"/>
                  </a:cubicBezTo>
                  <a:cubicBezTo>
                    <a:pt x="4846482" y="864430"/>
                    <a:pt x="4866867" y="865192"/>
                    <a:pt x="4886870" y="862906"/>
                  </a:cubicBezTo>
                  <a:cubicBezTo>
                    <a:pt x="4903254" y="861190"/>
                    <a:pt x="4919447" y="856810"/>
                    <a:pt x="4935639" y="853190"/>
                  </a:cubicBezTo>
                  <a:cubicBezTo>
                    <a:pt x="4941546" y="851856"/>
                    <a:pt x="4947452" y="846711"/>
                    <a:pt x="4952784" y="847473"/>
                  </a:cubicBezTo>
                  <a:cubicBezTo>
                    <a:pt x="5005745" y="855666"/>
                    <a:pt x="5043847" y="819089"/>
                    <a:pt x="5088617" y="802896"/>
                  </a:cubicBezTo>
                  <a:cubicBezTo>
                    <a:pt x="5135672" y="785749"/>
                    <a:pt x="5181204" y="759461"/>
                    <a:pt x="5233781" y="767271"/>
                  </a:cubicBezTo>
                  <a:cubicBezTo>
                    <a:pt x="5265596" y="772033"/>
                    <a:pt x="5296267" y="783083"/>
                    <a:pt x="5327893" y="789752"/>
                  </a:cubicBezTo>
                  <a:cubicBezTo>
                    <a:pt x="5339132" y="792038"/>
                    <a:pt x="5351705" y="791656"/>
                    <a:pt x="5362946" y="789370"/>
                  </a:cubicBezTo>
                  <a:cubicBezTo>
                    <a:pt x="5417240" y="778891"/>
                    <a:pt x="5470771" y="777367"/>
                    <a:pt x="5524115" y="794514"/>
                  </a:cubicBezTo>
                  <a:cubicBezTo>
                    <a:pt x="5533257" y="797372"/>
                    <a:pt x="5542974" y="800038"/>
                    <a:pt x="5552500" y="800038"/>
                  </a:cubicBezTo>
                  <a:cubicBezTo>
                    <a:pt x="5604697" y="800038"/>
                    <a:pt x="5655944" y="796038"/>
                    <a:pt x="5705857" y="777367"/>
                  </a:cubicBezTo>
                  <a:cubicBezTo>
                    <a:pt x="5722622" y="771080"/>
                    <a:pt x="5743006" y="775081"/>
                    <a:pt x="5761485" y="773557"/>
                  </a:cubicBezTo>
                  <a:cubicBezTo>
                    <a:pt x="5778629" y="772224"/>
                    <a:pt x="5796156" y="771653"/>
                    <a:pt x="5812731" y="767271"/>
                  </a:cubicBezTo>
                  <a:cubicBezTo>
                    <a:pt x="5836925" y="760795"/>
                    <a:pt x="5859404" y="760033"/>
                    <a:pt x="5884361" y="765747"/>
                  </a:cubicBezTo>
                  <a:cubicBezTo>
                    <a:pt x="5908174" y="771080"/>
                    <a:pt x="5933892" y="768415"/>
                    <a:pt x="5958660" y="768605"/>
                  </a:cubicBezTo>
                  <a:cubicBezTo>
                    <a:pt x="5986282" y="768795"/>
                    <a:pt x="6013906" y="768984"/>
                    <a:pt x="6041528" y="768033"/>
                  </a:cubicBezTo>
                  <a:cubicBezTo>
                    <a:pt x="6052579" y="767653"/>
                    <a:pt x="6065151" y="760033"/>
                    <a:pt x="6074297" y="763081"/>
                  </a:cubicBezTo>
                  <a:cubicBezTo>
                    <a:pt x="6103824" y="773366"/>
                    <a:pt x="6133353" y="760985"/>
                    <a:pt x="6162880" y="766509"/>
                  </a:cubicBezTo>
                  <a:cubicBezTo>
                    <a:pt x="6177360" y="769367"/>
                    <a:pt x="6193743" y="761557"/>
                    <a:pt x="6209364" y="760795"/>
                  </a:cubicBezTo>
                  <a:cubicBezTo>
                    <a:pt x="6234892" y="759461"/>
                    <a:pt x="6260419" y="760033"/>
                    <a:pt x="6285948" y="759651"/>
                  </a:cubicBezTo>
                  <a:cubicBezTo>
                    <a:pt x="6294330" y="759461"/>
                    <a:pt x="6302523" y="758699"/>
                    <a:pt x="6310905" y="758316"/>
                  </a:cubicBezTo>
                  <a:cubicBezTo>
                    <a:pt x="6318335" y="757936"/>
                    <a:pt x="6326145" y="756222"/>
                    <a:pt x="6333194" y="757554"/>
                  </a:cubicBezTo>
                  <a:cubicBezTo>
                    <a:pt x="6358723" y="762318"/>
                    <a:pt x="6383869" y="770129"/>
                    <a:pt x="6409586" y="773177"/>
                  </a:cubicBezTo>
                  <a:cubicBezTo>
                    <a:pt x="6431875" y="775843"/>
                    <a:pt x="6454928" y="772224"/>
                    <a:pt x="6477407" y="774129"/>
                  </a:cubicBezTo>
                  <a:cubicBezTo>
                    <a:pt x="6517032" y="777367"/>
                    <a:pt x="6556657" y="783083"/>
                    <a:pt x="6596283" y="786703"/>
                  </a:cubicBezTo>
                  <a:cubicBezTo>
                    <a:pt x="6604857" y="787465"/>
                    <a:pt x="6613809" y="782701"/>
                    <a:pt x="6622573" y="782321"/>
                  </a:cubicBezTo>
                  <a:cubicBezTo>
                    <a:pt x="6650006" y="781369"/>
                    <a:pt x="6677439" y="781177"/>
                    <a:pt x="6704872" y="780607"/>
                  </a:cubicBezTo>
                  <a:cubicBezTo>
                    <a:pt x="6720493" y="780415"/>
                    <a:pt x="6736305" y="780987"/>
                    <a:pt x="6751738" y="779273"/>
                  </a:cubicBezTo>
                  <a:cubicBezTo>
                    <a:pt x="6772120" y="776987"/>
                    <a:pt x="6790599" y="773557"/>
                    <a:pt x="6809650" y="788417"/>
                  </a:cubicBezTo>
                  <a:cubicBezTo>
                    <a:pt x="6816984" y="794180"/>
                    <a:pt x="6824819" y="797942"/>
                    <a:pt x="6832976" y="800428"/>
                  </a:cubicBezTo>
                  <a:close/>
                </a:path>
              </a:pathLst>
            </a:custGeom>
            <a:blipFill dpi="0" rotWithShape="1">
              <a:blip r:embed="rId4">
                <a:alphaModFix amt="57000"/>
              </a:blip>
              <a:srcRect/>
              <a:tile tx="0" ty="0" sx="100000" sy="100000" flip="none" algn="tl"/>
            </a:blip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</p:grpSp>
      <p:sp>
        <p:nvSpPr>
          <p:cNvPr id="27" name="Content Placeholder 10">
            <a:extLst>
              <a:ext uri="{FF2B5EF4-FFF2-40B4-BE49-F238E27FC236}">
                <a16:creationId xmlns:a16="http://schemas.microsoft.com/office/drawing/2014/main" id="{E30F62A9-5E2C-EB73-C035-6F71A5719C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12740" y="5188646"/>
            <a:ext cx="7240615" cy="4422817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r>
              <a:rPr lang="en-US" sz="3900" dirty="0">
                <a:solidFill>
                  <a:schemeClr val="bg1">
                    <a:alpha val="80000"/>
                  </a:schemeClr>
                </a:solidFill>
              </a:rPr>
              <a:t>Currently 6,500 jobs.</a:t>
            </a:r>
            <a:endParaRPr lang="en-US" sz="3900" dirty="0">
              <a:solidFill>
                <a:schemeClr val="bg1">
                  <a:alpha val="80000"/>
                </a:schemeClr>
              </a:solidFill>
              <a:cs typeface="Calibri"/>
            </a:endParaRPr>
          </a:p>
          <a:p>
            <a:r>
              <a:rPr lang="en-US" sz="3900" dirty="0">
                <a:solidFill>
                  <a:schemeClr val="bg1">
                    <a:alpha val="80000"/>
                  </a:schemeClr>
                </a:solidFill>
              </a:rPr>
              <a:t>Lens Media potential 1,500 jobs.</a:t>
            </a:r>
            <a:endParaRPr lang="en-US" sz="3900" dirty="0">
              <a:solidFill>
                <a:schemeClr val="bg1">
                  <a:alpha val="80000"/>
                </a:schemeClr>
              </a:solidFill>
              <a:cs typeface="Calibri"/>
            </a:endParaRPr>
          </a:p>
          <a:p>
            <a:r>
              <a:rPr lang="en-US" sz="3900" dirty="0">
                <a:solidFill>
                  <a:schemeClr val="bg1">
                    <a:alpha val="80000"/>
                  </a:schemeClr>
                </a:solidFill>
              </a:rPr>
              <a:t>Pfizer – 500 jobs announced. </a:t>
            </a:r>
            <a:endParaRPr lang="en-US" sz="3900" dirty="0">
              <a:solidFill>
                <a:schemeClr val="bg1">
                  <a:alpha val="80000"/>
                </a:schemeClr>
              </a:solidFill>
              <a:cs typeface="Calibri"/>
            </a:endParaRPr>
          </a:p>
          <a:p>
            <a:r>
              <a:rPr lang="en-US" sz="3900" dirty="0">
                <a:solidFill>
                  <a:schemeClr val="bg1">
                    <a:alpha val="80000"/>
                  </a:schemeClr>
                </a:solidFill>
              </a:rPr>
              <a:t>Takeda 100 jobs announced.   </a:t>
            </a:r>
            <a:endParaRPr lang="en-US" sz="3900" dirty="0">
              <a:solidFill>
                <a:schemeClr val="bg1">
                  <a:alpha val="80000"/>
                </a:schemeClr>
              </a:solidFill>
              <a:cs typeface="Calibri"/>
            </a:endParaRPr>
          </a:p>
          <a:p>
            <a:r>
              <a:rPr lang="en-US" sz="3900" dirty="0">
                <a:solidFill>
                  <a:schemeClr val="bg1">
                    <a:alpha val="80000"/>
                  </a:schemeClr>
                </a:solidFill>
              </a:rPr>
              <a:t>New access road to additional 500 acres opened by Mayor. </a:t>
            </a:r>
            <a:endParaRPr lang="en-US" sz="3900" dirty="0">
              <a:solidFill>
                <a:schemeClr val="bg1">
                  <a:alpha val="80000"/>
                </a:schemeClr>
              </a:solidFill>
              <a:cs typeface="Calibri"/>
            </a:endParaRPr>
          </a:p>
          <a:p>
            <a:r>
              <a:rPr lang="en-US" sz="3900" dirty="0">
                <a:solidFill>
                  <a:schemeClr val="bg1">
                    <a:alpha val="80000"/>
                  </a:schemeClr>
                </a:solidFill>
              </a:rPr>
              <a:t>Medium to long term jobs projection 20,000.</a:t>
            </a:r>
            <a:endParaRPr lang="en-US" sz="3900" dirty="0">
              <a:solidFill>
                <a:schemeClr val="bg1">
                  <a:alpha val="80000"/>
                </a:schemeClr>
              </a:solidFill>
              <a:cs typeface="Calibri"/>
            </a:endParaRPr>
          </a:p>
          <a:p>
            <a:r>
              <a:rPr lang="en-US" sz="3900" dirty="0">
                <a:solidFill>
                  <a:schemeClr val="bg1">
                    <a:alpha val="80000"/>
                  </a:schemeClr>
                </a:solidFill>
              </a:rPr>
              <a:t>Looking at office potential in conjunction with Dart +. </a:t>
            </a:r>
            <a:endParaRPr lang="en-US" sz="3900" dirty="0">
              <a:solidFill>
                <a:schemeClr val="bg1">
                  <a:alpha val="80000"/>
                </a:schemeClr>
              </a:solidFill>
              <a:cs typeface="Calibri"/>
            </a:endParaRPr>
          </a:p>
          <a:p>
            <a:endParaRPr lang="en-US" sz="3900" dirty="0">
              <a:solidFill>
                <a:schemeClr val="bg1">
                  <a:alpha val="8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53403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FAFDC7E-F67C-4FEB-AE60-E2F4CC2398F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9083" t="17481" r="9916" b="13778"/>
          <a:stretch/>
        </p:blipFill>
        <p:spPr>
          <a:xfrm>
            <a:off x="0" y="398"/>
            <a:ext cx="20110887" cy="11308952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:a16="http://schemas.microsoft.com/office/drawing/2014/main" id="{A9F13EBC-CEFD-43BE-86F0-A0C1251BB3E3}"/>
              </a:ext>
            </a:extLst>
          </p:cNvPr>
          <p:cNvSpPr/>
          <p:nvPr/>
        </p:nvSpPr>
        <p:spPr>
          <a:xfrm>
            <a:off x="8952605" y="2747958"/>
            <a:ext cx="10983959" cy="2346525"/>
          </a:xfrm>
          <a:prstGeom prst="ellipse">
            <a:avLst/>
          </a:prstGeom>
          <a:noFill/>
          <a:ln w="76200">
            <a:solidFill>
              <a:schemeClr val="accent6">
                <a:lumMod val="60000"/>
                <a:lumOff val="4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2968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066DAF85-F8CF-4411-A4A9-1788846B1C64}"/>
              </a:ext>
            </a:extLst>
          </p:cNvPr>
          <p:cNvSpPr/>
          <p:nvPr/>
        </p:nvSpPr>
        <p:spPr>
          <a:xfrm>
            <a:off x="7774633" y="5310239"/>
            <a:ext cx="5622864" cy="4946390"/>
          </a:xfrm>
          <a:prstGeom prst="ellipse">
            <a:avLst/>
          </a:prstGeom>
          <a:noFill/>
          <a:ln w="76200">
            <a:solidFill>
              <a:schemeClr val="bg1">
                <a:lumMod val="9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2968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007EDDF-7599-4B3A-A7BE-D06A00F2D18A}"/>
              </a:ext>
            </a:extLst>
          </p:cNvPr>
          <p:cNvSpPr txBox="1"/>
          <p:nvPr/>
        </p:nvSpPr>
        <p:spPr>
          <a:xfrm>
            <a:off x="9187105" y="7928936"/>
            <a:ext cx="2660446" cy="1005788"/>
          </a:xfrm>
          <a:prstGeom prst="rect">
            <a:avLst/>
          </a:prstGeom>
          <a:solidFill>
            <a:schemeClr val="tx1">
              <a:alpha val="43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968" b="1">
                <a:solidFill>
                  <a:schemeClr val="bg1">
                    <a:lumMod val="95000"/>
                  </a:schemeClr>
                </a:solidFill>
              </a:rPr>
              <a:t>Grange Castle </a:t>
            </a:r>
          </a:p>
          <a:p>
            <a:pPr algn="ctr"/>
            <a:r>
              <a:rPr lang="en-GB" sz="2968" b="1">
                <a:solidFill>
                  <a:schemeClr val="bg1">
                    <a:lumMod val="95000"/>
                  </a:schemeClr>
                </a:solidFill>
              </a:rPr>
              <a:t>Business Park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7B0F612-1318-47B0-9855-8AA766CD333E}"/>
              </a:ext>
            </a:extLst>
          </p:cNvPr>
          <p:cNvSpPr txBox="1"/>
          <p:nvPr/>
        </p:nvSpPr>
        <p:spPr>
          <a:xfrm>
            <a:off x="1212023" y="8200145"/>
            <a:ext cx="4886759" cy="549061"/>
          </a:xfrm>
          <a:prstGeom prst="rect">
            <a:avLst/>
          </a:prstGeom>
          <a:solidFill>
            <a:schemeClr val="tx1">
              <a:alpha val="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968" b="1">
                <a:solidFill>
                  <a:schemeClr val="accent4"/>
                </a:solidFill>
              </a:rPr>
              <a:t>Grange Castle West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D5C72C98-D8CC-490B-9FB2-DA8E0FB234ED}"/>
              </a:ext>
            </a:extLst>
          </p:cNvPr>
          <p:cNvSpPr/>
          <p:nvPr/>
        </p:nvSpPr>
        <p:spPr>
          <a:xfrm>
            <a:off x="502604" y="6824075"/>
            <a:ext cx="6769427" cy="3361154"/>
          </a:xfrm>
          <a:prstGeom prst="ellipse">
            <a:avLst/>
          </a:prstGeom>
          <a:noFill/>
          <a:ln w="76200">
            <a:solidFill>
              <a:schemeClr val="accent4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2968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2A56711-E0C5-45D2-A9FD-658C315A42D9}"/>
              </a:ext>
            </a:extLst>
          </p:cNvPr>
          <p:cNvSpPr txBox="1"/>
          <p:nvPr/>
        </p:nvSpPr>
        <p:spPr>
          <a:xfrm>
            <a:off x="12001205" y="4026778"/>
            <a:ext cx="4886759" cy="549061"/>
          </a:xfrm>
          <a:prstGeom prst="rect">
            <a:avLst/>
          </a:prstGeom>
          <a:solidFill>
            <a:schemeClr val="tx1">
              <a:alpha val="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968" b="1" err="1">
                <a:solidFill>
                  <a:schemeClr val="accent6">
                    <a:lumMod val="60000"/>
                    <a:lumOff val="40000"/>
                  </a:schemeClr>
                </a:solidFill>
              </a:rPr>
              <a:t>Clonburris</a:t>
            </a:r>
            <a:r>
              <a:rPr lang="en-GB" sz="2968" b="1">
                <a:solidFill>
                  <a:schemeClr val="accent6">
                    <a:lumMod val="60000"/>
                    <a:lumOff val="40000"/>
                  </a:schemeClr>
                </a:solidFill>
              </a:rPr>
              <a:t> SDZ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EAF5D42-11CF-474B-B4E8-2ACE20AF726A}"/>
              </a:ext>
            </a:extLst>
          </p:cNvPr>
          <p:cNvSpPr/>
          <p:nvPr/>
        </p:nvSpPr>
        <p:spPr>
          <a:xfrm>
            <a:off x="13704295" y="3401339"/>
            <a:ext cx="469096" cy="51987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2968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EB6E183-CE43-4DB7-8215-B19441A60627}"/>
              </a:ext>
            </a:extLst>
          </p:cNvPr>
          <p:cNvSpPr/>
          <p:nvPr/>
        </p:nvSpPr>
        <p:spPr>
          <a:xfrm>
            <a:off x="4942258" y="2798739"/>
            <a:ext cx="469096" cy="51987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2968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D7B1D3E-179F-4AE9-87BE-2367936E671C}"/>
              </a:ext>
            </a:extLst>
          </p:cNvPr>
          <p:cNvSpPr/>
          <p:nvPr/>
        </p:nvSpPr>
        <p:spPr>
          <a:xfrm>
            <a:off x="19082141" y="3820175"/>
            <a:ext cx="469096" cy="519879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2968"/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17851B03-8533-4BE6-98CC-A58AD3C0B4B9}"/>
              </a:ext>
            </a:extLst>
          </p:cNvPr>
          <p:cNvSpPr/>
          <p:nvPr/>
        </p:nvSpPr>
        <p:spPr>
          <a:xfrm>
            <a:off x="2328725" y="1183482"/>
            <a:ext cx="6207141" cy="1601368"/>
          </a:xfrm>
          <a:prstGeom prst="roundRect">
            <a:avLst/>
          </a:prstGeom>
          <a:noFill/>
          <a:ln w="57150">
            <a:solidFill>
              <a:schemeClr val="accent2">
                <a:lumMod val="60000"/>
                <a:lumOff val="4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2968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3CEB8D6-B6C9-433B-B206-F7AF9B3BE86D}"/>
              </a:ext>
            </a:extLst>
          </p:cNvPr>
          <p:cNvSpPr txBox="1"/>
          <p:nvPr/>
        </p:nvSpPr>
        <p:spPr>
          <a:xfrm>
            <a:off x="3141270" y="1713301"/>
            <a:ext cx="4886759" cy="5490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968" b="1">
                <a:solidFill>
                  <a:schemeClr val="accent2">
                    <a:lumMod val="60000"/>
                    <a:lumOff val="40000"/>
                  </a:schemeClr>
                </a:solidFill>
              </a:rPr>
              <a:t>Adamstown SDZ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49C79AA-9286-432D-ABEA-C54825F2856C}"/>
              </a:ext>
            </a:extLst>
          </p:cNvPr>
          <p:cNvSpPr txBox="1"/>
          <p:nvPr/>
        </p:nvSpPr>
        <p:spPr>
          <a:xfrm>
            <a:off x="12606946" y="2895571"/>
            <a:ext cx="2663793" cy="396904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en-GB" sz="1979" b="1" err="1">
                <a:solidFill>
                  <a:schemeClr val="bg1"/>
                </a:solidFill>
              </a:rPr>
              <a:t>Kishogue</a:t>
            </a:r>
            <a:r>
              <a:rPr lang="en-GB" sz="1979" b="1">
                <a:solidFill>
                  <a:schemeClr val="bg1"/>
                </a:solidFill>
              </a:rPr>
              <a:t> Train Station</a:t>
            </a:r>
            <a:endParaRPr lang="en-IE" sz="1979" b="1">
              <a:solidFill>
                <a:schemeClr val="bg1"/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C29FF5C-4A22-48C2-9132-141D6B108CE1}"/>
              </a:ext>
            </a:extLst>
          </p:cNvPr>
          <p:cNvSpPr txBox="1"/>
          <p:nvPr/>
        </p:nvSpPr>
        <p:spPr>
          <a:xfrm>
            <a:off x="16818332" y="3414884"/>
            <a:ext cx="2831326" cy="396904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en-GB" sz="1979" b="1" err="1">
                <a:solidFill>
                  <a:schemeClr val="bg1"/>
                </a:solidFill>
              </a:rPr>
              <a:t>Clonburris</a:t>
            </a:r>
            <a:r>
              <a:rPr lang="en-GB" sz="1979" b="1">
                <a:solidFill>
                  <a:schemeClr val="bg1"/>
                </a:solidFill>
              </a:rPr>
              <a:t> Train Station</a:t>
            </a:r>
            <a:endParaRPr lang="en-IE" sz="1979" b="1">
              <a:solidFill>
                <a:schemeClr val="bg1"/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77633BE-8AB8-4185-8A93-FABC1559D8EF}"/>
              </a:ext>
            </a:extLst>
          </p:cNvPr>
          <p:cNvSpPr txBox="1"/>
          <p:nvPr/>
        </p:nvSpPr>
        <p:spPr>
          <a:xfrm>
            <a:off x="3604075" y="3314668"/>
            <a:ext cx="2972686" cy="396904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en-GB" sz="1979" b="1">
                <a:solidFill>
                  <a:schemeClr val="bg1"/>
                </a:solidFill>
              </a:rPr>
              <a:t>Adamstown Train Station</a:t>
            </a:r>
            <a:endParaRPr lang="en-IE" sz="1979" b="1">
              <a:solidFill>
                <a:schemeClr val="bg1"/>
              </a:solidFill>
            </a:endParaRP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A08C4147-E4A4-4C42-9CB2-4B6F017E53FF}"/>
              </a:ext>
            </a:extLst>
          </p:cNvPr>
          <p:cNvCxnSpPr>
            <a:cxnSpLocks/>
          </p:cNvCxnSpPr>
          <p:nvPr/>
        </p:nvCxnSpPr>
        <p:spPr>
          <a:xfrm>
            <a:off x="9365160" y="5077730"/>
            <a:ext cx="10745727" cy="560192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0F04A082-B9AF-4FF6-8E3E-23F280A73F7C}"/>
              </a:ext>
            </a:extLst>
          </p:cNvPr>
          <p:cNvCxnSpPr>
            <a:cxnSpLocks/>
          </p:cNvCxnSpPr>
          <p:nvPr/>
        </p:nvCxnSpPr>
        <p:spPr>
          <a:xfrm flipV="1">
            <a:off x="38490" y="5074865"/>
            <a:ext cx="9326670" cy="1393973"/>
          </a:xfrm>
          <a:prstGeom prst="line">
            <a:avLst/>
          </a:prstGeom>
          <a:ln w="28575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05E5FDD2-BA7A-47A1-B581-BFE5C3BB1D41}"/>
              </a:ext>
            </a:extLst>
          </p:cNvPr>
          <p:cNvSpPr txBox="1"/>
          <p:nvPr/>
        </p:nvSpPr>
        <p:spPr>
          <a:xfrm rot="185240">
            <a:off x="17496325" y="5651096"/>
            <a:ext cx="1820364" cy="396904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en-GB" sz="1979" b="1">
                <a:solidFill>
                  <a:srgbClr val="00B0F0"/>
                </a:solidFill>
              </a:rPr>
              <a:t>Grand Canal</a:t>
            </a:r>
            <a:endParaRPr lang="en-IE" sz="1979" b="1">
              <a:solidFill>
                <a:srgbClr val="00B0F0"/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DFF1A2D-2785-46C9-924A-70855D8B6364}"/>
              </a:ext>
            </a:extLst>
          </p:cNvPr>
          <p:cNvSpPr txBox="1"/>
          <p:nvPr/>
        </p:nvSpPr>
        <p:spPr>
          <a:xfrm rot="21130989">
            <a:off x="528826" y="5785798"/>
            <a:ext cx="1820364" cy="396904"/>
          </a:xfrm>
          <a:prstGeom prst="rect">
            <a:avLst/>
          </a:prstGeom>
          <a:noFill/>
          <a:ln w="28575">
            <a:noFill/>
          </a:ln>
        </p:spPr>
        <p:txBody>
          <a:bodyPr wrap="square" rtlCol="0">
            <a:spAutoFit/>
          </a:bodyPr>
          <a:lstStyle/>
          <a:p>
            <a:r>
              <a:rPr lang="en-GB" sz="1979" b="1">
                <a:solidFill>
                  <a:srgbClr val="00B0F0"/>
                </a:solidFill>
              </a:rPr>
              <a:t>Grand Canal</a:t>
            </a:r>
            <a:endParaRPr lang="en-IE" sz="1979" b="1">
              <a:solidFill>
                <a:srgbClr val="00B0F0"/>
              </a:solidFill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186B8189-701C-483F-BFB6-A2FD41023F36}"/>
              </a:ext>
            </a:extLst>
          </p:cNvPr>
          <p:cNvSpPr/>
          <p:nvPr/>
        </p:nvSpPr>
        <p:spPr>
          <a:xfrm>
            <a:off x="7606051" y="4648918"/>
            <a:ext cx="2613533" cy="680939"/>
          </a:xfrm>
          <a:prstGeom prst="ellipse">
            <a:avLst/>
          </a:prstGeom>
          <a:solidFill>
            <a:schemeClr val="tx1">
              <a:alpha val="33000"/>
            </a:schemeClr>
          </a:solidFill>
          <a:ln w="76200">
            <a:solidFill>
              <a:srgbClr val="00B0F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2968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2FF74583-0D47-4379-A3EB-E9663BDCAAAD}"/>
              </a:ext>
            </a:extLst>
          </p:cNvPr>
          <p:cNvSpPr txBox="1"/>
          <p:nvPr/>
        </p:nvSpPr>
        <p:spPr>
          <a:xfrm>
            <a:off x="7531494" y="4791483"/>
            <a:ext cx="2703045" cy="396904"/>
          </a:xfrm>
          <a:prstGeom prst="rect">
            <a:avLst/>
          </a:prstGeom>
          <a:solidFill>
            <a:schemeClr val="tx1">
              <a:alpha val="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1979" b="1">
                <a:solidFill>
                  <a:schemeClr val="bg1"/>
                </a:solidFill>
              </a:rPr>
              <a:t>12</a:t>
            </a:r>
            <a:r>
              <a:rPr lang="en-GB" sz="1979" b="1" baseline="30000">
                <a:solidFill>
                  <a:schemeClr val="bg1"/>
                </a:solidFill>
              </a:rPr>
              <a:t>th</a:t>
            </a:r>
            <a:r>
              <a:rPr lang="en-GB" sz="1979" b="1">
                <a:solidFill>
                  <a:schemeClr val="bg1"/>
                </a:solidFill>
              </a:rPr>
              <a:t> Lock Lands</a:t>
            </a: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3B0BEFDE-1D7C-4513-876C-DC8E7BA7570C}"/>
              </a:ext>
            </a:extLst>
          </p:cNvPr>
          <p:cNvSpPr/>
          <p:nvPr/>
        </p:nvSpPr>
        <p:spPr>
          <a:xfrm>
            <a:off x="10970615" y="5633659"/>
            <a:ext cx="876936" cy="604373"/>
          </a:xfrm>
          <a:prstGeom prst="ellipse">
            <a:avLst/>
          </a:prstGeom>
          <a:solidFill>
            <a:schemeClr val="tx1">
              <a:alpha val="33000"/>
            </a:schemeClr>
          </a:solidFill>
          <a:ln w="76200">
            <a:solidFill>
              <a:srgbClr val="FFFF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2968"/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838F3BC2-BDD1-421D-B674-2C50A6E83696}"/>
              </a:ext>
            </a:extLst>
          </p:cNvPr>
          <p:cNvSpPr txBox="1"/>
          <p:nvPr/>
        </p:nvSpPr>
        <p:spPr>
          <a:xfrm>
            <a:off x="9901537" y="6216513"/>
            <a:ext cx="3015092" cy="904222"/>
          </a:xfrm>
          <a:prstGeom prst="rect">
            <a:avLst/>
          </a:prstGeom>
          <a:solidFill>
            <a:schemeClr val="tx1">
              <a:alpha val="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638" b="1">
                <a:solidFill>
                  <a:srgbClr val="FFFF00"/>
                </a:solidFill>
              </a:rPr>
              <a:t>Grange Castle </a:t>
            </a:r>
          </a:p>
          <a:p>
            <a:pPr algn="ctr"/>
            <a:r>
              <a:rPr lang="en-GB" sz="2638" b="1">
                <a:solidFill>
                  <a:srgbClr val="FFFF00"/>
                </a:solidFill>
              </a:rPr>
              <a:t>Office Opportunity</a:t>
            </a:r>
          </a:p>
        </p:txBody>
      </p:sp>
    </p:spTree>
    <p:extLst>
      <p:ext uri="{BB962C8B-B14F-4D97-AF65-F5344CB8AC3E}">
        <p14:creationId xmlns:p14="http://schemas.microsoft.com/office/powerpoint/2010/main" val="31683836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Rectangle 19">
            <a:extLst>
              <a:ext uri="{FF2B5EF4-FFF2-40B4-BE49-F238E27FC236}">
                <a16:creationId xmlns:a16="http://schemas.microsoft.com/office/drawing/2014/main" id="{891401DC-7AF6-42FA-BE31-CF773B6C8B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121"/>
            <a:ext cx="20099073" cy="11309354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Content Placeholder 3">
            <a:extLst>
              <a:ext uri="{FF2B5EF4-FFF2-40B4-BE49-F238E27FC236}">
                <a16:creationId xmlns:a16="http://schemas.microsoft.com/office/drawing/2014/main" id="{3DC06443-B273-A922-4B69-C999FD78778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0509" t="42202" r="3323" b="8134"/>
          <a:stretch/>
        </p:blipFill>
        <p:spPr>
          <a:xfrm>
            <a:off x="1256686" y="570855"/>
            <a:ext cx="4188513" cy="2620289"/>
          </a:xfrm>
          <a:prstGeom prst="rect">
            <a:avLst/>
          </a:prstGeom>
        </p:spPr>
      </p:pic>
      <p:pic>
        <p:nvPicPr>
          <p:cNvPr id="6" name="Picture 5" descr="A picture containing outdoor, way, nature, sidewalk&#10;&#10;Description automatically generated">
            <a:extLst>
              <a:ext uri="{FF2B5EF4-FFF2-40B4-BE49-F238E27FC236}">
                <a16:creationId xmlns:a16="http://schemas.microsoft.com/office/drawing/2014/main" id="{BA58CB45-7BBC-08FB-FA91-458DFE5CE63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64424" y="698229"/>
            <a:ext cx="3325671" cy="2361226"/>
          </a:xfrm>
          <a:prstGeom prst="rect">
            <a:avLst/>
          </a:prstGeom>
        </p:spPr>
      </p:pic>
      <p:pic>
        <p:nvPicPr>
          <p:cNvPr id="10" name="Picture 9" descr="A road with grass and trees on the side&#10;&#10;Description automatically generated with medium confidence">
            <a:extLst>
              <a:ext uri="{FF2B5EF4-FFF2-40B4-BE49-F238E27FC236}">
                <a16:creationId xmlns:a16="http://schemas.microsoft.com/office/drawing/2014/main" id="{89F0616B-BCA6-B337-1F2E-6100A3185A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68875" y="570853"/>
            <a:ext cx="2727688" cy="2615974"/>
          </a:xfrm>
          <a:prstGeom prst="rect">
            <a:avLst/>
          </a:prstGeom>
        </p:spPr>
      </p:pic>
      <p:pic>
        <p:nvPicPr>
          <p:cNvPr id="5" name="Content Placeholder 4" descr="A picture containing sky, outdoor, green&#10;&#10;Description automatically generated">
            <a:extLst>
              <a:ext uri="{FF2B5EF4-FFF2-40B4-BE49-F238E27FC236}">
                <a16:creationId xmlns:a16="http://schemas.microsoft.com/office/drawing/2014/main" id="{9BF73D9B-D5FE-5387-295E-696833D82DA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0812" y="4351980"/>
            <a:ext cx="3940255" cy="2620270"/>
          </a:xfrm>
          <a:prstGeom prst="rect">
            <a:avLst/>
          </a:prstGeom>
        </p:spPr>
      </p:pic>
      <p:pic>
        <p:nvPicPr>
          <p:cNvPr id="13" name="Picture 12" descr="An aerial view of a town&#10;&#10;Description automatically generated with medium confidence">
            <a:extLst>
              <a:ext uri="{FF2B5EF4-FFF2-40B4-BE49-F238E27FC236}">
                <a16:creationId xmlns:a16="http://schemas.microsoft.com/office/drawing/2014/main" id="{08DE7719-BA46-2A68-1607-BF9C1C893D2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8395" y="8130819"/>
            <a:ext cx="4639873" cy="2609930"/>
          </a:xfrm>
          <a:prstGeom prst="rect">
            <a:avLst/>
          </a:prstGeom>
        </p:spPr>
      </p:pic>
      <p:sp>
        <p:nvSpPr>
          <p:cNvPr id="85" name="Rectangle 21">
            <a:extLst>
              <a:ext uri="{FF2B5EF4-FFF2-40B4-BE49-F238E27FC236}">
                <a16:creationId xmlns:a16="http://schemas.microsoft.com/office/drawing/2014/main" id="{2B7203F0-D9CB-4774-B9D4-B3AB625DFB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07129" y="3793927"/>
            <a:ext cx="13396972" cy="7515424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34E7045-579B-2D92-1E65-40B7EECC45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90586" y="4770083"/>
            <a:ext cx="11326068" cy="1676940"/>
          </a:xfrm>
        </p:spPr>
        <p:txBody>
          <a:bodyPr>
            <a:normAutofit/>
          </a:bodyPr>
          <a:lstStyle/>
          <a:p>
            <a:r>
              <a:rPr lang="en-GB" sz="5600" dirty="0">
                <a:solidFill>
                  <a:srgbClr val="FFFFFF"/>
                </a:solidFill>
              </a:rPr>
              <a:t>Village Enhancements and Aesthetics </a:t>
            </a:r>
            <a:endParaRPr lang="en-IE" sz="5600" dirty="0">
              <a:solidFill>
                <a:srgbClr val="FFFFFF"/>
              </a:solidFill>
            </a:endParaRPr>
          </a:p>
        </p:txBody>
      </p:sp>
      <p:cxnSp>
        <p:nvCxnSpPr>
          <p:cNvPr id="86" name="Straight Connector 23">
            <a:extLst>
              <a:ext uri="{FF2B5EF4-FFF2-40B4-BE49-F238E27FC236}">
                <a16:creationId xmlns:a16="http://schemas.microsoft.com/office/drawing/2014/main" id="{A88CB8AF-5631-45C6-BFEC-971C4D6E58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3769410"/>
            <a:ext cx="20099073" cy="0"/>
          </a:xfrm>
          <a:prstGeom prst="line">
            <a:avLst/>
          </a:prstGeom>
          <a:ln w="101600">
            <a:solidFill>
              <a:srgbClr val="4040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25">
            <a:extLst>
              <a:ext uri="{FF2B5EF4-FFF2-40B4-BE49-F238E27FC236}">
                <a16:creationId xmlns:a16="http://schemas.microsoft.com/office/drawing/2014/main" id="{9F2EA1AF-73AB-4FCB-B4EE-0E42E7250F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0" y="7538821"/>
            <a:ext cx="6701894" cy="0"/>
          </a:xfrm>
          <a:prstGeom prst="line">
            <a:avLst/>
          </a:prstGeom>
          <a:ln w="101600">
            <a:solidFill>
              <a:srgbClr val="4040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27">
            <a:extLst>
              <a:ext uri="{FF2B5EF4-FFF2-40B4-BE49-F238E27FC236}">
                <a16:creationId xmlns:a16="http://schemas.microsoft.com/office/drawing/2014/main" id="{65A18FBF-6157-4210-BEF2-9A6C31FA89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701892" y="-1121"/>
            <a:ext cx="0" cy="11309354"/>
          </a:xfrm>
          <a:prstGeom prst="line">
            <a:avLst/>
          </a:prstGeom>
          <a:ln w="101600">
            <a:solidFill>
              <a:srgbClr val="4040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29">
            <a:extLst>
              <a:ext uri="{FF2B5EF4-FFF2-40B4-BE49-F238E27FC236}">
                <a16:creationId xmlns:a16="http://schemas.microsoft.com/office/drawing/2014/main" id="{43C9CCA8-3CEC-4CD0-A624-A701C61251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192464" y="-1121"/>
            <a:ext cx="0" cy="3694387"/>
          </a:xfrm>
          <a:prstGeom prst="line">
            <a:avLst/>
          </a:prstGeom>
          <a:ln w="101600">
            <a:solidFill>
              <a:srgbClr val="4040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31">
            <a:extLst>
              <a:ext uri="{FF2B5EF4-FFF2-40B4-BE49-F238E27FC236}">
                <a16:creationId xmlns:a16="http://schemas.microsoft.com/office/drawing/2014/main" id="{DDFDA711-2183-447C-AA6C-B1B5643763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5683036" y="-1121"/>
            <a:ext cx="0" cy="3694387"/>
          </a:xfrm>
          <a:prstGeom prst="line">
            <a:avLst/>
          </a:prstGeom>
          <a:ln w="101600">
            <a:solidFill>
              <a:srgbClr val="40404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Content Placeholder 4" descr="A group of trees next to a road&#10;&#10;Description automatically generated with low confidence">
            <a:extLst>
              <a:ext uri="{FF2B5EF4-FFF2-40B4-BE49-F238E27FC236}">
                <a16:creationId xmlns:a16="http://schemas.microsoft.com/office/drawing/2014/main" id="{049573BC-FD75-7722-786C-EA0F360135F7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835" r="3" b="3"/>
          <a:stretch/>
        </p:blipFill>
        <p:spPr>
          <a:xfrm>
            <a:off x="16804647" y="570853"/>
            <a:ext cx="2239560" cy="2615964"/>
          </a:xfrm>
          <a:prstGeom prst="rect">
            <a:avLst/>
          </a:prstGeom>
        </p:spPr>
      </p:pic>
      <p:sp>
        <p:nvSpPr>
          <p:cNvPr id="91" name="Content Placeholder 16">
            <a:extLst>
              <a:ext uri="{FF2B5EF4-FFF2-40B4-BE49-F238E27FC236}">
                <a16:creationId xmlns:a16="http://schemas.microsoft.com/office/drawing/2014/main" id="{8E32D2DC-88A8-B914-E2DF-3E17677C21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95874" y="6763103"/>
            <a:ext cx="11326069" cy="3423164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 sz="3300" dirty="0" err="1">
                <a:solidFill>
                  <a:srgbClr val="FFFFFF"/>
                </a:solidFill>
              </a:rPr>
              <a:t>Saggart</a:t>
            </a:r>
            <a:r>
              <a:rPr lang="en-US" sz="3300" dirty="0">
                <a:solidFill>
                  <a:srgbClr val="FFFFFF"/>
                </a:solidFill>
              </a:rPr>
              <a:t> and Templeogue complete. </a:t>
            </a:r>
          </a:p>
          <a:p>
            <a:r>
              <a:rPr lang="en-US" sz="3300" dirty="0" err="1">
                <a:solidFill>
                  <a:srgbClr val="FFFFFF"/>
                </a:solidFill>
              </a:rPr>
              <a:t>Castletymon</a:t>
            </a:r>
            <a:r>
              <a:rPr lang="en-US" sz="3300" dirty="0">
                <a:solidFill>
                  <a:srgbClr val="FFFFFF"/>
                </a:solidFill>
              </a:rPr>
              <a:t> on site January 2023.</a:t>
            </a:r>
            <a:endParaRPr lang="en-US" sz="3300" dirty="0">
              <a:solidFill>
                <a:srgbClr val="FFFFFF"/>
              </a:solidFill>
              <a:cs typeface="Calibri"/>
            </a:endParaRPr>
          </a:p>
          <a:p>
            <a:r>
              <a:rPr lang="en-US" sz="3300" dirty="0">
                <a:solidFill>
                  <a:srgbClr val="FFFFFF"/>
                </a:solidFill>
              </a:rPr>
              <a:t>Rosemount District Enhancement Scheme about to commence design. </a:t>
            </a:r>
            <a:endParaRPr lang="en-US" sz="3300" dirty="0">
              <a:solidFill>
                <a:srgbClr val="FFFFFF"/>
              </a:solidFill>
              <a:cs typeface="Calibri"/>
            </a:endParaRPr>
          </a:p>
          <a:p>
            <a:r>
              <a:rPr lang="en-US" sz="3300" dirty="0">
                <a:solidFill>
                  <a:srgbClr val="FFFFFF"/>
                </a:solidFill>
              </a:rPr>
              <a:t>Clondalkin Village enhancements to be agreed with LAP. </a:t>
            </a:r>
            <a:endParaRPr lang="en-US" sz="3300" dirty="0">
              <a:solidFill>
                <a:srgbClr val="FFFFFF"/>
              </a:solidFill>
              <a:cs typeface="Calibri" panose="020F0502020204030204"/>
            </a:endParaRPr>
          </a:p>
          <a:p>
            <a:r>
              <a:rPr lang="en-US" sz="3300" dirty="0">
                <a:solidFill>
                  <a:srgbClr val="FFFFFF"/>
                </a:solidFill>
              </a:rPr>
              <a:t>Lucan on site January 2023. </a:t>
            </a:r>
          </a:p>
          <a:p>
            <a:r>
              <a:rPr lang="en-US" sz="3300" dirty="0">
                <a:solidFill>
                  <a:srgbClr val="FFFFFF"/>
                </a:solidFill>
              </a:rPr>
              <a:t>N81 – Phases 1&amp;2 complete – Phase 3 being scoped. </a:t>
            </a:r>
            <a:endParaRPr lang="en-US" sz="3300" dirty="0">
              <a:solidFill>
                <a:srgbClr val="FFFFFF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8697698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Rectangle 14">
            <a:extLst>
              <a:ext uri="{FF2B5EF4-FFF2-40B4-BE49-F238E27FC236}">
                <a16:creationId xmlns:a16="http://schemas.microsoft.com/office/drawing/2014/main" id="{A7AE9375-4664-4DB2-922D-2782A6E439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04100" cy="1130935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46520AA-AC2F-B167-E76A-7D896A1BD3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6060" y="1104755"/>
            <a:ext cx="6845327" cy="2185952"/>
          </a:xfrm>
        </p:spPr>
        <p:txBody>
          <a:bodyPr anchor="b">
            <a:norm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Community Facilities </a:t>
            </a:r>
            <a:endParaRPr lang="en-IE" dirty="0">
              <a:solidFill>
                <a:schemeClr val="bg1"/>
              </a:solidFill>
            </a:endParaRPr>
          </a:p>
        </p:txBody>
      </p:sp>
      <p:cxnSp>
        <p:nvCxnSpPr>
          <p:cNvPr id="49" name="Straight Connector 16">
            <a:extLst>
              <a:ext uri="{FF2B5EF4-FFF2-40B4-BE49-F238E27FC236}">
                <a16:creationId xmlns:a16="http://schemas.microsoft.com/office/drawing/2014/main" id="{EE504C98-6397-41C1-A8D8-2D9C4ED307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3" y="3341584"/>
            <a:ext cx="8981384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Content Placeholder 11">
            <a:extLst>
              <a:ext uri="{FF2B5EF4-FFF2-40B4-BE49-F238E27FC236}">
                <a16:creationId xmlns:a16="http://schemas.microsoft.com/office/drawing/2014/main" id="{3889CE94-F97D-3246-BC17-0053C52113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6060" y="3774455"/>
            <a:ext cx="6845327" cy="7061817"/>
          </a:xfrm>
        </p:spPr>
        <p:txBody>
          <a:bodyPr vert="horz" lIns="91440" tIns="45720" rIns="91440" bIns="45720" rtlCol="0" anchor="t">
            <a:normAutofit fontScale="85000" lnSpcReduction="10000"/>
          </a:bodyPr>
          <a:lstStyle/>
          <a:p>
            <a:r>
              <a:rPr lang="en-US" sz="3300" dirty="0">
                <a:solidFill>
                  <a:schemeClr val="bg1"/>
                </a:solidFill>
              </a:rPr>
              <a:t>Lucan Pool and Leisure – summer 2023.</a:t>
            </a:r>
            <a:endParaRPr lang="en-US" sz="3300" dirty="0">
              <a:solidFill>
                <a:schemeClr val="bg1"/>
              </a:solidFill>
              <a:cs typeface="Calibri"/>
            </a:endParaRPr>
          </a:p>
          <a:p>
            <a:r>
              <a:rPr lang="en-US" sz="3300" dirty="0">
                <a:solidFill>
                  <a:schemeClr val="bg1"/>
                </a:solidFill>
              </a:rPr>
              <a:t>Templeogue Intergenerational Facility – retender.</a:t>
            </a:r>
            <a:endParaRPr lang="en-US" sz="3300" dirty="0">
              <a:solidFill>
                <a:schemeClr val="bg1"/>
              </a:solidFill>
              <a:cs typeface="Calibri"/>
            </a:endParaRPr>
          </a:p>
          <a:p>
            <a:r>
              <a:rPr lang="en-US" sz="3300" dirty="0" err="1">
                <a:solidFill>
                  <a:schemeClr val="bg1"/>
                </a:solidFill>
              </a:rPr>
              <a:t>Saggart</a:t>
            </a:r>
            <a:r>
              <a:rPr lang="en-US" sz="3300" dirty="0">
                <a:solidFill>
                  <a:schemeClr val="bg1"/>
                </a:solidFill>
              </a:rPr>
              <a:t> Community Centre – onsite. </a:t>
            </a:r>
            <a:endParaRPr lang="en-US" sz="3300" dirty="0">
              <a:solidFill>
                <a:schemeClr val="bg1"/>
              </a:solidFill>
              <a:cs typeface="Calibri"/>
            </a:endParaRPr>
          </a:p>
          <a:p>
            <a:r>
              <a:rPr lang="en-US" sz="3300" dirty="0">
                <a:solidFill>
                  <a:schemeClr val="bg1"/>
                </a:solidFill>
              </a:rPr>
              <a:t>Adamstown Library – agree proposal with elected members in new year. </a:t>
            </a:r>
            <a:endParaRPr lang="en-US" sz="3300" dirty="0">
              <a:solidFill>
                <a:schemeClr val="bg1"/>
              </a:solidFill>
              <a:cs typeface="Calibri"/>
            </a:endParaRPr>
          </a:p>
          <a:p>
            <a:r>
              <a:rPr lang="en-US" sz="3300" dirty="0">
                <a:solidFill>
                  <a:schemeClr val="bg1"/>
                </a:solidFill>
              </a:rPr>
              <a:t>Citywest Community Centre – site agreed in principle. </a:t>
            </a:r>
            <a:endParaRPr lang="en-US" sz="3300" dirty="0">
              <a:solidFill>
                <a:schemeClr val="bg1"/>
              </a:solidFill>
              <a:cs typeface="Calibri"/>
            </a:endParaRPr>
          </a:p>
          <a:p>
            <a:r>
              <a:rPr lang="en-US" sz="3300" dirty="0">
                <a:solidFill>
                  <a:schemeClr val="bg1"/>
                </a:solidFill>
              </a:rPr>
              <a:t>Newcastle Community Centre – Part 8 imminent .   </a:t>
            </a:r>
            <a:endParaRPr lang="en-US" sz="3300" dirty="0">
              <a:solidFill>
                <a:schemeClr val="bg1"/>
              </a:solidFill>
              <a:cs typeface="Calibri"/>
            </a:endParaRPr>
          </a:p>
          <a:p>
            <a:r>
              <a:rPr lang="en-US" sz="3300" dirty="0">
                <a:solidFill>
                  <a:schemeClr val="bg1"/>
                </a:solidFill>
              </a:rPr>
              <a:t>Citywest Library – EOI sought for design build.</a:t>
            </a:r>
            <a:endParaRPr lang="en-US" sz="3300" dirty="0">
              <a:solidFill>
                <a:schemeClr val="bg1"/>
              </a:solidFill>
              <a:cs typeface="Calibri"/>
            </a:endParaRPr>
          </a:p>
          <a:p>
            <a:r>
              <a:rPr lang="en-US" sz="3300" dirty="0">
                <a:solidFill>
                  <a:schemeClr val="bg1"/>
                </a:solidFill>
              </a:rPr>
              <a:t>Clondalkin Active Aged – Open early 2023. </a:t>
            </a:r>
            <a:endParaRPr lang="en-US" sz="3300" dirty="0">
              <a:solidFill>
                <a:schemeClr val="bg1"/>
              </a:solidFill>
              <a:cs typeface="Calibri"/>
            </a:endParaRPr>
          </a:p>
          <a:p>
            <a:r>
              <a:rPr lang="en-US" sz="3300" dirty="0" err="1">
                <a:solidFill>
                  <a:schemeClr val="bg1"/>
                </a:solidFill>
              </a:rPr>
              <a:t>Balgaddy</a:t>
            </a:r>
            <a:r>
              <a:rPr lang="en-US" sz="3300" dirty="0">
                <a:solidFill>
                  <a:schemeClr val="bg1"/>
                </a:solidFill>
              </a:rPr>
              <a:t>, Killinarden, </a:t>
            </a:r>
            <a:r>
              <a:rPr lang="en-US" sz="3300" dirty="0" err="1">
                <a:solidFill>
                  <a:schemeClr val="bg1"/>
                </a:solidFill>
              </a:rPr>
              <a:t>Kilcarbery</a:t>
            </a:r>
            <a:r>
              <a:rPr lang="en-US" sz="3300" dirty="0">
                <a:solidFill>
                  <a:schemeClr val="bg1"/>
                </a:solidFill>
              </a:rPr>
              <a:t>, </a:t>
            </a:r>
            <a:r>
              <a:rPr lang="en-US" sz="3300" dirty="0" err="1">
                <a:solidFill>
                  <a:schemeClr val="bg1"/>
                </a:solidFill>
              </a:rPr>
              <a:t>Ballycullen</a:t>
            </a:r>
            <a:r>
              <a:rPr lang="en-US" sz="3300" dirty="0">
                <a:solidFill>
                  <a:schemeClr val="bg1"/>
                </a:solidFill>
              </a:rPr>
              <a:t> – all advanced in planning. </a:t>
            </a:r>
            <a:endParaRPr lang="en-US" sz="3300" dirty="0">
              <a:solidFill>
                <a:schemeClr val="bg1"/>
              </a:solidFill>
              <a:cs typeface="Calibri"/>
            </a:endParaRPr>
          </a:p>
          <a:p>
            <a:r>
              <a:rPr lang="en-US" sz="3300" dirty="0">
                <a:solidFill>
                  <a:schemeClr val="bg1"/>
                </a:solidFill>
              </a:rPr>
              <a:t>Rathcoole Courthouse – onsite. </a:t>
            </a:r>
            <a:endParaRPr lang="en-US" sz="3300" dirty="0">
              <a:solidFill>
                <a:schemeClr val="bg1"/>
              </a:solidFill>
              <a:cs typeface="Calibri"/>
            </a:endParaRPr>
          </a:p>
          <a:p>
            <a:endParaRPr lang="en-US" sz="3300" dirty="0">
              <a:solidFill>
                <a:schemeClr val="bg1"/>
              </a:solidFill>
            </a:endParaRPr>
          </a:p>
        </p:txBody>
      </p:sp>
      <p:pic>
        <p:nvPicPr>
          <p:cNvPr id="4" name="Content Placeholder 3" descr="A picture containing sky, outdoor, transport, railroad&#10;&#10;Description automatically generated">
            <a:extLst>
              <a:ext uri="{FF2B5EF4-FFF2-40B4-BE49-F238E27FC236}">
                <a16:creationId xmlns:a16="http://schemas.microsoft.com/office/drawing/2014/main" id="{5B0DB1EF-9B01-6A9B-172A-FDE9EBC2026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216"/>
          <a:stretch/>
        </p:blipFill>
        <p:spPr>
          <a:xfrm>
            <a:off x="9579875" y="2500636"/>
            <a:ext cx="4900375" cy="2785275"/>
          </a:xfrm>
          <a:prstGeom prst="rect">
            <a:avLst/>
          </a:prstGeom>
        </p:spPr>
      </p:pic>
      <p:pic>
        <p:nvPicPr>
          <p:cNvPr id="8" name="Picture 7" descr="A group of people standing outside a building&#10;&#10;Description automatically generated with medium confidence">
            <a:extLst>
              <a:ext uri="{FF2B5EF4-FFF2-40B4-BE49-F238E27FC236}">
                <a16:creationId xmlns:a16="http://schemas.microsoft.com/office/drawing/2014/main" id="{CA90E553-C5C2-ECE3-D87A-C179515FC4F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98815" y="2014912"/>
            <a:ext cx="4900375" cy="3271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7B6A6AE-7FB1-E803-BFB4-487A016407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79875" y="5626233"/>
            <a:ext cx="4900375" cy="2780963"/>
          </a:xfrm>
          <a:prstGeom prst="rect">
            <a:avLst/>
          </a:prstGeom>
        </p:spPr>
      </p:pic>
      <p:pic>
        <p:nvPicPr>
          <p:cNvPr id="6" name="Picture 5" descr="A house with trees in the background&#10;&#10;Description automatically generated">
            <a:extLst>
              <a:ext uri="{FF2B5EF4-FFF2-40B4-BE49-F238E27FC236}">
                <a16:creationId xmlns:a16="http://schemas.microsoft.com/office/drawing/2014/main" id="{17E60FF6-4D8A-C6C7-DFD9-3F3E0FFBADB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05" b="-5"/>
          <a:stretch/>
        </p:blipFill>
        <p:spPr>
          <a:xfrm>
            <a:off x="14798815" y="5626233"/>
            <a:ext cx="4900375" cy="2781649"/>
          </a:xfrm>
          <a:prstGeom prst="rect">
            <a:avLst/>
          </a:prstGeom>
        </p:spPr>
      </p:pic>
      <p:cxnSp>
        <p:nvCxnSpPr>
          <p:cNvPr id="51" name="Straight Connector 18">
            <a:extLst>
              <a:ext uri="{FF2B5EF4-FFF2-40B4-BE49-F238E27FC236}">
                <a16:creationId xmlns:a16="http://schemas.microsoft.com/office/drawing/2014/main" id="{B7188D9B-1674-419B-A379-D1632A7EC3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9505615" y="0"/>
            <a:ext cx="0" cy="1130935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13405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6">
            <a:extLst>
              <a:ext uri="{FF2B5EF4-FFF2-40B4-BE49-F238E27FC236}">
                <a16:creationId xmlns:a16="http://schemas.microsoft.com/office/drawing/2014/main" id="{0EFD753D-6A49-46DD-9E82-AA6E2C62B4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04100" cy="113093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18">
            <a:extLst>
              <a:ext uri="{FF2B5EF4-FFF2-40B4-BE49-F238E27FC236}">
                <a16:creationId xmlns:a16="http://schemas.microsoft.com/office/drawing/2014/main" id="{138A5824-1F4A-4EE7-BC13-5BB48FC080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7739" y="530559"/>
            <a:ext cx="7533663" cy="10212061"/>
          </a:xfrm>
          <a:prstGeom prst="rect">
            <a:avLst/>
          </a:prstGeom>
          <a:solidFill>
            <a:srgbClr val="3336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09727C-F0AF-8B80-FFEE-792E0B5CD8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6292" y="1051322"/>
            <a:ext cx="5950919" cy="2788573"/>
          </a:xfrm>
        </p:spPr>
        <p:txBody>
          <a:bodyPr anchor="b">
            <a:normAutofit/>
          </a:bodyPr>
          <a:lstStyle/>
          <a:p>
            <a:r>
              <a:rPr lang="en-GB" sz="5900" dirty="0">
                <a:solidFill>
                  <a:srgbClr val="FFFFFF"/>
                </a:solidFill>
              </a:rPr>
              <a:t>Parks, Pitches, Playgrounds &amp; Pavilions.</a:t>
            </a:r>
            <a:endParaRPr lang="en-IE" sz="5900" dirty="0">
              <a:solidFill>
                <a:srgbClr val="FFFFFF"/>
              </a:solidFill>
            </a:endParaRPr>
          </a:p>
        </p:txBody>
      </p:sp>
      <p:pic>
        <p:nvPicPr>
          <p:cNvPr id="6" name="Picture 5" descr="A group of people sitting in the grass&#10;&#10;Description automatically generated">
            <a:extLst>
              <a:ext uri="{FF2B5EF4-FFF2-40B4-BE49-F238E27FC236}">
                <a16:creationId xmlns:a16="http://schemas.microsoft.com/office/drawing/2014/main" id="{E2790027-7642-BD6C-7EDC-1DCD30E43E2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5" r="9987" b="-2"/>
          <a:stretch/>
        </p:blipFill>
        <p:spPr>
          <a:xfrm>
            <a:off x="8192437" y="537441"/>
            <a:ext cx="3709206" cy="3302454"/>
          </a:xfrm>
          <a:prstGeom prst="rect">
            <a:avLst/>
          </a:prstGeom>
        </p:spPr>
      </p:pic>
      <p:pic>
        <p:nvPicPr>
          <p:cNvPr id="5" name="Picture 4" descr="A picture containing grass, sky, outdoor, field&#10;&#10;Description automatically generated">
            <a:extLst>
              <a:ext uri="{FF2B5EF4-FFF2-40B4-BE49-F238E27FC236}">
                <a16:creationId xmlns:a16="http://schemas.microsoft.com/office/drawing/2014/main" id="{31D26E36-C5C3-1D8F-F32E-9273CD91627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30" r="14255" b="2"/>
          <a:stretch/>
        </p:blipFill>
        <p:spPr>
          <a:xfrm>
            <a:off x="12029485" y="537443"/>
            <a:ext cx="3709208" cy="3296042"/>
          </a:xfrm>
          <a:prstGeom prst="rect">
            <a:avLst/>
          </a:prstGeom>
        </p:spPr>
      </p:pic>
      <p:pic>
        <p:nvPicPr>
          <p:cNvPr id="7" name="Picture 6" descr="A solar panel on a roof&#10;&#10;Description automatically generated with medium confidence">
            <a:extLst>
              <a:ext uri="{FF2B5EF4-FFF2-40B4-BE49-F238E27FC236}">
                <a16:creationId xmlns:a16="http://schemas.microsoft.com/office/drawing/2014/main" id="{486547F6-8C3B-36A9-11A6-E019589899B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81" r="10916" b="-2"/>
          <a:stretch/>
        </p:blipFill>
        <p:spPr>
          <a:xfrm>
            <a:off x="15866539" y="543853"/>
            <a:ext cx="3699806" cy="3302453"/>
          </a:xfrm>
          <a:prstGeom prst="rect">
            <a:avLst/>
          </a:prstGeom>
        </p:spPr>
      </p:pic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FEF0FB38-B1BB-AD72-3A64-F278377124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6290" y="4080238"/>
            <a:ext cx="5949327" cy="6063905"/>
          </a:xfrm>
        </p:spPr>
        <p:txBody>
          <a:bodyPr anchor="t">
            <a:normAutofit fontScale="25000" lnSpcReduction="20000"/>
          </a:bodyPr>
          <a:lstStyle/>
          <a:p>
            <a:r>
              <a:rPr lang="en-GB" sz="9600" dirty="0" err="1">
                <a:solidFill>
                  <a:srgbClr val="FFFFFF"/>
                </a:solidFill>
              </a:rPr>
              <a:t>Playspace</a:t>
            </a:r>
            <a:r>
              <a:rPr lang="en-GB" sz="9600" dirty="0">
                <a:solidFill>
                  <a:srgbClr val="FFFFFF"/>
                </a:solidFill>
              </a:rPr>
              <a:t> Programme largely complete for now.</a:t>
            </a:r>
            <a:endParaRPr lang="en-GB" sz="9600" dirty="0">
              <a:solidFill>
                <a:srgbClr val="FFFFFF"/>
              </a:solidFill>
              <a:cs typeface="Calibri"/>
            </a:endParaRPr>
          </a:p>
          <a:p>
            <a:r>
              <a:rPr lang="en-GB" sz="9600" dirty="0">
                <a:solidFill>
                  <a:srgbClr val="FFFFFF"/>
                </a:solidFill>
              </a:rPr>
              <a:t>Teen spaces – </a:t>
            </a:r>
            <a:r>
              <a:rPr lang="en-GB" sz="9600" dirty="0" err="1">
                <a:solidFill>
                  <a:srgbClr val="FFFFFF"/>
                </a:solidFill>
              </a:rPr>
              <a:t>Collinstown</a:t>
            </a:r>
            <a:r>
              <a:rPr lang="en-GB" sz="9600" dirty="0">
                <a:solidFill>
                  <a:srgbClr val="FFFFFF"/>
                </a:solidFill>
              </a:rPr>
              <a:t>, </a:t>
            </a:r>
            <a:r>
              <a:rPr lang="en-GB" sz="9600" dirty="0" err="1">
                <a:solidFill>
                  <a:srgbClr val="FFFFFF"/>
                </a:solidFill>
              </a:rPr>
              <a:t>Ballycragh</a:t>
            </a:r>
            <a:r>
              <a:rPr lang="en-GB" sz="9600" dirty="0">
                <a:solidFill>
                  <a:srgbClr val="FFFFFF"/>
                </a:solidFill>
              </a:rPr>
              <a:t>, Tandy’s Lane, Esker completed. Next up </a:t>
            </a:r>
            <a:r>
              <a:rPr lang="en-GB" sz="9600" dirty="0" err="1">
                <a:solidFill>
                  <a:srgbClr val="FFFFFF"/>
                </a:solidFill>
              </a:rPr>
              <a:t>Griffeen</a:t>
            </a:r>
            <a:r>
              <a:rPr lang="en-GB" sz="9600" dirty="0">
                <a:solidFill>
                  <a:srgbClr val="FFFFFF"/>
                </a:solidFill>
              </a:rPr>
              <a:t> Valley and Bancroft.</a:t>
            </a:r>
            <a:endParaRPr lang="en-GB" sz="9600" dirty="0">
              <a:solidFill>
                <a:srgbClr val="FFFFFF"/>
              </a:solidFill>
              <a:cs typeface="Calibri"/>
            </a:endParaRPr>
          </a:p>
          <a:p>
            <a:r>
              <a:rPr lang="en-GB" sz="9600" dirty="0" err="1">
                <a:solidFill>
                  <a:srgbClr val="FFFFFF"/>
                </a:solidFill>
              </a:rPr>
              <a:t>Pavillions</a:t>
            </a:r>
            <a:r>
              <a:rPr lang="en-GB" sz="9600" dirty="0">
                <a:solidFill>
                  <a:srgbClr val="FFFFFF"/>
                </a:solidFill>
              </a:rPr>
              <a:t> – </a:t>
            </a:r>
            <a:r>
              <a:rPr lang="en-GB" sz="9600" dirty="0" err="1">
                <a:solidFill>
                  <a:srgbClr val="FFFFFF"/>
                </a:solidFill>
              </a:rPr>
              <a:t>Griffeen</a:t>
            </a:r>
            <a:r>
              <a:rPr lang="en-GB" sz="9600" dirty="0">
                <a:solidFill>
                  <a:srgbClr val="FFFFFF"/>
                </a:solidFill>
              </a:rPr>
              <a:t> and Corkagh to be retendered. </a:t>
            </a:r>
          </a:p>
          <a:p>
            <a:r>
              <a:rPr lang="en-GB" sz="9600" dirty="0">
                <a:solidFill>
                  <a:srgbClr val="FFFFFF"/>
                </a:solidFill>
              </a:rPr>
              <a:t>Airlie Park – opening February next.</a:t>
            </a:r>
            <a:endParaRPr lang="en-GB" sz="9600" dirty="0">
              <a:solidFill>
                <a:srgbClr val="FFFFFF"/>
              </a:solidFill>
              <a:cs typeface="Calibri"/>
            </a:endParaRPr>
          </a:p>
          <a:p>
            <a:r>
              <a:rPr lang="en-GB" sz="9600" dirty="0">
                <a:solidFill>
                  <a:srgbClr val="FFFFFF"/>
                </a:solidFill>
              </a:rPr>
              <a:t>Killinarden Park – on site January 2023. </a:t>
            </a:r>
            <a:endParaRPr lang="en-GB" sz="9600" dirty="0">
              <a:solidFill>
                <a:srgbClr val="FFFFFF"/>
              </a:solidFill>
              <a:cs typeface="Calibri"/>
            </a:endParaRPr>
          </a:p>
          <a:p>
            <a:r>
              <a:rPr lang="en-GB" sz="9600" dirty="0">
                <a:solidFill>
                  <a:srgbClr val="FFFFFF"/>
                </a:solidFill>
              </a:rPr>
              <a:t>St. Cuthberts Park – part 8 approved</a:t>
            </a:r>
          </a:p>
          <a:p>
            <a:r>
              <a:rPr lang="en-GB" sz="9600" dirty="0" err="1">
                <a:solidFill>
                  <a:srgbClr val="FFFFFF"/>
                </a:solidFill>
              </a:rPr>
              <a:t>Quarryvale</a:t>
            </a:r>
            <a:r>
              <a:rPr lang="en-GB" sz="9600" dirty="0">
                <a:solidFill>
                  <a:srgbClr val="FFFFFF"/>
                </a:solidFill>
              </a:rPr>
              <a:t> and </a:t>
            </a:r>
            <a:r>
              <a:rPr lang="en-GB" sz="9600" dirty="0" err="1">
                <a:solidFill>
                  <a:srgbClr val="FFFFFF"/>
                </a:solidFill>
              </a:rPr>
              <a:t>Jobstown</a:t>
            </a:r>
            <a:r>
              <a:rPr lang="en-GB" sz="9600" dirty="0">
                <a:solidFill>
                  <a:srgbClr val="FFFFFF"/>
                </a:solidFill>
              </a:rPr>
              <a:t> – tender for consultants early new year.</a:t>
            </a:r>
            <a:endParaRPr lang="en-GB" sz="9600">
              <a:solidFill>
                <a:srgbClr val="FFFFFF"/>
              </a:solidFill>
              <a:cs typeface="Calibri"/>
            </a:endParaRPr>
          </a:p>
          <a:p>
            <a:r>
              <a:rPr lang="en-GB" sz="9600" dirty="0">
                <a:solidFill>
                  <a:srgbClr val="FFFFFF"/>
                </a:solidFill>
              </a:rPr>
              <a:t>Corkagh Park Hub etc. – €5m construction to commence in March. </a:t>
            </a:r>
            <a:endParaRPr lang="en-GB" sz="9600">
              <a:solidFill>
                <a:srgbClr val="FFFFFF"/>
              </a:solidFill>
              <a:cs typeface="Calibri"/>
            </a:endParaRPr>
          </a:p>
          <a:p>
            <a:r>
              <a:rPr lang="en-GB" sz="9600" dirty="0">
                <a:solidFill>
                  <a:srgbClr val="FFFFFF"/>
                </a:solidFill>
              </a:rPr>
              <a:t>Mount Carmel Phase 3 – onsite. </a:t>
            </a:r>
            <a:endParaRPr lang="en-GB" sz="9600" dirty="0">
              <a:solidFill>
                <a:srgbClr val="FFFFFF"/>
              </a:solidFill>
              <a:cs typeface="Calibri"/>
            </a:endParaRPr>
          </a:p>
          <a:p>
            <a:r>
              <a:rPr lang="en-GB" sz="9600" dirty="0">
                <a:solidFill>
                  <a:srgbClr val="FFFFFF"/>
                </a:solidFill>
              </a:rPr>
              <a:t>Sean Walsh Astro – onsite January 2023.</a:t>
            </a:r>
            <a:endParaRPr lang="en-GB" sz="9600" dirty="0">
              <a:solidFill>
                <a:srgbClr val="FFFFFF"/>
              </a:solidFill>
              <a:cs typeface="Calibri"/>
            </a:endParaRPr>
          </a:p>
          <a:p>
            <a:r>
              <a:rPr lang="en-GB" sz="9600" dirty="0">
                <a:solidFill>
                  <a:srgbClr val="FFFFFF"/>
                </a:solidFill>
              </a:rPr>
              <a:t> Astro East of M50  under assessment. </a:t>
            </a:r>
          </a:p>
          <a:p>
            <a:r>
              <a:rPr lang="en-GB" sz="9600" dirty="0">
                <a:solidFill>
                  <a:srgbClr val="FFFFFF"/>
                </a:solidFill>
              </a:rPr>
              <a:t>Whitestown Stream amenity – onsite. </a:t>
            </a:r>
            <a:endParaRPr lang="en-GB" sz="9600" dirty="0">
              <a:solidFill>
                <a:srgbClr val="FFFFFF"/>
              </a:solidFill>
              <a:cs typeface="Calibri"/>
            </a:endParaRPr>
          </a:p>
          <a:p>
            <a:pPr marL="0" indent="0">
              <a:buNone/>
            </a:pPr>
            <a:r>
              <a:rPr lang="en-GB" sz="3300" dirty="0">
                <a:solidFill>
                  <a:srgbClr val="FFFFFF"/>
                </a:solidFill>
              </a:rPr>
              <a:t> </a:t>
            </a:r>
            <a:endParaRPr lang="en-IE" sz="3300" dirty="0">
              <a:solidFill>
                <a:srgbClr val="FFFFFF"/>
              </a:solidFill>
            </a:endParaRPr>
          </a:p>
        </p:txBody>
      </p:sp>
      <p:pic>
        <p:nvPicPr>
          <p:cNvPr id="9" name="Content Placeholder 4" descr="Map&#10;&#10;Description automatically generated">
            <a:extLst>
              <a:ext uri="{FF2B5EF4-FFF2-40B4-BE49-F238E27FC236}">
                <a16:creationId xmlns:a16="http://schemas.microsoft.com/office/drawing/2014/main" id="{327FA627-0FD1-EC55-D198-4218C7C66E9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204" r="6573" b="-2"/>
          <a:stretch/>
        </p:blipFill>
        <p:spPr>
          <a:xfrm>
            <a:off x="8192435" y="3980554"/>
            <a:ext cx="3709207" cy="3312586"/>
          </a:xfrm>
          <a:prstGeom prst="rect">
            <a:avLst/>
          </a:prstGeom>
        </p:spPr>
      </p:pic>
      <p:pic>
        <p:nvPicPr>
          <p:cNvPr id="8" name="Content Placeholder 10" descr="A picture containing grass, way, track, outdoor&#10;&#10;Description automatically generated">
            <a:extLst>
              <a:ext uri="{FF2B5EF4-FFF2-40B4-BE49-F238E27FC236}">
                <a16:creationId xmlns:a16="http://schemas.microsoft.com/office/drawing/2014/main" id="{C3183C52-4D62-207B-0458-5D433EE71FEE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686" r="8574" b="2"/>
          <a:stretch/>
        </p:blipFill>
        <p:spPr>
          <a:xfrm>
            <a:off x="8206298" y="7430033"/>
            <a:ext cx="3709206" cy="3312587"/>
          </a:xfrm>
          <a:prstGeom prst="rect">
            <a:avLst/>
          </a:prstGeom>
        </p:spPr>
      </p:pic>
      <p:pic>
        <p:nvPicPr>
          <p:cNvPr id="10" name="Content Placeholder 4" descr="A close up of a map&#10;&#10;Description automatically generated">
            <a:extLst>
              <a:ext uri="{FF2B5EF4-FFF2-40B4-BE49-F238E27FC236}">
                <a16:creationId xmlns:a16="http://schemas.microsoft.com/office/drawing/2014/main" id="{5D622736-F984-EAF6-912E-7619368BBD71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1556" b="-2"/>
          <a:stretch/>
        </p:blipFill>
        <p:spPr>
          <a:xfrm>
            <a:off x="12029485" y="3967731"/>
            <a:ext cx="7536856" cy="6797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68869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0EFD753D-6A49-46DD-9E82-AA6E2C62B4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04100" cy="113093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38A5824-1F4A-4EE7-BC13-5BB48FC080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7739" y="530559"/>
            <a:ext cx="7533663" cy="10212061"/>
          </a:xfrm>
          <a:prstGeom prst="rect">
            <a:avLst/>
          </a:prstGeom>
          <a:solidFill>
            <a:srgbClr val="33363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E20593-D64C-5ED4-F180-FC24504D3F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16292" y="1051322"/>
            <a:ext cx="5950919" cy="2788573"/>
          </a:xfrm>
        </p:spPr>
        <p:txBody>
          <a:bodyPr anchor="b">
            <a:normAutofit/>
          </a:bodyPr>
          <a:lstStyle/>
          <a:p>
            <a:r>
              <a:rPr lang="en-GB" sz="5900" dirty="0">
                <a:solidFill>
                  <a:srgbClr val="FFFFFF"/>
                </a:solidFill>
              </a:rPr>
              <a:t>Tourism Promotion  </a:t>
            </a:r>
            <a:endParaRPr lang="en-IE" sz="5900" dirty="0">
              <a:solidFill>
                <a:srgbClr val="FFFFFF"/>
              </a:solidFill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9BD129FB-8A76-88F1-7607-9098FD129F65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91" r="13832" b="3"/>
          <a:stretch/>
        </p:blipFill>
        <p:spPr>
          <a:xfrm>
            <a:off x="8192437" y="537441"/>
            <a:ext cx="3709206" cy="3302454"/>
          </a:xfrm>
          <a:prstGeom prst="rect">
            <a:avLst/>
          </a:prstGeom>
        </p:spPr>
      </p:pic>
      <p:pic>
        <p:nvPicPr>
          <p:cNvPr id="11" name="Picture 10" descr="An aerial view of a city&#10;&#10;Description automatically generated">
            <a:extLst>
              <a:ext uri="{FF2B5EF4-FFF2-40B4-BE49-F238E27FC236}">
                <a16:creationId xmlns:a16="http://schemas.microsoft.com/office/drawing/2014/main" id="{D572A6B1-4221-547F-0981-1E7CB93930B6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20" r="25876" b="-1"/>
          <a:stretch/>
        </p:blipFill>
        <p:spPr>
          <a:xfrm>
            <a:off x="12029485" y="537443"/>
            <a:ext cx="3709208" cy="3296042"/>
          </a:xfrm>
          <a:prstGeom prst="rect">
            <a:avLst/>
          </a:prstGeom>
        </p:spPr>
      </p:pic>
      <p:pic>
        <p:nvPicPr>
          <p:cNvPr id="5" name="Content Placeholder 4" descr="A picture containing sky, outdoor, park&#10;&#10;Description automatically generated">
            <a:extLst>
              <a:ext uri="{FF2B5EF4-FFF2-40B4-BE49-F238E27FC236}">
                <a16:creationId xmlns:a16="http://schemas.microsoft.com/office/drawing/2014/main" id="{C439C123-4314-4D26-B2B9-C4555848978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07" r="13368" b="-2"/>
          <a:stretch/>
        </p:blipFill>
        <p:spPr>
          <a:xfrm>
            <a:off x="8221317" y="7440167"/>
            <a:ext cx="3699806" cy="3302453"/>
          </a:xfrm>
          <a:prstGeom prst="rect">
            <a:avLst/>
          </a:prstGeom>
        </p:spPr>
      </p:pic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8BF2A320-4CBD-38AE-81A2-D032006A29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6290" y="4080238"/>
            <a:ext cx="5949327" cy="6063905"/>
          </a:xfrm>
        </p:spPr>
        <p:txBody>
          <a:bodyPr anchor="t">
            <a:normAutofit fontScale="92500" lnSpcReduction="10000"/>
          </a:bodyPr>
          <a:lstStyle/>
          <a:p>
            <a:r>
              <a:rPr lang="en-US" sz="3300" dirty="0">
                <a:solidFill>
                  <a:srgbClr val="FFFFFF"/>
                </a:solidFill>
              </a:rPr>
              <a:t>Dublin Mountains – SC decision. </a:t>
            </a:r>
          </a:p>
          <a:p>
            <a:r>
              <a:rPr lang="en-US" sz="3300" dirty="0">
                <a:solidFill>
                  <a:srgbClr val="FFFFFF"/>
                </a:solidFill>
              </a:rPr>
              <a:t>Rathfarnham Castle – EOI for JV partner – good response. </a:t>
            </a:r>
            <a:endParaRPr lang="en-US" sz="3300" dirty="0">
              <a:solidFill>
                <a:srgbClr val="FFFFFF"/>
              </a:solidFill>
              <a:cs typeface="Calibri"/>
            </a:endParaRPr>
          </a:p>
          <a:p>
            <a:r>
              <a:rPr lang="en-US" sz="3300" dirty="0">
                <a:solidFill>
                  <a:srgbClr val="FFFFFF"/>
                </a:solidFill>
              </a:rPr>
              <a:t>Dodder Greenway – Phase 4 onsite. Phase 5 (Blue Haven junction) on site. </a:t>
            </a:r>
            <a:endParaRPr lang="en-US" sz="3300" dirty="0">
              <a:solidFill>
                <a:srgbClr val="FFFFFF"/>
              </a:solidFill>
              <a:cs typeface="Calibri"/>
            </a:endParaRPr>
          </a:p>
          <a:p>
            <a:r>
              <a:rPr lang="en-US" sz="3300" dirty="0">
                <a:solidFill>
                  <a:srgbClr val="FFFFFF"/>
                </a:solidFill>
              </a:rPr>
              <a:t>Liffey Valley Greenway  – Part 8 approved. </a:t>
            </a:r>
            <a:endParaRPr lang="en-US" sz="3300" dirty="0">
              <a:solidFill>
                <a:srgbClr val="FFFFFF"/>
              </a:solidFill>
              <a:cs typeface="Calibri"/>
            </a:endParaRPr>
          </a:p>
          <a:p>
            <a:r>
              <a:rPr lang="en-US" sz="3300" dirty="0">
                <a:solidFill>
                  <a:srgbClr val="FFFFFF"/>
                </a:solidFill>
              </a:rPr>
              <a:t>Grand Canal Ext. – on site Q1 23.</a:t>
            </a:r>
            <a:endParaRPr lang="en-US" sz="3300" dirty="0">
              <a:solidFill>
                <a:srgbClr val="FFFFFF"/>
              </a:solidFill>
              <a:cs typeface="Calibri"/>
            </a:endParaRPr>
          </a:p>
          <a:p>
            <a:r>
              <a:rPr lang="en-US" sz="3300" dirty="0">
                <a:solidFill>
                  <a:srgbClr val="FFFFFF"/>
                </a:solidFill>
              </a:rPr>
              <a:t>12</a:t>
            </a:r>
            <a:r>
              <a:rPr lang="en-US" sz="3300" baseline="30000" dirty="0">
                <a:solidFill>
                  <a:srgbClr val="FFFFFF"/>
                </a:solidFill>
              </a:rPr>
              <a:t>th</a:t>
            </a:r>
            <a:r>
              <a:rPr lang="en-US" sz="3300" dirty="0">
                <a:solidFill>
                  <a:srgbClr val="FFFFFF"/>
                </a:solidFill>
              </a:rPr>
              <a:t> Lock Study – underway. </a:t>
            </a:r>
          </a:p>
          <a:p>
            <a:r>
              <a:rPr lang="en-US" sz="3300" dirty="0">
                <a:solidFill>
                  <a:srgbClr val="FFFFFF"/>
                </a:solidFill>
              </a:rPr>
              <a:t>Corkagh Park, </a:t>
            </a:r>
            <a:r>
              <a:rPr lang="en-US" sz="3300" dirty="0" err="1">
                <a:solidFill>
                  <a:srgbClr val="FFFFFF"/>
                </a:solidFill>
              </a:rPr>
              <a:t>Tallaght</a:t>
            </a:r>
            <a:r>
              <a:rPr lang="en-US" sz="3300" dirty="0">
                <a:solidFill>
                  <a:srgbClr val="FFFFFF"/>
                </a:solidFill>
              </a:rPr>
              <a:t> Stadium and </a:t>
            </a:r>
            <a:r>
              <a:rPr lang="en-US" sz="3300" dirty="0" err="1">
                <a:solidFill>
                  <a:srgbClr val="FFFFFF"/>
                </a:solidFill>
              </a:rPr>
              <a:t>Tallaght</a:t>
            </a:r>
            <a:r>
              <a:rPr lang="en-US" sz="3300" dirty="0">
                <a:solidFill>
                  <a:srgbClr val="FFFFFF"/>
                </a:solidFill>
              </a:rPr>
              <a:t> Heritage Centre – reported elsewhere. </a:t>
            </a:r>
          </a:p>
        </p:txBody>
      </p:sp>
      <p:pic>
        <p:nvPicPr>
          <p:cNvPr id="16" name="Content Placeholder 4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0D5925C0-379D-2039-68A0-6FCB762723E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57" r="-3" b="16424"/>
          <a:stretch/>
        </p:blipFill>
        <p:spPr>
          <a:xfrm>
            <a:off x="8192435" y="3980554"/>
            <a:ext cx="3709207" cy="3312586"/>
          </a:xfrm>
          <a:prstGeom prst="rect">
            <a:avLst/>
          </a:prstGeom>
        </p:spPr>
      </p:pic>
      <p:pic>
        <p:nvPicPr>
          <p:cNvPr id="14" name="Picture 10" descr="Making memories with Avoca | FOOD&amp;amp;WINE Ireland">
            <a:extLst>
              <a:ext uri="{FF2B5EF4-FFF2-40B4-BE49-F238E27FC236}">
                <a16:creationId xmlns:a16="http://schemas.microsoft.com/office/drawing/2014/main" id="{448E7455-22C7-8A3A-B7BA-078E0E7944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46" r="13913" b="2"/>
          <a:stretch/>
        </p:blipFill>
        <p:spPr bwMode="auto">
          <a:xfrm>
            <a:off x="15881469" y="543854"/>
            <a:ext cx="3709206" cy="33125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Content Placeholder 3">
            <a:extLst>
              <a:ext uri="{FF2B5EF4-FFF2-40B4-BE49-F238E27FC236}">
                <a16:creationId xmlns:a16="http://schemas.microsoft.com/office/drawing/2014/main" id="{BD3DB8E0-1F23-2F3C-8E1E-175D88EEF61D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05" r="5424" b="-1"/>
          <a:stretch/>
        </p:blipFill>
        <p:spPr bwMode="auto">
          <a:xfrm>
            <a:off x="11970265" y="3980553"/>
            <a:ext cx="7606096" cy="7008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0097578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8A8EAB8-D2FF-444D-B34B-7D32F106AD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04100" cy="1130935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347E16-6960-4765-3122-108AC8F35D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2276" y="2392237"/>
            <a:ext cx="6483753" cy="6524875"/>
          </a:xfrm>
        </p:spPr>
        <p:txBody>
          <a:bodyPr anchor="ctr">
            <a:normAutofit/>
          </a:bodyPr>
          <a:lstStyle/>
          <a:p>
            <a:r>
              <a:rPr lang="en-GB" sz="12100" dirty="0">
                <a:solidFill>
                  <a:schemeClr val="bg1"/>
                </a:solidFill>
              </a:rPr>
              <a:t>Climate Action Initiatives </a:t>
            </a:r>
            <a:endParaRPr lang="en-IE" sz="12100" dirty="0">
              <a:solidFill>
                <a:schemeClr val="bg1"/>
              </a:solidFill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67633D1-6EE6-4118-B9F0-B363477BEE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672276" y="2392237"/>
            <a:ext cx="6483753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AD7FFC6-42A9-49CB-B5E9-B3F6B03833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1672276" y="8919134"/>
            <a:ext cx="6483753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DD1788-0424-DA8C-A569-711C5E12EC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52050" y="1827274"/>
            <a:ext cx="8259469" cy="7539521"/>
          </a:xfrm>
        </p:spPr>
        <p:txBody>
          <a:bodyPr anchor="ctr">
            <a:normAutofit/>
          </a:bodyPr>
          <a:lstStyle/>
          <a:p>
            <a:r>
              <a:rPr lang="en-GB" dirty="0">
                <a:solidFill>
                  <a:schemeClr val="bg1"/>
                </a:solidFill>
              </a:rPr>
              <a:t>Tallaght District Heating </a:t>
            </a:r>
          </a:p>
          <a:p>
            <a:r>
              <a:rPr lang="en-GB" dirty="0">
                <a:solidFill>
                  <a:schemeClr val="bg1"/>
                </a:solidFill>
              </a:rPr>
              <a:t>Cycle South Dublin – 260km</a:t>
            </a:r>
            <a:endParaRPr lang="en-GB" dirty="0">
              <a:solidFill>
                <a:schemeClr val="bg1"/>
              </a:solidFill>
              <a:cs typeface="Calibri"/>
            </a:endParaRPr>
          </a:p>
          <a:p>
            <a:r>
              <a:rPr lang="en-GB" dirty="0">
                <a:solidFill>
                  <a:schemeClr val="bg1"/>
                </a:solidFill>
              </a:rPr>
              <a:t>Flood relief and constructed wetlands</a:t>
            </a:r>
          </a:p>
          <a:p>
            <a:r>
              <a:rPr lang="en-GB" dirty="0">
                <a:solidFill>
                  <a:schemeClr val="bg1"/>
                </a:solidFill>
              </a:rPr>
              <a:t>150 hectares wildflower meadow</a:t>
            </a:r>
          </a:p>
          <a:p>
            <a:r>
              <a:rPr lang="en-GB" dirty="0">
                <a:solidFill>
                  <a:schemeClr val="bg1"/>
                </a:solidFill>
              </a:rPr>
              <a:t>2,500 new trees annually </a:t>
            </a:r>
            <a:endParaRPr lang="en-GB" dirty="0">
              <a:solidFill>
                <a:schemeClr val="bg1"/>
              </a:solidFill>
              <a:cs typeface="Calibri"/>
            </a:endParaRPr>
          </a:p>
          <a:p>
            <a:r>
              <a:rPr lang="en-GB" dirty="0">
                <a:solidFill>
                  <a:schemeClr val="bg1"/>
                </a:solidFill>
              </a:rPr>
              <a:t>EV charging 12 sites – pilot</a:t>
            </a:r>
            <a:endParaRPr lang="en-GB" dirty="0">
              <a:solidFill>
                <a:schemeClr val="bg1"/>
              </a:solidFill>
              <a:cs typeface="Calibri"/>
            </a:endParaRPr>
          </a:p>
          <a:p>
            <a:r>
              <a:rPr lang="en-GB" dirty="0">
                <a:solidFill>
                  <a:schemeClr val="bg1"/>
                </a:solidFill>
              </a:rPr>
              <a:t>Council fleet transition to EV</a:t>
            </a:r>
          </a:p>
          <a:p>
            <a:r>
              <a:rPr lang="en-GB" dirty="0">
                <a:solidFill>
                  <a:schemeClr val="bg1"/>
                </a:solidFill>
              </a:rPr>
              <a:t>Solar farm potential – </a:t>
            </a:r>
            <a:r>
              <a:rPr lang="en-GB" dirty="0" err="1">
                <a:solidFill>
                  <a:schemeClr val="bg1"/>
                </a:solidFill>
              </a:rPr>
              <a:t>Arthurstown</a:t>
            </a:r>
            <a:r>
              <a:rPr lang="en-GB" dirty="0">
                <a:solidFill>
                  <a:schemeClr val="bg1"/>
                </a:solidFill>
              </a:rPr>
              <a:t> landfill</a:t>
            </a:r>
          </a:p>
          <a:p>
            <a:r>
              <a:rPr lang="en-GB" dirty="0">
                <a:solidFill>
                  <a:schemeClr val="bg1"/>
                </a:solidFill>
              </a:rPr>
              <a:t>Solar potential council buildings </a:t>
            </a:r>
          </a:p>
          <a:p>
            <a:r>
              <a:rPr lang="en-GB" dirty="0">
                <a:solidFill>
                  <a:schemeClr val="bg1"/>
                </a:solidFill>
              </a:rPr>
              <a:t>18,000 public lighting upgrades </a:t>
            </a:r>
          </a:p>
          <a:p>
            <a:r>
              <a:rPr lang="en-GB" dirty="0">
                <a:solidFill>
                  <a:schemeClr val="bg1"/>
                </a:solidFill>
              </a:rPr>
              <a:t>Energy Retrofit Programme </a:t>
            </a:r>
            <a:endParaRPr lang="en-GB" dirty="0">
              <a:solidFill>
                <a:schemeClr val="bg1"/>
              </a:solidFill>
              <a:cs typeface="Calibri"/>
            </a:endParaRPr>
          </a:p>
          <a:p>
            <a:r>
              <a:rPr lang="en-GB" dirty="0">
                <a:solidFill>
                  <a:schemeClr val="bg1"/>
                </a:solidFill>
              </a:rPr>
              <a:t>Leisure centre energy upgrades </a:t>
            </a:r>
          </a:p>
          <a:p>
            <a:r>
              <a:rPr lang="en-GB" dirty="0">
                <a:solidFill>
                  <a:schemeClr val="bg1"/>
                </a:solidFill>
              </a:rPr>
              <a:t>Public water fountains </a:t>
            </a:r>
          </a:p>
          <a:p>
            <a:r>
              <a:rPr lang="en-IE" b="0" i="0" dirty="0">
                <a:solidFill>
                  <a:schemeClr val="bg1"/>
                </a:solidFill>
                <a:effectLst/>
                <a:latin typeface="Roboto" panose="02000000000000000000" pitchFamily="2" charset="0"/>
              </a:rPr>
              <a:t>https://sdcc.ie/en/climate-action</a:t>
            </a:r>
            <a:br>
              <a:rPr lang="en-IE" b="0" i="0" u="none" strike="noStrike" dirty="0">
                <a:effectLst/>
                <a:latin typeface="Roboto" panose="02000000000000000000" pitchFamily="2" charset="0"/>
                <a:hlinkClick r:id="rId2" invalidUrl="http://"/>
              </a:rPr>
            </a:br>
            <a:endParaRPr lang="en-IE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27498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A1DBD8-0A9F-45C0-8F89-FA15895574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4923" y="1005603"/>
            <a:ext cx="5929123" cy="2194498"/>
          </a:xfrm>
        </p:spPr>
        <p:txBody>
          <a:bodyPr>
            <a:normAutofit/>
          </a:bodyPr>
          <a:lstStyle/>
          <a:p>
            <a:r>
              <a:rPr lang="en-GB" sz="4800" b="1" dirty="0"/>
              <a:t>Cycle South Dublin </a:t>
            </a:r>
            <a:endParaRPr lang="en-IE" sz="4800" b="1" dirty="0"/>
          </a:p>
        </p:txBody>
      </p:sp>
      <p:sp>
        <p:nvSpPr>
          <p:cNvPr id="46" name="Content Placeholder 8">
            <a:extLst>
              <a:ext uri="{FF2B5EF4-FFF2-40B4-BE49-F238E27FC236}">
                <a16:creationId xmlns:a16="http://schemas.microsoft.com/office/drawing/2014/main" id="{FD331BEE-B32E-1781-3B22-6201C3A7B6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74923" y="3618380"/>
            <a:ext cx="5208632" cy="6445095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r>
              <a:rPr lang="en-US" sz="3250" dirty="0"/>
              <a:t>10-year Strategy. </a:t>
            </a:r>
            <a:endParaRPr lang="en-US" sz="3298" dirty="0"/>
          </a:p>
          <a:p>
            <a:r>
              <a:rPr lang="en-US" sz="3250" dirty="0"/>
              <a:t>63 routes - 263 km - €280m.</a:t>
            </a:r>
            <a:endParaRPr lang="en-US" sz="3250" dirty="0">
              <a:cs typeface="Calibri"/>
            </a:endParaRPr>
          </a:p>
          <a:p>
            <a:r>
              <a:rPr lang="en-US" sz="3250" dirty="0"/>
              <a:t>Includes Dodder and Canal Loop Greenways and final leg of Grand Canal Greenway. </a:t>
            </a:r>
            <a:endParaRPr lang="en-US" sz="3250" dirty="0">
              <a:cs typeface="Calibri"/>
            </a:endParaRPr>
          </a:p>
          <a:p>
            <a:r>
              <a:rPr lang="en-US" sz="3250" dirty="0" err="1"/>
              <a:t>Avonbeg</a:t>
            </a:r>
            <a:r>
              <a:rPr lang="en-US" sz="3250" dirty="0"/>
              <a:t>, Grange Road &amp; </a:t>
            </a:r>
            <a:r>
              <a:rPr lang="en-US" sz="3250" dirty="0" err="1"/>
              <a:t>Jobstown</a:t>
            </a:r>
            <a:r>
              <a:rPr lang="en-US" sz="3250" dirty="0"/>
              <a:t>  recently completed. </a:t>
            </a:r>
            <a:endParaRPr lang="en-US" sz="3250" dirty="0">
              <a:cs typeface="Calibri"/>
            </a:endParaRPr>
          </a:p>
          <a:p>
            <a:r>
              <a:rPr lang="en-US" sz="3250" dirty="0" err="1"/>
              <a:t>Knocklyon</a:t>
            </a:r>
            <a:r>
              <a:rPr lang="en-US" sz="3250" dirty="0"/>
              <a:t> Road &amp; Old Bawn underway. </a:t>
            </a:r>
            <a:endParaRPr lang="en-US" sz="3250" dirty="0">
              <a:cs typeface="Calibri"/>
            </a:endParaRPr>
          </a:p>
          <a:p>
            <a:r>
              <a:rPr lang="en-US" sz="3250" dirty="0" err="1"/>
              <a:t>Templeville</a:t>
            </a:r>
            <a:r>
              <a:rPr lang="en-US" sz="3250" dirty="0"/>
              <a:t> Road and Wellington Lane next up. </a:t>
            </a:r>
            <a:endParaRPr lang="en-US" sz="3250" dirty="0">
              <a:cs typeface="Calibri"/>
            </a:endParaRPr>
          </a:p>
          <a:p>
            <a:endParaRPr lang="en-US" sz="3298" dirty="0"/>
          </a:p>
          <a:p>
            <a:pPr marL="0" indent="0">
              <a:buNone/>
            </a:pPr>
            <a:endParaRPr lang="en-US" sz="3298" dirty="0"/>
          </a:p>
        </p:txBody>
      </p:sp>
      <p:pic>
        <p:nvPicPr>
          <p:cNvPr id="5" name="Content Placeholder 4" descr="A high angle view of a road&#10;&#10;Description automatically generated with low confidence">
            <a:extLst>
              <a:ext uri="{FF2B5EF4-FFF2-40B4-BE49-F238E27FC236}">
                <a16:creationId xmlns:a16="http://schemas.microsoft.com/office/drawing/2014/main" id="{1B7E469A-46DC-43FE-91FC-91CC27393E3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275" r="18219" b="-2"/>
          <a:stretch/>
        </p:blipFill>
        <p:spPr>
          <a:xfrm>
            <a:off x="8159356" y="399"/>
            <a:ext cx="11944744" cy="11308555"/>
          </a:xfrm>
          <a:custGeom>
            <a:avLst/>
            <a:gdLst/>
            <a:ahLst/>
            <a:cxnLst/>
            <a:rect l="l" t="t" r="r" b="b"/>
            <a:pathLst>
              <a:path w="7243812" h="6857999">
                <a:moveTo>
                  <a:pt x="609803" y="0"/>
                </a:moveTo>
                <a:lnTo>
                  <a:pt x="1222601" y="0"/>
                </a:lnTo>
                <a:lnTo>
                  <a:pt x="1223032" y="1645"/>
                </a:lnTo>
                <a:lnTo>
                  <a:pt x="1343371" y="1645"/>
                </a:lnTo>
                <a:lnTo>
                  <a:pt x="1343665" y="0"/>
                </a:lnTo>
                <a:lnTo>
                  <a:pt x="1884172" y="0"/>
                </a:lnTo>
                <a:lnTo>
                  <a:pt x="1884280" y="1645"/>
                </a:lnTo>
                <a:lnTo>
                  <a:pt x="7243812" y="1645"/>
                </a:lnTo>
                <a:lnTo>
                  <a:pt x="7243812" y="6857999"/>
                </a:lnTo>
                <a:lnTo>
                  <a:pt x="133676" y="6857999"/>
                </a:lnTo>
                <a:lnTo>
                  <a:pt x="114609" y="6843646"/>
                </a:lnTo>
                <a:cubicBezTo>
                  <a:pt x="106811" y="6836369"/>
                  <a:pt x="103243" y="6828354"/>
                  <a:pt x="111459" y="6817746"/>
                </a:cubicBezTo>
                <a:cubicBezTo>
                  <a:pt x="93943" y="6769544"/>
                  <a:pt x="97901" y="6796071"/>
                  <a:pt x="113412" y="6759582"/>
                </a:cubicBezTo>
                <a:cubicBezTo>
                  <a:pt x="110188" y="6732087"/>
                  <a:pt x="99653" y="6727133"/>
                  <a:pt x="100729" y="6705297"/>
                </a:cubicBezTo>
                <a:cubicBezTo>
                  <a:pt x="94563" y="6675394"/>
                  <a:pt x="99792" y="6669536"/>
                  <a:pt x="87662" y="6640957"/>
                </a:cubicBezTo>
                <a:cubicBezTo>
                  <a:pt x="74199" y="6591883"/>
                  <a:pt x="82185" y="6576319"/>
                  <a:pt x="83084" y="6541313"/>
                </a:cubicBezTo>
                <a:cubicBezTo>
                  <a:pt x="82225" y="6490855"/>
                  <a:pt x="67640" y="6422980"/>
                  <a:pt x="59444" y="6370251"/>
                </a:cubicBezTo>
                <a:cubicBezTo>
                  <a:pt x="51248" y="6317522"/>
                  <a:pt x="30729" y="6270972"/>
                  <a:pt x="33908" y="6224938"/>
                </a:cubicBezTo>
                <a:lnTo>
                  <a:pt x="30063" y="6089693"/>
                </a:lnTo>
                <a:cubicBezTo>
                  <a:pt x="25730" y="6032039"/>
                  <a:pt x="3474" y="5997051"/>
                  <a:pt x="29101" y="5973994"/>
                </a:cubicBezTo>
                <a:cubicBezTo>
                  <a:pt x="17018" y="5940131"/>
                  <a:pt x="41135" y="5955713"/>
                  <a:pt x="33855" y="5939847"/>
                </a:cubicBezTo>
                <a:lnTo>
                  <a:pt x="12982" y="5906467"/>
                </a:lnTo>
                <a:lnTo>
                  <a:pt x="8416" y="5862699"/>
                </a:lnTo>
                <a:cubicBezTo>
                  <a:pt x="7895" y="5838948"/>
                  <a:pt x="8409" y="5853058"/>
                  <a:pt x="12052" y="5823324"/>
                </a:cubicBezTo>
                <a:cubicBezTo>
                  <a:pt x="11631" y="5805291"/>
                  <a:pt x="11213" y="5787258"/>
                  <a:pt x="10793" y="5769225"/>
                </a:cubicBezTo>
                <a:cubicBezTo>
                  <a:pt x="17866" y="5738356"/>
                  <a:pt x="19121" y="5696311"/>
                  <a:pt x="25986" y="5667896"/>
                </a:cubicBezTo>
                <a:cubicBezTo>
                  <a:pt x="16329" y="5647975"/>
                  <a:pt x="42195" y="5619318"/>
                  <a:pt x="43687" y="5594585"/>
                </a:cubicBezTo>
                <a:cubicBezTo>
                  <a:pt x="32512" y="5517959"/>
                  <a:pt x="44052" y="5536542"/>
                  <a:pt x="40019" y="5464225"/>
                </a:cubicBezTo>
                <a:cubicBezTo>
                  <a:pt x="32676" y="5400671"/>
                  <a:pt x="26469" y="5311951"/>
                  <a:pt x="22904" y="5269726"/>
                </a:cubicBezTo>
                <a:cubicBezTo>
                  <a:pt x="19341" y="5227501"/>
                  <a:pt x="14742" y="5212581"/>
                  <a:pt x="18628" y="5210876"/>
                </a:cubicBezTo>
                <a:cubicBezTo>
                  <a:pt x="-20300" y="5161742"/>
                  <a:pt x="15511" y="5141336"/>
                  <a:pt x="5392" y="5111369"/>
                </a:cubicBezTo>
                <a:cubicBezTo>
                  <a:pt x="10662" y="5053859"/>
                  <a:pt x="15546" y="5034036"/>
                  <a:pt x="13324" y="5009272"/>
                </a:cubicBezTo>
                <a:cubicBezTo>
                  <a:pt x="25126" y="4982633"/>
                  <a:pt x="74251" y="4956261"/>
                  <a:pt x="48699" y="4925805"/>
                </a:cubicBezTo>
                <a:cubicBezTo>
                  <a:pt x="76704" y="4931200"/>
                  <a:pt x="39437" y="4888353"/>
                  <a:pt x="62925" y="4877992"/>
                </a:cubicBezTo>
                <a:cubicBezTo>
                  <a:pt x="82480" y="4871554"/>
                  <a:pt x="75731" y="4857054"/>
                  <a:pt x="79496" y="4844323"/>
                </a:cubicBezTo>
                <a:cubicBezTo>
                  <a:pt x="97657" y="4832308"/>
                  <a:pt x="110974" y="4752352"/>
                  <a:pt x="101400" y="4733115"/>
                </a:cubicBezTo>
                <a:cubicBezTo>
                  <a:pt x="108185" y="4679357"/>
                  <a:pt x="119720" y="4662889"/>
                  <a:pt x="111223" y="4625153"/>
                </a:cubicBezTo>
                <a:cubicBezTo>
                  <a:pt x="106592" y="4588197"/>
                  <a:pt x="114401" y="4567830"/>
                  <a:pt x="126359" y="4539168"/>
                </a:cubicBezTo>
                <a:cubicBezTo>
                  <a:pt x="126535" y="4522289"/>
                  <a:pt x="126710" y="4505410"/>
                  <a:pt x="126886" y="4488531"/>
                </a:cubicBezTo>
                <a:cubicBezTo>
                  <a:pt x="126165" y="4473140"/>
                  <a:pt x="132917" y="4437329"/>
                  <a:pt x="135099" y="4411258"/>
                </a:cubicBezTo>
                <a:cubicBezTo>
                  <a:pt x="107667" y="4345686"/>
                  <a:pt x="146840" y="4280033"/>
                  <a:pt x="132327" y="4219510"/>
                </a:cubicBezTo>
                <a:cubicBezTo>
                  <a:pt x="138549" y="4158987"/>
                  <a:pt x="124091" y="4192084"/>
                  <a:pt x="172424" y="4048117"/>
                </a:cubicBezTo>
                <a:cubicBezTo>
                  <a:pt x="167703" y="4015047"/>
                  <a:pt x="203806" y="3905047"/>
                  <a:pt x="177666" y="3878222"/>
                </a:cubicBezTo>
                <a:cubicBezTo>
                  <a:pt x="167714" y="3821305"/>
                  <a:pt x="183914" y="3845122"/>
                  <a:pt x="156982" y="3778166"/>
                </a:cubicBezTo>
                <a:cubicBezTo>
                  <a:pt x="160365" y="3760234"/>
                  <a:pt x="142791" y="3724716"/>
                  <a:pt x="142115" y="3707357"/>
                </a:cubicBezTo>
                <a:cubicBezTo>
                  <a:pt x="139253" y="3688591"/>
                  <a:pt x="140202" y="3672776"/>
                  <a:pt x="139805" y="3665569"/>
                </a:cubicBezTo>
                <a:cubicBezTo>
                  <a:pt x="139778" y="3665084"/>
                  <a:pt x="139750" y="3664599"/>
                  <a:pt x="139723" y="3664114"/>
                </a:cubicBezTo>
                <a:lnTo>
                  <a:pt x="134134" y="3653088"/>
                </a:lnTo>
                <a:lnTo>
                  <a:pt x="126568" y="3641228"/>
                </a:lnTo>
                <a:cubicBezTo>
                  <a:pt x="126560" y="3629488"/>
                  <a:pt x="126549" y="3617747"/>
                  <a:pt x="126540" y="3606007"/>
                </a:cubicBezTo>
                <a:lnTo>
                  <a:pt x="134645" y="3597336"/>
                </a:lnTo>
                <a:lnTo>
                  <a:pt x="131649" y="3586412"/>
                </a:lnTo>
                <a:lnTo>
                  <a:pt x="134221" y="3569719"/>
                </a:lnTo>
                <a:lnTo>
                  <a:pt x="133795" y="3568021"/>
                </a:lnTo>
                <a:lnTo>
                  <a:pt x="130189" y="3553678"/>
                </a:lnTo>
                <a:lnTo>
                  <a:pt x="129827" y="3552249"/>
                </a:lnTo>
                <a:lnTo>
                  <a:pt x="122183" y="3542019"/>
                </a:lnTo>
                <a:lnTo>
                  <a:pt x="112426" y="3531201"/>
                </a:lnTo>
                <a:lnTo>
                  <a:pt x="105626" y="3496391"/>
                </a:lnTo>
                <a:lnTo>
                  <a:pt x="111971" y="3486850"/>
                </a:lnTo>
                <a:lnTo>
                  <a:pt x="106910" y="3476412"/>
                </a:lnTo>
                <a:cubicBezTo>
                  <a:pt x="105781" y="3466028"/>
                  <a:pt x="105824" y="3433967"/>
                  <a:pt x="105209" y="3424545"/>
                </a:cubicBezTo>
                <a:lnTo>
                  <a:pt x="103215" y="3419880"/>
                </a:lnTo>
                <a:lnTo>
                  <a:pt x="104953" y="3415218"/>
                </a:lnTo>
                <a:lnTo>
                  <a:pt x="101255" y="3409825"/>
                </a:lnTo>
                <a:lnTo>
                  <a:pt x="103044" y="3407057"/>
                </a:lnTo>
                <a:lnTo>
                  <a:pt x="89764" y="3378959"/>
                </a:lnTo>
                <a:lnTo>
                  <a:pt x="83991" y="3362948"/>
                </a:lnTo>
                <a:lnTo>
                  <a:pt x="66858" y="3332072"/>
                </a:lnTo>
                <a:lnTo>
                  <a:pt x="69057" y="3325671"/>
                </a:lnTo>
                <a:lnTo>
                  <a:pt x="51631" y="3278130"/>
                </a:lnTo>
                <a:lnTo>
                  <a:pt x="53959" y="3277179"/>
                </a:lnTo>
                <a:lnTo>
                  <a:pt x="60205" y="3262610"/>
                </a:lnTo>
                <a:lnTo>
                  <a:pt x="58998" y="3258677"/>
                </a:lnTo>
                <a:cubicBezTo>
                  <a:pt x="46010" y="3210316"/>
                  <a:pt x="80872" y="3236545"/>
                  <a:pt x="45170" y="3180546"/>
                </a:cubicBezTo>
                <a:cubicBezTo>
                  <a:pt x="53643" y="3171780"/>
                  <a:pt x="52550" y="3163902"/>
                  <a:pt x="45228" y="3151828"/>
                </a:cubicBezTo>
                <a:cubicBezTo>
                  <a:pt x="39651" y="3128169"/>
                  <a:pt x="64667" y="3124610"/>
                  <a:pt x="45020" y="3103777"/>
                </a:cubicBezTo>
                <a:cubicBezTo>
                  <a:pt x="59127" y="3105196"/>
                  <a:pt x="41123" y="3057428"/>
                  <a:pt x="57092" y="3065434"/>
                </a:cubicBezTo>
                <a:cubicBezTo>
                  <a:pt x="55435" y="3051512"/>
                  <a:pt x="40803" y="3032637"/>
                  <a:pt x="35088" y="3020247"/>
                </a:cubicBezTo>
                <a:cubicBezTo>
                  <a:pt x="32503" y="3002537"/>
                  <a:pt x="18197" y="3001119"/>
                  <a:pt x="22803" y="2991092"/>
                </a:cubicBezTo>
                <a:cubicBezTo>
                  <a:pt x="24338" y="2987749"/>
                  <a:pt x="27975" y="2983455"/>
                  <a:pt x="34850" y="2977278"/>
                </a:cubicBezTo>
                <a:cubicBezTo>
                  <a:pt x="22587" y="2954448"/>
                  <a:pt x="35600" y="2946689"/>
                  <a:pt x="36223" y="2911749"/>
                </a:cubicBezTo>
                <a:cubicBezTo>
                  <a:pt x="35158" y="2886513"/>
                  <a:pt x="29761" y="2843788"/>
                  <a:pt x="28462" y="2825860"/>
                </a:cubicBezTo>
                <a:cubicBezTo>
                  <a:pt x="28449" y="2818634"/>
                  <a:pt x="28437" y="2811409"/>
                  <a:pt x="28424" y="2804183"/>
                </a:cubicBezTo>
                <a:lnTo>
                  <a:pt x="21292" y="2790136"/>
                </a:lnTo>
                <a:lnTo>
                  <a:pt x="16179" y="2760208"/>
                </a:lnTo>
                <a:lnTo>
                  <a:pt x="22858" y="2751112"/>
                </a:lnTo>
                <a:lnTo>
                  <a:pt x="18505" y="2740278"/>
                </a:lnTo>
                <a:lnTo>
                  <a:pt x="22482" y="2726489"/>
                </a:lnTo>
                <a:lnTo>
                  <a:pt x="18175" y="2725052"/>
                </a:lnTo>
                <a:lnTo>
                  <a:pt x="10521" y="2715895"/>
                </a:lnTo>
                <a:lnTo>
                  <a:pt x="25499" y="2665666"/>
                </a:lnTo>
                <a:lnTo>
                  <a:pt x="30658" y="2635351"/>
                </a:lnTo>
                <a:cubicBezTo>
                  <a:pt x="30723" y="2625597"/>
                  <a:pt x="30791" y="2615842"/>
                  <a:pt x="30857" y="2606088"/>
                </a:cubicBezTo>
                <a:lnTo>
                  <a:pt x="37532" y="2596456"/>
                </a:lnTo>
                <a:cubicBezTo>
                  <a:pt x="41239" y="2582253"/>
                  <a:pt x="34640" y="2564757"/>
                  <a:pt x="36511" y="2549900"/>
                </a:cubicBezTo>
                <a:lnTo>
                  <a:pt x="53712" y="2496499"/>
                </a:lnTo>
                <a:cubicBezTo>
                  <a:pt x="53527" y="2492743"/>
                  <a:pt x="64725" y="2449625"/>
                  <a:pt x="64540" y="2445869"/>
                </a:cubicBezTo>
                <a:cubicBezTo>
                  <a:pt x="61940" y="2441580"/>
                  <a:pt x="65575" y="2413465"/>
                  <a:pt x="64348" y="2408995"/>
                </a:cubicBezTo>
                <a:cubicBezTo>
                  <a:pt x="100333" y="2407546"/>
                  <a:pt x="71752" y="2329020"/>
                  <a:pt x="101725" y="2335735"/>
                </a:cubicBezTo>
                <a:cubicBezTo>
                  <a:pt x="120512" y="2299003"/>
                  <a:pt x="138791" y="2291744"/>
                  <a:pt x="147278" y="2260088"/>
                </a:cubicBezTo>
                <a:cubicBezTo>
                  <a:pt x="152668" y="2224200"/>
                  <a:pt x="143589" y="2220953"/>
                  <a:pt x="152643" y="2193455"/>
                </a:cubicBezTo>
                <a:cubicBezTo>
                  <a:pt x="152701" y="2159228"/>
                  <a:pt x="131577" y="2138038"/>
                  <a:pt x="161815" y="2107942"/>
                </a:cubicBezTo>
                <a:lnTo>
                  <a:pt x="168884" y="2024270"/>
                </a:lnTo>
                <a:lnTo>
                  <a:pt x="210800" y="1969445"/>
                </a:lnTo>
                <a:lnTo>
                  <a:pt x="215063" y="1961162"/>
                </a:lnTo>
                <a:lnTo>
                  <a:pt x="226767" y="1945112"/>
                </a:lnTo>
                <a:lnTo>
                  <a:pt x="225906" y="1942021"/>
                </a:lnTo>
                <a:lnTo>
                  <a:pt x="220555" y="1935584"/>
                </a:lnTo>
                <a:cubicBezTo>
                  <a:pt x="220179" y="1930292"/>
                  <a:pt x="223282" y="1914884"/>
                  <a:pt x="223648" y="1910265"/>
                </a:cubicBezTo>
                <a:cubicBezTo>
                  <a:pt x="221934" y="1909994"/>
                  <a:pt x="221895" y="1909162"/>
                  <a:pt x="222758" y="1907867"/>
                </a:cubicBezTo>
                <a:lnTo>
                  <a:pt x="229387" y="1899379"/>
                </a:lnTo>
                <a:lnTo>
                  <a:pt x="231548" y="1895114"/>
                </a:lnTo>
                <a:lnTo>
                  <a:pt x="216553" y="1892417"/>
                </a:lnTo>
                <a:cubicBezTo>
                  <a:pt x="209075" y="1884999"/>
                  <a:pt x="222114" y="1866643"/>
                  <a:pt x="209739" y="1861483"/>
                </a:cubicBezTo>
                <a:cubicBezTo>
                  <a:pt x="214584" y="1853278"/>
                  <a:pt x="219066" y="1844665"/>
                  <a:pt x="222950" y="1835810"/>
                </a:cubicBezTo>
                <a:lnTo>
                  <a:pt x="224812" y="1830569"/>
                </a:lnTo>
                <a:lnTo>
                  <a:pt x="224522" y="1830429"/>
                </a:lnTo>
                <a:cubicBezTo>
                  <a:pt x="224224" y="1829219"/>
                  <a:pt x="224571" y="1827468"/>
                  <a:pt x="225830" y="1824832"/>
                </a:cubicBezTo>
                <a:lnTo>
                  <a:pt x="228207" y="1821003"/>
                </a:lnTo>
                <a:lnTo>
                  <a:pt x="230878" y="1807109"/>
                </a:lnTo>
                <a:lnTo>
                  <a:pt x="227355" y="1805316"/>
                </a:lnTo>
                <a:lnTo>
                  <a:pt x="228132" y="1804434"/>
                </a:lnTo>
                <a:cubicBezTo>
                  <a:pt x="237533" y="1798221"/>
                  <a:pt x="248274" y="1797417"/>
                  <a:pt x="223762" y="1784314"/>
                </a:cubicBezTo>
                <a:cubicBezTo>
                  <a:pt x="240655" y="1769422"/>
                  <a:pt x="224912" y="1763793"/>
                  <a:pt x="226521" y="1740358"/>
                </a:cubicBezTo>
                <a:cubicBezTo>
                  <a:pt x="240385" y="1732435"/>
                  <a:pt x="239102" y="1724301"/>
                  <a:pt x="233164" y="1715685"/>
                </a:cubicBezTo>
                <a:cubicBezTo>
                  <a:pt x="245499" y="1694404"/>
                  <a:pt x="240415" y="1672675"/>
                  <a:pt x="245819" y="1647555"/>
                </a:cubicBezTo>
                <a:cubicBezTo>
                  <a:pt x="268668" y="1622803"/>
                  <a:pt x="248434" y="1605585"/>
                  <a:pt x="254317" y="1578752"/>
                </a:cubicBezTo>
                <a:lnTo>
                  <a:pt x="249918" y="1546022"/>
                </a:lnTo>
                <a:cubicBezTo>
                  <a:pt x="251996" y="1543635"/>
                  <a:pt x="248777" y="1521210"/>
                  <a:pt x="248927" y="1519929"/>
                </a:cubicBezTo>
                <a:lnTo>
                  <a:pt x="248704" y="1519731"/>
                </a:lnTo>
                <a:lnTo>
                  <a:pt x="252245" y="1514846"/>
                </a:lnTo>
                <a:cubicBezTo>
                  <a:pt x="255314" y="1501295"/>
                  <a:pt x="252199" y="1477394"/>
                  <a:pt x="254681" y="1463304"/>
                </a:cubicBezTo>
                <a:cubicBezTo>
                  <a:pt x="257024" y="1459891"/>
                  <a:pt x="268983" y="1432466"/>
                  <a:pt x="267138" y="1430305"/>
                </a:cubicBezTo>
                <a:lnTo>
                  <a:pt x="266110" y="1429568"/>
                </a:lnTo>
                <a:lnTo>
                  <a:pt x="286784" y="1404045"/>
                </a:lnTo>
                <a:lnTo>
                  <a:pt x="294521" y="1360879"/>
                </a:lnTo>
                <a:lnTo>
                  <a:pt x="324750" y="1301993"/>
                </a:lnTo>
                <a:lnTo>
                  <a:pt x="328780" y="1210776"/>
                </a:lnTo>
                <a:cubicBezTo>
                  <a:pt x="344171" y="1197232"/>
                  <a:pt x="343390" y="1192124"/>
                  <a:pt x="346123" y="1157176"/>
                </a:cubicBezTo>
                <a:cubicBezTo>
                  <a:pt x="359383" y="1110140"/>
                  <a:pt x="355619" y="1111028"/>
                  <a:pt x="349331" y="1063288"/>
                </a:cubicBezTo>
                <a:cubicBezTo>
                  <a:pt x="364194" y="1005331"/>
                  <a:pt x="362778" y="969963"/>
                  <a:pt x="431245" y="889417"/>
                </a:cubicBezTo>
                <a:lnTo>
                  <a:pt x="459477" y="816346"/>
                </a:lnTo>
                <a:cubicBezTo>
                  <a:pt x="465006" y="808083"/>
                  <a:pt x="496978" y="764380"/>
                  <a:pt x="489268" y="752692"/>
                </a:cubicBezTo>
                <a:lnTo>
                  <a:pt x="505368" y="724368"/>
                </a:lnTo>
                <a:lnTo>
                  <a:pt x="511178" y="722494"/>
                </a:lnTo>
                <a:lnTo>
                  <a:pt x="514451" y="717531"/>
                </a:lnTo>
                <a:cubicBezTo>
                  <a:pt x="514171" y="710761"/>
                  <a:pt x="513893" y="703992"/>
                  <a:pt x="513612" y="697222"/>
                </a:cubicBezTo>
                <a:cubicBezTo>
                  <a:pt x="513272" y="693376"/>
                  <a:pt x="513720" y="690905"/>
                  <a:pt x="514772" y="689289"/>
                </a:cubicBezTo>
                <a:lnTo>
                  <a:pt x="515249" y="689151"/>
                </a:lnTo>
                <a:cubicBezTo>
                  <a:pt x="515320" y="686637"/>
                  <a:pt x="515389" y="684122"/>
                  <a:pt x="515461" y="681608"/>
                </a:cubicBezTo>
                <a:cubicBezTo>
                  <a:pt x="522970" y="666964"/>
                  <a:pt x="551123" y="617831"/>
                  <a:pt x="560298" y="601285"/>
                </a:cubicBezTo>
                <a:cubicBezTo>
                  <a:pt x="558549" y="585107"/>
                  <a:pt x="540289" y="573171"/>
                  <a:pt x="570504" y="582332"/>
                </a:cubicBezTo>
                <a:cubicBezTo>
                  <a:pt x="570816" y="577121"/>
                  <a:pt x="573898" y="574271"/>
                  <a:pt x="578347" y="572511"/>
                </a:cubicBezTo>
                <a:lnTo>
                  <a:pt x="580375" y="572092"/>
                </a:lnTo>
                <a:lnTo>
                  <a:pt x="575722" y="536015"/>
                </a:lnTo>
                <a:lnTo>
                  <a:pt x="578705" y="531675"/>
                </a:lnTo>
                <a:lnTo>
                  <a:pt x="564084" y="491380"/>
                </a:lnTo>
                <a:cubicBezTo>
                  <a:pt x="560969" y="487340"/>
                  <a:pt x="560134" y="482008"/>
                  <a:pt x="564457" y="473782"/>
                </a:cubicBezTo>
                <a:lnTo>
                  <a:pt x="566413" y="472000"/>
                </a:lnTo>
                <a:lnTo>
                  <a:pt x="584600" y="354566"/>
                </a:lnTo>
                <a:cubicBezTo>
                  <a:pt x="586100" y="325288"/>
                  <a:pt x="584583" y="317533"/>
                  <a:pt x="588077" y="265704"/>
                </a:cubicBezTo>
                <a:cubicBezTo>
                  <a:pt x="588008" y="205530"/>
                  <a:pt x="578491" y="226511"/>
                  <a:pt x="580576" y="187093"/>
                </a:cubicBezTo>
                <a:cubicBezTo>
                  <a:pt x="579265" y="162458"/>
                  <a:pt x="569240" y="117589"/>
                  <a:pt x="587928" y="130336"/>
                </a:cubicBezTo>
                <a:cubicBezTo>
                  <a:pt x="552635" y="69804"/>
                  <a:pt x="604651" y="82036"/>
                  <a:pt x="593881" y="17287"/>
                </a:cubicBezTo>
                <a:cubicBezTo>
                  <a:pt x="600399" y="13784"/>
                  <a:pt x="605413" y="8440"/>
                  <a:pt x="609224" y="17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9354110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3" name="Rectangle 72">
            <a:extLst>
              <a:ext uri="{FF2B5EF4-FFF2-40B4-BE49-F238E27FC236}">
                <a16:creationId xmlns:a16="http://schemas.microsoft.com/office/drawing/2014/main" id="{9AA72BD9-2C5A-4EDC-931F-5AA08EACA0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04100" cy="113093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Content Placeholder 4" descr="A picture containing grass, outdoor, sky, tree&#10;&#10;Description automatically generated">
            <a:extLst>
              <a:ext uri="{FF2B5EF4-FFF2-40B4-BE49-F238E27FC236}">
                <a16:creationId xmlns:a16="http://schemas.microsoft.com/office/drawing/2014/main" id="{E269B281-2623-0767-7979-40EA3C90D6D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815" b="9092"/>
          <a:stretch/>
        </p:blipFill>
        <p:spPr>
          <a:xfrm>
            <a:off x="5808402" y="10"/>
            <a:ext cx="14295698" cy="11309340"/>
          </a:xfrm>
          <a:prstGeom prst="rect">
            <a:avLst/>
          </a:prstGeom>
        </p:spPr>
      </p:pic>
      <p:sp>
        <p:nvSpPr>
          <p:cNvPr id="75" name="Rectangle 74">
            <a:extLst>
              <a:ext uri="{FF2B5EF4-FFF2-40B4-BE49-F238E27FC236}">
                <a16:creationId xmlns:a16="http://schemas.microsoft.com/office/drawing/2014/main" id="{DD3981AC-7B61-4947-BCF3-F7AA7FA38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" y="0"/>
            <a:ext cx="16088228" cy="1130935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8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57398C-6912-9D7D-E28E-F085BE9660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1918" y="1915049"/>
            <a:ext cx="5669356" cy="1854734"/>
          </a:xfrm>
        </p:spPr>
        <p:txBody>
          <a:bodyPr anchor="b">
            <a:normAutofit/>
          </a:bodyPr>
          <a:lstStyle/>
          <a:p>
            <a:r>
              <a:rPr lang="en-GB" sz="4600" dirty="0"/>
              <a:t>Flood Relief &amp; Constructed Wetlands </a:t>
            </a:r>
            <a:endParaRPr lang="en-IE" sz="4600" dirty="0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55D4142C-5077-457F-A6AD-3FECFDB396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1092528" y="999024"/>
            <a:ext cx="120633" cy="90468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7A5F0580-5EE9-419F-96EE-B6529EF6E7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06156" y="4029479"/>
            <a:ext cx="5443185" cy="30158"/>
          </a:xfrm>
          <a:prstGeom prst="rect">
            <a:avLst/>
          </a:prstGeom>
          <a:solidFill>
            <a:schemeClr val="tx1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8" name="Content Placeholder 8">
            <a:extLst>
              <a:ext uri="{FF2B5EF4-FFF2-40B4-BE49-F238E27FC236}">
                <a16:creationId xmlns:a16="http://schemas.microsoft.com/office/drawing/2014/main" id="{B511BFAD-1B40-B1F2-4DD3-938D831E2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1918" y="4482272"/>
            <a:ext cx="5670613" cy="5289006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Whitechurch FAS – court ruling. </a:t>
            </a:r>
          </a:p>
          <a:p>
            <a:r>
              <a:rPr lang="en-US" dirty="0"/>
              <a:t>Camac  FAS – design options review underway – informal public consultation held 28/29 June. </a:t>
            </a:r>
          </a:p>
          <a:p>
            <a:r>
              <a:rPr lang="en-US" dirty="0"/>
              <a:t>Poddle FAS – with ABP.</a:t>
            </a:r>
          </a:p>
          <a:p>
            <a:r>
              <a:rPr lang="en-US" dirty="0" err="1"/>
              <a:t>Griffeen</a:t>
            </a:r>
            <a:r>
              <a:rPr lang="en-US" dirty="0"/>
              <a:t> Integrated Constructed Wetlands (ICW) onsite  July. </a:t>
            </a:r>
          </a:p>
          <a:p>
            <a:r>
              <a:rPr lang="en-US" dirty="0"/>
              <a:t>2 Dodder ICW project commenced.  </a:t>
            </a:r>
            <a:endParaRPr lang="en-US" dirty="0">
              <a:cs typeface="Calibri"/>
            </a:endParaRPr>
          </a:p>
          <a:p>
            <a:r>
              <a:rPr lang="en-US" dirty="0" err="1"/>
              <a:t>Kilnamanagh</a:t>
            </a:r>
            <a:r>
              <a:rPr lang="en-US" dirty="0"/>
              <a:t> ICW under review. </a:t>
            </a:r>
          </a:p>
        </p:txBody>
      </p:sp>
    </p:spTree>
    <p:extLst>
      <p:ext uri="{BB962C8B-B14F-4D97-AF65-F5344CB8AC3E}">
        <p14:creationId xmlns:p14="http://schemas.microsoft.com/office/powerpoint/2010/main" val="19334146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11">
            <a:extLst>
              <a:ext uri="{FF2B5EF4-FFF2-40B4-BE49-F238E27FC236}">
                <a16:creationId xmlns:a16="http://schemas.microsoft.com/office/drawing/2014/main" id="{C0A1ED06-4733-4020-9C60-81D4D80140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20099073" cy="113093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13">
            <a:extLst>
              <a:ext uri="{FF2B5EF4-FFF2-40B4-BE49-F238E27FC236}">
                <a16:creationId xmlns:a16="http://schemas.microsoft.com/office/drawing/2014/main" id="{B0CA3509-3AF9-45FE-93ED-57BB5D5E8E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8995" y="299432"/>
            <a:ext cx="19496684" cy="10720775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building under construction&#10;&#10;Description automatically generated with medium confidence">
            <a:extLst>
              <a:ext uri="{FF2B5EF4-FFF2-40B4-BE49-F238E27FC236}">
                <a16:creationId xmlns:a16="http://schemas.microsoft.com/office/drawing/2014/main" id="{4E241BBB-7193-37B4-E213-0477D0E1894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732" r="26528" b="1"/>
          <a:stretch/>
        </p:blipFill>
        <p:spPr>
          <a:xfrm>
            <a:off x="299943" y="301582"/>
            <a:ext cx="9753630" cy="10718625"/>
          </a:xfrm>
          <a:prstGeom prst="rect">
            <a:avLst/>
          </a:prstGeom>
        </p:spPr>
      </p:pic>
      <p:pic>
        <p:nvPicPr>
          <p:cNvPr id="4" name="Content Placeholder 3" descr="A picture containing text, map&#10;&#10;Description automatically generated">
            <a:extLst>
              <a:ext uri="{FF2B5EF4-FFF2-40B4-BE49-F238E27FC236}">
                <a16:creationId xmlns:a16="http://schemas.microsoft.com/office/drawing/2014/main" id="{B29A4B23-122F-273A-A664-8F906F1F692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6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29" r="21142" b="-1"/>
          <a:stretch/>
        </p:blipFill>
        <p:spPr>
          <a:xfrm>
            <a:off x="10050658" y="301582"/>
            <a:ext cx="9753630" cy="107186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9DB0DF3-AD83-3CCE-0CDC-4B69794931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2733" y="918845"/>
            <a:ext cx="17329198" cy="4610495"/>
          </a:xfrm>
        </p:spPr>
        <p:txBody>
          <a:bodyPr anchor="b">
            <a:normAutofit/>
          </a:bodyPr>
          <a:lstStyle/>
          <a:p>
            <a:r>
              <a:rPr lang="en-GB" sz="6600" dirty="0" err="1">
                <a:solidFill>
                  <a:srgbClr val="FFFFFF"/>
                </a:solidFill>
              </a:rPr>
              <a:t>Kilcarbery</a:t>
            </a:r>
            <a:r>
              <a:rPr lang="en-GB" sz="6600" dirty="0">
                <a:solidFill>
                  <a:srgbClr val="FFFFFF"/>
                </a:solidFill>
              </a:rPr>
              <a:t> and Other Large Sites </a:t>
            </a:r>
            <a:endParaRPr lang="en-IE" sz="6600" dirty="0">
              <a:solidFill>
                <a:srgbClr val="FFFFFF"/>
              </a:solidFill>
            </a:endParaRPr>
          </a:p>
        </p:txBody>
      </p:sp>
      <p:sp>
        <p:nvSpPr>
          <p:cNvPr id="30" name="Content Placeholder 8">
            <a:extLst>
              <a:ext uri="{FF2B5EF4-FFF2-40B4-BE49-F238E27FC236}">
                <a16:creationId xmlns:a16="http://schemas.microsoft.com/office/drawing/2014/main" id="{8A5AACAE-D124-7DEF-5553-9FF2F66D6B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2733" y="5815129"/>
            <a:ext cx="17329198" cy="426855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300" dirty="0" err="1">
                <a:solidFill>
                  <a:srgbClr val="FFFFFF"/>
                </a:solidFill>
              </a:rPr>
              <a:t>Kilcarbery</a:t>
            </a:r>
            <a:r>
              <a:rPr lang="en-US" sz="3300" dirty="0">
                <a:solidFill>
                  <a:srgbClr val="FFFFFF"/>
                </a:solidFill>
              </a:rPr>
              <a:t> - 2022 delivery -  16 affordable, 74 cost rental, 78 social. </a:t>
            </a:r>
          </a:p>
          <a:p>
            <a:r>
              <a:rPr lang="en-US" sz="3300" dirty="0" err="1">
                <a:solidFill>
                  <a:srgbClr val="FFFFFF"/>
                </a:solidFill>
              </a:rPr>
              <a:t>Clonburris</a:t>
            </a:r>
            <a:r>
              <a:rPr lang="en-US" sz="3300" dirty="0">
                <a:solidFill>
                  <a:srgbClr val="FFFFFF"/>
                </a:solidFill>
              </a:rPr>
              <a:t> – Phase 1 (266)and Phase 2 (116) through planning and at tender stage </a:t>
            </a:r>
            <a:endParaRPr lang="en-US" sz="3300" dirty="0">
              <a:solidFill>
                <a:srgbClr val="FFFFFF"/>
              </a:solidFill>
              <a:cs typeface="Calibri"/>
            </a:endParaRPr>
          </a:p>
          <a:p>
            <a:r>
              <a:rPr lang="en-US" sz="3300" dirty="0">
                <a:solidFill>
                  <a:srgbClr val="FFFFFF"/>
                </a:solidFill>
              </a:rPr>
              <a:t>Killinarden – LRD application for 620 to SDCC – to be lodged by year end. </a:t>
            </a:r>
          </a:p>
          <a:p>
            <a:r>
              <a:rPr lang="en-US" sz="3300" dirty="0">
                <a:solidFill>
                  <a:srgbClr val="FFFFFF"/>
                </a:solidFill>
              </a:rPr>
              <a:t>Belgard North Cost Rental Apartments (133)– report to February Council meeting. </a:t>
            </a:r>
            <a:endParaRPr lang="en-US" sz="3300" dirty="0">
              <a:solidFill>
                <a:srgbClr val="FFFFFF"/>
              </a:solidFill>
              <a:cs typeface="Calibri"/>
            </a:endParaRPr>
          </a:p>
          <a:p>
            <a:r>
              <a:rPr lang="en-US" sz="3300" dirty="0">
                <a:solidFill>
                  <a:srgbClr val="FFFFFF"/>
                </a:solidFill>
              </a:rPr>
              <a:t>Rathcoole – new site layout, masterplan required. </a:t>
            </a:r>
            <a:endParaRPr lang="en-US" sz="3300" dirty="0">
              <a:solidFill>
                <a:srgbClr val="FFFFFF"/>
              </a:solidFill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4082480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Rectangle 155">
            <a:extLst>
              <a:ext uri="{FF2B5EF4-FFF2-40B4-BE49-F238E27FC236}">
                <a16:creationId xmlns:a16="http://schemas.microsoft.com/office/drawing/2014/main" id="{4038CB10-1F5C-4D54-9DF7-12586DE5B0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0109" y="530559"/>
            <a:ext cx="11638854" cy="3239221"/>
          </a:xfrm>
          <a:prstGeom prst="rect">
            <a:avLst/>
          </a:prstGeom>
          <a:solidFill>
            <a:srgbClr val="4B602F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EC1ECEB-4F2B-0E41-4250-CC01A5D89D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4476" y="810124"/>
            <a:ext cx="10873543" cy="2680091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rgbClr val="FFFFFF"/>
                </a:solidFill>
              </a:rPr>
              <a:t>Housing Delivery </a:t>
            </a:r>
            <a:endParaRPr lang="en-IE" dirty="0">
              <a:solidFill>
                <a:srgbClr val="FFFFFF"/>
              </a:solidFill>
            </a:endParaRPr>
          </a:p>
        </p:txBody>
      </p:sp>
      <p:sp>
        <p:nvSpPr>
          <p:cNvPr id="163" name="Rectangle 157">
            <a:extLst>
              <a:ext uri="{FF2B5EF4-FFF2-40B4-BE49-F238E27FC236}">
                <a16:creationId xmlns:a16="http://schemas.microsoft.com/office/drawing/2014/main" id="{F48C0E4D-BD5E-4FDD-9B62-2B2940BFFB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2810" y="4056286"/>
            <a:ext cx="5684434" cy="3226935"/>
          </a:xfrm>
          <a:prstGeom prst="rect">
            <a:avLst/>
          </a:prstGeom>
          <a:solidFill>
            <a:srgbClr val="9A4E3B">
              <a:alpha val="20000"/>
            </a:srgb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Content Placeholder 4" descr="A picture containing grass, track, outdoor, scene&#10;&#10;Description automatically generated">
            <a:extLst>
              <a:ext uri="{FF2B5EF4-FFF2-40B4-BE49-F238E27FC236}">
                <a16:creationId xmlns:a16="http://schemas.microsoft.com/office/drawing/2014/main" id="{CE9A67D5-A378-EA9E-141E-BA82ACC1567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15" r="13238" b="-3"/>
          <a:stretch/>
        </p:blipFill>
        <p:spPr>
          <a:xfrm>
            <a:off x="2011629" y="4278575"/>
            <a:ext cx="2751986" cy="2752192"/>
          </a:xfrm>
          <a:prstGeom prst="rect">
            <a:avLst/>
          </a:prstGeom>
        </p:spPr>
      </p:pic>
      <p:sp>
        <p:nvSpPr>
          <p:cNvPr id="160" name="Rectangle 159">
            <a:extLst>
              <a:ext uri="{FF2B5EF4-FFF2-40B4-BE49-F238E27FC236}">
                <a16:creationId xmlns:a16="http://schemas.microsoft.com/office/drawing/2014/main" id="{CAA0DA42-F6E1-48B7-B5ED-7C0C67DED7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98650" y="4056286"/>
            <a:ext cx="5684434" cy="3226935"/>
          </a:xfrm>
          <a:prstGeom prst="rect">
            <a:avLst/>
          </a:prstGeom>
          <a:solidFill>
            <a:srgbClr val="9A4E3B">
              <a:alpha val="20000"/>
            </a:srgb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6" descr="A picture containing sky, outdoor, way, road&#10;&#10;Description automatically generated">
            <a:extLst>
              <a:ext uri="{FF2B5EF4-FFF2-40B4-BE49-F238E27FC236}">
                <a16:creationId xmlns:a16="http://schemas.microsoft.com/office/drawing/2014/main" id="{0FD58178-A3DA-E70D-B307-D7075BE5AE3C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57" r="18396" b="-3"/>
          <a:stretch/>
        </p:blipFill>
        <p:spPr>
          <a:xfrm>
            <a:off x="7959952" y="4277615"/>
            <a:ext cx="2753910" cy="2754116"/>
          </a:xfrm>
          <a:prstGeom prst="rect">
            <a:avLst/>
          </a:prstGeom>
        </p:spPr>
      </p:pic>
      <p:sp>
        <p:nvSpPr>
          <p:cNvPr id="162" name="Rectangle 161">
            <a:extLst>
              <a:ext uri="{FF2B5EF4-FFF2-40B4-BE49-F238E27FC236}">
                <a16:creationId xmlns:a16="http://schemas.microsoft.com/office/drawing/2014/main" id="{BB6BE08D-CDB9-4806-9C6E-8FD809D88B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2810" y="7539566"/>
            <a:ext cx="5684434" cy="3226935"/>
          </a:xfrm>
          <a:prstGeom prst="rect">
            <a:avLst/>
          </a:prstGeom>
          <a:solidFill>
            <a:srgbClr val="9A4E3B">
              <a:alpha val="20000"/>
            </a:srgb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8" descr="A brick building with a black roof&#10;&#10;Description automatically generated with medium confidence">
            <a:extLst>
              <a:ext uri="{FF2B5EF4-FFF2-40B4-BE49-F238E27FC236}">
                <a16:creationId xmlns:a16="http://schemas.microsoft.com/office/drawing/2014/main" id="{CC232612-4E0C-AA3C-90E8-ABE69C3DD74E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88" r="18915" b="-1"/>
          <a:stretch/>
        </p:blipFill>
        <p:spPr>
          <a:xfrm>
            <a:off x="2005211" y="7772312"/>
            <a:ext cx="2752039" cy="2752192"/>
          </a:xfrm>
          <a:prstGeom prst="rect">
            <a:avLst/>
          </a:prstGeom>
        </p:spPr>
      </p:pic>
      <p:sp>
        <p:nvSpPr>
          <p:cNvPr id="164" name="Rectangle 163">
            <a:extLst>
              <a:ext uri="{FF2B5EF4-FFF2-40B4-BE49-F238E27FC236}">
                <a16:creationId xmlns:a16="http://schemas.microsoft.com/office/drawing/2014/main" id="{CEFD8F0A-04C0-4F46-A992-D5CEA4F4C8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98650" y="7539566"/>
            <a:ext cx="5684434" cy="3226935"/>
          </a:xfrm>
          <a:prstGeom prst="rect">
            <a:avLst/>
          </a:prstGeom>
          <a:solidFill>
            <a:srgbClr val="9A4E3B">
              <a:alpha val="20000"/>
            </a:srgbClr>
          </a:solidFill>
          <a:ln w="254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Picture 10" descr="A picture containing building, sky, outdoor, brick&#10;&#10;Description automatically generated">
            <a:extLst>
              <a:ext uri="{FF2B5EF4-FFF2-40B4-BE49-F238E27FC236}">
                <a16:creationId xmlns:a16="http://schemas.microsoft.com/office/drawing/2014/main" id="{FF94B0DA-B5BA-127E-E884-66B795F21B46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0" r="27603" b="-1"/>
          <a:stretch/>
        </p:blipFill>
        <p:spPr>
          <a:xfrm>
            <a:off x="7964162" y="7772312"/>
            <a:ext cx="2752039" cy="2752192"/>
          </a:xfrm>
          <a:prstGeom prst="rect">
            <a:avLst/>
          </a:prstGeom>
        </p:spPr>
      </p:pic>
      <p:sp>
        <p:nvSpPr>
          <p:cNvPr id="166" name="Rectangle 165">
            <a:extLst>
              <a:ext uri="{FF2B5EF4-FFF2-40B4-BE49-F238E27FC236}">
                <a16:creationId xmlns:a16="http://schemas.microsoft.com/office/drawing/2014/main" id="{73ED6512-6858-4552-B699-9A97FE9A4E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461136" y="530559"/>
            <a:ext cx="7112441" cy="10248227"/>
          </a:xfrm>
          <a:prstGeom prst="rect">
            <a:avLst/>
          </a:prstGeom>
          <a:solidFill>
            <a:srgbClr val="59595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6" name="Content Placeholder 14">
            <a:extLst>
              <a:ext uri="{FF2B5EF4-FFF2-40B4-BE49-F238E27FC236}">
                <a16:creationId xmlns:a16="http://schemas.microsoft.com/office/drawing/2014/main" id="{DFECD917-A012-EB78-C6C9-D399772E74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122365" y="1274186"/>
            <a:ext cx="5789981" cy="8791135"/>
          </a:xfrm>
        </p:spPr>
        <p:txBody>
          <a:bodyPr anchor="ctr">
            <a:normAutofit lnSpcReduction="10000"/>
          </a:bodyPr>
          <a:lstStyle/>
          <a:p>
            <a:r>
              <a:rPr lang="en-US" sz="2500" dirty="0">
                <a:solidFill>
                  <a:srgbClr val="FFFFFF"/>
                </a:solidFill>
              </a:rPr>
              <a:t>Fernwood/Maplewood  (40) - tender determined - back on-site January. </a:t>
            </a:r>
            <a:endParaRPr lang="en-US" sz="2500" dirty="0">
              <a:solidFill>
                <a:srgbClr val="FFFFFF"/>
              </a:solidFill>
              <a:cs typeface="Calibri"/>
            </a:endParaRPr>
          </a:p>
          <a:p>
            <a:r>
              <a:rPr lang="en-US" sz="2500" dirty="0">
                <a:solidFill>
                  <a:srgbClr val="FFFFFF"/>
                </a:solidFill>
              </a:rPr>
              <a:t>Mayfield (43) – Phase 1 (25) delivered.</a:t>
            </a:r>
            <a:endParaRPr lang="en-US" sz="2500" dirty="0">
              <a:solidFill>
                <a:srgbClr val="FFFFFF"/>
              </a:solidFill>
              <a:cs typeface="Calibri"/>
            </a:endParaRPr>
          </a:p>
          <a:p>
            <a:r>
              <a:rPr lang="en-US" sz="2500" dirty="0" err="1">
                <a:solidFill>
                  <a:srgbClr val="FFFFFF"/>
                </a:solidFill>
              </a:rPr>
              <a:t>Homeville</a:t>
            </a:r>
            <a:r>
              <a:rPr lang="en-US" sz="2500" dirty="0">
                <a:solidFill>
                  <a:srgbClr val="FFFFFF"/>
                </a:solidFill>
              </a:rPr>
              <a:t> (16) – Retender January 2023. </a:t>
            </a:r>
            <a:endParaRPr lang="en-US" sz="2500" dirty="0">
              <a:solidFill>
                <a:srgbClr val="FFFFFF"/>
              </a:solidFill>
              <a:cs typeface="Calibri"/>
            </a:endParaRPr>
          </a:p>
          <a:p>
            <a:r>
              <a:rPr lang="en-US" sz="2500" dirty="0">
                <a:solidFill>
                  <a:srgbClr val="FFFFFF"/>
                </a:solidFill>
              </a:rPr>
              <a:t>St Catherines </a:t>
            </a:r>
            <a:r>
              <a:rPr lang="en-US" sz="2500" dirty="0" err="1">
                <a:solidFill>
                  <a:srgbClr val="FFFFFF"/>
                </a:solidFill>
              </a:rPr>
              <a:t>Knockmore</a:t>
            </a:r>
            <a:r>
              <a:rPr lang="en-US" sz="2500" dirty="0">
                <a:solidFill>
                  <a:srgbClr val="FFFFFF"/>
                </a:solidFill>
              </a:rPr>
              <a:t> (12) – due December 2022.</a:t>
            </a:r>
          </a:p>
          <a:p>
            <a:r>
              <a:rPr lang="en-US" sz="2500" dirty="0">
                <a:solidFill>
                  <a:srgbClr val="FFFFFF"/>
                </a:solidFill>
              </a:rPr>
              <a:t>St. Marks Ave. (38) – practically complete. </a:t>
            </a:r>
          </a:p>
          <a:p>
            <a:r>
              <a:rPr lang="en-US" sz="2500" dirty="0">
                <a:solidFill>
                  <a:srgbClr val="FFFFFF"/>
                </a:solidFill>
              </a:rPr>
              <a:t>Templeogue (10) - just completed.</a:t>
            </a:r>
            <a:endParaRPr lang="en-US" sz="2500" dirty="0">
              <a:solidFill>
                <a:srgbClr val="FFFFFF"/>
              </a:solidFill>
              <a:cs typeface="Calibri"/>
            </a:endParaRPr>
          </a:p>
          <a:p>
            <a:r>
              <a:rPr lang="en-US" sz="2500" dirty="0">
                <a:solidFill>
                  <a:srgbClr val="FFFFFF"/>
                </a:solidFill>
              </a:rPr>
              <a:t>Whitestown Way (81) - due Q4 2023.</a:t>
            </a:r>
            <a:endParaRPr lang="en-US" sz="2500" dirty="0">
              <a:solidFill>
                <a:srgbClr val="FFFFFF"/>
              </a:solidFill>
              <a:cs typeface="Calibri"/>
            </a:endParaRPr>
          </a:p>
          <a:p>
            <a:r>
              <a:rPr lang="en-US" sz="2500" dirty="0" err="1">
                <a:solidFill>
                  <a:srgbClr val="FFFFFF"/>
                </a:solidFill>
              </a:rPr>
              <a:t>Nangor</a:t>
            </a:r>
            <a:r>
              <a:rPr lang="en-US" sz="2500" dirty="0">
                <a:solidFill>
                  <a:srgbClr val="FFFFFF"/>
                </a:solidFill>
              </a:rPr>
              <a:t> Road (93) – due Q4 2023.</a:t>
            </a:r>
            <a:endParaRPr lang="en-US" sz="2500" dirty="0">
              <a:solidFill>
                <a:srgbClr val="FFFFFF"/>
              </a:solidFill>
              <a:cs typeface="Calibri"/>
            </a:endParaRPr>
          </a:p>
          <a:p>
            <a:r>
              <a:rPr lang="en-US" sz="2500" dirty="0">
                <a:solidFill>
                  <a:srgbClr val="FFFFFF"/>
                </a:solidFill>
              </a:rPr>
              <a:t>Old Bawn (12) – onsite October. </a:t>
            </a:r>
          </a:p>
          <a:p>
            <a:r>
              <a:rPr lang="en-US" sz="2500" dirty="0" err="1">
                <a:solidFill>
                  <a:srgbClr val="FFFFFF"/>
                </a:solidFill>
              </a:rPr>
              <a:t>Balgaddy</a:t>
            </a:r>
            <a:r>
              <a:rPr lang="en-US" sz="2500" dirty="0">
                <a:solidFill>
                  <a:srgbClr val="FFFFFF"/>
                </a:solidFill>
              </a:rPr>
              <a:t> (69) – just on site.</a:t>
            </a:r>
          </a:p>
          <a:p>
            <a:r>
              <a:rPr lang="en-US" sz="2500" dirty="0">
                <a:solidFill>
                  <a:srgbClr val="FFFFFF"/>
                </a:solidFill>
              </a:rPr>
              <a:t>Lindisfarne (19) – on site.</a:t>
            </a:r>
          </a:p>
          <a:p>
            <a:r>
              <a:rPr lang="en-US" sz="2500" dirty="0">
                <a:solidFill>
                  <a:srgbClr val="FFFFFF"/>
                </a:solidFill>
              </a:rPr>
              <a:t>Design work progressing (40) – St. </a:t>
            </a:r>
            <a:r>
              <a:rPr lang="en-US" sz="2500" dirty="0" err="1">
                <a:solidFill>
                  <a:srgbClr val="FFFFFF"/>
                </a:solidFill>
              </a:rPr>
              <a:t>Aongus</a:t>
            </a:r>
            <a:r>
              <a:rPr lang="en-US" sz="2500" dirty="0">
                <a:solidFill>
                  <a:srgbClr val="FFFFFF"/>
                </a:solidFill>
              </a:rPr>
              <a:t>, St. </a:t>
            </a:r>
            <a:r>
              <a:rPr lang="en-US" sz="2500" dirty="0" err="1">
                <a:solidFill>
                  <a:srgbClr val="FFFFFF"/>
                </a:solidFill>
              </a:rPr>
              <a:t>Ronans</a:t>
            </a:r>
            <a:r>
              <a:rPr lang="en-US" sz="2500" dirty="0">
                <a:solidFill>
                  <a:srgbClr val="FFFFFF"/>
                </a:solidFill>
              </a:rPr>
              <a:t>, Pearse Bros., </a:t>
            </a:r>
            <a:r>
              <a:rPr lang="en-US" sz="2500" dirty="0" err="1">
                <a:solidFill>
                  <a:srgbClr val="FFFFFF"/>
                </a:solidFill>
              </a:rPr>
              <a:t>Rossfield</a:t>
            </a:r>
            <a:r>
              <a:rPr lang="en-US" sz="2500" dirty="0">
                <a:solidFill>
                  <a:srgbClr val="FFFFFF"/>
                </a:solidFill>
              </a:rPr>
              <a:t>.</a:t>
            </a:r>
            <a:endParaRPr lang="en-US" sz="2500" dirty="0">
              <a:solidFill>
                <a:srgbClr val="FFFFFF"/>
              </a:solidFill>
              <a:cs typeface="Calibri"/>
            </a:endParaRPr>
          </a:p>
          <a:p>
            <a:r>
              <a:rPr lang="en-US" sz="2500" dirty="0">
                <a:solidFill>
                  <a:srgbClr val="FFFFFF"/>
                </a:solidFill>
              </a:rPr>
              <a:t>Lucan Road (4) – AHB considering options. </a:t>
            </a:r>
          </a:p>
          <a:p>
            <a:r>
              <a:rPr lang="en-US" sz="2500" dirty="0">
                <a:solidFill>
                  <a:srgbClr val="FFFFFF"/>
                </a:solidFill>
              </a:rPr>
              <a:t>TA </a:t>
            </a:r>
            <a:r>
              <a:rPr lang="en-US" sz="2500" dirty="0" err="1">
                <a:solidFill>
                  <a:srgbClr val="FFFFFF"/>
                </a:solidFill>
              </a:rPr>
              <a:t>fonthill</a:t>
            </a:r>
            <a:r>
              <a:rPr lang="en-US" sz="2500" dirty="0">
                <a:solidFill>
                  <a:srgbClr val="FFFFFF"/>
                </a:solidFill>
              </a:rPr>
              <a:t>  (7) – planning approved.</a:t>
            </a:r>
            <a:endParaRPr lang="en-US" sz="2500" dirty="0">
              <a:solidFill>
                <a:srgbClr val="FFFFFF"/>
              </a:solidFill>
              <a:cs typeface="Calibri"/>
            </a:endParaRPr>
          </a:p>
          <a:p>
            <a:r>
              <a:rPr lang="en-US" sz="2500" dirty="0">
                <a:solidFill>
                  <a:srgbClr val="FFFFFF"/>
                </a:solidFill>
                <a:cs typeface="Calibri"/>
              </a:rPr>
              <a:t>Oldcastle park – redesign well advanced. </a:t>
            </a:r>
          </a:p>
          <a:p>
            <a:r>
              <a:rPr lang="en-US" sz="2500" dirty="0">
                <a:solidFill>
                  <a:srgbClr val="FFFFFF"/>
                </a:solidFill>
                <a:cs typeface="Calibri"/>
              </a:rPr>
              <a:t>Adamstown – 7 delivered. </a:t>
            </a:r>
          </a:p>
          <a:p>
            <a:endParaRPr lang="en-US" sz="2500" dirty="0">
              <a:solidFill>
                <a:srgbClr val="FFFFFF"/>
              </a:solidFill>
            </a:endParaRPr>
          </a:p>
          <a:p>
            <a:pPr marL="0" indent="0">
              <a:buNone/>
            </a:pPr>
            <a:endParaRPr lang="en-US" sz="2500" dirty="0">
              <a:solidFill>
                <a:srgbClr val="FFFFFF"/>
              </a:solidFill>
            </a:endParaRPr>
          </a:p>
          <a:p>
            <a:endParaRPr lang="en-US" sz="25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52137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>
            <a:extLst>
              <a:ext uri="{FF2B5EF4-FFF2-40B4-BE49-F238E27FC236}">
                <a16:creationId xmlns:a16="http://schemas.microsoft.com/office/drawing/2014/main" id="{A7AE9375-4664-4DB2-922D-2782A6E439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04100" cy="1130935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9B51A4C-76A9-EF0D-CFDD-376CFDF36F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2156" y="1104755"/>
            <a:ext cx="7435064" cy="2185952"/>
          </a:xfrm>
        </p:spPr>
        <p:txBody>
          <a:bodyPr anchor="b">
            <a:normAutofit/>
          </a:bodyPr>
          <a:lstStyle/>
          <a:p>
            <a:pPr algn="r"/>
            <a:r>
              <a:rPr lang="en-GB">
                <a:solidFill>
                  <a:schemeClr val="bg1"/>
                </a:solidFill>
              </a:rPr>
              <a:t> Housing  </a:t>
            </a:r>
            <a:endParaRPr lang="en-IE">
              <a:solidFill>
                <a:schemeClr val="bg1"/>
              </a:solidFill>
            </a:endParaRP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EE504C98-6397-41C1-A8D8-2D9C4ED307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208115" y="3341584"/>
            <a:ext cx="8609105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7D49A0-5430-7E63-2F31-8AEC4308CC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96449" y="3956057"/>
            <a:ext cx="15511201" cy="5814873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r>
              <a:rPr lang="en-GB" sz="2600" dirty="0">
                <a:solidFill>
                  <a:schemeClr val="bg1"/>
                </a:solidFill>
              </a:rPr>
              <a:t>5 year plan – 3,707  social  1,133 affordable/ cost rental. </a:t>
            </a:r>
          </a:p>
          <a:p>
            <a:r>
              <a:rPr lang="en-GB" sz="2600" dirty="0">
                <a:solidFill>
                  <a:schemeClr val="bg1"/>
                </a:solidFill>
              </a:rPr>
              <a:t>Delivery 2022 – 391 – 98% of target. </a:t>
            </a:r>
            <a:endParaRPr lang="en-GB" sz="2600" dirty="0">
              <a:solidFill>
                <a:schemeClr val="bg1"/>
              </a:solidFill>
              <a:cs typeface="Calibri"/>
            </a:endParaRPr>
          </a:p>
          <a:p>
            <a:r>
              <a:rPr lang="en-GB" sz="2600" dirty="0">
                <a:solidFill>
                  <a:schemeClr val="bg1"/>
                </a:solidFill>
              </a:rPr>
              <a:t>Target 2023 – 700. At this point target achievable. </a:t>
            </a:r>
            <a:endParaRPr lang="en-GB" sz="2600" dirty="0">
              <a:solidFill>
                <a:schemeClr val="bg1"/>
              </a:solidFill>
              <a:cs typeface="Calibri"/>
            </a:endParaRPr>
          </a:p>
          <a:p>
            <a:r>
              <a:rPr lang="en-IE" sz="2600" dirty="0">
                <a:solidFill>
                  <a:schemeClr val="bg1"/>
                </a:solidFill>
                <a:effectLst/>
                <a:latin typeface="Calibri"/>
                <a:ea typeface="Calibri" panose="020F0502020204030204" pitchFamily="34" charset="0"/>
                <a:cs typeface="Calibri"/>
              </a:rPr>
              <a:t>498 households currently on homeless register</a:t>
            </a:r>
            <a:r>
              <a:rPr lang="en-IE" sz="2600" dirty="0">
                <a:solidFill>
                  <a:schemeClr val="bg1"/>
                </a:solidFill>
                <a:latin typeface="Calibri"/>
                <a:ea typeface="Calibri" panose="020F0502020204030204" pitchFamily="34" charset="0"/>
                <a:cs typeface="Calibri"/>
              </a:rPr>
              <a:t>. </a:t>
            </a:r>
            <a:endParaRPr lang="en-IE" sz="2600" dirty="0">
              <a:solidFill>
                <a:schemeClr val="bg1"/>
              </a:solidFill>
              <a:effectLst/>
              <a:latin typeface="Calibri"/>
              <a:ea typeface="Calibri" panose="020F0502020204030204" pitchFamily="34" charset="0"/>
              <a:cs typeface="Calibri"/>
            </a:endParaRPr>
          </a:p>
          <a:p>
            <a:pPr lvl="1"/>
            <a:r>
              <a:rPr lang="en-IE" sz="22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126 exits from EA in 2022 (62 allocations – balance homeless hap tenancies)</a:t>
            </a:r>
          </a:p>
          <a:p>
            <a:r>
              <a:rPr lang="en-IE" sz="2600" dirty="0">
                <a:solidFill>
                  <a:schemeClr val="bg1"/>
                </a:solidFill>
                <a:effectLst/>
                <a:latin typeface="Calibri"/>
                <a:ea typeface="Calibri" panose="020F0502020204030204" pitchFamily="34" charset="0"/>
                <a:cs typeface="Calibri"/>
              </a:rPr>
              <a:t>556 allocations completed YTD 2022, of which 433 were new tenancies and 123 were transfers</a:t>
            </a:r>
            <a:r>
              <a:rPr lang="en-IE" sz="2600" dirty="0">
                <a:solidFill>
                  <a:schemeClr val="bg1"/>
                </a:solidFill>
                <a:latin typeface="Calibri"/>
                <a:ea typeface="Calibri" panose="020F0502020204030204" pitchFamily="34" charset="0"/>
                <a:cs typeface="Calibri"/>
              </a:rPr>
              <a:t>. </a:t>
            </a:r>
            <a:endParaRPr lang="en-IE" sz="2600" dirty="0">
              <a:solidFill>
                <a:schemeClr val="bg1"/>
              </a:solidFill>
              <a:effectLst/>
              <a:latin typeface="Calibri"/>
              <a:ea typeface="Calibri" panose="020F0502020204030204" pitchFamily="34" charset="0"/>
              <a:cs typeface="Calibri"/>
            </a:endParaRPr>
          </a:p>
          <a:p>
            <a:r>
              <a:rPr lang="en-IE" sz="2600" dirty="0">
                <a:solidFill>
                  <a:schemeClr val="bg1"/>
                </a:solidFill>
                <a:effectLst/>
                <a:latin typeface="Calibri"/>
                <a:ea typeface="Calibri" panose="020F0502020204030204" pitchFamily="34" charset="0"/>
                <a:cs typeface="Calibri"/>
              </a:rPr>
              <a:t>Housing Needs Assessment completed – net need of 4,929 compared with 5,062 at same time in 2021</a:t>
            </a:r>
            <a:r>
              <a:rPr lang="en-IE" sz="2600" dirty="0">
                <a:solidFill>
                  <a:schemeClr val="bg1"/>
                </a:solidFill>
                <a:latin typeface="Calibri"/>
                <a:ea typeface="Calibri" panose="020F0502020204030204" pitchFamily="34" charset="0"/>
                <a:cs typeface="Calibri"/>
              </a:rPr>
              <a:t>. </a:t>
            </a:r>
            <a:endParaRPr lang="en-IE" sz="2600" dirty="0">
              <a:solidFill>
                <a:schemeClr val="bg1"/>
              </a:solidFill>
              <a:effectLst/>
              <a:latin typeface="Calibri"/>
              <a:ea typeface="Calibri" panose="020F0502020204030204" pitchFamily="34" charset="0"/>
              <a:cs typeface="Calibri"/>
            </a:endParaRPr>
          </a:p>
          <a:p>
            <a:r>
              <a:rPr lang="en-IE" sz="2600" dirty="0">
                <a:solidFill>
                  <a:schemeClr val="bg1"/>
                </a:solidFill>
                <a:effectLst/>
                <a:latin typeface="Calibri"/>
                <a:ea typeface="Calibri" panose="020F0502020204030204" pitchFamily="34" charset="0"/>
                <a:cs typeface="Calibri"/>
              </a:rPr>
              <a:t>Energy Efficiency Retrofit Programme</a:t>
            </a:r>
          </a:p>
          <a:p>
            <a:pPr marL="800100" lvl="1" indent="-342900">
              <a:buFont typeface="Symbol" panose="05050102010706020507" pitchFamily="18" charset="2"/>
              <a:buChar char=""/>
            </a:pPr>
            <a:r>
              <a:rPr lang="en-IE" sz="2600" dirty="0">
                <a:solidFill>
                  <a:schemeClr val="bg1"/>
                </a:solidFill>
                <a:effectLst/>
                <a:latin typeface="Calibri"/>
                <a:ea typeface="Times New Roman" panose="02020603050405020304" pitchFamily="18" charset="0"/>
                <a:cs typeface="Calibri"/>
              </a:rPr>
              <a:t>Funding for 117 properties approved as part of 2021 programme and 146 properties approved as part of 2022 programme</a:t>
            </a:r>
            <a:r>
              <a:rPr lang="en-IE" sz="2600" dirty="0">
                <a:solidFill>
                  <a:schemeClr val="bg1"/>
                </a:solidFill>
                <a:latin typeface="Calibri"/>
                <a:ea typeface="Times New Roman" panose="02020603050405020304" pitchFamily="18" charset="0"/>
                <a:cs typeface="Calibri"/>
              </a:rPr>
              <a:t>.</a:t>
            </a:r>
            <a:endParaRPr lang="en-IE" sz="2600" dirty="0">
              <a:solidFill>
                <a:schemeClr val="bg1"/>
              </a:solidFill>
              <a:effectLst/>
              <a:latin typeface="Times New Roman"/>
              <a:ea typeface="Calibri" panose="020F0502020204030204" pitchFamily="34" charset="0"/>
            </a:endParaRPr>
          </a:p>
          <a:p>
            <a:pPr marL="800100" lvl="1" indent="-342900">
              <a:buFont typeface="Symbol" panose="05050102010706020507" pitchFamily="18" charset="2"/>
              <a:buChar char=""/>
            </a:pPr>
            <a:r>
              <a:rPr lang="en-IE" sz="2600" dirty="0">
                <a:solidFill>
                  <a:schemeClr val="bg1"/>
                </a:solidFill>
                <a:effectLst/>
                <a:latin typeface="Calibri"/>
                <a:ea typeface="Times New Roman" panose="02020603050405020304" pitchFamily="18" charset="0"/>
                <a:cs typeface="Calibri"/>
              </a:rPr>
              <a:t>Works completed on 72 properties to bring them up to BER of B2 or higher</a:t>
            </a:r>
            <a:r>
              <a:rPr lang="en-IE" sz="2600" dirty="0">
                <a:solidFill>
                  <a:schemeClr val="bg1"/>
                </a:solidFill>
                <a:latin typeface="Calibri"/>
                <a:ea typeface="Times New Roman" panose="02020603050405020304" pitchFamily="18" charset="0"/>
                <a:cs typeface="Calibri"/>
              </a:rPr>
              <a:t>.</a:t>
            </a:r>
            <a:endParaRPr lang="en-IE" sz="2600" dirty="0">
              <a:solidFill>
                <a:schemeClr val="bg1"/>
              </a:solidFill>
              <a:effectLst/>
              <a:latin typeface="Times New Roman"/>
              <a:ea typeface="Calibri" panose="020F0502020204030204" pitchFamily="34" charset="0"/>
            </a:endParaRPr>
          </a:p>
          <a:p>
            <a:pPr marL="800100" lvl="1" indent="-342900">
              <a:buFont typeface="Symbol" panose="05050102010706020507" pitchFamily="18" charset="2"/>
              <a:buChar char=""/>
            </a:pPr>
            <a:r>
              <a:rPr lang="en-IE" sz="2600" dirty="0">
                <a:solidFill>
                  <a:schemeClr val="bg1"/>
                </a:solidFill>
                <a:effectLst/>
                <a:latin typeface="Calibri"/>
                <a:ea typeface="Times New Roman" panose="02020603050405020304" pitchFamily="18" charset="0"/>
                <a:cs typeface="Calibri"/>
              </a:rPr>
              <a:t>60 properties on site, tenders awarded for 109 properties and 122 properties at pre-tender assessment</a:t>
            </a:r>
            <a:r>
              <a:rPr lang="en-IE" sz="2600" dirty="0">
                <a:solidFill>
                  <a:schemeClr val="bg1"/>
                </a:solidFill>
                <a:latin typeface="Calibri"/>
                <a:ea typeface="Times New Roman" panose="02020603050405020304" pitchFamily="18" charset="0"/>
                <a:cs typeface="Calibri"/>
              </a:rPr>
              <a:t>.</a:t>
            </a:r>
            <a:endParaRPr lang="en-IE" sz="2600" dirty="0">
              <a:solidFill>
                <a:schemeClr val="bg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  <a:cs typeface="Calibri"/>
            </a:endParaRPr>
          </a:p>
          <a:p>
            <a:pPr marL="301625" indent="-301625"/>
            <a:r>
              <a:rPr lang="en-IE" sz="2600" dirty="0">
                <a:solidFill>
                  <a:schemeClr val="bg1"/>
                </a:solidFill>
                <a:effectLst/>
                <a:latin typeface="Calibri"/>
                <a:ea typeface="Calibri" panose="020F0502020204030204" pitchFamily="34" charset="0"/>
                <a:cs typeface="Calibri"/>
              </a:rPr>
              <a:t>Windows and Doors Programme</a:t>
            </a:r>
          </a:p>
          <a:p>
            <a:pPr marL="800100" lvl="1" indent="-342900">
              <a:buFont typeface="Symbol" panose="05050102010706020507" pitchFamily="18" charset="2"/>
              <a:buChar char=""/>
            </a:pPr>
            <a:r>
              <a:rPr lang="en-IE" sz="2600" dirty="0">
                <a:solidFill>
                  <a:schemeClr val="bg1"/>
                </a:solidFill>
                <a:effectLst/>
                <a:latin typeface="Calibri"/>
                <a:ea typeface="Times New Roman" panose="02020603050405020304" pitchFamily="18" charset="0"/>
                <a:cs typeface="Calibri"/>
              </a:rPr>
              <a:t>180 full/partial replacement of windows and doors in 2022 with orders for 120 more properties</a:t>
            </a:r>
            <a:r>
              <a:rPr lang="en-IE" sz="2600" dirty="0">
                <a:solidFill>
                  <a:schemeClr val="bg1"/>
                </a:solidFill>
                <a:latin typeface="Calibri"/>
                <a:ea typeface="Times New Roman" panose="02020603050405020304" pitchFamily="18" charset="0"/>
                <a:cs typeface="Calibri"/>
              </a:rPr>
              <a:t>.</a:t>
            </a:r>
            <a:endParaRPr lang="en-IE" sz="26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800100" lvl="1" indent="-342900">
              <a:buFont typeface="Symbol" panose="05050102010706020507" pitchFamily="18" charset="2"/>
              <a:buChar char=""/>
            </a:pPr>
            <a:r>
              <a:rPr lang="en-IE" sz="26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Tender issued for replacement windows/doors to 108 properties and tender to issue for 100 further properties in coming weeks</a:t>
            </a:r>
            <a:r>
              <a:rPr lang="en-IE" sz="2100" dirty="0">
                <a:solidFill>
                  <a:schemeClr val="bg1"/>
                </a:solidFill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</a:t>
            </a:r>
            <a:endParaRPr lang="en-IE" sz="2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342900" indent="-342900">
              <a:buFont typeface="Symbol" panose="05050102010706020507" pitchFamily="18" charset="2"/>
              <a:buChar char=""/>
            </a:pPr>
            <a:endParaRPr lang="en-IE" sz="2100" dirty="0">
              <a:solidFill>
                <a:schemeClr val="bg1"/>
              </a:solidFill>
              <a:effectLst/>
              <a:latin typeface="Calibri" panose="020F0502020204030204" pitchFamily="34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n-IE" sz="2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0" indent="0">
              <a:buNone/>
            </a:pPr>
            <a:endParaRPr lang="en-IE" sz="21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endParaRPr lang="en-IE" sz="2100" dirty="0">
              <a:solidFill>
                <a:schemeClr val="bg1"/>
              </a:solidFill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9DD005C1-8C51-42D6-9BEE-B9B8384974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08108" y="189961"/>
            <a:ext cx="19687883" cy="10929427"/>
          </a:xfrm>
          <a:prstGeom prst="rect">
            <a:avLst/>
          </a:prstGeom>
          <a:noFill/>
          <a:ln w="127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2992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52B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object 23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061081" y="9939919"/>
            <a:ext cx="1546179" cy="726523"/>
          </a:xfrm>
          <a:prstGeom prst="rect">
            <a:avLst/>
          </a:prstGeom>
        </p:spPr>
      </p:pic>
      <p:sp>
        <p:nvSpPr>
          <p:cNvPr id="37" name="object 37"/>
          <p:cNvSpPr txBox="1">
            <a:spLocks noGrp="1"/>
          </p:cNvSpPr>
          <p:nvPr>
            <p:ph type="title"/>
          </p:nvPr>
        </p:nvSpPr>
        <p:spPr>
          <a:xfrm>
            <a:off x="578501" y="3537651"/>
            <a:ext cx="7649749" cy="4566890"/>
          </a:xfrm>
          <a:prstGeom prst="rect">
            <a:avLst/>
          </a:prstGeom>
        </p:spPr>
        <p:txBody>
          <a:bodyPr vert="horz" wrap="square" lIns="0" tIns="12064" rIns="0" bIns="0" rtlCol="0">
            <a:spAutoFit/>
          </a:bodyPr>
          <a:lstStyle>
            <a:defPPr>
              <a:defRPr lang="en-US"/>
            </a:defPPr>
            <a:lvl1pPr marL="0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3923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07846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61768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15691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69614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523537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277460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31382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699">
              <a:lnSpc>
                <a:spcPct val="100000"/>
              </a:lnSpc>
              <a:spcBef>
                <a:spcPts val="96"/>
              </a:spcBef>
            </a:pPr>
            <a:r>
              <a:rPr lang="en-GB" sz="10000" spc="-150" dirty="0">
                <a:solidFill>
                  <a:srgbClr val="FFFFFF"/>
                </a:solidFill>
                <a:latin typeface="☞GILROY-BOLD" pitchFamily="2" charset="77"/>
              </a:rPr>
              <a:t>Clonburris </a:t>
            </a:r>
            <a:br>
              <a:rPr lang="en-GB" sz="10000" spc="-150" dirty="0">
                <a:solidFill>
                  <a:srgbClr val="FFFFFF"/>
                </a:solidFill>
                <a:latin typeface="☞GILROY-BOLD" pitchFamily="2" charset="77"/>
              </a:rPr>
            </a:br>
            <a:r>
              <a:rPr lang="en-GB" sz="10000" spc="-150" dirty="0">
                <a:solidFill>
                  <a:srgbClr val="FFFFFF"/>
                </a:solidFill>
                <a:latin typeface="☞GILROY-BOLD" pitchFamily="2" charset="77"/>
              </a:rPr>
              <a:t>SDZ</a:t>
            </a:r>
            <a:r>
              <a:rPr lang="en-GB" sz="3199" spc="-150" dirty="0">
                <a:solidFill>
                  <a:srgbClr val="FFFFFF"/>
                </a:solidFill>
                <a:latin typeface="☞GILROY-BOLD" pitchFamily="2" charset="77"/>
              </a:rPr>
              <a:t> </a:t>
            </a:r>
            <a:br>
              <a:rPr lang="en-GB" sz="3199" spc="-150" dirty="0">
                <a:solidFill>
                  <a:srgbClr val="FFFFFF"/>
                </a:solidFill>
                <a:latin typeface="☞GILROY-BOLD" pitchFamily="2" charset="77"/>
              </a:rPr>
            </a:br>
            <a:br>
              <a:rPr lang="en-GB" sz="3199" spc="-150" dirty="0">
                <a:solidFill>
                  <a:srgbClr val="FFFFFF"/>
                </a:solidFill>
                <a:latin typeface="☞GILROY-BOLD" pitchFamily="2" charset="77"/>
              </a:rPr>
            </a:br>
            <a:r>
              <a:rPr lang="en-GB" sz="3199" spc="-150" dirty="0">
                <a:solidFill>
                  <a:srgbClr val="FFFFFF"/>
                </a:solidFill>
                <a:latin typeface="☞GILROY-BOLD" pitchFamily="2" charset="77"/>
              </a:rPr>
              <a:t>URDF Business case for €186m approved – phase 1 of central carriageway  on site. </a:t>
            </a:r>
            <a:endParaRPr sz="3199" spc="-150" dirty="0">
              <a:latin typeface="☞GILROY-BOLD" pitchFamily="2" charset="77"/>
            </a:endParaRPr>
          </a:p>
        </p:txBody>
      </p:sp>
      <p:sp>
        <p:nvSpPr>
          <p:cNvPr id="45" name="Footer Placeholder 44">
            <a:extLst>
              <a:ext uri="{FF2B5EF4-FFF2-40B4-BE49-F238E27FC236}">
                <a16:creationId xmlns:a16="http://schemas.microsoft.com/office/drawing/2014/main" id="{20C49062-06CB-B249-B86D-C18B93743253}"/>
              </a:ext>
            </a:extLst>
          </p:cNvPr>
          <p:cNvSpPr>
            <a:spLocks noGrp="1"/>
          </p:cNvSpPr>
          <p:nvPr>
            <p:ph type="ftr" sz="quarter" idx="5"/>
          </p:nvPr>
        </p:nvSpPr>
        <p:spPr/>
        <p:txBody>
          <a:bodyPr/>
          <a:lstStyle>
            <a:defPPr>
              <a:defRPr lang="en-US"/>
            </a:defPPr>
            <a:lvl1pPr marL="0" algn="l" defTabSz="2486438" rtl="0" eaLnBrk="1" latinLnBrk="0" hangingPunct="1">
              <a:defRPr sz="48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243219" algn="l" defTabSz="2486438" rtl="0" eaLnBrk="1" latinLnBrk="0" hangingPunct="1">
              <a:defRPr sz="48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486438" algn="l" defTabSz="2486438" rtl="0" eaLnBrk="1" latinLnBrk="0" hangingPunct="1">
              <a:defRPr sz="48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729655" algn="l" defTabSz="2486438" rtl="0" eaLnBrk="1" latinLnBrk="0" hangingPunct="1">
              <a:defRPr sz="48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972874" algn="l" defTabSz="2486438" rtl="0" eaLnBrk="1" latinLnBrk="0" hangingPunct="1">
              <a:defRPr sz="48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216093" algn="l" defTabSz="2486438" rtl="0" eaLnBrk="1" latinLnBrk="0" hangingPunct="1">
              <a:defRPr sz="48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459313" algn="l" defTabSz="2486438" rtl="0" eaLnBrk="1" latinLnBrk="0" hangingPunct="1">
              <a:defRPr sz="48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702532" algn="l" defTabSz="2486438" rtl="0" eaLnBrk="1" latinLnBrk="0" hangingPunct="1">
              <a:defRPr sz="48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945749" algn="l" defTabSz="2486438" rtl="0" eaLnBrk="1" latinLnBrk="0" hangingPunct="1">
              <a:defRPr sz="48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1801" b="0" i="0" u="none" strike="noStrike" kern="1200" cap="none" spc="0" normalizeH="0" baseline="0" noProof="0">
                <a:ln>
                  <a:noFill/>
                </a:ln>
                <a:solidFill>
                  <a:srgbClr val="052B30"/>
                </a:solidFill>
                <a:effectLst/>
                <a:uLnTx/>
                <a:uFillTx/>
                <a:latin typeface="☞GILROY-REGULAR" pitchFamily="2" charset="77"/>
                <a:ea typeface="+mn-ea"/>
                <a:cs typeface="+mn-cs"/>
              </a:rPr>
              <a:t>Presentation title</a:t>
            </a:r>
            <a:endParaRPr kumimoji="0" lang="en-IE" sz="1801" b="0" i="0" u="none" strike="noStrike" kern="1200" cap="none" spc="0" normalizeH="0" baseline="0" noProof="0" dirty="0">
              <a:ln>
                <a:noFill/>
              </a:ln>
              <a:solidFill>
                <a:srgbClr val="052B30"/>
              </a:solidFill>
              <a:effectLst/>
              <a:uLnTx/>
              <a:uFillTx/>
              <a:latin typeface="☞GILROY-REGULAR" pitchFamily="2" charset="77"/>
              <a:ea typeface="+mn-ea"/>
              <a:cs typeface="+mn-cs"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3834147" y="9864951"/>
            <a:ext cx="4084453" cy="876459"/>
          </a:xfrm>
          <a:prstGeom prst="rect">
            <a:avLst/>
          </a:prstGeom>
        </p:spPr>
        <p:txBody>
          <a:bodyPr vert="horz" wrap="square" lIns="0" tIns="14603" rIns="0" bIns="0" rtlCol="0">
            <a:spAutoFit/>
          </a:bodyPr>
          <a:lstStyle>
            <a:defPPr>
              <a:defRPr lang="en-US"/>
            </a:defPPr>
            <a:lvl1pPr marL="0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3923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07846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61768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15691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69614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523537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277460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31382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2699" marR="0" lvl="0" indent="0" algn="l" defTabSz="914357" rtl="0" eaLnBrk="1" fontAlgn="auto" latinLnBrk="0" hangingPunct="1">
              <a:lnSpc>
                <a:spcPct val="100000"/>
              </a:lnSpc>
              <a:spcBef>
                <a:spcPts val="114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1" i="0" u="none" strike="noStrike" kern="1200" cap="none" spc="0" normalizeH="0" baseline="0" noProof="0" dirty="0">
                <a:ln>
                  <a:noFill/>
                </a:ln>
                <a:solidFill>
                  <a:srgbClr val="9BAAAC"/>
                </a:solidFill>
                <a:effectLst/>
                <a:uLnTx/>
                <a:uFillTx/>
                <a:latin typeface="☞GILROY-REGULAR" pitchFamily="2" charset="77"/>
                <a:ea typeface="+mn-ea"/>
                <a:cs typeface="Arial"/>
              </a:rPr>
              <a:t>Date:</a:t>
            </a:r>
            <a:endParaRPr kumimoji="0" sz="2800" b="1" i="0" u="none" strike="noStrike" kern="1200" cap="none" spc="0" normalizeH="0" baseline="0" noProof="0" dirty="0">
              <a:ln>
                <a:noFill/>
              </a:ln>
              <a:solidFill>
                <a:srgbClr val="032A30"/>
              </a:solidFill>
              <a:effectLst/>
              <a:uLnTx/>
              <a:uFillTx/>
              <a:latin typeface="☞GILROY-REGULAR" pitchFamily="2" charset="77"/>
              <a:ea typeface="+mn-ea"/>
              <a:cs typeface="Arial"/>
            </a:endParaRPr>
          </a:p>
          <a:p>
            <a:pPr marL="12699" marR="0" lvl="0" indent="0" algn="l" defTabSz="914357" rtl="0" eaLnBrk="1" fontAlgn="auto" latinLnBrk="0" hangingPunct="1">
              <a:lnSpc>
                <a:spcPct val="100000"/>
              </a:lnSpc>
              <a:spcBef>
                <a:spcPts val="2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IE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☞GILROY-REGULAR" pitchFamily="2" charset="77"/>
                <a:ea typeface="+mn-ea"/>
                <a:cs typeface="Lucida Sans Unicode"/>
              </a:rPr>
              <a:t>29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☞GILROY-REGULAR" pitchFamily="2" charset="77"/>
                <a:ea typeface="+mn-ea"/>
                <a:cs typeface="Lucida Sans Unicode"/>
              </a:rPr>
              <a:t>.</a:t>
            </a:r>
            <a:r>
              <a:rPr lang="en-IE" sz="2800" dirty="0">
                <a:solidFill>
                  <a:srgbClr val="FFFFFF"/>
                </a:solidFill>
                <a:latin typeface="☞GILROY-REGULAR" pitchFamily="2" charset="77"/>
                <a:cs typeface="Lucida Sans Unicode"/>
              </a:rPr>
              <a:t>06</a:t>
            </a:r>
            <a:r>
              <a:rPr kumimoji="0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☞GILROY-REGULAR" pitchFamily="2" charset="77"/>
                <a:ea typeface="+mn-ea"/>
                <a:cs typeface="Lucida Sans Unicode"/>
              </a:rPr>
              <a:t>.</a:t>
            </a:r>
            <a:r>
              <a:rPr kumimoji="0" lang="en-IE" sz="2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☞GILROY-REGULAR" pitchFamily="2" charset="77"/>
                <a:ea typeface="+mn-ea"/>
                <a:cs typeface="Lucida Sans Unicode"/>
              </a:rPr>
              <a:t>2022</a:t>
            </a:r>
            <a:endParaRPr kumimoji="0" sz="2800" b="0" i="0" u="none" strike="noStrike" kern="1200" cap="none" spc="0" normalizeH="0" baseline="0" noProof="0" dirty="0">
              <a:ln>
                <a:noFill/>
              </a:ln>
              <a:solidFill>
                <a:srgbClr val="032A30"/>
              </a:solidFill>
              <a:effectLst/>
              <a:uLnTx/>
              <a:uFillTx/>
              <a:latin typeface="☞GILROY-REGULAR" pitchFamily="2" charset="77"/>
              <a:ea typeface="+mn-ea"/>
              <a:cs typeface="Lucida Sans Unicode"/>
            </a:endParaRPr>
          </a:p>
        </p:txBody>
      </p:sp>
      <p:pic>
        <p:nvPicPr>
          <p:cNvPr id="41" name="Picture 40" descr="Logo&#10;&#10;Description automatically generated">
            <a:extLst>
              <a:ext uri="{FF2B5EF4-FFF2-40B4-BE49-F238E27FC236}">
                <a16:creationId xmlns:a16="http://schemas.microsoft.com/office/drawing/2014/main" id="{100602EB-F3E6-8647-A872-8643FF2F65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7606" y="433982"/>
            <a:ext cx="5365588" cy="1860071"/>
          </a:xfrm>
          <a:prstGeom prst="rect">
            <a:avLst/>
          </a:prstGeom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CC76DAF-9E96-2A4A-96EE-9FD7151D2DA0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>
            <a:defPPr>
              <a:defRPr lang="en-US"/>
            </a:defPPr>
            <a:lvl1pPr marL="0" algn="l" defTabSz="2486438" rtl="0" eaLnBrk="1" latinLnBrk="0" hangingPunct="1">
              <a:defRPr sz="48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243219" algn="l" defTabSz="2486438" rtl="0" eaLnBrk="1" latinLnBrk="0" hangingPunct="1">
              <a:defRPr sz="48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486438" algn="l" defTabSz="2486438" rtl="0" eaLnBrk="1" latinLnBrk="0" hangingPunct="1">
              <a:defRPr sz="48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729655" algn="l" defTabSz="2486438" rtl="0" eaLnBrk="1" latinLnBrk="0" hangingPunct="1">
              <a:defRPr sz="48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972874" algn="l" defTabSz="2486438" rtl="0" eaLnBrk="1" latinLnBrk="0" hangingPunct="1">
              <a:defRPr sz="48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6216093" algn="l" defTabSz="2486438" rtl="0" eaLnBrk="1" latinLnBrk="0" hangingPunct="1">
              <a:defRPr sz="48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7459313" algn="l" defTabSz="2486438" rtl="0" eaLnBrk="1" latinLnBrk="0" hangingPunct="1">
              <a:defRPr sz="48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702532" algn="l" defTabSz="2486438" rtl="0" eaLnBrk="1" latinLnBrk="0" hangingPunct="1">
              <a:defRPr sz="48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945749" algn="l" defTabSz="2486438" rtl="0" eaLnBrk="1" latinLnBrk="0" hangingPunct="1">
              <a:defRPr sz="489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35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lang="en-IE" sz="1801" b="0" i="0" u="none" strike="noStrike" kern="1200" cap="none" spc="0" normalizeH="0" baseline="0" noProof="0" smtClean="0">
                <a:ln>
                  <a:noFill/>
                </a:ln>
                <a:solidFill>
                  <a:srgbClr val="052B30"/>
                </a:solidFill>
                <a:effectLst/>
                <a:uLnTx/>
                <a:uFillTx/>
                <a:latin typeface="☞GILROY-REGULAR" pitchFamily="2" charset="77"/>
                <a:ea typeface="+mn-ea"/>
                <a:cs typeface="+mn-cs"/>
              </a:rPr>
              <a:pPr marL="0" marR="0" lvl="0" indent="0" algn="r" defTabSz="914357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IE" sz="1801" b="0" i="0" u="none" strike="noStrike" kern="1200" cap="none" spc="0" normalizeH="0" baseline="0" noProof="0" dirty="0">
              <a:ln>
                <a:noFill/>
              </a:ln>
              <a:solidFill>
                <a:srgbClr val="052B30"/>
              </a:solidFill>
              <a:effectLst/>
              <a:uLnTx/>
              <a:uFillTx/>
              <a:latin typeface="☞GILROY-REGULAR" pitchFamily="2" charset="77"/>
              <a:ea typeface="+mn-ea"/>
              <a:cs typeface="+mn-cs"/>
            </a:endParaRPr>
          </a:p>
        </p:txBody>
      </p:sp>
      <p:pic>
        <p:nvPicPr>
          <p:cNvPr id="4" name="Picture 3" descr="A picture containing grass, water, outdoor, river&#10;&#10;Description automatically generated">
            <a:extLst>
              <a:ext uri="{FF2B5EF4-FFF2-40B4-BE49-F238E27FC236}">
                <a16:creationId xmlns:a16="http://schemas.microsoft.com/office/drawing/2014/main" id="{C9C67F14-4AEA-4576-AD0F-8F854A33CC0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7251" y="398"/>
            <a:ext cx="5714599" cy="1129842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F77EED4-CD7D-A6A7-5F8D-B17EFAE791D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102442" y="1441486"/>
            <a:ext cx="2285839" cy="228583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75F7E55-8D86-71D4-F887-167788018B2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424299" y="2318151"/>
            <a:ext cx="2285839" cy="228583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B6ABF81-08B7-6139-66FF-1A17FE4B164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4062422" y="5359464"/>
            <a:ext cx="2285839" cy="228583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8E71512-228D-051E-7A1D-16A856569E1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7159913" y="6606427"/>
            <a:ext cx="2285839" cy="2285839"/>
          </a:xfrm>
          <a:prstGeom prst="rect">
            <a:avLst/>
          </a:prstGeom>
        </p:spPr>
      </p:pic>
      <p:sp>
        <p:nvSpPr>
          <p:cNvPr id="13" name="Text Placeholder 2">
            <a:extLst>
              <a:ext uri="{FF2B5EF4-FFF2-40B4-BE49-F238E27FC236}">
                <a16:creationId xmlns:a16="http://schemas.microsoft.com/office/drawing/2014/main" id="{4C1BB5E8-2EA9-F9DA-F91C-8FA9164E3F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7518715" y="1290842"/>
            <a:ext cx="2448207" cy="923265"/>
          </a:xfrm>
        </p:spPr>
        <p:txBody>
          <a:bodyPr/>
          <a:lstStyle>
            <a:defPPr>
              <a:defRPr lang="en-US"/>
            </a:defPPr>
            <a:lvl1pPr marL="0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3923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07846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61768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15691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69614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523537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277460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31382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 b="1" kern="0" dirty="0">
                <a:solidFill>
                  <a:schemeClr val="bg1"/>
                </a:solidFill>
              </a:rPr>
              <a:t>€2.9bn Regen.</a:t>
            </a:r>
          </a:p>
          <a:p>
            <a:r>
              <a:rPr lang="en-US" sz="3000" b="1" kern="0" dirty="0">
                <a:solidFill>
                  <a:schemeClr val="bg1"/>
                </a:solidFill>
              </a:rPr>
              <a:t>Programme </a:t>
            </a:r>
          </a:p>
        </p:txBody>
      </p:sp>
      <p:sp>
        <p:nvSpPr>
          <p:cNvPr id="15" name="Text Placeholder 2">
            <a:extLst>
              <a:ext uri="{FF2B5EF4-FFF2-40B4-BE49-F238E27FC236}">
                <a16:creationId xmlns:a16="http://schemas.microsoft.com/office/drawing/2014/main" id="{E4289622-E8B7-B997-415B-3161115C41DA}"/>
              </a:ext>
            </a:extLst>
          </p:cNvPr>
          <p:cNvSpPr txBox="1">
            <a:spLocks/>
          </p:cNvSpPr>
          <p:nvPr/>
        </p:nvSpPr>
        <p:spPr>
          <a:xfrm>
            <a:off x="17445725" y="5359464"/>
            <a:ext cx="2540037" cy="9232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3923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07846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61768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15691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69614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523537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277460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31382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 b="1" kern="0" dirty="0">
                <a:solidFill>
                  <a:schemeClr val="bg1"/>
                </a:solidFill>
              </a:rPr>
              <a:t>2,360 Direct Jobs</a:t>
            </a:r>
          </a:p>
        </p:txBody>
      </p:sp>
      <p:sp>
        <p:nvSpPr>
          <p:cNvPr id="16" name="Text Placeholder 2">
            <a:extLst>
              <a:ext uri="{FF2B5EF4-FFF2-40B4-BE49-F238E27FC236}">
                <a16:creationId xmlns:a16="http://schemas.microsoft.com/office/drawing/2014/main" id="{DCA0BB4F-F2E7-64D3-D44F-A0007AA11092}"/>
              </a:ext>
            </a:extLst>
          </p:cNvPr>
          <p:cNvSpPr txBox="1">
            <a:spLocks/>
          </p:cNvSpPr>
          <p:nvPr/>
        </p:nvSpPr>
        <p:spPr>
          <a:xfrm>
            <a:off x="14268322" y="8203680"/>
            <a:ext cx="2525563" cy="138489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3923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07846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61768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15691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69614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523537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277460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31382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 b="1" kern="0" dirty="0">
                <a:solidFill>
                  <a:schemeClr val="bg1"/>
                </a:solidFill>
              </a:rPr>
              <a:t>44% Social &amp;</a:t>
            </a:r>
          </a:p>
          <a:p>
            <a:r>
              <a:rPr lang="en-US" sz="3000" b="1" kern="0" dirty="0">
                <a:solidFill>
                  <a:schemeClr val="bg1"/>
                </a:solidFill>
              </a:rPr>
              <a:t>Affordable Homes</a:t>
            </a:r>
          </a:p>
        </p:txBody>
      </p:sp>
      <p:sp>
        <p:nvSpPr>
          <p:cNvPr id="17" name="Text Placeholder 2">
            <a:extLst>
              <a:ext uri="{FF2B5EF4-FFF2-40B4-BE49-F238E27FC236}">
                <a16:creationId xmlns:a16="http://schemas.microsoft.com/office/drawing/2014/main" id="{F93781CF-CE57-1A97-2C2E-7C414FD0087A}"/>
              </a:ext>
            </a:extLst>
          </p:cNvPr>
          <p:cNvSpPr txBox="1">
            <a:spLocks/>
          </p:cNvSpPr>
          <p:nvPr/>
        </p:nvSpPr>
        <p:spPr>
          <a:xfrm>
            <a:off x="14214878" y="201364"/>
            <a:ext cx="2792120" cy="9232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3923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07846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61768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15691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69614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523537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277460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31382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 b="1" kern="0" dirty="0">
                <a:solidFill>
                  <a:schemeClr val="bg1"/>
                </a:solidFill>
              </a:rPr>
              <a:t>8,714 Homes for 23,000 people</a:t>
            </a:r>
          </a:p>
        </p:txBody>
      </p:sp>
      <p:sp>
        <p:nvSpPr>
          <p:cNvPr id="18" name="Text Placeholder 2">
            <a:extLst>
              <a:ext uri="{FF2B5EF4-FFF2-40B4-BE49-F238E27FC236}">
                <a16:creationId xmlns:a16="http://schemas.microsoft.com/office/drawing/2014/main" id="{2C36AEAD-BA6E-441D-AD2E-8E5AC577BFE3}"/>
              </a:ext>
            </a:extLst>
          </p:cNvPr>
          <p:cNvSpPr txBox="1">
            <a:spLocks/>
          </p:cNvSpPr>
          <p:nvPr/>
        </p:nvSpPr>
        <p:spPr>
          <a:xfrm>
            <a:off x="17320120" y="9248599"/>
            <a:ext cx="2760282" cy="9232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3923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07846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61768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15691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69614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523537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277460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31382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 b="1" kern="0" dirty="0">
                <a:solidFill>
                  <a:schemeClr val="bg1"/>
                </a:solidFill>
              </a:rPr>
              <a:t>8 Schools &amp;</a:t>
            </a:r>
          </a:p>
          <a:p>
            <a:r>
              <a:rPr lang="en-US" sz="3000" b="1" kern="0" dirty="0">
                <a:solidFill>
                  <a:schemeClr val="bg1"/>
                </a:solidFill>
              </a:rPr>
              <a:t>90ha of Parkland</a:t>
            </a:r>
          </a:p>
        </p:txBody>
      </p:sp>
      <p:sp>
        <p:nvSpPr>
          <p:cNvPr id="19" name="Text Placeholder 2">
            <a:extLst>
              <a:ext uri="{FF2B5EF4-FFF2-40B4-BE49-F238E27FC236}">
                <a16:creationId xmlns:a16="http://schemas.microsoft.com/office/drawing/2014/main" id="{1B55F24F-2653-7CB7-3242-F2363B174392}"/>
              </a:ext>
            </a:extLst>
          </p:cNvPr>
          <p:cNvSpPr txBox="1">
            <a:spLocks/>
          </p:cNvSpPr>
          <p:nvPr/>
        </p:nvSpPr>
        <p:spPr>
          <a:xfrm>
            <a:off x="14268321" y="4213945"/>
            <a:ext cx="2837715" cy="9232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marL="0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53923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507846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61768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15691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69614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523537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277460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6031382" algn="l" defTabSz="1507846" rtl="0" eaLnBrk="1" latinLnBrk="0" hangingPunct="1">
              <a:defRPr sz="29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3000" b="1" kern="0" dirty="0">
                <a:solidFill>
                  <a:schemeClr val="bg1"/>
                </a:solidFill>
              </a:rPr>
              <a:t>€520m Exchequer Returns</a:t>
            </a:r>
          </a:p>
        </p:txBody>
      </p:sp>
    </p:spTree>
    <p:extLst>
      <p:ext uri="{BB962C8B-B14F-4D97-AF65-F5344CB8AC3E}">
        <p14:creationId xmlns:p14="http://schemas.microsoft.com/office/powerpoint/2010/main" val="28554188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625D501-FA43-4073-877C-767FAEA575BD}"/>
              </a:ext>
            </a:extLst>
          </p:cNvPr>
          <p:cNvSpPr>
            <a:spLocks noGrp="1"/>
          </p:cNvSpPr>
          <p:nvPr>
            <p:ph type="sldNum" sz="quarter" idx="7"/>
          </p:nvPr>
        </p:nvSpPr>
        <p:spPr/>
        <p:txBody>
          <a:bodyPr/>
          <a:lstStyle/>
          <a:p>
            <a:r>
              <a:rPr lang="en-IE"/>
              <a:t> |  </a:t>
            </a:r>
            <a:fld id="{B6F15528-21DE-4FAA-801E-634DDDAF4B2B}" type="slidenum">
              <a:rPr lang="en-IE" smtClean="0"/>
              <a:pPr/>
              <a:t>5</a:t>
            </a:fld>
            <a:endParaRPr lang="en-IE" dirty="0"/>
          </a:p>
        </p:txBody>
      </p:sp>
      <p:pic>
        <p:nvPicPr>
          <p:cNvPr id="7" name="object 23">
            <a:extLst>
              <a:ext uri="{FF2B5EF4-FFF2-40B4-BE49-F238E27FC236}">
                <a16:creationId xmlns:a16="http://schemas.microsoft.com/office/drawing/2014/main" id="{23AA11C7-EAE7-489A-83EC-0F17675CBC29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17803" y="9986097"/>
            <a:ext cx="1546287" cy="726573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0594A045-6967-4620-BC6E-BE7221F11D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4650" y="320675"/>
            <a:ext cx="8600095" cy="1107996"/>
          </a:xfrm>
        </p:spPr>
        <p:txBody>
          <a:bodyPr>
            <a:normAutofit/>
          </a:bodyPr>
          <a:lstStyle/>
          <a:p>
            <a:r>
              <a:rPr lang="en-US" dirty="0"/>
              <a:t>SDZ Activity</a:t>
            </a:r>
          </a:p>
        </p:txBody>
      </p:sp>
      <p:sp>
        <p:nvSpPr>
          <p:cNvPr id="14" name="Text Placeholder 2">
            <a:extLst>
              <a:ext uri="{FF2B5EF4-FFF2-40B4-BE49-F238E27FC236}">
                <a16:creationId xmlns:a16="http://schemas.microsoft.com/office/drawing/2014/main" id="{0B0298CE-F998-4CE4-B6DE-E831F67F74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346574" y="1539875"/>
            <a:ext cx="5687676" cy="6894195"/>
          </a:xfrm>
        </p:spPr>
        <p:txBody>
          <a:bodyPr wrap="square" lIns="0" tIns="0" rIns="0" bIns="0" anchor="t">
            <a:spAutoFit/>
          </a:bodyPr>
          <a:lstStyle/>
          <a:p>
            <a:r>
              <a:rPr lang="en-US" dirty="0"/>
              <a:t>Planning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South Link Street and Utility Corridor (SDZ20A/0021) – Permission granted 12/08/21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Irish Water Pump Station (SDZ21A/0006) – Permission granted 08/11/21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Post primary school (SDZ21A/0013) – Permission granted 02/02/22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>
                <a:latin typeface="☞GILROY-REGULAR"/>
              </a:rPr>
              <a:t>Cairn Homes 569 dwellings (</a:t>
            </a:r>
            <a:r>
              <a:rPr lang="en-IE" dirty="0">
                <a:latin typeface="☞GILROY-REGULAR"/>
              </a:rPr>
              <a:t>SDZ21A/0022</a:t>
            </a:r>
            <a:r>
              <a:rPr lang="en-GB" dirty="0">
                <a:latin typeface="☞GILROY-REGULAR"/>
              </a:rPr>
              <a:t>) – granted </a:t>
            </a:r>
            <a:endParaRPr lang="en-GB" dirty="0"/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dirty="0"/>
          </a:p>
          <a:p>
            <a:r>
              <a:rPr lang="en-GB" dirty="0"/>
              <a:t>SDCC Part 8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/>
              <a:t>116 dwellings south of Grand Canal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dirty="0">
                <a:latin typeface="☞GILROY-REGULAR"/>
              </a:rPr>
              <a:t>266 dwellings adjacent to </a:t>
            </a:r>
            <a:r>
              <a:rPr lang="en-GB" dirty="0" err="1">
                <a:latin typeface="☞GILROY-REGULAR"/>
              </a:rPr>
              <a:t>Kishogue</a:t>
            </a:r>
            <a:endParaRPr lang="en-GB" dirty="0"/>
          </a:p>
          <a:p>
            <a:endParaRPr lang="en-GB" dirty="0"/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2DEF46B1-B51B-9A00-7C9D-33FF27060763}"/>
              </a:ext>
            </a:extLst>
          </p:cNvPr>
          <p:cNvSpPr txBox="1">
            <a:spLocks/>
          </p:cNvSpPr>
          <p:nvPr/>
        </p:nvSpPr>
        <p:spPr>
          <a:xfrm>
            <a:off x="374649" y="7940675"/>
            <a:ext cx="6930000" cy="17851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800" b="0" i="0">
                <a:solidFill>
                  <a:schemeClr val="bg1"/>
                </a:solidFill>
                <a:latin typeface="☞GILROY-REGULAR" pitchFamily="2" charset="77"/>
                <a:ea typeface="+mn-ea"/>
                <a:cs typeface="+mn-cs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GB" kern="0" dirty="0"/>
              <a:t>SDZ Requirements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kern="0" dirty="0"/>
              <a:t>Phase 0 Requirements 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sz="2000" kern="0" dirty="0">
                <a:solidFill>
                  <a:schemeClr val="bg1"/>
                </a:solidFill>
                <a:latin typeface="☞GILROY-REGULAR"/>
              </a:rPr>
              <a:t>Surface Water Management Plan – Approved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sz="2000" kern="0" dirty="0">
                <a:solidFill>
                  <a:schemeClr val="bg1"/>
                </a:solidFill>
                <a:latin typeface="☞GILROY-REGULAR"/>
              </a:rPr>
              <a:t>Water and Wastewater Strategy – Approved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sz="2000" kern="0" dirty="0">
                <a:solidFill>
                  <a:schemeClr val="bg1"/>
                </a:solidFill>
                <a:latin typeface="☞GILROY-REGULAR"/>
              </a:rPr>
              <a:t>Parks and Landscape Strategy – Under review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CE8AB4F-3186-EBE7-E894-4236D1CA85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850" y="1581071"/>
            <a:ext cx="14130373" cy="61310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46797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12">
            <a:extLst>
              <a:ext uri="{FF2B5EF4-FFF2-40B4-BE49-F238E27FC236}">
                <a16:creationId xmlns:a16="http://schemas.microsoft.com/office/drawing/2014/main" id="{33CD251C-A887-4D2F-925B-FC09719853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20104100" cy="113093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Content Placeholder 3" descr="Map&#10;&#10;Description automatically generated">
            <a:extLst>
              <a:ext uri="{FF2B5EF4-FFF2-40B4-BE49-F238E27FC236}">
                <a16:creationId xmlns:a16="http://schemas.microsoft.com/office/drawing/2014/main" id="{E982E313-9435-D245-2F6C-20F14B7AE8E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" r="1" b="1"/>
          <a:stretch/>
        </p:blipFill>
        <p:spPr>
          <a:xfrm>
            <a:off x="-1" y="10"/>
            <a:ext cx="20104099" cy="11309340"/>
          </a:xfrm>
          <a:prstGeom prst="rect">
            <a:avLst/>
          </a:prstGeom>
        </p:spPr>
      </p:pic>
      <p:sp>
        <p:nvSpPr>
          <p:cNvPr id="24" name="Freeform: Shape 14">
            <a:extLst>
              <a:ext uri="{FF2B5EF4-FFF2-40B4-BE49-F238E27FC236}">
                <a16:creationId xmlns:a16="http://schemas.microsoft.com/office/drawing/2014/main" id="{DD3305BC-13F0-45F7-AA78-FEB3A127E8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29564" y="1384455"/>
            <a:ext cx="9382173" cy="8290471"/>
          </a:xfrm>
          <a:custGeom>
            <a:avLst/>
            <a:gdLst>
              <a:gd name="connsiteX0" fmla="*/ 1638118 w 5689757"/>
              <a:gd name="connsiteY0" fmla="*/ 0 h 5027349"/>
              <a:gd name="connsiteX1" fmla="*/ 4051638 w 5689757"/>
              <a:gd name="connsiteY1" fmla="*/ 0 h 5027349"/>
              <a:gd name="connsiteX2" fmla="*/ 4426960 w 5689757"/>
              <a:gd name="connsiteY2" fmla="*/ 218128 h 5027349"/>
              <a:gd name="connsiteX3" fmla="*/ 5631113 w 5689757"/>
              <a:gd name="connsiteY3" fmla="*/ 2300740 h 5027349"/>
              <a:gd name="connsiteX4" fmla="*/ 5631113 w 5689757"/>
              <a:gd name="connsiteY4" fmla="*/ 2726611 h 5027349"/>
              <a:gd name="connsiteX5" fmla="*/ 5184003 w 5689757"/>
              <a:gd name="connsiteY5" fmla="*/ 3499898 h 5027349"/>
              <a:gd name="connsiteX6" fmla="*/ 5179849 w 5689757"/>
              <a:gd name="connsiteY6" fmla="*/ 3507081 h 5027349"/>
              <a:gd name="connsiteX7" fmla="*/ 5161054 w 5689757"/>
              <a:gd name="connsiteY7" fmla="*/ 3493907 h 5027349"/>
              <a:gd name="connsiteX8" fmla="*/ 5074850 w 5689757"/>
              <a:gd name="connsiteY8" fmla="*/ 3469060 h 5027349"/>
              <a:gd name="connsiteX9" fmla="*/ 4002084 w 5689757"/>
              <a:gd name="connsiteY9" fmla="*/ 3469060 h 5027349"/>
              <a:gd name="connsiteX10" fmla="*/ 3848833 w 5689757"/>
              <a:gd name="connsiteY10" fmla="*/ 3554248 h 5027349"/>
              <a:gd name="connsiteX11" fmla="*/ 3312449 w 5689757"/>
              <a:gd name="connsiteY11" fmla="*/ 4472382 h 5027349"/>
              <a:gd name="connsiteX12" fmla="*/ 3312449 w 5689757"/>
              <a:gd name="connsiteY12" fmla="*/ 4649068 h 5027349"/>
              <a:gd name="connsiteX13" fmla="*/ 3486748 w 5689757"/>
              <a:gd name="connsiteY13" fmla="*/ 4947416 h 5027349"/>
              <a:gd name="connsiteX14" fmla="*/ 3533445 w 5689757"/>
              <a:gd name="connsiteY14" fmla="*/ 5027349 h 5027349"/>
              <a:gd name="connsiteX15" fmla="*/ 3462401 w 5689757"/>
              <a:gd name="connsiteY15" fmla="*/ 5027349 h 5027349"/>
              <a:gd name="connsiteX16" fmla="*/ 1638118 w 5689757"/>
              <a:gd name="connsiteY16" fmla="*/ 5027349 h 5027349"/>
              <a:gd name="connsiteX17" fmla="*/ 1268010 w 5689757"/>
              <a:gd name="connsiteY17" fmla="*/ 4809219 h 5027349"/>
              <a:gd name="connsiteX18" fmla="*/ 58645 w 5689757"/>
              <a:gd name="connsiteY18" fmla="*/ 2726611 h 5027349"/>
              <a:gd name="connsiteX19" fmla="*/ 58645 w 5689757"/>
              <a:gd name="connsiteY19" fmla="*/ 2300740 h 5027349"/>
              <a:gd name="connsiteX20" fmla="*/ 1268010 w 5689757"/>
              <a:gd name="connsiteY20" fmla="*/ 218128 h 5027349"/>
              <a:gd name="connsiteX21" fmla="*/ 1638118 w 5689757"/>
              <a:gd name="connsiteY21" fmla="*/ 0 h 50273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5689757" h="5027349">
                <a:moveTo>
                  <a:pt x="1638118" y="0"/>
                </a:moveTo>
                <a:cubicBezTo>
                  <a:pt x="1638118" y="0"/>
                  <a:pt x="1638118" y="0"/>
                  <a:pt x="4051638" y="0"/>
                </a:cubicBezTo>
                <a:cubicBezTo>
                  <a:pt x="4208022" y="0"/>
                  <a:pt x="4348769" y="83096"/>
                  <a:pt x="4426960" y="218128"/>
                </a:cubicBezTo>
                <a:cubicBezTo>
                  <a:pt x="4426960" y="218128"/>
                  <a:pt x="4426960" y="218128"/>
                  <a:pt x="5631113" y="2300740"/>
                </a:cubicBezTo>
                <a:cubicBezTo>
                  <a:pt x="5709306" y="2430577"/>
                  <a:pt x="5709306" y="2596771"/>
                  <a:pt x="5631113" y="2726611"/>
                </a:cubicBezTo>
                <a:cubicBezTo>
                  <a:pt x="5631113" y="2726611"/>
                  <a:pt x="5631113" y="2726611"/>
                  <a:pt x="5184003" y="3499898"/>
                </a:cubicBezTo>
                <a:lnTo>
                  <a:pt x="5179849" y="3507081"/>
                </a:lnTo>
                <a:lnTo>
                  <a:pt x="5161054" y="3493907"/>
                </a:lnTo>
                <a:cubicBezTo>
                  <a:pt x="5133118" y="3478526"/>
                  <a:pt x="5101988" y="3469060"/>
                  <a:pt x="5074850" y="3469060"/>
                </a:cubicBezTo>
                <a:cubicBezTo>
                  <a:pt x="5074850" y="3469060"/>
                  <a:pt x="5074850" y="3469060"/>
                  <a:pt x="4002084" y="3469060"/>
                </a:cubicBezTo>
                <a:cubicBezTo>
                  <a:pt x="3944615" y="3469060"/>
                  <a:pt x="3874374" y="3506922"/>
                  <a:pt x="3848833" y="3554248"/>
                </a:cubicBezTo>
                <a:cubicBezTo>
                  <a:pt x="3848833" y="3554248"/>
                  <a:pt x="3848833" y="3554248"/>
                  <a:pt x="3312449" y="4472382"/>
                </a:cubicBezTo>
                <a:cubicBezTo>
                  <a:pt x="3283714" y="4522863"/>
                  <a:pt x="3283714" y="4598585"/>
                  <a:pt x="3312449" y="4649068"/>
                </a:cubicBezTo>
                <a:cubicBezTo>
                  <a:pt x="3312449" y="4649068"/>
                  <a:pt x="3312449" y="4649068"/>
                  <a:pt x="3486748" y="4947416"/>
                </a:cubicBezTo>
                <a:lnTo>
                  <a:pt x="3533445" y="5027349"/>
                </a:lnTo>
                <a:lnTo>
                  <a:pt x="3462401" y="5027349"/>
                </a:lnTo>
                <a:cubicBezTo>
                  <a:pt x="3108857" y="5027349"/>
                  <a:pt x="2543189" y="5027349"/>
                  <a:pt x="1638118" y="5027349"/>
                </a:cubicBezTo>
                <a:cubicBezTo>
                  <a:pt x="1486947" y="5027349"/>
                  <a:pt x="1340989" y="4944252"/>
                  <a:pt x="1268010" y="4809219"/>
                </a:cubicBezTo>
                <a:cubicBezTo>
                  <a:pt x="1268010" y="4809219"/>
                  <a:pt x="1268010" y="4809219"/>
                  <a:pt x="58645" y="2726611"/>
                </a:cubicBezTo>
                <a:cubicBezTo>
                  <a:pt x="-19548" y="2596771"/>
                  <a:pt x="-19548" y="2430577"/>
                  <a:pt x="58645" y="2300740"/>
                </a:cubicBezTo>
                <a:cubicBezTo>
                  <a:pt x="58645" y="2300740"/>
                  <a:pt x="58645" y="2300740"/>
                  <a:pt x="1268010" y="218128"/>
                </a:cubicBezTo>
                <a:cubicBezTo>
                  <a:pt x="1340989" y="83096"/>
                  <a:pt x="1486947" y="0"/>
                  <a:pt x="1638118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8435CBC-712D-38B3-5257-51603481FD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13304" y="2261870"/>
            <a:ext cx="5892453" cy="1946784"/>
          </a:xfrm>
        </p:spPr>
        <p:txBody>
          <a:bodyPr anchor="b">
            <a:normAutofit/>
          </a:bodyPr>
          <a:lstStyle/>
          <a:p>
            <a:r>
              <a:rPr lang="en-GB" sz="5900">
                <a:solidFill>
                  <a:schemeClr val="bg1"/>
                </a:solidFill>
              </a:rPr>
              <a:t>Adamstown </a:t>
            </a:r>
            <a:endParaRPr lang="en-IE" sz="5900">
              <a:solidFill>
                <a:schemeClr val="bg1"/>
              </a:solidFill>
            </a:endParaRPr>
          </a:p>
        </p:txBody>
      </p:sp>
      <p:sp>
        <p:nvSpPr>
          <p:cNvPr id="25" name="Freeform: Shape 16">
            <a:extLst>
              <a:ext uri="{FF2B5EF4-FFF2-40B4-BE49-F238E27FC236}">
                <a16:creationId xmlns:a16="http://schemas.microsoft.com/office/drawing/2014/main" id="{BCF50161-64EB-4533-A767-15C4715BF7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855926" y="1975874"/>
            <a:ext cx="3534478" cy="3095972"/>
          </a:xfrm>
          <a:custGeom>
            <a:avLst/>
            <a:gdLst>
              <a:gd name="connsiteX0" fmla="*/ 853538 w 2991693"/>
              <a:gd name="connsiteY0" fmla="*/ 0 h 2651787"/>
              <a:gd name="connsiteX1" fmla="*/ 2141030 w 2991693"/>
              <a:gd name="connsiteY1" fmla="*/ 0 h 2651787"/>
              <a:gd name="connsiteX2" fmla="*/ 2324957 w 2991693"/>
              <a:gd name="connsiteY2" fmla="*/ 103466 h 2651787"/>
              <a:gd name="connsiteX3" fmla="*/ 2968702 w 2991693"/>
              <a:gd name="connsiteY3" fmla="*/ 1218596 h 2651787"/>
              <a:gd name="connsiteX4" fmla="*/ 2968702 w 2991693"/>
              <a:gd name="connsiteY4" fmla="*/ 1433192 h 2651787"/>
              <a:gd name="connsiteX5" fmla="*/ 2324957 w 2991693"/>
              <a:gd name="connsiteY5" fmla="*/ 2548321 h 2651787"/>
              <a:gd name="connsiteX6" fmla="*/ 2141030 w 2991693"/>
              <a:gd name="connsiteY6" fmla="*/ 2651787 h 2651787"/>
              <a:gd name="connsiteX7" fmla="*/ 853538 w 2991693"/>
              <a:gd name="connsiteY7" fmla="*/ 2651787 h 2651787"/>
              <a:gd name="connsiteX8" fmla="*/ 669612 w 2991693"/>
              <a:gd name="connsiteY8" fmla="*/ 2548321 h 2651787"/>
              <a:gd name="connsiteX9" fmla="*/ 25866 w 2991693"/>
              <a:gd name="connsiteY9" fmla="*/ 1433192 h 2651787"/>
              <a:gd name="connsiteX10" fmla="*/ 25866 w 2991693"/>
              <a:gd name="connsiteY10" fmla="*/ 1218596 h 2651787"/>
              <a:gd name="connsiteX11" fmla="*/ 669612 w 2991693"/>
              <a:gd name="connsiteY11" fmla="*/ 103466 h 2651787"/>
              <a:gd name="connsiteX12" fmla="*/ 853538 w 2991693"/>
              <a:gd name="connsiteY12" fmla="*/ 0 h 2651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991693" h="2651787">
                <a:moveTo>
                  <a:pt x="853538" y="0"/>
                </a:moveTo>
                <a:cubicBezTo>
                  <a:pt x="2141030" y="0"/>
                  <a:pt x="2141030" y="0"/>
                  <a:pt x="2141030" y="0"/>
                </a:cubicBezTo>
                <a:cubicBezTo>
                  <a:pt x="2206170" y="0"/>
                  <a:pt x="2290471" y="45985"/>
                  <a:pt x="2324957" y="103466"/>
                </a:cubicBezTo>
                <a:cubicBezTo>
                  <a:pt x="2968702" y="1218596"/>
                  <a:pt x="2968702" y="1218596"/>
                  <a:pt x="2968702" y="1218596"/>
                </a:cubicBezTo>
                <a:cubicBezTo>
                  <a:pt x="2999357" y="1279909"/>
                  <a:pt x="2999357" y="1371878"/>
                  <a:pt x="2968702" y="1433192"/>
                </a:cubicBezTo>
                <a:cubicBezTo>
                  <a:pt x="2324957" y="2548321"/>
                  <a:pt x="2324957" y="2548321"/>
                  <a:pt x="2324957" y="2548321"/>
                </a:cubicBezTo>
                <a:cubicBezTo>
                  <a:pt x="2290471" y="2605803"/>
                  <a:pt x="2206170" y="2651787"/>
                  <a:pt x="2141030" y="2651787"/>
                </a:cubicBezTo>
                <a:lnTo>
                  <a:pt x="853538" y="2651787"/>
                </a:lnTo>
                <a:cubicBezTo>
                  <a:pt x="784566" y="2651787"/>
                  <a:pt x="700266" y="2605803"/>
                  <a:pt x="669612" y="2548321"/>
                </a:cubicBezTo>
                <a:cubicBezTo>
                  <a:pt x="25866" y="1433192"/>
                  <a:pt x="25866" y="1433192"/>
                  <a:pt x="25866" y="1433192"/>
                </a:cubicBezTo>
                <a:cubicBezTo>
                  <a:pt x="-8621" y="1371878"/>
                  <a:pt x="-8621" y="1279909"/>
                  <a:pt x="25866" y="1218596"/>
                </a:cubicBezTo>
                <a:cubicBezTo>
                  <a:pt x="669612" y="103466"/>
                  <a:pt x="669612" y="103466"/>
                  <a:pt x="669612" y="103466"/>
                </a:cubicBezTo>
                <a:cubicBezTo>
                  <a:pt x="700266" y="45985"/>
                  <a:pt x="784566" y="0"/>
                  <a:pt x="853538" y="0"/>
                </a:cubicBezTo>
                <a:close/>
              </a:path>
            </a:pathLst>
          </a:custGeom>
          <a:solidFill>
            <a:srgbClr val="FFFFFF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 descr="A high angle view of a building&#10;&#10;Description automatically generated with low confidence">
            <a:extLst>
              <a:ext uri="{FF2B5EF4-FFF2-40B4-BE49-F238E27FC236}">
                <a16:creationId xmlns:a16="http://schemas.microsoft.com/office/drawing/2014/main" id="{21E9C650-E4F6-4745-27A3-AB9F9DD7A23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48" r="38839"/>
          <a:stretch/>
        </p:blipFill>
        <p:spPr>
          <a:xfrm>
            <a:off x="16015796" y="2115907"/>
            <a:ext cx="3214741" cy="2815906"/>
          </a:xfrm>
          <a:custGeom>
            <a:avLst/>
            <a:gdLst/>
            <a:ahLst/>
            <a:cxnLst/>
            <a:rect l="l" t="t" r="r" b="b"/>
            <a:pathLst>
              <a:path w="1949559" h="1707568">
                <a:moveTo>
                  <a:pt x="556214" y="0"/>
                </a:moveTo>
                <a:cubicBezTo>
                  <a:pt x="1395218" y="0"/>
                  <a:pt x="1395218" y="0"/>
                  <a:pt x="1395218" y="0"/>
                </a:cubicBezTo>
                <a:cubicBezTo>
                  <a:pt x="1437667" y="0"/>
                  <a:pt x="1492603" y="29611"/>
                  <a:pt x="1515075" y="66625"/>
                </a:cubicBezTo>
                <a:cubicBezTo>
                  <a:pt x="1934577" y="784692"/>
                  <a:pt x="1934577" y="784692"/>
                  <a:pt x="1934577" y="784692"/>
                </a:cubicBezTo>
                <a:cubicBezTo>
                  <a:pt x="1954553" y="824174"/>
                  <a:pt x="1954553" y="883396"/>
                  <a:pt x="1934577" y="922877"/>
                </a:cubicBezTo>
                <a:cubicBezTo>
                  <a:pt x="1515075" y="1640944"/>
                  <a:pt x="1515075" y="1640944"/>
                  <a:pt x="1515075" y="1640944"/>
                </a:cubicBezTo>
                <a:cubicBezTo>
                  <a:pt x="1492603" y="1677958"/>
                  <a:pt x="1437667" y="1707568"/>
                  <a:pt x="1395218" y="1707568"/>
                </a:cubicBezTo>
                <a:lnTo>
                  <a:pt x="556214" y="1707568"/>
                </a:lnTo>
                <a:cubicBezTo>
                  <a:pt x="511268" y="1707568"/>
                  <a:pt x="456334" y="1677958"/>
                  <a:pt x="436357" y="1640944"/>
                </a:cubicBezTo>
                <a:cubicBezTo>
                  <a:pt x="16856" y="922877"/>
                  <a:pt x="16856" y="922877"/>
                  <a:pt x="16856" y="922877"/>
                </a:cubicBezTo>
                <a:cubicBezTo>
                  <a:pt x="-5618" y="883396"/>
                  <a:pt x="-5618" y="824174"/>
                  <a:pt x="16856" y="784692"/>
                </a:cubicBezTo>
                <a:cubicBezTo>
                  <a:pt x="436357" y="66625"/>
                  <a:pt x="436357" y="66625"/>
                  <a:pt x="436357" y="66625"/>
                </a:cubicBezTo>
                <a:cubicBezTo>
                  <a:pt x="456334" y="29611"/>
                  <a:pt x="511268" y="0"/>
                  <a:pt x="556214" y="0"/>
                </a:cubicBezTo>
                <a:close/>
              </a:path>
            </a:pathLst>
          </a:custGeom>
          <a:ln w="79375">
            <a:noFill/>
          </a:ln>
        </p:spPr>
      </p:pic>
      <p:sp>
        <p:nvSpPr>
          <p:cNvPr id="26" name="Freeform: Shape 18">
            <a:extLst>
              <a:ext uri="{FF2B5EF4-FFF2-40B4-BE49-F238E27FC236}">
                <a16:creationId xmlns:a16="http://schemas.microsoft.com/office/drawing/2014/main" id="{F5326998-025B-4685-A6F0-C8F498C3B3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525347" y="7074418"/>
            <a:ext cx="4110431" cy="3600470"/>
          </a:xfrm>
          <a:custGeom>
            <a:avLst/>
            <a:gdLst>
              <a:gd name="connsiteX0" fmla="*/ 853538 w 2991693"/>
              <a:gd name="connsiteY0" fmla="*/ 0 h 2651787"/>
              <a:gd name="connsiteX1" fmla="*/ 2141030 w 2991693"/>
              <a:gd name="connsiteY1" fmla="*/ 0 h 2651787"/>
              <a:gd name="connsiteX2" fmla="*/ 2324957 w 2991693"/>
              <a:gd name="connsiteY2" fmla="*/ 103466 h 2651787"/>
              <a:gd name="connsiteX3" fmla="*/ 2968702 w 2991693"/>
              <a:gd name="connsiteY3" fmla="*/ 1218596 h 2651787"/>
              <a:gd name="connsiteX4" fmla="*/ 2968702 w 2991693"/>
              <a:gd name="connsiteY4" fmla="*/ 1433192 h 2651787"/>
              <a:gd name="connsiteX5" fmla="*/ 2324957 w 2991693"/>
              <a:gd name="connsiteY5" fmla="*/ 2548321 h 2651787"/>
              <a:gd name="connsiteX6" fmla="*/ 2141030 w 2991693"/>
              <a:gd name="connsiteY6" fmla="*/ 2651787 h 2651787"/>
              <a:gd name="connsiteX7" fmla="*/ 853538 w 2991693"/>
              <a:gd name="connsiteY7" fmla="*/ 2651787 h 2651787"/>
              <a:gd name="connsiteX8" fmla="*/ 669612 w 2991693"/>
              <a:gd name="connsiteY8" fmla="*/ 2548321 h 2651787"/>
              <a:gd name="connsiteX9" fmla="*/ 25866 w 2991693"/>
              <a:gd name="connsiteY9" fmla="*/ 1433192 h 2651787"/>
              <a:gd name="connsiteX10" fmla="*/ 25866 w 2991693"/>
              <a:gd name="connsiteY10" fmla="*/ 1218596 h 2651787"/>
              <a:gd name="connsiteX11" fmla="*/ 669612 w 2991693"/>
              <a:gd name="connsiteY11" fmla="*/ 103466 h 2651787"/>
              <a:gd name="connsiteX12" fmla="*/ 853538 w 2991693"/>
              <a:gd name="connsiteY12" fmla="*/ 0 h 2651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991693" h="2651787">
                <a:moveTo>
                  <a:pt x="853538" y="0"/>
                </a:moveTo>
                <a:cubicBezTo>
                  <a:pt x="2141030" y="0"/>
                  <a:pt x="2141030" y="0"/>
                  <a:pt x="2141030" y="0"/>
                </a:cubicBezTo>
                <a:cubicBezTo>
                  <a:pt x="2206170" y="0"/>
                  <a:pt x="2290471" y="45985"/>
                  <a:pt x="2324957" y="103466"/>
                </a:cubicBezTo>
                <a:cubicBezTo>
                  <a:pt x="2968702" y="1218596"/>
                  <a:pt x="2968702" y="1218596"/>
                  <a:pt x="2968702" y="1218596"/>
                </a:cubicBezTo>
                <a:cubicBezTo>
                  <a:pt x="2999357" y="1279909"/>
                  <a:pt x="2999357" y="1371878"/>
                  <a:pt x="2968702" y="1433192"/>
                </a:cubicBezTo>
                <a:cubicBezTo>
                  <a:pt x="2324957" y="2548321"/>
                  <a:pt x="2324957" y="2548321"/>
                  <a:pt x="2324957" y="2548321"/>
                </a:cubicBezTo>
                <a:cubicBezTo>
                  <a:pt x="2290471" y="2605803"/>
                  <a:pt x="2206170" y="2651787"/>
                  <a:pt x="2141030" y="2651787"/>
                </a:cubicBezTo>
                <a:lnTo>
                  <a:pt x="853538" y="2651787"/>
                </a:lnTo>
                <a:cubicBezTo>
                  <a:pt x="784566" y="2651787"/>
                  <a:pt x="700266" y="2605803"/>
                  <a:pt x="669612" y="2548321"/>
                </a:cubicBezTo>
                <a:cubicBezTo>
                  <a:pt x="25866" y="1433192"/>
                  <a:pt x="25866" y="1433192"/>
                  <a:pt x="25866" y="1433192"/>
                </a:cubicBezTo>
                <a:cubicBezTo>
                  <a:pt x="-8621" y="1371878"/>
                  <a:pt x="-8621" y="1279909"/>
                  <a:pt x="25866" y="1218596"/>
                </a:cubicBezTo>
                <a:cubicBezTo>
                  <a:pt x="669612" y="103466"/>
                  <a:pt x="669612" y="103466"/>
                  <a:pt x="669612" y="103466"/>
                </a:cubicBezTo>
                <a:cubicBezTo>
                  <a:pt x="700266" y="45985"/>
                  <a:pt x="784566" y="0"/>
                  <a:pt x="853538" y="0"/>
                </a:cubicBezTo>
                <a:close/>
              </a:path>
            </a:pathLst>
          </a:custGeom>
          <a:solidFill>
            <a:srgbClr val="FFFFFF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pic>
        <p:nvPicPr>
          <p:cNvPr id="6" name="Picture 5" descr="Several tall buildings in a city&#10;&#10;Description automatically generated">
            <a:extLst>
              <a:ext uri="{FF2B5EF4-FFF2-40B4-BE49-F238E27FC236}">
                <a16:creationId xmlns:a16="http://schemas.microsoft.com/office/drawing/2014/main" id="{40E4FE29-FDA5-C44E-30AE-049C2FC2DFA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50" r="21578" b="2"/>
          <a:stretch/>
        </p:blipFill>
        <p:spPr>
          <a:xfrm>
            <a:off x="12702247" y="7255732"/>
            <a:ext cx="3756631" cy="3237842"/>
          </a:xfrm>
          <a:custGeom>
            <a:avLst/>
            <a:gdLst/>
            <a:ahLst/>
            <a:cxnLst/>
            <a:rect l="l" t="t" r="r" b="b"/>
            <a:pathLst>
              <a:path w="2278184" h="1963430">
                <a:moveTo>
                  <a:pt x="649972" y="0"/>
                </a:moveTo>
                <a:cubicBezTo>
                  <a:pt x="1630402" y="0"/>
                  <a:pt x="1630402" y="0"/>
                  <a:pt x="1630402" y="0"/>
                </a:cubicBezTo>
                <a:cubicBezTo>
                  <a:pt x="1680006" y="0"/>
                  <a:pt x="1744201" y="34048"/>
                  <a:pt x="1770463" y="76608"/>
                </a:cubicBezTo>
                <a:cubicBezTo>
                  <a:pt x="2260676" y="902270"/>
                  <a:pt x="2260676" y="902270"/>
                  <a:pt x="2260676" y="902270"/>
                </a:cubicBezTo>
                <a:cubicBezTo>
                  <a:pt x="2284020" y="947667"/>
                  <a:pt x="2284020" y="1015763"/>
                  <a:pt x="2260676" y="1061161"/>
                </a:cubicBezTo>
                <a:cubicBezTo>
                  <a:pt x="1770463" y="1886822"/>
                  <a:pt x="1770463" y="1886822"/>
                  <a:pt x="1770463" y="1886822"/>
                </a:cubicBezTo>
                <a:cubicBezTo>
                  <a:pt x="1744201" y="1929383"/>
                  <a:pt x="1680006" y="1963430"/>
                  <a:pt x="1630402" y="1963430"/>
                </a:cubicBezTo>
                <a:lnTo>
                  <a:pt x="649972" y="1963430"/>
                </a:lnTo>
                <a:cubicBezTo>
                  <a:pt x="597450" y="1963430"/>
                  <a:pt x="533255" y="1929383"/>
                  <a:pt x="509912" y="1886822"/>
                </a:cubicBezTo>
                <a:cubicBezTo>
                  <a:pt x="19697" y="1061161"/>
                  <a:pt x="19697" y="1061161"/>
                  <a:pt x="19697" y="1061161"/>
                </a:cubicBezTo>
                <a:cubicBezTo>
                  <a:pt x="-6565" y="1015763"/>
                  <a:pt x="-6565" y="947667"/>
                  <a:pt x="19697" y="902270"/>
                </a:cubicBezTo>
                <a:cubicBezTo>
                  <a:pt x="509912" y="76608"/>
                  <a:pt x="509912" y="76608"/>
                  <a:pt x="509912" y="76608"/>
                </a:cubicBezTo>
                <a:cubicBezTo>
                  <a:pt x="533255" y="34048"/>
                  <a:pt x="597450" y="0"/>
                  <a:pt x="649972" y="0"/>
                </a:cubicBezTo>
                <a:close/>
              </a:path>
            </a:pathLst>
          </a:custGeom>
        </p:spPr>
      </p:pic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9C2DA2B6-6CDA-E61A-DE45-84823A869C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13302" y="4322538"/>
            <a:ext cx="6421309" cy="3205775"/>
          </a:xfrm>
        </p:spPr>
        <p:txBody>
          <a:bodyPr anchor="t">
            <a:normAutofit/>
          </a:bodyPr>
          <a:lstStyle/>
          <a:p>
            <a:r>
              <a:rPr lang="en-US" sz="3000" dirty="0">
                <a:solidFill>
                  <a:schemeClr val="bg1"/>
                </a:solidFill>
              </a:rPr>
              <a:t>3,500 homes completed </a:t>
            </a:r>
          </a:p>
          <a:p>
            <a:r>
              <a:rPr lang="en-US" sz="3000" dirty="0">
                <a:solidFill>
                  <a:schemeClr val="bg1"/>
                </a:solidFill>
              </a:rPr>
              <a:t>The Crossings – 1,000 homes</a:t>
            </a:r>
            <a:endParaRPr lang="en-US" sz="3000">
              <a:solidFill>
                <a:schemeClr val="bg1"/>
              </a:solidFill>
              <a:cs typeface="Calibri"/>
            </a:endParaRPr>
          </a:p>
          <a:p>
            <a:r>
              <a:rPr lang="en-US" sz="3000" dirty="0">
                <a:solidFill>
                  <a:schemeClr val="bg1"/>
                </a:solidFill>
              </a:rPr>
              <a:t>11,700sqm of retail </a:t>
            </a:r>
          </a:p>
          <a:p>
            <a:r>
              <a:rPr lang="en-US" sz="3000" dirty="0">
                <a:solidFill>
                  <a:schemeClr val="bg1"/>
                </a:solidFill>
              </a:rPr>
              <a:t>Public Plaza, Library, Innovation Space </a:t>
            </a:r>
            <a:endParaRPr lang="en-US" sz="3000" dirty="0">
              <a:solidFill>
                <a:schemeClr val="bg1"/>
              </a:solidFill>
              <a:cs typeface="Calibri"/>
            </a:endParaRPr>
          </a:p>
          <a:p>
            <a:r>
              <a:rPr lang="en-US" sz="3000" dirty="0">
                <a:solidFill>
                  <a:schemeClr val="bg1"/>
                </a:solidFill>
              </a:rPr>
              <a:t>€13m public investment –URDF </a:t>
            </a:r>
          </a:p>
          <a:p>
            <a:r>
              <a:rPr lang="en-US" sz="3000" dirty="0">
                <a:solidFill>
                  <a:schemeClr val="bg1"/>
                </a:solidFill>
              </a:rPr>
              <a:t>Celbridge Link Road – August </a:t>
            </a:r>
            <a:endParaRPr lang="en-US" sz="3000" dirty="0">
              <a:solidFill>
                <a:schemeClr val="bg1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173562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D3238D-B9ED-E369-0DBD-9432E52F48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20117" y="866487"/>
            <a:ext cx="5501824" cy="2733529"/>
          </a:xfrm>
        </p:spPr>
        <p:txBody>
          <a:bodyPr>
            <a:normAutofit/>
          </a:bodyPr>
          <a:lstStyle/>
          <a:p>
            <a:r>
              <a:rPr lang="en-GB" sz="5900" dirty="0"/>
              <a:t>TALLAGHT TOWN CENTRE </a:t>
            </a:r>
            <a:endParaRPr lang="en-IE" sz="5900" dirty="0"/>
          </a:p>
        </p:txBody>
      </p:sp>
      <p:pic>
        <p:nvPicPr>
          <p:cNvPr id="7" name="Picture 6" descr="A picture containing outdoor, stadium&#10;&#10;Description automatically generated">
            <a:extLst>
              <a:ext uri="{FF2B5EF4-FFF2-40B4-BE49-F238E27FC236}">
                <a16:creationId xmlns:a16="http://schemas.microsoft.com/office/drawing/2014/main" id="{9642D6BA-C034-06CD-C8E4-BA64DCC64A1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98" r="1173" b="1"/>
          <a:stretch/>
        </p:blipFill>
        <p:spPr>
          <a:xfrm>
            <a:off x="1" y="-1"/>
            <a:ext cx="6133713" cy="3669256"/>
          </a:xfrm>
          <a:prstGeom prst="rect">
            <a:avLst/>
          </a:prstGeom>
        </p:spPr>
      </p:pic>
      <p:pic>
        <p:nvPicPr>
          <p:cNvPr id="8" name="Content Placeholder 3" descr="A train on the railway tracks&#10;&#10;Description automatically generated with low confidence">
            <a:extLst>
              <a:ext uri="{FF2B5EF4-FFF2-40B4-BE49-F238E27FC236}">
                <a16:creationId xmlns:a16="http://schemas.microsoft.com/office/drawing/2014/main" id="{53CBBB5C-B4AE-AE62-186F-868115BB8FF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561" r="1" b="35755"/>
          <a:stretch/>
        </p:blipFill>
        <p:spPr>
          <a:xfrm>
            <a:off x="6284491" y="-27087"/>
            <a:ext cx="6133716" cy="3738503"/>
          </a:xfrm>
          <a:prstGeom prst="rect">
            <a:avLst/>
          </a:prstGeom>
        </p:spPr>
      </p:pic>
      <p:pic>
        <p:nvPicPr>
          <p:cNvPr id="6" name="Picture 5" descr="A picture containing outdoor, building&#10;&#10;Description automatically generated">
            <a:extLst>
              <a:ext uri="{FF2B5EF4-FFF2-40B4-BE49-F238E27FC236}">
                <a16:creationId xmlns:a16="http://schemas.microsoft.com/office/drawing/2014/main" id="{E7554176-A87B-2CC1-12C9-5030826ADED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5268" b="-3"/>
          <a:stretch/>
        </p:blipFill>
        <p:spPr>
          <a:xfrm>
            <a:off x="20" y="3820047"/>
            <a:ext cx="6133691" cy="3642171"/>
          </a:xfrm>
          <a:prstGeom prst="rect">
            <a:avLst/>
          </a:prstGeom>
        </p:spPr>
      </p:pic>
      <p:pic>
        <p:nvPicPr>
          <p:cNvPr id="9" name="Picture 8" descr="A picture containing diagram&#10;&#10;Description automatically generated">
            <a:extLst>
              <a:ext uri="{FF2B5EF4-FFF2-40B4-BE49-F238E27FC236}">
                <a16:creationId xmlns:a16="http://schemas.microsoft.com/office/drawing/2014/main" id="{91C7947E-975F-C0FC-5762-DF7CBF56655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4" r="784" b="-2"/>
          <a:stretch/>
        </p:blipFill>
        <p:spPr>
          <a:xfrm>
            <a:off x="6284491" y="3820047"/>
            <a:ext cx="6133710" cy="3642173"/>
          </a:xfrm>
          <a:prstGeom prst="rect">
            <a:avLst/>
          </a:prstGeom>
        </p:spPr>
      </p:pic>
      <p:pic>
        <p:nvPicPr>
          <p:cNvPr id="4" name="Content Placeholder 3" descr="A view of a city&#10;&#10;Description automatically generated">
            <a:extLst>
              <a:ext uri="{FF2B5EF4-FFF2-40B4-BE49-F238E27FC236}">
                <a16:creationId xmlns:a16="http://schemas.microsoft.com/office/drawing/2014/main" id="{AF1403E1-747C-D794-FD21-3E7033D11319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9" r="2639" b="-1"/>
          <a:stretch/>
        </p:blipFill>
        <p:spPr>
          <a:xfrm>
            <a:off x="1" y="7613009"/>
            <a:ext cx="6133710" cy="3696341"/>
          </a:xfrm>
          <a:prstGeom prst="rect">
            <a:avLst/>
          </a:prstGeom>
        </p:spPr>
      </p:pic>
      <p:pic>
        <p:nvPicPr>
          <p:cNvPr id="5" name="Content Placeholder 3" descr="A picture containing grass, tree, outdoor, park&#10;&#10;Description automatically generated">
            <a:extLst>
              <a:ext uri="{FF2B5EF4-FFF2-40B4-BE49-F238E27FC236}">
                <a16:creationId xmlns:a16="http://schemas.microsoft.com/office/drawing/2014/main" id="{219810B1-4F47-F5B1-6BEA-7CC5324842D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272" r="6765" b="-1"/>
          <a:stretch/>
        </p:blipFill>
        <p:spPr>
          <a:xfrm>
            <a:off x="6284491" y="7597933"/>
            <a:ext cx="6133716" cy="3711418"/>
          </a:xfrm>
          <a:prstGeom prst="rect">
            <a:avLst/>
          </a:prstGeom>
        </p:spPr>
      </p:pic>
      <p:sp>
        <p:nvSpPr>
          <p:cNvPr id="91" name="Content Placeholder 12">
            <a:extLst>
              <a:ext uri="{FF2B5EF4-FFF2-40B4-BE49-F238E27FC236}">
                <a16:creationId xmlns:a16="http://schemas.microsoft.com/office/drawing/2014/main" id="{513D2669-C8D3-1A93-5804-BA6F866291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20117" y="3750804"/>
            <a:ext cx="5501826" cy="6435465"/>
          </a:xfrm>
        </p:spPr>
        <p:txBody>
          <a:bodyPr vert="horz" lIns="91440" tIns="45720" rIns="91440" bIns="45720" rtlCol="0" anchor="t">
            <a:normAutofit fontScale="85000" lnSpcReduction="10000"/>
          </a:bodyPr>
          <a:lstStyle/>
          <a:p>
            <a:r>
              <a:rPr lang="en-US" sz="3300" dirty="0"/>
              <a:t>€32m URDF funding </a:t>
            </a:r>
          </a:p>
          <a:p>
            <a:r>
              <a:rPr lang="en-US" sz="3300" dirty="0"/>
              <a:t>Innovation Centre – onsite.</a:t>
            </a:r>
            <a:endParaRPr lang="en-US" sz="3300" dirty="0">
              <a:cs typeface="Calibri"/>
            </a:endParaRPr>
          </a:p>
          <a:p>
            <a:r>
              <a:rPr lang="en-US" sz="3300" dirty="0"/>
              <a:t>Stadium North Stand – onsite. </a:t>
            </a:r>
            <a:endParaRPr lang="en-US" sz="3300" dirty="0">
              <a:cs typeface="Calibri"/>
            </a:endParaRPr>
          </a:p>
          <a:p>
            <a:r>
              <a:rPr lang="en-US" sz="3300" dirty="0"/>
              <a:t>District Heating – December 22. </a:t>
            </a:r>
            <a:endParaRPr lang="en-US" sz="3300" dirty="0">
              <a:cs typeface="Calibri" panose="020F0502020204030204"/>
            </a:endParaRPr>
          </a:p>
          <a:p>
            <a:r>
              <a:rPr lang="en-US" sz="3300" dirty="0"/>
              <a:t>Innovation Square, Chamber Square, Mobility Hub, pedestrian links – one contract to commence in January.</a:t>
            </a:r>
          </a:p>
          <a:p>
            <a:r>
              <a:rPr lang="en-US" sz="3300" dirty="0"/>
              <a:t>Cost rental apartments – tenders and options will be assessed by end of January 2023.</a:t>
            </a:r>
            <a:endParaRPr lang="en-US" sz="3300" dirty="0">
              <a:cs typeface="Calibri"/>
            </a:endParaRPr>
          </a:p>
          <a:p>
            <a:r>
              <a:rPr lang="en-US" sz="3300" dirty="0"/>
              <a:t>Heritage Centre – Part 8 by March 2023. </a:t>
            </a:r>
          </a:p>
          <a:p>
            <a:r>
              <a:rPr lang="en-US" sz="3300" dirty="0"/>
              <a:t>Airton Link Road – on site by April 2023.</a:t>
            </a:r>
            <a:endParaRPr lang="en-US" sz="3300" dirty="0">
              <a:cs typeface="Calibri"/>
            </a:endParaRPr>
          </a:p>
          <a:p>
            <a:endParaRPr lang="en-US" sz="3300" dirty="0"/>
          </a:p>
        </p:txBody>
      </p:sp>
    </p:spTree>
    <p:extLst>
      <p:ext uri="{BB962C8B-B14F-4D97-AF65-F5344CB8AC3E}">
        <p14:creationId xmlns:p14="http://schemas.microsoft.com/office/powerpoint/2010/main" val="121554274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2" name="Rectangle 19">
            <a:extLst>
              <a:ext uri="{FF2B5EF4-FFF2-40B4-BE49-F238E27FC236}">
                <a16:creationId xmlns:a16="http://schemas.microsoft.com/office/drawing/2014/main" id="{FA511026-8542-4AC0-9F06-134A70850B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9698" y="0"/>
            <a:ext cx="20099074" cy="113093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icture containing tree, outdoor, sky, building&#10;&#10;Description automatically generated">
            <a:extLst>
              <a:ext uri="{FF2B5EF4-FFF2-40B4-BE49-F238E27FC236}">
                <a16:creationId xmlns:a16="http://schemas.microsoft.com/office/drawing/2014/main" id="{5CA17341-6D7C-C920-89FF-04869B21234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24"/>
          <a:stretch/>
        </p:blipFill>
        <p:spPr>
          <a:xfrm>
            <a:off x="20" y="10"/>
            <a:ext cx="20104080" cy="1130934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8082477-94BD-B4A6-DBE4-D0FD027BFB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1745" y="612992"/>
            <a:ext cx="10101459" cy="3144558"/>
          </a:xfrm>
        </p:spPr>
        <p:txBody>
          <a:bodyPr anchor="b">
            <a:normAutofit/>
          </a:bodyPr>
          <a:lstStyle/>
          <a:p>
            <a:r>
              <a:rPr lang="en-GB" b="1" dirty="0"/>
              <a:t>City Edge </a:t>
            </a:r>
            <a:r>
              <a:rPr lang="en-GB" dirty="0"/>
              <a:t>– Naas Road Regeneration </a:t>
            </a:r>
            <a:endParaRPr lang="en-IE" dirty="0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FA9A2827-D05D-346F-2FE4-230407545B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1745" y="4471291"/>
            <a:ext cx="6785135" cy="571497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3300" dirty="0"/>
              <a:t>Strategic framework for regeneration up to 2070 presented to both Councils. </a:t>
            </a:r>
          </a:p>
          <a:p>
            <a:r>
              <a:rPr lang="en-US" sz="3300" dirty="0"/>
              <a:t>Potential – 40,000 homes, 75,000 jobs, €13b GVA per annum. </a:t>
            </a:r>
          </a:p>
          <a:p>
            <a:r>
              <a:rPr lang="en-US" sz="3300" dirty="0"/>
              <a:t>Report issued to Minister O'Brien.</a:t>
            </a:r>
          </a:p>
          <a:p>
            <a:r>
              <a:rPr lang="en-US" sz="3300" dirty="0"/>
              <a:t>Hopeful of cross government support and funding for key enablers. </a:t>
            </a:r>
          </a:p>
          <a:p>
            <a:r>
              <a:rPr lang="en-US" sz="3300" dirty="0"/>
              <a:t>CDP variation and LAP. </a:t>
            </a:r>
          </a:p>
        </p:txBody>
      </p:sp>
      <p:pic>
        <p:nvPicPr>
          <p:cNvPr id="11" name="Picture 10" descr="A picture containing outdoor, ground&#10;&#10;Description automatically generated">
            <a:extLst>
              <a:ext uri="{FF2B5EF4-FFF2-40B4-BE49-F238E27FC236}">
                <a16:creationId xmlns:a16="http://schemas.microsoft.com/office/drawing/2014/main" id="{3DDD484B-3106-E51B-DCEA-B0EA23D01F5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08" r="-3" b="-3"/>
          <a:stretch/>
        </p:blipFill>
        <p:spPr>
          <a:xfrm>
            <a:off x="13938583" y="6071005"/>
            <a:ext cx="6180184" cy="5238351"/>
          </a:xfrm>
          <a:custGeom>
            <a:avLst/>
            <a:gdLst/>
            <a:ahLst/>
            <a:cxnLst/>
            <a:rect l="l" t="t" r="r" b="b"/>
            <a:pathLst>
              <a:path w="3747932" h="3176541">
                <a:moveTo>
                  <a:pt x="3239865" y="21"/>
                </a:moveTo>
                <a:cubicBezTo>
                  <a:pt x="3261821" y="112"/>
                  <a:pt x="3278837" y="498"/>
                  <a:pt x="3290337" y="938"/>
                </a:cubicBezTo>
                <a:cubicBezTo>
                  <a:pt x="3401766" y="5376"/>
                  <a:pt x="3510165" y="23128"/>
                  <a:pt x="3616543" y="49449"/>
                </a:cubicBezTo>
                <a:lnTo>
                  <a:pt x="3747932" y="87091"/>
                </a:lnTo>
                <a:lnTo>
                  <a:pt x="3747932" y="3176541"/>
                </a:lnTo>
                <a:lnTo>
                  <a:pt x="401358" y="3176541"/>
                </a:lnTo>
                <a:lnTo>
                  <a:pt x="398780" y="3136258"/>
                </a:lnTo>
                <a:cubicBezTo>
                  <a:pt x="400956" y="3079023"/>
                  <a:pt x="437945" y="3052703"/>
                  <a:pt x="483325" y="3030665"/>
                </a:cubicBezTo>
                <a:cubicBezTo>
                  <a:pt x="498866" y="3023015"/>
                  <a:pt x="520932" y="3023320"/>
                  <a:pt x="526840" y="2999447"/>
                </a:cubicBezTo>
                <a:cubicBezTo>
                  <a:pt x="501352" y="2976798"/>
                  <a:pt x="470270" y="2995161"/>
                  <a:pt x="442916" y="2988735"/>
                </a:cubicBezTo>
                <a:cubicBezTo>
                  <a:pt x="420228" y="2983533"/>
                  <a:pt x="382618" y="2986286"/>
                  <a:pt x="413701" y="2944662"/>
                </a:cubicBezTo>
                <a:cubicBezTo>
                  <a:pt x="422716" y="2932726"/>
                  <a:pt x="412147" y="2923542"/>
                  <a:pt x="400645" y="2922625"/>
                </a:cubicBezTo>
                <a:cubicBezTo>
                  <a:pt x="308644" y="2913137"/>
                  <a:pt x="350915" y="2828968"/>
                  <a:pt x="321386" y="2784590"/>
                </a:cubicBezTo>
                <a:cubicBezTo>
                  <a:pt x="313307" y="2772348"/>
                  <a:pt x="322010" y="2751230"/>
                  <a:pt x="334753" y="2746027"/>
                </a:cubicBezTo>
                <a:cubicBezTo>
                  <a:pt x="416187" y="2711746"/>
                  <a:pt x="427377" y="2630027"/>
                  <a:pt x="466852" y="2559632"/>
                </a:cubicBezTo>
                <a:cubicBezTo>
                  <a:pt x="423957" y="2531782"/>
                  <a:pt x="372673" y="2525661"/>
                  <a:pt x="326361" y="2507602"/>
                </a:cubicBezTo>
                <a:cubicBezTo>
                  <a:pt x="278183" y="2488626"/>
                  <a:pt x="278183" y="2474547"/>
                  <a:pt x="317968" y="2419457"/>
                </a:cubicBezTo>
                <a:cubicBezTo>
                  <a:pt x="214465" y="2407519"/>
                  <a:pt x="214465" y="2407519"/>
                  <a:pt x="246479" y="2320903"/>
                </a:cubicBezTo>
                <a:cubicBezTo>
                  <a:pt x="159758" y="2312945"/>
                  <a:pt x="102570" y="2271933"/>
                  <a:pt x="89205" y="2182255"/>
                </a:cubicBezTo>
                <a:cubicBezTo>
                  <a:pt x="82677" y="2138795"/>
                  <a:pt x="43514" y="2118290"/>
                  <a:pt x="0" y="2089213"/>
                </a:cubicBezTo>
                <a:cubicBezTo>
                  <a:pt x="54081" y="2061053"/>
                  <a:pt x="90759" y="2002290"/>
                  <a:pt x="153855" y="2064423"/>
                </a:cubicBezTo>
                <a:cubicBezTo>
                  <a:pt x="176855" y="2087070"/>
                  <a:pt x="174683" y="2058300"/>
                  <a:pt x="177788" y="2050037"/>
                </a:cubicBezTo>
                <a:cubicBezTo>
                  <a:pt x="185247" y="2029838"/>
                  <a:pt x="169707" y="2016369"/>
                  <a:pt x="159450" y="2001067"/>
                </a:cubicBezTo>
                <a:cubicBezTo>
                  <a:pt x="149504" y="1985763"/>
                  <a:pt x="137691" y="1969543"/>
                  <a:pt x="134895" y="1952400"/>
                </a:cubicBezTo>
                <a:cubicBezTo>
                  <a:pt x="133031" y="1940465"/>
                  <a:pt x="142044" y="1923021"/>
                  <a:pt x="151990" y="1914144"/>
                </a:cubicBezTo>
                <a:cubicBezTo>
                  <a:pt x="204209" y="1867316"/>
                  <a:pt x="173127" y="1762030"/>
                  <a:pt x="271969" y="1748562"/>
                </a:cubicBezTo>
                <a:cubicBezTo>
                  <a:pt x="316415" y="1742443"/>
                  <a:pt x="337860" y="1703878"/>
                  <a:pt x="370497" y="1682760"/>
                </a:cubicBezTo>
                <a:cubicBezTo>
                  <a:pt x="483946" y="1608999"/>
                  <a:pt x="559787" y="1514119"/>
                  <a:pt x="594908" y="1383735"/>
                </a:cubicBezTo>
                <a:cubicBezTo>
                  <a:pt x="604543" y="1347620"/>
                  <a:pt x="641532" y="1318542"/>
                  <a:pt x="665465" y="1286713"/>
                </a:cubicBezTo>
                <a:cubicBezTo>
                  <a:pt x="653963" y="1263452"/>
                  <a:pt x="591178" y="1313647"/>
                  <a:pt x="613246" y="1252435"/>
                </a:cubicBezTo>
                <a:cubicBezTo>
                  <a:pt x="630030" y="1206524"/>
                  <a:pt x="672925" y="1178060"/>
                  <a:pt x="713332" y="1150820"/>
                </a:cubicBezTo>
                <a:cubicBezTo>
                  <a:pt x="759333" y="1119908"/>
                  <a:pt x="810307" y="1095117"/>
                  <a:pt x="831133" y="1037883"/>
                </a:cubicBezTo>
                <a:cubicBezTo>
                  <a:pt x="835485" y="1025640"/>
                  <a:pt x="849470" y="1012785"/>
                  <a:pt x="861903" y="1007887"/>
                </a:cubicBezTo>
                <a:cubicBezTo>
                  <a:pt x="1469751" y="63584"/>
                  <a:pt x="2910527" y="-1353"/>
                  <a:pt x="3239865" y="21"/>
                </a:cubicBezTo>
                <a:close/>
              </a:path>
            </a:pathLst>
          </a:custGeom>
        </p:spPr>
      </p:pic>
      <p:pic>
        <p:nvPicPr>
          <p:cNvPr id="4" name="Content Placeholder 4" descr="Map&#10;&#10;Description automatically generated">
            <a:extLst>
              <a:ext uri="{FF2B5EF4-FFF2-40B4-BE49-F238E27FC236}">
                <a16:creationId xmlns:a16="http://schemas.microsoft.com/office/drawing/2014/main" id="{6D212D59-C15B-B08F-7FFE-EB74DFCC29F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08" r="13485" b="1"/>
          <a:stretch/>
        </p:blipFill>
        <p:spPr>
          <a:xfrm>
            <a:off x="8901540" y="4053374"/>
            <a:ext cx="5702703" cy="5732619"/>
          </a:xfrm>
          <a:custGeom>
            <a:avLst/>
            <a:gdLst/>
            <a:ahLst/>
            <a:cxnLst/>
            <a:rect l="l" t="t" r="r" b="b"/>
            <a:pathLst>
              <a:path w="3458367" h="3476265">
                <a:moveTo>
                  <a:pt x="549716" y="15"/>
                </a:moveTo>
                <a:cubicBezTo>
                  <a:pt x="557611" y="271"/>
                  <a:pt x="565778" y="3856"/>
                  <a:pt x="573176" y="4995"/>
                </a:cubicBezTo>
                <a:cubicBezTo>
                  <a:pt x="736504" y="30493"/>
                  <a:pt x="899830" y="58040"/>
                  <a:pt x="1063336" y="82398"/>
                </a:cubicBezTo>
                <a:cubicBezTo>
                  <a:pt x="1216195" y="105163"/>
                  <a:pt x="1370136" y="110398"/>
                  <a:pt x="1523717" y="122237"/>
                </a:cubicBezTo>
                <a:cubicBezTo>
                  <a:pt x="1709602" y="136580"/>
                  <a:pt x="1895127" y="156841"/>
                  <a:pt x="2079929" y="188711"/>
                </a:cubicBezTo>
                <a:cubicBezTo>
                  <a:pt x="2208244" y="211023"/>
                  <a:pt x="2337823" y="226502"/>
                  <a:pt x="2467943" y="208745"/>
                </a:cubicBezTo>
                <a:cubicBezTo>
                  <a:pt x="2474439" y="207834"/>
                  <a:pt x="2481839" y="204876"/>
                  <a:pt x="2487253" y="207834"/>
                </a:cubicBezTo>
                <a:cubicBezTo>
                  <a:pt x="2550419" y="241073"/>
                  <a:pt x="2619357" y="217168"/>
                  <a:pt x="2684869" y="238113"/>
                </a:cubicBezTo>
                <a:cubicBezTo>
                  <a:pt x="2668085" y="318930"/>
                  <a:pt x="2596077" y="312327"/>
                  <a:pt x="2555471" y="368331"/>
                </a:cubicBezTo>
                <a:cubicBezTo>
                  <a:pt x="2621704" y="390639"/>
                  <a:pt x="2681259" y="413178"/>
                  <a:pt x="2741717" y="430023"/>
                </a:cubicBezTo>
                <a:cubicBezTo>
                  <a:pt x="2805785" y="447780"/>
                  <a:pt x="2860106" y="495816"/>
                  <a:pt x="2922728" y="517216"/>
                </a:cubicBezTo>
                <a:cubicBezTo>
                  <a:pt x="2936085" y="521769"/>
                  <a:pt x="2952146" y="537704"/>
                  <a:pt x="2956838" y="553184"/>
                </a:cubicBezTo>
                <a:cubicBezTo>
                  <a:pt x="2971997" y="603269"/>
                  <a:pt x="3274647" y="743732"/>
                  <a:pt x="3238914" y="788350"/>
                </a:cubicBezTo>
                <a:cubicBezTo>
                  <a:pt x="3224116" y="806791"/>
                  <a:pt x="3204986" y="819994"/>
                  <a:pt x="3184953" y="838207"/>
                </a:cubicBezTo>
                <a:cubicBezTo>
                  <a:pt x="3215093" y="872582"/>
                  <a:pt x="3249020" y="887608"/>
                  <a:pt x="3285115" y="897852"/>
                </a:cubicBezTo>
                <a:cubicBezTo>
                  <a:pt x="3295944" y="901039"/>
                  <a:pt x="3306591" y="907413"/>
                  <a:pt x="3307674" y="922894"/>
                </a:cubicBezTo>
                <a:cubicBezTo>
                  <a:pt x="3308757" y="939056"/>
                  <a:pt x="3297748" y="945429"/>
                  <a:pt x="3288544" y="952944"/>
                </a:cubicBezTo>
                <a:cubicBezTo>
                  <a:pt x="3275731" y="963415"/>
                  <a:pt x="3263278" y="972523"/>
                  <a:pt x="3247036" y="973888"/>
                </a:cubicBezTo>
                <a:cubicBezTo>
                  <a:pt x="3220325" y="975937"/>
                  <a:pt x="3207513" y="1005076"/>
                  <a:pt x="3191993" y="1026930"/>
                </a:cubicBezTo>
                <a:cubicBezTo>
                  <a:pt x="3183330" y="1039224"/>
                  <a:pt x="3178998" y="1064037"/>
                  <a:pt x="3194157" y="1068363"/>
                </a:cubicBezTo>
                <a:cubicBezTo>
                  <a:pt x="3230613" y="1078837"/>
                  <a:pt x="3227725" y="1109114"/>
                  <a:pt x="3226824" y="1143489"/>
                </a:cubicBezTo>
                <a:cubicBezTo>
                  <a:pt x="3225560" y="1186061"/>
                  <a:pt x="3204083" y="1205638"/>
                  <a:pt x="3177734" y="1222030"/>
                </a:cubicBezTo>
                <a:cubicBezTo>
                  <a:pt x="3168711" y="1227720"/>
                  <a:pt x="3155898" y="1227493"/>
                  <a:pt x="3152469" y="1245250"/>
                </a:cubicBezTo>
                <a:cubicBezTo>
                  <a:pt x="3167267" y="1262097"/>
                  <a:pt x="3185314" y="1248439"/>
                  <a:pt x="3201197" y="1253218"/>
                </a:cubicBezTo>
                <a:cubicBezTo>
                  <a:pt x="3214370" y="1257088"/>
                  <a:pt x="3236208" y="1255040"/>
                  <a:pt x="3218160" y="1286000"/>
                </a:cubicBezTo>
                <a:cubicBezTo>
                  <a:pt x="3212926" y="1294878"/>
                  <a:pt x="3219062" y="1301709"/>
                  <a:pt x="3225741" y="1302392"/>
                </a:cubicBezTo>
                <a:cubicBezTo>
                  <a:pt x="3279159" y="1309449"/>
                  <a:pt x="3254615" y="1372054"/>
                  <a:pt x="3271761" y="1405063"/>
                </a:cubicBezTo>
                <a:cubicBezTo>
                  <a:pt x="3276452" y="1414169"/>
                  <a:pt x="3271399" y="1429877"/>
                  <a:pt x="3263999" y="1433747"/>
                </a:cubicBezTo>
                <a:cubicBezTo>
                  <a:pt x="3216716" y="1459245"/>
                  <a:pt x="3210220" y="1520028"/>
                  <a:pt x="3187299" y="1572389"/>
                </a:cubicBezTo>
                <a:cubicBezTo>
                  <a:pt x="3212205" y="1593104"/>
                  <a:pt x="3241982" y="1597657"/>
                  <a:pt x="3268872" y="1611089"/>
                </a:cubicBezTo>
                <a:cubicBezTo>
                  <a:pt x="3296846" y="1625204"/>
                  <a:pt x="3296846" y="1635676"/>
                  <a:pt x="3273746" y="1676653"/>
                </a:cubicBezTo>
                <a:cubicBezTo>
                  <a:pt x="3333842" y="1685532"/>
                  <a:pt x="3333842" y="1685532"/>
                  <a:pt x="3315254" y="1749957"/>
                </a:cubicBezTo>
                <a:cubicBezTo>
                  <a:pt x="3365607" y="1755877"/>
                  <a:pt x="3398812" y="1786382"/>
                  <a:pt x="3406572" y="1853085"/>
                </a:cubicBezTo>
                <a:cubicBezTo>
                  <a:pt x="3410362" y="1885411"/>
                  <a:pt x="3433101" y="1900663"/>
                  <a:pt x="3458367" y="1922291"/>
                </a:cubicBezTo>
                <a:cubicBezTo>
                  <a:pt x="3426966" y="1943236"/>
                  <a:pt x="3405669" y="1986945"/>
                  <a:pt x="3369034" y="1940730"/>
                </a:cubicBezTo>
                <a:cubicBezTo>
                  <a:pt x="3355680" y="1923885"/>
                  <a:pt x="3356941" y="1945284"/>
                  <a:pt x="3355138" y="1951430"/>
                </a:cubicBezTo>
                <a:cubicBezTo>
                  <a:pt x="3350807" y="1966455"/>
                  <a:pt x="3359830" y="1976472"/>
                  <a:pt x="3365786" y="1987854"/>
                </a:cubicBezTo>
                <a:cubicBezTo>
                  <a:pt x="3371561" y="1999237"/>
                  <a:pt x="3378420" y="2011302"/>
                  <a:pt x="3380043" y="2024054"/>
                </a:cubicBezTo>
                <a:cubicBezTo>
                  <a:pt x="3381125" y="2032931"/>
                  <a:pt x="3375892" y="2045905"/>
                  <a:pt x="3370117" y="2052509"/>
                </a:cubicBezTo>
                <a:cubicBezTo>
                  <a:pt x="3339797" y="2087340"/>
                  <a:pt x="3357844" y="2165652"/>
                  <a:pt x="3300454" y="2175670"/>
                </a:cubicBezTo>
                <a:cubicBezTo>
                  <a:pt x="3274647" y="2180221"/>
                  <a:pt x="3262195" y="2208906"/>
                  <a:pt x="3243246" y="2224614"/>
                </a:cubicBezTo>
                <a:cubicBezTo>
                  <a:pt x="3177374" y="2279478"/>
                  <a:pt x="3133338" y="2350051"/>
                  <a:pt x="3112946" y="2447031"/>
                </a:cubicBezTo>
                <a:cubicBezTo>
                  <a:pt x="3107352" y="2473894"/>
                  <a:pt x="3085875" y="2495522"/>
                  <a:pt x="3071979" y="2519197"/>
                </a:cubicBezTo>
                <a:cubicBezTo>
                  <a:pt x="3078657" y="2536499"/>
                  <a:pt x="3115112" y="2499164"/>
                  <a:pt x="3102298" y="2544694"/>
                </a:cubicBezTo>
                <a:cubicBezTo>
                  <a:pt x="3092553" y="2578843"/>
                  <a:pt x="3067647" y="2600014"/>
                  <a:pt x="3044185" y="2620276"/>
                </a:cubicBezTo>
                <a:cubicBezTo>
                  <a:pt x="3017476" y="2643268"/>
                  <a:pt x="2987879" y="2661708"/>
                  <a:pt x="2975787" y="2704279"/>
                </a:cubicBezTo>
                <a:cubicBezTo>
                  <a:pt x="2973260" y="2713386"/>
                  <a:pt x="2965140" y="2722947"/>
                  <a:pt x="2957921" y="2726591"/>
                </a:cubicBezTo>
                <a:cubicBezTo>
                  <a:pt x="2581458" y="3475797"/>
                  <a:pt x="1654740" y="3480805"/>
                  <a:pt x="1547901" y="3475568"/>
                </a:cubicBezTo>
                <a:cubicBezTo>
                  <a:pt x="1418503" y="3468966"/>
                  <a:pt x="1296143" y="3422753"/>
                  <a:pt x="1176132" y="3365156"/>
                </a:cubicBezTo>
                <a:cubicBezTo>
                  <a:pt x="1125418" y="3340797"/>
                  <a:pt x="1078316" y="3306195"/>
                  <a:pt x="1029045" y="3279332"/>
                </a:cubicBezTo>
                <a:cubicBezTo>
                  <a:pt x="961009" y="3242223"/>
                  <a:pt x="908492" y="3171424"/>
                  <a:pt x="840634" y="3141601"/>
                </a:cubicBezTo>
                <a:cubicBezTo>
                  <a:pt x="770793" y="3110867"/>
                  <a:pt x="711057" y="3054638"/>
                  <a:pt x="639229" y="3030734"/>
                </a:cubicBezTo>
                <a:cubicBezTo>
                  <a:pt x="601330" y="3017985"/>
                  <a:pt x="564695" y="2994993"/>
                  <a:pt x="570649" y="2929200"/>
                </a:cubicBezTo>
                <a:cubicBezTo>
                  <a:pt x="572274" y="2910532"/>
                  <a:pt x="562349" y="2895282"/>
                  <a:pt x="546647" y="2900745"/>
                </a:cubicBezTo>
                <a:cubicBezTo>
                  <a:pt x="516690" y="2910989"/>
                  <a:pt x="503154" y="2883898"/>
                  <a:pt x="486550" y="2863636"/>
                </a:cubicBezTo>
                <a:cubicBezTo>
                  <a:pt x="456953" y="2827667"/>
                  <a:pt x="428801" y="2789422"/>
                  <a:pt x="381697" y="2783503"/>
                </a:cubicBezTo>
                <a:cubicBezTo>
                  <a:pt x="390720" y="2755272"/>
                  <a:pt x="406060" y="2759371"/>
                  <a:pt x="420137" y="2765290"/>
                </a:cubicBezTo>
                <a:cubicBezTo>
                  <a:pt x="457133" y="2780772"/>
                  <a:pt x="493769" y="2798300"/>
                  <a:pt x="530765" y="2813781"/>
                </a:cubicBezTo>
                <a:cubicBezTo>
                  <a:pt x="554948" y="2823799"/>
                  <a:pt x="578952" y="2837912"/>
                  <a:pt x="611257" y="2826755"/>
                </a:cubicBezTo>
                <a:cubicBezTo>
                  <a:pt x="583463" y="2769843"/>
                  <a:pt x="536180" y="2759598"/>
                  <a:pt x="497920" y="2742071"/>
                </a:cubicBezTo>
                <a:cubicBezTo>
                  <a:pt x="450096" y="2719988"/>
                  <a:pt x="421942" y="2678326"/>
                  <a:pt x="388193" y="2631885"/>
                </a:cubicBezTo>
                <a:cubicBezTo>
                  <a:pt x="423386" y="2620730"/>
                  <a:pt x="445223" y="2654879"/>
                  <a:pt x="472834" y="2653056"/>
                </a:cubicBezTo>
                <a:cubicBezTo>
                  <a:pt x="474279" y="2647140"/>
                  <a:pt x="476804" y="2638488"/>
                  <a:pt x="476444" y="2638259"/>
                </a:cubicBezTo>
                <a:cubicBezTo>
                  <a:pt x="431326" y="2612763"/>
                  <a:pt x="410211" y="2564956"/>
                  <a:pt x="403173" y="2507131"/>
                </a:cubicBezTo>
                <a:cubicBezTo>
                  <a:pt x="399563" y="2477310"/>
                  <a:pt x="383140" y="2467976"/>
                  <a:pt x="366897" y="2454316"/>
                </a:cubicBezTo>
                <a:cubicBezTo>
                  <a:pt x="310230" y="2405826"/>
                  <a:pt x="250314" y="2361890"/>
                  <a:pt x="203752" y="2295188"/>
                </a:cubicBezTo>
                <a:cubicBezTo>
                  <a:pt x="257532" y="2304066"/>
                  <a:pt x="300665" y="2347547"/>
                  <a:pt x="358597" y="2366215"/>
                </a:cubicBezTo>
                <a:cubicBezTo>
                  <a:pt x="312577" y="2292910"/>
                  <a:pt x="253020" y="2255803"/>
                  <a:pt x="198698" y="2211409"/>
                </a:cubicBezTo>
                <a:cubicBezTo>
                  <a:pt x="173974" y="2191149"/>
                  <a:pt x="151055" y="2165197"/>
                  <a:pt x="121097" y="2154269"/>
                </a:cubicBezTo>
                <a:cubicBezTo>
                  <a:pt x="110448" y="2150400"/>
                  <a:pt x="92943" y="2142204"/>
                  <a:pt x="101425" y="2120577"/>
                </a:cubicBezTo>
                <a:cubicBezTo>
                  <a:pt x="108643" y="2102593"/>
                  <a:pt x="122900" y="2108055"/>
                  <a:pt x="135895" y="2113292"/>
                </a:cubicBezTo>
                <a:cubicBezTo>
                  <a:pt x="167116" y="2126269"/>
                  <a:pt x="199421" y="2126495"/>
                  <a:pt x="241652" y="2126269"/>
                </a:cubicBezTo>
                <a:cubicBezTo>
                  <a:pt x="206279" y="2066851"/>
                  <a:pt x="141489" y="2084608"/>
                  <a:pt x="111170" y="2022231"/>
                </a:cubicBezTo>
                <a:cubicBezTo>
                  <a:pt x="149069" y="2011302"/>
                  <a:pt x="178305" y="2033841"/>
                  <a:pt x="208987" y="2038166"/>
                </a:cubicBezTo>
                <a:cubicBezTo>
                  <a:pt x="236777" y="2042036"/>
                  <a:pt x="243636" y="2031565"/>
                  <a:pt x="237139" y="1997188"/>
                </a:cubicBezTo>
                <a:cubicBezTo>
                  <a:pt x="227034" y="1943690"/>
                  <a:pt x="242193" y="1916371"/>
                  <a:pt x="282618" y="1930941"/>
                </a:cubicBezTo>
                <a:cubicBezTo>
                  <a:pt x="320155" y="1944601"/>
                  <a:pt x="324125" y="1924568"/>
                  <a:pt x="314019" y="1894062"/>
                </a:cubicBezTo>
                <a:cubicBezTo>
                  <a:pt x="299582" y="1849671"/>
                  <a:pt x="316004" y="1815295"/>
                  <a:pt x="327194" y="1777960"/>
                </a:cubicBezTo>
                <a:cubicBezTo>
                  <a:pt x="344339" y="1721045"/>
                  <a:pt x="337121" y="1693272"/>
                  <a:pt x="300123" y="1650929"/>
                </a:cubicBezTo>
                <a:cubicBezTo>
                  <a:pt x="279370" y="1627251"/>
                  <a:pt x="256992" y="1607219"/>
                  <a:pt x="226852" y="1586731"/>
                </a:cubicBezTo>
                <a:cubicBezTo>
                  <a:pt x="296334" y="1575576"/>
                  <a:pt x="223423" y="1538013"/>
                  <a:pt x="247968" y="1514564"/>
                </a:cubicBezTo>
                <a:cubicBezTo>
                  <a:pt x="297056" y="1505003"/>
                  <a:pt x="337121" y="1579673"/>
                  <a:pt x="403895" y="1558274"/>
                </a:cubicBezTo>
                <a:cubicBezTo>
                  <a:pt x="321420" y="1493619"/>
                  <a:pt x="230281" y="1472448"/>
                  <a:pt x="170546" y="1386396"/>
                </a:cubicBezTo>
                <a:cubicBezTo>
                  <a:pt x="184261" y="1366817"/>
                  <a:pt x="197977" y="1385030"/>
                  <a:pt x="209707" y="1377746"/>
                </a:cubicBezTo>
                <a:cubicBezTo>
                  <a:pt x="209346" y="1373192"/>
                  <a:pt x="210250" y="1366362"/>
                  <a:pt x="208083" y="1364314"/>
                </a:cubicBezTo>
                <a:cubicBezTo>
                  <a:pt x="163508" y="1317416"/>
                  <a:pt x="162784" y="1316279"/>
                  <a:pt x="210610" y="1281675"/>
                </a:cubicBezTo>
                <a:cubicBezTo>
                  <a:pt x="227394" y="1269609"/>
                  <a:pt x="225950" y="1258909"/>
                  <a:pt x="217108" y="1243657"/>
                </a:cubicBezTo>
                <a:cubicBezTo>
                  <a:pt x="210790" y="1232957"/>
                  <a:pt x="203211" y="1223395"/>
                  <a:pt x="206820" y="1199947"/>
                </a:cubicBezTo>
                <a:cubicBezTo>
                  <a:pt x="232988" y="1229998"/>
                  <a:pt x="359499" y="1220208"/>
                  <a:pt x="381877" y="1217021"/>
                </a:cubicBezTo>
                <a:cubicBezTo>
                  <a:pt x="406963" y="1213607"/>
                  <a:pt x="431688" y="1199037"/>
                  <a:pt x="458035" y="1207003"/>
                </a:cubicBezTo>
                <a:cubicBezTo>
                  <a:pt x="479150" y="1213381"/>
                  <a:pt x="576966" y="1275073"/>
                  <a:pt x="590863" y="1204273"/>
                </a:cubicBezTo>
                <a:cubicBezTo>
                  <a:pt x="591585" y="1200858"/>
                  <a:pt x="631107" y="1208826"/>
                  <a:pt x="652403" y="1212696"/>
                </a:cubicBezTo>
                <a:cubicBezTo>
                  <a:pt x="671172" y="1215883"/>
                  <a:pt x="692288" y="1229998"/>
                  <a:pt x="704920" y="1201769"/>
                </a:cubicBezTo>
                <a:cubicBezTo>
                  <a:pt x="712320" y="1185150"/>
                  <a:pt x="681820" y="1153051"/>
                  <a:pt x="654569" y="1150320"/>
                </a:cubicBezTo>
                <a:cubicBezTo>
                  <a:pt x="630926" y="1147814"/>
                  <a:pt x="606202" y="1144172"/>
                  <a:pt x="583643" y="1151001"/>
                </a:cubicBezTo>
                <a:cubicBezTo>
                  <a:pt x="555852" y="1159198"/>
                  <a:pt x="540873" y="1145995"/>
                  <a:pt x="533111" y="1117538"/>
                </a:cubicBezTo>
                <a:cubicBezTo>
                  <a:pt x="524450" y="1086122"/>
                  <a:pt x="507845" y="1071550"/>
                  <a:pt x="484926" y="1056980"/>
                </a:cubicBezTo>
                <a:cubicBezTo>
                  <a:pt x="429340" y="1021696"/>
                  <a:pt x="375921" y="980946"/>
                  <a:pt x="314922" y="960456"/>
                </a:cubicBezTo>
                <a:cubicBezTo>
                  <a:pt x="302830" y="956358"/>
                  <a:pt x="289476" y="950894"/>
                  <a:pt x="283881" y="923805"/>
                </a:cubicBezTo>
                <a:cubicBezTo>
                  <a:pt x="449013" y="964326"/>
                  <a:pt x="599526" y="1069958"/>
                  <a:pt x="769890" y="1063811"/>
                </a:cubicBezTo>
                <a:cubicBezTo>
                  <a:pt x="723329" y="1030346"/>
                  <a:pt x="669369" y="1028524"/>
                  <a:pt x="619738" y="1005076"/>
                </a:cubicBezTo>
                <a:cubicBezTo>
                  <a:pt x="654930" y="987546"/>
                  <a:pt x="687956" y="1005759"/>
                  <a:pt x="721344" y="1015777"/>
                </a:cubicBezTo>
                <a:cubicBezTo>
                  <a:pt x="749317" y="1023970"/>
                  <a:pt x="774583" y="1025337"/>
                  <a:pt x="777650" y="976393"/>
                </a:cubicBezTo>
                <a:cubicBezTo>
                  <a:pt x="776566" y="973205"/>
                  <a:pt x="776747" y="969107"/>
                  <a:pt x="776929" y="965238"/>
                </a:cubicBezTo>
                <a:cubicBezTo>
                  <a:pt x="767542" y="944976"/>
                  <a:pt x="752926" y="934504"/>
                  <a:pt x="735601" y="928584"/>
                </a:cubicBezTo>
                <a:cubicBezTo>
                  <a:pt x="725133" y="924942"/>
                  <a:pt x="711237" y="919478"/>
                  <a:pt x="711416" y="904909"/>
                </a:cubicBezTo>
                <a:cubicBezTo>
                  <a:pt x="711958" y="850955"/>
                  <a:pt x="678571" y="835246"/>
                  <a:pt x="645185" y="819539"/>
                </a:cubicBezTo>
                <a:cubicBezTo>
                  <a:pt x="663773" y="792676"/>
                  <a:pt x="678391" y="812481"/>
                  <a:pt x="692468" y="810433"/>
                </a:cubicBezTo>
                <a:cubicBezTo>
                  <a:pt x="701672" y="809067"/>
                  <a:pt x="709973" y="806563"/>
                  <a:pt x="709973" y="792676"/>
                </a:cubicBezTo>
                <a:cubicBezTo>
                  <a:pt x="710154" y="781065"/>
                  <a:pt x="705822" y="767861"/>
                  <a:pt x="696799" y="767635"/>
                </a:cubicBezTo>
                <a:cubicBezTo>
                  <a:pt x="640312" y="765585"/>
                  <a:pt x="609090" y="690914"/>
                  <a:pt x="550437" y="690687"/>
                </a:cubicBezTo>
                <a:cubicBezTo>
                  <a:pt x="515425" y="690687"/>
                  <a:pt x="568666" y="648572"/>
                  <a:pt x="539068" y="631042"/>
                </a:cubicBezTo>
                <a:cubicBezTo>
                  <a:pt x="532570" y="627171"/>
                  <a:pt x="556032" y="621254"/>
                  <a:pt x="566500" y="622164"/>
                </a:cubicBezTo>
                <a:cubicBezTo>
                  <a:pt x="576786" y="623074"/>
                  <a:pt x="585990" y="634229"/>
                  <a:pt x="598443" y="626261"/>
                </a:cubicBezTo>
                <a:cubicBezTo>
                  <a:pt x="605300" y="597806"/>
                  <a:pt x="587615" y="587332"/>
                  <a:pt x="572996" y="579365"/>
                </a:cubicBezTo>
                <a:cubicBezTo>
                  <a:pt x="539247" y="560925"/>
                  <a:pt x="506402" y="538615"/>
                  <a:pt x="469405" y="532013"/>
                </a:cubicBezTo>
                <a:cubicBezTo>
                  <a:pt x="456232" y="529737"/>
                  <a:pt x="488355" y="499231"/>
                  <a:pt x="494671" y="488532"/>
                </a:cubicBezTo>
                <a:cubicBezTo>
                  <a:pt x="345782" y="376071"/>
                  <a:pt x="166756" y="381762"/>
                  <a:pt x="0" y="290928"/>
                </a:cubicBezTo>
                <a:cubicBezTo>
                  <a:pt x="36817" y="273173"/>
                  <a:pt x="63887" y="286148"/>
                  <a:pt x="88973" y="288880"/>
                </a:cubicBezTo>
                <a:cubicBezTo>
                  <a:pt x="151595" y="295708"/>
                  <a:pt x="213498" y="309822"/>
                  <a:pt x="275940" y="318246"/>
                </a:cubicBezTo>
                <a:cubicBezTo>
                  <a:pt x="306620" y="322344"/>
                  <a:pt x="335134" y="337824"/>
                  <a:pt x="369424" y="313239"/>
                </a:cubicBezTo>
                <a:cubicBezTo>
                  <a:pt x="392343" y="296847"/>
                  <a:pt x="428980" y="314604"/>
                  <a:pt x="457133" y="329174"/>
                </a:cubicBezTo>
                <a:cubicBezTo>
                  <a:pt x="480414" y="341238"/>
                  <a:pt x="502612" y="344425"/>
                  <a:pt x="533474" y="329174"/>
                </a:cubicBezTo>
                <a:cubicBezTo>
                  <a:pt x="505501" y="319841"/>
                  <a:pt x="484023" y="311645"/>
                  <a:pt x="462006" y="305953"/>
                </a:cubicBezTo>
                <a:cubicBezTo>
                  <a:pt x="444501" y="301400"/>
                  <a:pt x="486189" y="282960"/>
                  <a:pt x="507484" y="285237"/>
                </a:cubicBezTo>
                <a:cubicBezTo>
                  <a:pt x="537263" y="288423"/>
                  <a:pt x="520479" y="276586"/>
                  <a:pt x="515425" y="260195"/>
                </a:cubicBezTo>
                <a:cubicBezTo>
                  <a:pt x="510012" y="242665"/>
                  <a:pt x="526074" y="237203"/>
                  <a:pt x="536180" y="240844"/>
                </a:cubicBezTo>
                <a:cubicBezTo>
                  <a:pt x="574980" y="255187"/>
                  <a:pt x="613602" y="229917"/>
                  <a:pt x="653668" y="250407"/>
                </a:cubicBezTo>
                <a:cubicBezTo>
                  <a:pt x="643561" y="199867"/>
                  <a:pt x="621723" y="177784"/>
                  <a:pt x="576064" y="170726"/>
                </a:cubicBezTo>
                <a:cubicBezTo>
                  <a:pt x="558919" y="167996"/>
                  <a:pt x="541053" y="172093"/>
                  <a:pt x="526254" y="157522"/>
                </a:cubicBezTo>
                <a:cubicBezTo>
                  <a:pt x="517771" y="149101"/>
                  <a:pt x="508207" y="139084"/>
                  <a:pt x="514884" y="123603"/>
                </a:cubicBezTo>
                <a:cubicBezTo>
                  <a:pt x="519577" y="112674"/>
                  <a:pt x="529684" y="112674"/>
                  <a:pt x="537985" y="116318"/>
                </a:cubicBezTo>
                <a:cubicBezTo>
                  <a:pt x="575162" y="132483"/>
                  <a:pt x="613963" y="138400"/>
                  <a:pt x="652764" y="144320"/>
                </a:cubicBezTo>
                <a:cubicBezTo>
                  <a:pt x="658720" y="145230"/>
                  <a:pt x="665397" y="148191"/>
                  <a:pt x="672075" y="133164"/>
                </a:cubicBezTo>
                <a:cubicBezTo>
                  <a:pt x="599526" y="108805"/>
                  <a:pt x="530585" y="74202"/>
                  <a:pt x="456051" y="60770"/>
                </a:cubicBezTo>
                <a:cubicBezTo>
                  <a:pt x="457133" y="54397"/>
                  <a:pt x="458215" y="48022"/>
                  <a:pt x="459299" y="41649"/>
                </a:cubicBezTo>
                <a:cubicBezTo>
                  <a:pt x="517591" y="50753"/>
                  <a:pt x="575884" y="59859"/>
                  <a:pt x="649515" y="71243"/>
                </a:cubicBezTo>
                <a:cubicBezTo>
                  <a:pt x="604218" y="35045"/>
                  <a:pt x="561446" y="47111"/>
                  <a:pt x="527879" y="15013"/>
                </a:cubicBezTo>
                <a:cubicBezTo>
                  <a:pt x="534195" y="2833"/>
                  <a:pt x="541820" y="-241"/>
                  <a:pt x="549716" y="15"/>
                </a:cubicBezTo>
                <a:close/>
              </a:path>
            </a:pathLst>
          </a:custGeom>
        </p:spPr>
      </p:pic>
      <p:pic>
        <p:nvPicPr>
          <p:cNvPr id="6" name="Picture 5" descr="Map&#10;&#10;Description automatically generated">
            <a:extLst>
              <a:ext uri="{FF2B5EF4-FFF2-40B4-BE49-F238E27FC236}">
                <a16:creationId xmlns:a16="http://schemas.microsoft.com/office/drawing/2014/main" id="{F36B34AA-193E-136C-E606-E18D7E44AD48}"/>
              </a:ext>
            </a:extLst>
          </p:cNvPr>
          <p:cNvPicPr/>
          <p:nvPr/>
        </p:nvPicPr>
        <p:blipFill rotWithShape="1"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234" r="4810"/>
          <a:stretch>
            <a:fillRect/>
          </a:stretch>
        </p:blipFill>
        <p:spPr bwMode="auto">
          <a:xfrm>
            <a:off x="12566751" y="-4"/>
            <a:ext cx="7552024" cy="5831952"/>
          </a:xfrm>
          <a:custGeom>
            <a:avLst/>
            <a:gdLst/>
            <a:ahLst/>
            <a:cxnLst/>
            <a:rect l="l" t="t" r="r" b="b"/>
            <a:pathLst>
              <a:path w="4579876" h="3536502">
                <a:moveTo>
                  <a:pt x="457312" y="0"/>
                </a:moveTo>
                <a:lnTo>
                  <a:pt x="4579876" y="0"/>
                </a:lnTo>
                <a:lnTo>
                  <a:pt x="4579876" y="3057029"/>
                </a:lnTo>
                <a:lnTo>
                  <a:pt x="4508441" y="3086568"/>
                </a:lnTo>
                <a:cubicBezTo>
                  <a:pt x="4391572" y="3126663"/>
                  <a:pt x="4301124" y="3221848"/>
                  <a:pt x="4183947" y="3271738"/>
                </a:cubicBezTo>
                <a:cubicBezTo>
                  <a:pt x="4099090" y="3307854"/>
                  <a:pt x="4017967" y="3354374"/>
                  <a:pt x="3930625" y="3387123"/>
                </a:cubicBezTo>
                <a:cubicBezTo>
                  <a:pt x="3723932" y="3464557"/>
                  <a:pt x="3513195" y="3526689"/>
                  <a:pt x="3290337" y="3535564"/>
                </a:cubicBezTo>
                <a:cubicBezTo>
                  <a:pt x="3106332" y="3542605"/>
                  <a:pt x="1510274" y="3535872"/>
                  <a:pt x="861903" y="2528615"/>
                </a:cubicBezTo>
                <a:cubicBezTo>
                  <a:pt x="849470" y="2523717"/>
                  <a:pt x="835485" y="2510862"/>
                  <a:pt x="831133" y="2498619"/>
                </a:cubicBezTo>
                <a:cubicBezTo>
                  <a:pt x="810307" y="2441385"/>
                  <a:pt x="759333" y="2416594"/>
                  <a:pt x="713333" y="2385682"/>
                </a:cubicBezTo>
                <a:cubicBezTo>
                  <a:pt x="672925" y="2358442"/>
                  <a:pt x="630030" y="2329978"/>
                  <a:pt x="613246" y="2284067"/>
                </a:cubicBezTo>
                <a:cubicBezTo>
                  <a:pt x="591179" y="2222855"/>
                  <a:pt x="653963" y="2273050"/>
                  <a:pt x="665465" y="2249789"/>
                </a:cubicBezTo>
                <a:cubicBezTo>
                  <a:pt x="641532" y="2217960"/>
                  <a:pt x="604543" y="2188882"/>
                  <a:pt x="594908" y="2152767"/>
                </a:cubicBezTo>
                <a:cubicBezTo>
                  <a:pt x="559787" y="2022383"/>
                  <a:pt x="483946" y="1927503"/>
                  <a:pt x="370497" y="1853742"/>
                </a:cubicBezTo>
                <a:cubicBezTo>
                  <a:pt x="337861" y="1832624"/>
                  <a:pt x="316415" y="1794059"/>
                  <a:pt x="271969" y="1787940"/>
                </a:cubicBezTo>
                <a:cubicBezTo>
                  <a:pt x="173127" y="1774472"/>
                  <a:pt x="204209" y="1669186"/>
                  <a:pt x="151990" y="1622358"/>
                </a:cubicBezTo>
                <a:cubicBezTo>
                  <a:pt x="142044" y="1613481"/>
                  <a:pt x="133031" y="1596037"/>
                  <a:pt x="134895" y="1584102"/>
                </a:cubicBezTo>
                <a:cubicBezTo>
                  <a:pt x="137691" y="1566959"/>
                  <a:pt x="149504" y="1550739"/>
                  <a:pt x="159450" y="1535435"/>
                </a:cubicBezTo>
                <a:cubicBezTo>
                  <a:pt x="169708" y="1520133"/>
                  <a:pt x="185247" y="1506664"/>
                  <a:pt x="177788" y="1486465"/>
                </a:cubicBezTo>
                <a:cubicBezTo>
                  <a:pt x="174683" y="1478202"/>
                  <a:pt x="176855" y="1449432"/>
                  <a:pt x="153856" y="1472079"/>
                </a:cubicBezTo>
                <a:cubicBezTo>
                  <a:pt x="90760" y="1534212"/>
                  <a:pt x="54082" y="1475449"/>
                  <a:pt x="0" y="1447289"/>
                </a:cubicBezTo>
                <a:cubicBezTo>
                  <a:pt x="43515" y="1418212"/>
                  <a:pt x="82677" y="1397707"/>
                  <a:pt x="89205" y="1354247"/>
                </a:cubicBezTo>
                <a:cubicBezTo>
                  <a:pt x="102570" y="1264569"/>
                  <a:pt x="159758" y="1223557"/>
                  <a:pt x="246479" y="1215599"/>
                </a:cubicBezTo>
                <a:cubicBezTo>
                  <a:pt x="214465" y="1128983"/>
                  <a:pt x="214465" y="1128983"/>
                  <a:pt x="317968" y="1117045"/>
                </a:cubicBezTo>
                <a:cubicBezTo>
                  <a:pt x="278183" y="1061955"/>
                  <a:pt x="278183" y="1047876"/>
                  <a:pt x="326362" y="1028900"/>
                </a:cubicBezTo>
                <a:cubicBezTo>
                  <a:pt x="372673" y="1010841"/>
                  <a:pt x="423957" y="1004720"/>
                  <a:pt x="466852" y="976870"/>
                </a:cubicBezTo>
                <a:cubicBezTo>
                  <a:pt x="427377" y="906475"/>
                  <a:pt x="416188" y="824756"/>
                  <a:pt x="334754" y="790475"/>
                </a:cubicBezTo>
                <a:cubicBezTo>
                  <a:pt x="322010" y="785272"/>
                  <a:pt x="313307" y="764154"/>
                  <a:pt x="321386" y="751912"/>
                </a:cubicBezTo>
                <a:cubicBezTo>
                  <a:pt x="350915" y="707534"/>
                  <a:pt x="308644" y="623365"/>
                  <a:pt x="400645" y="613877"/>
                </a:cubicBezTo>
                <a:cubicBezTo>
                  <a:pt x="412147" y="612959"/>
                  <a:pt x="422716" y="603776"/>
                  <a:pt x="413701" y="591839"/>
                </a:cubicBezTo>
                <a:cubicBezTo>
                  <a:pt x="382618" y="550216"/>
                  <a:pt x="420228" y="552969"/>
                  <a:pt x="442917" y="547767"/>
                </a:cubicBezTo>
                <a:cubicBezTo>
                  <a:pt x="470271" y="541341"/>
                  <a:pt x="501353" y="559703"/>
                  <a:pt x="526840" y="537055"/>
                </a:cubicBezTo>
                <a:cubicBezTo>
                  <a:pt x="520932" y="513181"/>
                  <a:pt x="498866" y="513487"/>
                  <a:pt x="483325" y="505836"/>
                </a:cubicBezTo>
                <a:cubicBezTo>
                  <a:pt x="437946" y="483799"/>
                  <a:pt x="400956" y="457479"/>
                  <a:pt x="398780" y="400243"/>
                </a:cubicBezTo>
                <a:cubicBezTo>
                  <a:pt x="397229" y="354028"/>
                  <a:pt x="392255" y="313323"/>
                  <a:pt x="455041" y="299242"/>
                </a:cubicBezTo>
                <a:cubicBezTo>
                  <a:pt x="481149" y="293426"/>
                  <a:pt x="473687" y="260067"/>
                  <a:pt x="458769" y="243538"/>
                </a:cubicBezTo>
                <a:cubicBezTo>
                  <a:pt x="432038" y="214157"/>
                  <a:pt x="409972" y="174981"/>
                  <a:pt x="363969" y="172227"/>
                </a:cubicBezTo>
                <a:cubicBezTo>
                  <a:pt x="335995" y="170391"/>
                  <a:pt x="314549" y="158146"/>
                  <a:pt x="292481" y="144069"/>
                </a:cubicBezTo>
                <a:cubicBezTo>
                  <a:pt x="276630" y="133966"/>
                  <a:pt x="257670" y="125398"/>
                  <a:pt x="259534" y="103668"/>
                </a:cubicBezTo>
                <a:cubicBezTo>
                  <a:pt x="261399" y="82855"/>
                  <a:pt x="279736" y="74286"/>
                  <a:pt x="298387" y="70001"/>
                </a:cubicBezTo>
                <a:cubicBezTo>
                  <a:pt x="345011" y="59672"/>
                  <a:pt x="389535" y="45726"/>
                  <a:pt x="430782" y="19902"/>
                </a:cubicBezTo>
                <a:close/>
              </a:path>
            </a:pathLst>
          </a:custGeom>
          <a:noFill/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70995267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theme/theme1.xml><?xml version="1.0" encoding="utf-8"?>
<a:theme xmlns:a="http://schemas.openxmlformats.org/drawingml/2006/main" name="Office Theme">
  <a:themeElements>
    <a:clrScheme name="Clonburris">
      <a:dk1>
        <a:srgbClr val="032A30"/>
      </a:dk1>
      <a:lt1>
        <a:srgbClr val="FFFFFF"/>
      </a:lt1>
      <a:dk2>
        <a:srgbClr val="272827"/>
      </a:dk2>
      <a:lt2>
        <a:srgbClr val="EEECE1"/>
      </a:lt2>
      <a:accent1>
        <a:srgbClr val="1CCDFE"/>
      </a:accent1>
      <a:accent2>
        <a:srgbClr val="25D07C"/>
      </a:accent2>
      <a:accent3>
        <a:srgbClr val="FFC72B"/>
      </a:accent3>
      <a:accent4>
        <a:srgbClr val="F55175"/>
      </a:accent4>
      <a:accent5>
        <a:srgbClr val="FEE8AA"/>
      </a:accent5>
      <a:accent6>
        <a:srgbClr val="A7EBCB"/>
      </a:accent6>
      <a:hlink>
        <a:srgbClr val="052A30"/>
      </a:hlink>
      <a:folHlink>
        <a:srgbClr val="052A3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Clonburris">
      <a:dk1>
        <a:srgbClr val="032A30"/>
      </a:dk1>
      <a:lt1>
        <a:srgbClr val="FFFFFF"/>
      </a:lt1>
      <a:dk2>
        <a:srgbClr val="272827"/>
      </a:dk2>
      <a:lt2>
        <a:srgbClr val="EEECE1"/>
      </a:lt2>
      <a:accent1>
        <a:srgbClr val="1CCDFE"/>
      </a:accent1>
      <a:accent2>
        <a:srgbClr val="25D07C"/>
      </a:accent2>
      <a:accent3>
        <a:srgbClr val="FFC72B"/>
      </a:accent3>
      <a:accent4>
        <a:srgbClr val="F55175"/>
      </a:accent4>
      <a:accent5>
        <a:srgbClr val="FEE8AA"/>
      </a:accent5>
      <a:accent6>
        <a:srgbClr val="A7EBCB"/>
      </a:accent6>
      <a:hlink>
        <a:srgbClr val="052A30"/>
      </a:hlink>
      <a:folHlink>
        <a:srgbClr val="052A3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6384</TotalTime>
  <Words>1351</Words>
  <Application>Microsoft Office PowerPoint</Application>
  <PresentationFormat>Custom</PresentationFormat>
  <Paragraphs>188</Paragraphs>
  <Slides>18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18</vt:i4>
      </vt:variant>
    </vt:vector>
  </HeadingPairs>
  <TitlesOfParts>
    <vt:vector size="30" baseType="lpstr">
      <vt:lpstr>☞GILROY-BOLD</vt:lpstr>
      <vt:lpstr>☞GILROY-REGULAR</vt:lpstr>
      <vt:lpstr>Arial</vt:lpstr>
      <vt:lpstr>Calibri</vt:lpstr>
      <vt:lpstr>Calibri Light</vt:lpstr>
      <vt:lpstr>Roboto</vt:lpstr>
      <vt:lpstr>Symbol</vt:lpstr>
      <vt:lpstr>Times New Roman</vt:lpstr>
      <vt:lpstr>Wingdings</vt:lpstr>
      <vt:lpstr>Office Theme</vt:lpstr>
      <vt:lpstr>Office Theme</vt:lpstr>
      <vt:lpstr>Office Theme</vt:lpstr>
      <vt:lpstr>Capital Projects Update </vt:lpstr>
      <vt:lpstr>Kilcarbery and Other Large Sites </vt:lpstr>
      <vt:lpstr>Housing Delivery </vt:lpstr>
      <vt:lpstr> Housing  </vt:lpstr>
      <vt:lpstr>Clonburris  SDZ   URDF Business case for €186m approved – phase 1 of central carriageway  on site. </vt:lpstr>
      <vt:lpstr>SDZ Activity</vt:lpstr>
      <vt:lpstr>Adamstown </vt:lpstr>
      <vt:lpstr>TALLAGHT TOWN CENTRE </vt:lpstr>
      <vt:lpstr>City Edge – Naas Road Regeneration </vt:lpstr>
      <vt:lpstr>Grange Castle Business Park </vt:lpstr>
      <vt:lpstr>PowerPoint Presentation</vt:lpstr>
      <vt:lpstr>Village Enhancements and Aesthetics </vt:lpstr>
      <vt:lpstr>Community Facilities </vt:lpstr>
      <vt:lpstr>Parks, Pitches, Playgrounds &amp; Pavilions.</vt:lpstr>
      <vt:lpstr>Tourism Promotion  </vt:lpstr>
      <vt:lpstr>Climate Action Initiatives </vt:lpstr>
      <vt:lpstr>Cycle South Dublin </vt:lpstr>
      <vt:lpstr>Flood Relief &amp; Constructed Wetlands 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Clonburris_PPT_Template</dc:title>
  <dc:creator>William Byrne</dc:creator>
  <cp:lastModifiedBy>Rachel Fleming</cp:lastModifiedBy>
  <cp:revision>402</cp:revision>
  <cp:lastPrinted>2022-06-09T08:25:02Z</cp:lastPrinted>
  <dcterms:created xsi:type="dcterms:W3CDTF">2021-07-29T15:12:44Z</dcterms:created>
  <dcterms:modified xsi:type="dcterms:W3CDTF">2022-12-09T12:35:37Z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2021-07-29T00:00:00Z</vt:filetime>
  </property>
  <property fmtid="{D5CDD505-2E9C-101B-9397-08002B2CF9AE}" pid="3" name="Creator">
    <vt:lpwstr>Adobe Illustrator 25.3 (Macintosh)</vt:lpwstr>
  </property>
  <property fmtid="{D5CDD505-2E9C-101B-9397-08002B2CF9AE}" pid="4" name="LastSaved">
    <vt:filetime>2021-07-29T00:00:00Z</vt:filetime>
  </property>
</Properties>
</file>