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339" r:id="rId5"/>
    <p:sldId id="258" r:id="rId6"/>
    <p:sldId id="355" r:id="rId7"/>
    <p:sldId id="354" r:id="rId8"/>
    <p:sldId id="359" r:id="rId9"/>
    <p:sldId id="358" r:id="rId10"/>
    <p:sldId id="356" r:id="rId11"/>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A5D7D76-5E2E-42CC-B64F-33BC634E045D}">
          <p14:sldIdLst>
            <p14:sldId id="339"/>
            <p14:sldId id="258"/>
            <p14:sldId id="355"/>
            <p14:sldId id="354"/>
            <p14:sldId id="359"/>
            <p14:sldId id="358"/>
            <p14:sldId id="3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557" autoAdjust="0"/>
  </p:normalViewPr>
  <p:slideViewPr>
    <p:cSldViewPr snapToGrid="0">
      <p:cViewPr varScale="1">
        <p:scale>
          <a:sx n="106" d="100"/>
          <a:sy n="106" d="100"/>
        </p:scale>
        <p:origin x="792" y="11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3B550804-3B02-4C16-853A-96E4208FB18A}" type="datetimeFigureOut">
              <a:rPr lang="en-IE" smtClean="0"/>
              <a:t>08/12/2022</a:t>
            </a:fld>
            <a:endParaRPr lang="en-IE"/>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ECA95B44-C8C6-4E71-86D6-4B6ACF3AA1E1}" type="slidenum">
              <a:rPr lang="en-IE" smtClean="0"/>
              <a:t>‹#›</a:t>
            </a:fld>
            <a:endParaRPr lang="en-IE"/>
          </a:p>
        </p:txBody>
      </p:sp>
    </p:spTree>
    <p:extLst>
      <p:ext uri="{BB962C8B-B14F-4D97-AF65-F5344CB8AC3E}">
        <p14:creationId xmlns:p14="http://schemas.microsoft.com/office/powerpoint/2010/main" val="1527220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Housing for All Delivery Pipeline 2022 </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Housing for All Delivered</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tableEx</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2987629-B7FA-435C-86E5-432E61C5D39B}" type="slidenum">
              <a:rPr lang="en-IE" smtClean="0"/>
              <a:t>3</a:t>
            </a:fld>
            <a:endParaRPr lang="en-IE"/>
          </a:p>
        </p:txBody>
      </p:sp>
    </p:spTree>
    <p:extLst>
      <p:ext uri="{BB962C8B-B14F-4D97-AF65-F5344CB8AC3E}">
        <p14:creationId xmlns:p14="http://schemas.microsoft.com/office/powerpoint/2010/main" val="1093328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2987629-B7FA-435C-86E5-432E61C5D39B}" type="slidenum">
              <a:rPr lang="en-IE" smtClean="0"/>
              <a:t>4</a:t>
            </a:fld>
            <a:endParaRPr lang="en-IE"/>
          </a:p>
        </p:txBody>
      </p:sp>
    </p:spTree>
    <p:extLst>
      <p:ext uri="{BB962C8B-B14F-4D97-AF65-F5344CB8AC3E}">
        <p14:creationId xmlns:p14="http://schemas.microsoft.com/office/powerpoint/2010/main" val="985826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2987629-B7FA-435C-86E5-432E61C5D39B}" type="slidenum">
              <a:rPr lang="en-IE" smtClean="0"/>
              <a:t>5</a:t>
            </a:fld>
            <a:endParaRPr lang="en-IE"/>
          </a:p>
        </p:txBody>
      </p:sp>
    </p:spTree>
    <p:extLst>
      <p:ext uri="{BB962C8B-B14F-4D97-AF65-F5344CB8AC3E}">
        <p14:creationId xmlns:p14="http://schemas.microsoft.com/office/powerpoint/2010/main" val="1336983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image</a:t>
            </a:r>
            <a:endParaRPr dirty="0"/>
          </a:p>
          <a:p>
            <a:r>
              <a:rPr b="0" dirty="0"/>
              <a:t>No alt text provided</a:t>
            </a:r>
            <a:endParaRPr dirty="0"/>
          </a:p>
          <a:p>
            <a:endParaRPr dirty="0"/>
          </a:p>
          <a:p>
            <a:r>
              <a:rPr b="1" dirty="0"/>
              <a:t>Housing for All Delivery Pipeline 2023</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Target HFA</a:t>
            </a:r>
            <a:endParaRPr dirty="0"/>
          </a:p>
          <a:p>
            <a:r>
              <a:rPr b="0" dirty="0"/>
              <a:t>No alt text provided</a:t>
            </a:r>
            <a:endParaRPr dirty="0"/>
          </a:p>
          <a:p>
            <a:endParaRPr dirty="0"/>
          </a:p>
          <a:p>
            <a:r>
              <a:rPr b="1" dirty="0"/>
              <a:t>Delivery Pipeline Target</a:t>
            </a:r>
            <a:endParaRPr dirty="0"/>
          </a:p>
          <a:p>
            <a:r>
              <a:rPr b="0" dirty="0"/>
              <a:t>No alt text provided</a:t>
            </a:r>
            <a:endParaRPr dirty="0"/>
          </a:p>
          <a:p>
            <a:endParaRPr dirty="0"/>
          </a:p>
          <a:p>
            <a:r>
              <a:rPr b="1" dirty="0"/>
              <a:t>Difference </a:t>
            </a:r>
            <a:endParaRPr dirty="0"/>
          </a:p>
          <a:p>
            <a:r>
              <a:rPr b="0" dirty="0"/>
              <a:t>No alt text provided</a:t>
            </a:r>
            <a:endParaRPr dirty="0"/>
          </a:p>
          <a:p>
            <a:endParaRPr dirty="0"/>
          </a:p>
          <a:p>
            <a:r>
              <a:rPr b="1" dirty="0"/>
              <a:t>Revised Total</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columnChart</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B3205-BCEA-4F21-B950-04BF20CD7B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DE7B0174-B270-46F9-930E-B615C8D1FD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11262F11-87C2-48FA-B6B6-0C95EDBDCCB0}"/>
              </a:ext>
            </a:extLst>
          </p:cNvPr>
          <p:cNvSpPr>
            <a:spLocks noGrp="1"/>
          </p:cNvSpPr>
          <p:nvPr>
            <p:ph type="dt" sz="half" idx="10"/>
          </p:nvPr>
        </p:nvSpPr>
        <p:spPr/>
        <p:txBody>
          <a:bodyPr/>
          <a:lstStyle/>
          <a:p>
            <a:fld id="{4D4C201C-D898-4AD3-9616-716BE91E684E}" type="datetimeFigureOut">
              <a:rPr lang="en-IE" smtClean="0"/>
              <a:t>08/12/2022</a:t>
            </a:fld>
            <a:endParaRPr lang="en-IE"/>
          </a:p>
        </p:txBody>
      </p:sp>
      <p:sp>
        <p:nvSpPr>
          <p:cNvPr id="5" name="Footer Placeholder 4">
            <a:extLst>
              <a:ext uri="{FF2B5EF4-FFF2-40B4-BE49-F238E27FC236}">
                <a16:creationId xmlns:a16="http://schemas.microsoft.com/office/drawing/2014/main" id="{C5529DC9-9700-4522-9CD5-C9A5720C1A2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438C17F-58D7-4421-98E6-54F2F4816B78}"/>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340577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532BF-6F0A-425B-9675-07B2CCA3341A}"/>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F976E568-7694-43C2-A700-533F86562E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FA3F5FE-4012-4089-AAFD-EB9DBEB9ADBF}"/>
              </a:ext>
            </a:extLst>
          </p:cNvPr>
          <p:cNvSpPr>
            <a:spLocks noGrp="1"/>
          </p:cNvSpPr>
          <p:nvPr>
            <p:ph type="dt" sz="half" idx="10"/>
          </p:nvPr>
        </p:nvSpPr>
        <p:spPr/>
        <p:txBody>
          <a:bodyPr/>
          <a:lstStyle/>
          <a:p>
            <a:fld id="{4D4C201C-D898-4AD3-9616-716BE91E684E}" type="datetimeFigureOut">
              <a:rPr lang="en-IE" smtClean="0"/>
              <a:t>08/12/2022</a:t>
            </a:fld>
            <a:endParaRPr lang="en-IE"/>
          </a:p>
        </p:txBody>
      </p:sp>
      <p:sp>
        <p:nvSpPr>
          <p:cNvPr id="5" name="Footer Placeholder 4">
            <a:extLst>
              <a:ext uri="{FF2B5EF4-FFF2-40B4-BE49-F238E27FC236}">
                <a16:creationId xmlns:a16="http://schemas.microsoft.com/office/drawing/2014/main" id="{DF4646DD-9619-43B9-B9D9-84AC8590615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4EB5A15-728A-46B1-BD14-70855981CD05}"/>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2641952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96978C-F847-4E82-AFE8-92CE344843D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D1DE91A6-39B6-41AF-899E-B0D5714249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6D91A61-8BAE-4B41-A910-FE18997A3394}"/>
              </a:ext>
            </a:extLst>
          </p:cNvPr>
          <p:cNvSpPr>
            <a:spLocks noGrp="1"/>
          </p:cNvSpPr>
          <p:nvPr>
            <p:ph type="dt" sz="half" idx="10"/>
          </p:nvPr>
        </p:nvSpPr>
        <p:spPr/>
        <p:txBody>
          <a:bodyPr/>
          <a:lstStyle/>
          <a:p>
            <a:fld id="{4D4C201C-D898-4AD3-9616-716BE91E684E}" type="datetimeFigureOut">
              <a:rPr lang="en-IE" smtClean="0"/>
              <a:t>08/12/2022</a:t>
            </a:fld>
            <a:endParaRPr lang="en-IE"/>
          </a:p>
        </p:txBody>
      </p:sp>
      <p:sp>
        <p:nvSpPr>
          <p:cNvPr id="5" name="Footer Placeholder 4">
            <a:extLst>
              <a:ext uri="{FF2B5EF4-FFF2-40B4-BE49-F238E27FC236}">
                <a16:creationId xmlns:a16="http://schemas.microsoft.com/office/drawing/2014/main" id="{F545471A-89D8-4DA1-B478-F867BEB139B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EE3BC24-A167-4BD3-AA69-5DCA11CB306F}"/>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2449478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220A2-D145-41D9-93C7-FE393E86497D}"/>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89E199B-1235-4038-AB29-5456B21361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4DC2DF2-F268-4569-9526-16235DAB5F96}"/>
              </a:ext>
            </a:extLst>
          </p:cNvPr>
          <p:cNvSpPr>
            <a:spLocks noGrp="1"/>
          </p:cNvSpPr>
          <p:nvPr>
            <p:ph type="dt" sz="half" idx="10"/>
          </p:nvPr>
        </p:nvSpPr>
        <p:spPr/>
        <p:txBody>
          <a:bodyPr/>
          <a:lstStyle/>
          <a:p>
            <a:fld id="{4D4C201C-D898-4AD3-9616-716BE91E684E}" type="datetimeFigureOut">
              <a:rPr lang="en-IE" smtClean="0"/>
              <a:t>08/12/2022</a:t>
            </a:fld>
            <a:endParaRPr lang="en-IE"/>
          </a:p>
        </p:txBody>
      </p:sp>
      <p:sp>
        <p:nvSpPr>
          <p:cNvPr id="5" name="Footer Placeholder 4">
            <a:extLst>
              <a:ext uri="{FF2B5EF4-FFF2-40B4-BE49-F238E27FC236}">
                <a16:creationId xmlns:a16="http://schemas.microsoft.com/office/drawing/2014/main" id="{EA535E12-D964-4458-8F17-E8FCBC6DD8A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541FBF2-EDA1-43D2-BE1A-91E33F5EDE05}"/>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2404478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EF9AC-02E5-4C77-9F74-68DABB2379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ACE6751A-5F5B-4CE0-86F7-9CB55CFFFC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BC6113-2170-40BB-ABDF-D3D0DC448E96}"/>
              </a:ext>
            </a:extLst>
          </p:cNvPr>
          <p:cNvSpPr>
            <a:spLocks noGrp="1"/>
          </p:cNvSpPr>
          <p:nvPr>
            <p:ph type="dt" sz="half" idx="10"/>
          </p:nvPr>
        </p:nvSpPr>
        <p:spPr/>
        <p:txBody>
          <a:bodyPr/>
          <a:lstStyle/>
          <a:p>
            <a:fld id="{4D4C201C-D898-4AD3-9616-716BE91E684E}" type="datetimeFigureOut">
              <a:rPr lang="en-IE" smtClean="0"/>
              <a:t>08/12/2022</a:t>
            </a:fld>
            <a:endParaRPr lang="en-IE"/>
          </a:p>
        </p:txBody>
      </p:sp>
      <p:sp>
        <p:nvSpPr>
          <p:cNvPr id="5" name="Footer Placeholder 4">
            <a:extLst>
              <a:ext uri="{FF2B5EF4-FFF2-40B4-BE49-F238E27FC236}">
                <a16:creationId xmlns:a16="http://schemas.microsoft.com/office/drawing/2014/main" id="{01D29C9B-FFF7-4719-B293-F75CA7F2FF3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37ED4FB-4FDF-4771-A7A1-B6A597A85114}"/>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1623644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2FE21-381D-4BA2-B975-44D810CBC58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90726192-DFD9-4B56-912B-64B42C4A74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2D60BD98-C0A0-4C85-A57A-160DC50AB6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9110FC4F-32CD-4D3C-8190-C10D0FA39AF8}"/>
              </a:ext>
            </a:extLst>
          </p:cNvPr>
          <p:cNvSpPr>
            <a:spLocks noGrp="1"/>
          </p:cNvSpPr>
          <p:nvPr>
            <p:ph type="dt" sz="half" idx="10"/>
          </p:nvPr>
        </p:nvSpPr>
        <p:spPr/>
        <p:txBody>
          <a:bodyPr/>
          <a:lstStyle/>
          <a:p>
            <a:fld id="{4D4C201C-D898-4AD3-9616-716BE91E684E}" type="datetimeFigureOut">
              <a:rPr lang="en-IE" smtClean="0"/>
              <a:t>08/12/2022</a:t>
            </a:fld>
            <a:endParaRPr lang="en-IE"/>
          </a:p>
        </p:txBody>
      </p:sp>
      <p:sp>
        <p:nvSpPr>
          <p:cNvPr id="6" name="Footer Placeholder 5">
            <a:extLst>
              <a:ext uri="{FF2B5EF4-FFF2-40B4-BE49-F238E27FC236}">
                <a16:creationId xmlns:a16="http://schemas.microsoft.com/office/drawing/2014/main" id="{EFB3365A-80D2-4C68-81A6-9A58C27520B4}"/>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093EE5D-41F8-4A34-B756-9EF0A66FD977}"/>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3303057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D920B-A095-4027-B0DE-4E4859427843}"/>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9C81B368-2722-495B-8595-B3F17A83F7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27824D-52A3-425C-8072-B15CC884C3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96ABE94C-8777-4CB5-ADF8-3248DE1AB6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444F64-037C-4A5D-BCD2-D49B728BB2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B26FF116-BF3F-4193-84C3-B1AD42572CE7}"/>
              </a:ext>
            </a:extLst>
          </p:cNvPr>
          <p:cNvSpPr>
            <a:spLocks noGrp="1"/>
          </p:cNvSpPr>
          <p:nvPr>
            <p:ph type="dt" sz="half" idx="10"/>
          </p:nvPr>
        </p:nvSpPr>
        <p:spPr/>
        <p:txBody>
          <a:bodyPr/>
          <a:lstStyle/>
          <a:p>
            <a:fld id="{4D4C201C-D898-4AD3-9616-716BE91E684E}" type="datetimeFigureOut">
              <a:rPr lang="en-IE" smtClean="0"/>
              <a:t>08/12/2022</a:t>
            </a:fld>
            <a:endParaRPr lang="en-IE"/>
          </a:p>
        </p:txBody>
      </p:sp>
      <p:sp>
        <p:nvSpPr>
          <p:cNvPr id="8" name="Footer Placeholder 7">
            <a:extLst>
              <a:ext uri="{FF2B5EF4-FFF2-40B4-BE49-F238E27FC236}">
                <a16:creationId xmlns:a16="http://schemas.microsoft.com/office/drawing/2014/main" id="{2F263D68-943C-474F-8765-1B63A539E6C2}"/>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62EB9EA5-C45A-4EAD-8CA7-CE905FA38F07}"/>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3197398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9B19D-9DAB-4DE4-A847-C71F5EA8E096}"/>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EA446995-8219-41B0-84BA-21B8AC2619BC}"/>
              </a:ext>
            </a:extLst>
          </p:cNvPr>
          <p:cNvSpPr>
            <a:spLocks noGrp="1"/>
          </p:cNvSpPr>
          <p:nvPr>
            <p:ph type="dt" sz="half" idx="10"/>
          </p:nvPr>
        </p:nvSpPr>
        <p:spPr/>
        <p:txBody>
          <a:bodyPr/>
          <a:lstStyle/>
          <a:p>
            <a:fld id="{4D4C201C-D898-4AD3-9616-716BE91E684E}" type="datetimeFigureOut">
              <a:rPr lang="en-IE" smtClean="0"/>
              <a:t>08/12/2022</a:t>
            </a:fld>
            <a:endParaRPr lang="en-IE"/>
          </a:p>
        </p:txBody>
      </p:sp>
      <p:sp>
        <p:nvSpPr>
          <p:cNvPr id="4" name="Footer Placeholder 3">
            <a:extLst>
              <a:ext uri="{FF2B5EF4-FFF2-40B4-BE49-F238E27FC236}">
                <a16:creationId xmlns:a16="http://schemas.microsoft.com/office/drawing/2014/main" id="{9FD3E178-2B4B-4D23-99B9-6EA88E88750C}"/>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B04FBB67-DAF5-4D6C-B0AF-DE2E2DF9EA5A}"/>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2426605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6E45B8-E5C9-4034-9023-D240E1464077}"/>
              </a:ext>
            </a:extLst>
          </p:cNvPr>
          <p:cNvSpPr>
            <a:spLocks noGrp="1"/>
          </p:cNvSpPr>
          <p:nvPr>
            <p:ph type="dt" sz="half" idx="10"/>
          </p:nvPr>
        </p:nvSpPr>
        <p:spPr/>
        <p:txBody>
          <a:bodyPr/>
          <a:lstStyle/>
          <a:p>
            <a:fld id="{4D4C201C-D898-4AD3-9616-716BE91E684E}" type="datetimeFigureOut">
              <a:rPr lang="en-IE" smtClean="0"/>
              <a:t>08/12/2022</a:t>
            </a:fld>
            <a:endParaRPr lang="en-IE"/>
          </a:p>
        </p:txBody>
      </p:sp>
      <p:sp>
        <p:nvSpPr>
          <p:cNvPr id="3" name="Footer Placeholder 2">
            <a:extLst>
              <a:ext uri="{FF2B5EF4-FFF2-40B4-BE49-F238E27FC236}">
                <a16:creationId xmlns:a16="http://schemas.microsoft.com/office/drawing/2014/main" id="{66BE113D-AEBC-4DC0-8BBF-7FD3948F9EB5}"/>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933F025F-32CF-4163-96DF-261DD0C1F360}"/>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2552511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0AA6F-6054-4547-95E8-42FFDAB3C1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2E399BD-6C45-4E88-8D1E-0D733E1A2B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95EFD20C-1CD4-4E2D-82B8-D6DFD4A28B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29B9B5-7B11-4430-B5B8-B1EA5B641E59}"/>
              </a:ext>
            </a:extLst>
          </p:cNvPr>
          <p:cNvSpPr>
            <a:spLocks noGrp="1"/>
          </p:cNvSpPr>
          <p:nvPr>
            <p:ph type="dt" sz="half" idx="10"/>
          </p:nvPr>
        </p:nvSpPr>
        <p:spPr/>
        <p:txBody>
          <a:bodyPr/>
          <a:lstStyle/>
          <a:p>
            <a:fld id="{4D4C201C-D898-4AD3-9616-716BE91E684E}" type="datetimeFigureOut">
              <a:rPr lang="en-IE" smtClean="0"/>
              <a:t>08/12/2022</a:t>
            </a:fld>
            <a:endParaRPr lang="en-IE"/>
          </a:p>
        </p:txBody>
      </p:sp>
      <p:sp>
        <p:nvSpPr>
          <p:cNvPr id="6" name="Footer Placeholder 5">
            <a:extLst>
              <a:ext uri="{FF2B5EF4-FFF2-40B4-BE49-F238E27FC236}">
                <a16:creationId xmlns:a16="http://schemas.microsoft.com/office/drawing/2014/main" id="{3E6285F4-DE89-4D59-A141-F586BC8A04A9}"/>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B9A92D8-5075-4535-B2EC-20B240E3A861}"/>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1226115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E88AB-8B64-452F-846D-E0A9846786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FAB9D4CB-EE68-4DC9-BA27-69CC909911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BE03F703-2B06-455A-974E-F5669A9570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A72820-D635-46E3-9237-45C2DC24417D}"/>
              </a:ext>
            </a:extLst>
          </p:cNvPr>
          <p:cNvSpPr>
            <a:spLocks noGrp="1"/>
          </p:cNvSpPr>
          <p:nvPr>
            <p:ph type="dt" sz="half" idx="10"/>
          </p:nvPr>
        </p:nvSpPr>
        <p:spPr/>
        <p:txBody>
          <a:bodyPr/>
          <a:lstStyle/>
          <a:p>
            <a:fld id="{4D4C201C-D898-4AD3-9616-716BE91E684E}" type="datetimeFigureOut">
              <a:rPr lang="en-IE" smtClean="0"/>
              <a:t>08/12/2022</a:t>
            </a:fld>
            <a:endParaRPr lang="en-IE"/>
          </a:p>
        </p:txBody>
      </p:sp>
      <p:sp>
        <p:nvSpPr>
          <p:cNvPr id="6" name="Footer Placeholder 5">
            <a:extLst>
              <a:ext uri="{FF2B5EF4-FFF2-40B4-BE49-F238E27FC236}">
                <a16:creationId xmlns:a16="http://schemas.microsoft.com/office/drawing/2014/main" id="{1AD4D90F-3A5F-484E-BFAA-A54E11C6AA38}"/>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F2FDF60F-B6A4-4758-9D18-C660F52E19AE}"/>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2875411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C3DE01-8DB4-48E8-BB82-6BC0CBC2DC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87699BC3-28B3-4DC3-9359-5A3706000B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326594DE-B870-4328-BECE-A5BA084AA8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4C201C-D898-4AD3-9616-716BE91E684E}" type="datetimeFigureOut">
              <a:rPr lang="en-IE" smtClean="0"/>
              <a:t>08/12/2022</a:t>
            </a:fld>
            <a:endParaRPr lang="en-IE"/>
          </a:p>
        </p:txBody>
      </p:sp>
      <p:sp>
        <p:nvSpPr>
          <p:cNvPr id="5" name="Footer Placeholder 4">
            <a:extLst>
              <a:ext uri="{FF2B5EF4-FFF2-40B4-BE49-F238E27FC236}">
                <a16:creationId xmlns:a16="http://schemas.microsoft.com/office/drawing/2014/main" id="{BF19BBF0-2DC2-4398-AFC0-3EC8685AD9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49F5EFEB-D352-4ADC-ABEF-59DE32300A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9551F6-EB3B-4743-B1F0-375DCDB8A6FF}" type="slidenum">
              <a:rPr lang="en-IE" smtClean="0"/>
              <a:t>‹#›</a:t>
            </a:fld>
            <a:endParaRPr lang="en-IE"/>
          </a:p>
        </p:txBody>
      </p:sp>
    </p:spTree>
    <p:extLst>
      <p:ext uri="{BB962C8B-B14F-4D97-AF65-F5344CB8AC3E}">
        <p14:creationId xmlns:p14="http://schemas.microsoft.com/office/powerpoint/2010/main" val="1514189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3e5a9723-4c1b-47d1-9b15-89e6f22f6a8f/?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pp.powerbi.com/groups/me/reports/65fb4ec2-6d6a-45b8-b836-8decc1ce70d9/?pbi_source=PowerPoin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3e5a9723-4c1b-47d1-9b15-89e6f22f6a8f/?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1">
            <a:extLst>
              <a:ext uri="{FF2B5EF4-FFF2-40B4-BE49-F238E27FC236}">
                <a16:creationId xmlns:a16="http://schemas.microsoft.com/office/drawing/2014/main" id="{8CA731AF-B6B6-456E-87C1-43FE7C5830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55DB323-247E-4577-B60C-9AD37D20EB63}"/>
              </a:ext>
            </a:extLst>
          </p:cNvPr>
          <p:cNvSpPr txBox="1"/>
          <p:nvPr/>
        </p:nvSpPr>
        <p:spPr>
          <a:xfrm>
            <a:off x="1500026" y="2868596"/>
            <a:ext cx="8252717" cy="3046988"/>
          </a:xfrm>
          <a:prstGeom prst="rect">
            <a:avLst/>
          </a:prstGeom>
          <a:noFill/>
        </p:spPr>
        <p:txBody>
          <a:bodyPr wrap="square">
            <a:spAutoFit/>
          </a:bodyPr>
          <a:lstStyle/>
          <a:p>
            <a:pPr algn="ctr"/>
            <a:r>
              <a:rPr lang="en-IE" sz="3200" b="1" dirty="0">
                <a:solidFill>
                  <a:schemeClr val="bg1"/>
                </a:solidFill>
              </a:rPr>
              <a:t>Housing Delivery Update Report</a:t>
            </a:r>
            <a:br>
              <a:rPr lang="en-IE" sz="3200" b="1" dirty="0">
                <a:solidFill>
                  <a:schemeClr val="bg1"/>
                </a:solidFill>
                <a:effectLst/>
              </a:rPr>
            </a:br>
            <a:br>
              <a:rPr lang="en-IE" sz="3200" b="1" dirty="0">
                <a:solidFill>
                  <a:schemeClr val="bg1"/>
                </a:solidFill>
                <a:effectLst/>
              </a:rPr>
            </a:br>
            <a:r>
              <a:rPr lang="en-IE" sz="3200" b="1" dirty="0">
                <a:solidFill>
                  <a:schemeClr val="bg1"/>
                </a:solidFill>
                <a:effectLst/>
              </a:rPr>
              <a:t>Rathfarnham/Templeogue/Firhouse/</a:t>
            </a:r>
          </a:p>
          <a:p>
            <a:pPr algn="ctr"/>
            <a:r>
              <a:rPr lang="en-IE" sz="3200" b="1" dirty="0">
                <a:solidFill>
                  <a:schemeClr val="bg1"/>
                </a:solidFill>
                <a:effectLst/>
              </a:rPr>
              <a:t>Bohernabreena Area Committee Meeting</a:t>
            </a:r>
            <a:br>
              <a:rPr lang="en-IE" sz="3200" b="1" dirty="0">
                <a:solidFill>
                  <a:schemeClr val="bg1"/>
                </a:solidFill>
                <a:effectLst/>
              </a:rPr>
            </a:br>
            <a:r>
              <a:rPr lang="en-IE" sz="3200" b="1" dirty="0">
                <a:solidFill>
                  <a:schemeClr val="bg1"/>
                </a:solidFill>
                <a:effectLst/>
              </a:rPr>
              <a:t>13</a:t>
            </a:r>
            <a:r>
              <a:rPr lang="en-IE" sz="3200" b="1" baseline="30000" dirty="0">
                <a:solidFill>
                  <a:schemeClr val="bg1"/>
                </a:solidFill>
                <a:effectLst/>
              </a:rPr>
              <a:t>th</a:t>
            </a:r>
            <a:r>
              <a:rPr lang="en-IE" sz="3200" b="1" dirty="0">
                <a:solidFill>
                  <a:schemeClr val="bg1"/>
                </a:solidFill>
                <a:effectLst/>
              </a:rPr>
              <a:t> December 2022</a:t>
            </a:r>
            <a:br>
              <a:rPr lang="en-IE" sz="3200" b="1" dirty="0">
                <a:effectLst/>
              </a:rPr>
            </a:br>
            <a:endParaRPr lang="en-IE" sz="3200" dirty="0"/>
          </a:p>
        </p:txBody>
      </p:sp>
    </p:spTree>
    <p:extLst>
      <p:ext uri="{BB962C8B-B14F-4D97-AF65-F5344CB8AC3E}">
        <p14:creationId xmlns:p14="http://schemas.microsoft.com/office/powerpoint/2010/main" val="325205581"/>
      </p:ext>
    </p:extLst>
  </p:cSld>
  <p:clrMapOvr>
    <a:masterClrMapping/>
  </p:clrMapOvr>
  <mc:AlternateContent xmlns:mc="http://schemas.openxmlformats.org/markup-compatibility/2006" xmlns:p14="http://schemas.microsoft.com/office/powerpoint/2010/main">
    <mc:Choice Requires="p14">
      <p:transition spd="slow" p14:dur="2000" advTm="11720"/>
    </mc:Choice>
    <mc:Fallback xmlns="">
      <p:transition spd="slow" advTm="1172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Housing for All Delivery Pipeline 2022  ,textbox ,textbox ,tableEx ,Housing for All Delivered ,actionButton ,textbox ,tableEx.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2022</a:t>
            </a:r>
          </a:p>
        </p:txBody>
      </p:sp>
    </p:spTree>
  </p:cSld>
  <p:clrMapOvr>
    <a:masterClrMapping/>
  </p:clrMapOvr>
  <mc:AlternateContent xmlns:mc="http://schemas.openxmlformats.org/markup-compatibility/2006" xmlns:p14="http://schemas.microsoft.com/office/powerpoint/2010/main">
    <mc:Choice Requires="p14">
      <p:transition spd="slow" p14:dur="2000" advTm="86498"/>
    </mc:Choice>
    <mc:Fallback xmlns="">
      <p:transition spd="slow" advTm="8649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010F7F07-155D-406B-934B-DCBA6E482D2F}"/>
              </a:ext>
            </a:extLst>
          </p:cNvPr>
          <p:cNvGraphicFramePr>
            <a:graphicFrameLocks noGrp="1"/>
          </p:cNvGraphicFramePr>
          <p:nvPr>
            <p:ph idx="1"/>
            <p:extLst>
              <p:ext uri="{D42A27DB-BD31-4B8C-83A1-F6EECF244321}">
                <p14:modId xmlns:p14="http://schemas.microsoft.com/office/powerpoint/2010/main" val="658359691"/>
              </p:ext>
            </p:extLst>
          </p:nvPr>
        </p:nvGraphicFramePr>
        <p:xfrm>
          <a:off x="481585" y="656707"/>
          <a:ext cx="11204448" cy="5675186"/>
        </p:xfrm>
        <a:graphic>
          <a:graphicData uri="http://schemas.openxmlformats.org/drawingml/2006/table">
            <a:tbl>
              <a:tblPr firstRow="1" firstCol="1" bandRow="1">
                <a:tableStyleId>{5C22544A-7EE6-4342-B048-85BDC9FD1C3A}</a:tableStyleId>
              </a:tblPr>
              <a:tblGrid>
                <a:gridCol w="3044175">
                  <a:extLst>
                    <a:ext uri="{9D8B030D-6E8A-4147-A177-3AD203B41FA5}">
                      <a16:colId xmlns:a16="http://schemas.microsoft.com/office/drawing/2014/main" val="751538591"/>
                    </a:ext>
                  </a:extLst>
                </a:gridCol>
                <a:gridCol w="3173620">
                  <a:extLst>
                    <a:ext uri="{9D8B030D-6E8A-4147-A177-3AD203B41FA5}">
                      <a16:colId xmlns:a16="http://schemas.microsoft.com/office/drawing/2014/main" val="2355071067"/>
                    </a:ext>
                  </a:extLst>
                </a:gridCol>
                <a:gridCol w="653142">
                  <a:extLst>
                    <a:ext uri="{9D8B030D-6E8A-4147-A177-3AD203B41FA5}">
                      <a16:colId xmlns:a16="http://schemas.microsoft.com/office/drawing/2014/main" val="1908276548"/>
                    </a:ext>
                  </a:extLst>
                </a:gridCol>
                <a:gridCol w="4333511">
                  <a:extLst>
                    <a:ext uri="{9D8B030D-6E8A-4147-A177-3AD203B41FA5}">
                      <a16:colId xmlns:a16="http://schemas.microsoft.com/office/drawing/2014/main" val="804629682"/>
                    </a:ext>
                  </a:extLst>
                </a:gridCol>
              </a:tblGrid>
              <a:tr h="303526">
                <a:tc>
                  <a:txBody>
                    <a:bodyPr/>
                    <a:lstStyle/>
                    <a:p>
                      <a:pPr algn="ctr">
                        <a:lnSpc>
                          <a:spcPct val="107000"/>
                        </a:lnSpc>
                        <a:spcAft>
                          <a:spcPts val="0"/>
                        </a:spcAft>
                      </a:pPr>
                      <a:r>
                        <a:rPr lang="en-IE" sz="1800" dirty="0">
                          <a:effectLst/>
                          <a:latin typeface="+mn-lt"/>
                        </a:rPr>
                        <a:t>LEA</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Site</a:t>
                      </a:r>
                    </a:p>
                  </a:txBody>
                  <a:tcPr marL="68580" marR="68580" marT="0" marB="0"/>
                </a:tc>
                <a:tc>
                  <a:txBody>
                    <a:bodyPr/>
                    <a:lstStyle/>
                    <a:p>
                      <a:pPr algn="ctr">
                        <a:lnSpc>
                          <a:spcPct val="107000"/>
                        </a:lnSpc>
                        <a:spcAft>
                          <a:spcPts val="0"/>
                        </a:spcAft>
                      </a:pPr>
                      <a:r>
                        <a:rPr lang="en-IE" sz="1800" dirty="0">
                          <a:effectLst/>
                          <a:latin typeface="+mn-lt"/>
                        </a:rPr>
                        <a:t>No.</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800" dirty="0">
                          <a:effectLst/>
                          <a:latin typeface="+mn-lt"/>
                        </a:rPr>
                        <a:t>Update</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7031813"/>
                  </a:ext>
                </a:extLst>
              </a:tr>
              <a:tr h="303526">
                <a:tc rowSpan="10">
                  <a:txBody>
                    <a:bodyPr/>
                    <a:lstStyle/>
                    <a:p>
                      <a:pPr marL="0" algn="ctr" defTabSz="914400" rtl="0" eaLnBrk="1" latinLnBrk="0" hangingPunct="1">
                        <a:lnSpc>
                          <a:spcPct val="107000"/>
                        </a:lnSpc>
                        <a:spcAft>
                          <a:spcPts val="0"/>
                        </a:spcAft>
                      </a:pPr>
                      <a:r>
                        <a:rPr lang="en-IE" sz="1800" b="1" kern="1200" dirty="0">
                          <a:solidFill>
                            <a:schemeClr val="lt1"/>
                          </a:solidFill>
                          <a:effectLst/>
                          <a:latin typeface="+mn-lt"/>
                          <a:ea typeface="+mn-ea"/>
                          <a:cs typeface="+mn-cs"/>
                        </a:rPr>
                        <a:t>Clondalkin</a:t>
                      </a:r>
                    </a:p>
                  </a:txBody>
                  <a:tcPr marL="68580" marR="68580" marT="0" marB="0" anchor="ctr"/>
                </a:tc>
                <a:tc>
                  <a:txBody>
                    <a:bodyPr/>
                    <a:lstStyle/>
                    <a:p>
                      <a:pPr algn="ctr">
                        <a:lnSpc>
                          <a:spcPct val="107000"/>
                        </a:lnSpc>
                        <a:spcAft>
                          <a:spcPts val="0"/>
                        </a:spcAft>
                      </a:pPr>
                      <a:r>
                        <a:rPr lang="en-IE" sz="1800" dirty="0">
                          <a:effectLst/>
                          <a:latin typeface="+mn-lt"/>
                        </a:rPr>
                        <a:t>Mayfield/Riversdale Phase 2</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IE" sz="1800" dirty="0">
                          <a:effectLst/>
                          <a:latin typeface="+mn-lt"/>
                        </a:rPr>
                        <a:t>18</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IE" sz="1800" dirty="0">
                          <a:effectLst/>
                          <a:latin typeface="+mn-lt"/>
                        </a:rPr>
                        <a:t>On site-due for completion Q4 2023</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15350684"/>
                  </a:ext>
                </a:extLst>
              </a:tr>
              <a:tr h="303526">
                <a:tc vMerge="1">
                  <a:txBody>
                    <a:bodyPr/>
                    <a:lstStyle/>
                    <a:p>
                      <a:pPr marL="0" algn="ctr" defTabSz="914400" rtl="0" eaLnBrk="1" latinLnBrk="0" hangingPunct="1">
                        <a:lnSpc>
                          <a:spcPct val="107000"/>
                        </a:lnSpc>
                        <a:spcAft>
                          <a:spcPts val="0"/>
                        </a:spcAft>
                      </a:pPr>
                      <a:endParaRPr lang="en-IE" sz="1800" b="1" kern="1200" dirty="0">
                        <a:solidFill>
                          <a:schemeClr val="lt1"/>
                        </a:solidFill>
                        <a:effectLst/>
                        <a:latin typeface="+mn-lt"/>
                        <a:ea typeface="+mn-ea"/>
                        <a:cs typeface="+mn-cs"/>
                      </a:endParaRPr>
                    </a:p>
                  </a:txBody>
                  <a:tcPr marL="68580" marR="68580" marT="0" marB="0"/>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New </a:t>
                      </a:r>
                      <a:r>
                        <a:rPr lang="en-IE" sz="1800" dirty="0" err="1">
                          <a:effectLst/>
                          <a:latin typeface="+mn-lt"/>
                          <a:ea typeface="Calibri" panose="020F0502020204030204" pitchFamily="34" charset="0"/>
                          <a:cs typeface="Times New Roman" panose="02020603050405020304" pitchFamily="18" charset="0"/>
                        </a:rPr>
                        <a:t>Nangor</a:t>
                      </a:r>
                      <a:r>
                        <a:rPr lang="en-IE" sz="1800" dirty="0">
                          <a:effectLst/>
                          <a:latin typeface="+mn-lt"/>
                          <a:ea typeface="Calibri" panose="020F0502020204030204" pitchFamily="34" charset="0"/>
                          <a:cs typeface="Times New Roman" panose="02020603050405020304" pitchFamily="18" charset="0"/>
                        </a:rPr>
                        <a:t> Rd. (”eircom” site)</a:t>
                      </a: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93</a:t>
                      </a: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E" sz="1800" dirty="0">
                          <a:effectLst/>
                          <a:latin typeface="+mn-lt"/>
                        </a:rPr>
                        <a:t>On site-due for completion Oct 2023</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83432244"/>
                  </a:ext>
                </a:extLst>
              </a:tr>
              <a:tr h="303526">
                <a:tc vMerge="1">
                  <a:txBody>
                    <a:bodyPr/>
                    <a:lstStyle/>
                    <a:p>
                      <a:pPr marL="0" algn="ctr" defTabSz="914400" rtl="0" eaLnBrk="1" latinLnBrk="0" hangingPunct="1">
                        <a:lnSpc>
                          <a:spcPct val="107000"/>
                        </a:lnSpc>
                        <a:spcAft>
                          <a:spcPts val="0"/>
                        </a:spcAft>
                      </a:pPr>
                      <a:endParaRPr lang="en-IE" sz="1800" b="1" kern="1200" dirty="0">
                        <a:solidFill>
                          <a:schemeClr val="lt1"/>
                        </a:solidFill>
                        <a:effectLst/>
                        <a:latin typeface="+mn-lt"/>
                        <a:ea typeface="+mn-ea"/>
                        <a:cs typeface="+mn-cs"/>
                      </a:endParaRPr>
                    </a:p>
                  </a:txBody>
                  <a:tcPr marL="68580" marR="68580" marT="0" marB="0"/>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Lindisfarne</a:t>
                      </a: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19</a:t>
                      </a: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Site start Nov-due for completion Q4 2023</a:t>
                      </a:r>
                    </a:p>
                  </a:txBody>
                  <a:tcPr marL="68580" marR="68580" marT="0" marB="0" anchor="ctr"/>
                </a:tc>
                <a:extLst>
                  <a:ext uri="{0D108BD9-81ED-4DB2-BD59-A6C34878D82A}">
                    <a16:rowId xmlns:a16="http://schemas.microsoft.com/office/drawing/2014/main" val="4044256331"/>
                  </a:ext>
                </a:extLst>
              </a:tr>
              <a:tr h="247238">
                <a:tc vMerge="1">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IE" sz="1800" b="1" kern="1200" dirty="0">
                        <a:solidFill>
                          <a:schemeClr val="lt1"/>
                        </a:solidFill>
                        <a:effectLst/>
                        <a:latin typeface="+mn-lt"/>
                        <a:ea typeface="+mn-ea"/>
                        <a:cs typeface="+mn-cs"/>
                      </a:endParaRPr>
                    </a:p>
                  </a:txBody>
                  <a:tcPr marL="68580" marR="68580" marT="0" marB="0"/>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Old </a:t>
                      </a:r>
                      <a:r>
                        <a:rPr lang="en-IE" sz="1800" dirty="0" err="1">
                          <a:effectLst/>
                          <a:latin typeface="+mn-lt"/>
                          <a:ea typeface="Calibri" panose="020F0502020204030204" pitchFamily="34" charset="0"/>
                          <a:cs typeface="Times New Roman" panose="02020603050405020304" pitchFamily="18" charset="0"/>
                        </a:rPr>
                        <a:t>Nangor</a:t>
                      </a:r>
                      <a:r>
                        <a:rPr lang="en-IE" sz="1800" dirty="0">
                          <a:effectLst/>
                          <a:latin typeface="+mn-lt"/>
                          <a:ea typeface="Calibri" panose="020F0502020204030204" pitchFamily="34" charset="0"/>
                          <a:cs typeface="Times New Roman" panose="02020603050405020304" pitchFamily="18" charset="0"/>
                        </a:rPr>
                        <a:t> Rd. (Simon)</a:t>
                      </a: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10</a:t>
                      </a: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Revised planning app, decision Jan 2023 </a:t>
                      </a:r>
                      <a:endParaRPr lang="en-IE" sz="1800" dirty="0">
                        <a:effectLst/>
                        <a:highlight>
                          <a:srgbClr val="FFFF00"/>
                        </a:highligh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83469053"/>
                  </a:ext>
                </a:extLst>
              </a:tr>
              <a:tr h="303526">
                <a:tc vMerge="1">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IE" sz="1800" b="1" kern="1200" dirty="0">
                        <a:solidFill>
                          <a:schemeClr val="lt1"/>
                        </a:solidFill>
                        <a:effectLst/>
                        <a:latin typeface="+mn-lt"/>
                        <a:ea typeface="+mn-ea"/>
                        <a:cs typeface="+mn-cs"/>
                      </a:endParaRPr>
                    </a:p>
                  </a:txBody>
                  <a:tcPr marL="68580" marR="68580" marT="0" marB="0"/>
                </a:tc>
                <a:tc>
                  <a:txBody>
                    <a:bodyPr/>
                    <a:lstStyle/>
                    <a:p>
                      <a:pPr algn="ctr">
                        <a:lnSpc>
                          <a:spcPct val="107000"/>
                        </a:lnSpc>
                        <a:spcAft>
                          <a:spcPts val="0"/>
                        </a:spcAft>
                      </a:pPr>
                      <a:r>
                        <a:rPr lang="en-IE" sz="1800" dirty="0" err="1">
                          <a:effectLst/>
                          <a:latin typeface="+mn-lt"/>
                          <a:ea typeface="Calibri" panose="020F0502020204030204" pitchFamily="34" charset="0"/>
                          <a:cs typeface="Times New Roman" panose="02020603050405020304" pitchFamily="18" charset="0"/>
                        </a:rPr>
                        <a:t>Deansrath</a:t>
                      </a:r>
                      <a:r>
                        <a:rPr lang="en-IE" sz="1800" dirty="0">
                          <a:effectLst/>
                          <a:latin typeface="+mn-lt"/>
                          <a:ea typeface="Calibri" panose="020F0502020204030204" pitchFamily="34" charset="0"/>
                          <a:cs typeface="Times New Roman" panose="02020603050405020304" pitchFamily="18" charset="0"/>
                        </a:rPr>
                        <a:t>/Melrose</a:t>
                      </a:r>
                    </a:p>
                  </a:txBody>
                  <a:tcPr marL="68580" marR="68580" marT="0" marB="0" anchor="ctr"/>
                </a:tc>
                <a:tc>
                  <a:txBody>
                    <a:bodyPr/>
                    <a:lstStyle/>
                    <a:p>
                      <a:pPr algn="ct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Tbc</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Concept design to ACM Dec 2022</a:t>
                      </a:r>
                    </a:p>
                  </a:txBody>
                  <a:tcPr marL="68580" marR="68580" marT="0" marB="0" anchor="ctr"/>
                </a:tc>
                <a:extLst>
                  <a:ext uri="{0D108BD9-81ED-4DB2-BD59-A6C34878D82A}">
                    <a16:rowId xmlns:a16="http://schemas.microsoft.com/office/drawing/2014/main" val="1201070495"/>
                  </a:ext>
                </a:extLst>
              </a:tr>
              <a:tr h="303526">
                <a:tc vMerge="1">
                  <a:txBody>
                    <a:bodyPr/>
                    <a:lstStyle/>
                    <a:p>
                      <a:pPr marL="0" algn="ctr" defTabSz="914400" rtl="0" eaLnBrk="1" latinLnBrk="0" hangingPunct="1">
                        <a:lnSpc>
                          <a:spcPct val="107000"/>
                        </a:lnSpc>
                        <a:spcAft>
                          <a:spcPts val="0"/>
                        </a:spcAft>
                      </a:pPr>
                      <a:endParaRPr lang="en-IE" sz="1800" b="1" kern="1200" dirty="0">
                        <a:solidFill>
                          <a:schemeClr val="lt1"/>
                        </a:solidFill>
                        <a:effectLst/>
                        <a:latin typeface="+mn-lt"/>
                        <a:ea typeface="+mn-ea"/>
                        <a:cs typeface="+mn-cs"/>
                      </a:endParaRPr>
                    </a:p>
                  </a:txBody>
                  <a:tcPr marL="68580" marR="68580" marT="0" marB="0"/>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Oldcastle Park</a:t>
                      </a:r>
                    </a:p>
                  </a:txBody>
                  <a:tcPr marL="68580" marR="68580" marT="0" marB="0" anchor="ctr"/>
                </a:tc>
                <a:tc>
                  <a:txBody>
                    <a:bodyPr/>
                    <a:lstStyle/>
                    <a:p>
                      <a:pPr algn="ct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Tbc</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IE" sz="1800">
                          <a:effectLst/>
                          <a:latin typeface="+mn-lt"/>
                          <a:ea typeface="Calibri" panose="020F0502020204030204" pitchFamily="34" charset="0"/>
                          <a:cs typeface="Times New Roman" panose="02020603050405020304" pitchFamily="18" charset="0"/>
                        </a:rPr>
                        <a:t>Concept design </a:t>
                      </a:r>
                      <a:r>
                        <a:rPr lang="en-IE" sz="1800" dirty="0">
                          <a:effectLst/>
                          <a:latin typeface="+mn-lt"/>
                          <a:ea typeface="Calibri" panose="020F0502020204030204" pitchFamily="34" charset="0"/>
                          <a:cs typeface="Times New Roman" panose="02020603050405020304" pitchFamily="18" charset="0"/>
                        </a:rPr>
                        <a:t>to ACM Dec 2022</a:t>
                      </a:r>
                    </a:p>
                  </a:txBody>
                  <a:tcPr marL="68580" marR="68580" marT="0" marB="0" anchor="ctr"/>
                </a:tc>
                <a:extLst>
                  <a:ext uri="{0D108BD9-81ED-4DB2-BD59-A6C34878D82A}">
                    <a16:rowId xmlns:a16="http://schemas.microsoft.com/office/drawing/2014/main" val="3023854948"/>
                  </a:ext>
                </a:extLst>
              </a:tr>
              <a:tr h="303526">
                <a:tc vMerge="1">
                  <a:txBody>
                    <a:bodyPr/>
                    <a:lstStyle/>
                    <a:p>
                      <a:endParaRPr lang="en-IE"/>
                    </a:p>
                  </a:txBody>
                  <a:tcP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Alpine Heights</a:t>
                      </a: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Tbc</a:t>
                      </a: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Concept design to ACM Q1 2023</a:t>
                      </a:r>
                    </a:p>
                  </a:txBody>
                  <a:tcPr marL="68580" marR="68580" marT="0" marB="0" anchor="ctr"/>
                </a:tc>
                <a:extLst>
                  <a:ext uri="{0D108BD9-81ED-4DB2-BD59-A6C34878D82A}">
                    <a16:rowId xmlns:a16="http://schemas.microsoft.com/office/drawing/2014/main" val="2037409784"/>
                  </a:ext>
                </a:extLst>
              </a:tr>
              <a:tr h="303526">
                <a:tc vMerge="1">
                  <a:txBody>
                    <a:bodyPr/>
                    <a:lstStyle/>
                    <a:p>
                      <a:pPr marL="0" algn="ctr" defTabSz="914400" rtl="0" eaLnBrk="1" latinLnBrk="0" hangingPunct="1">
                        <a:lnSpc>
                          <a:spcPct val="107000"/>
                        </a:lnSpc>
                        <a:spcAft>
                          <a:spcPts val="0"/>
                        </a:spcAft>
                      </a:pPr>
                      <a:endParaRPr lang="en-IE" sz="1800" b="1" kern="1200" dirty="0">
                        <a:solidFill>
                          <a:schemeClr val="lt1"/>
                        </a:solidFill>
                        <a:effectLst/>
                        <a:latin typeface="+mn-lt"/>
                        <a:ea typeface="+mn-ea"/>
                        <a:cs typeface="+mn-cs"/>
                      </a:endParaRPr>
                    </a:p>
                  </a:txBody>
                  <a:tcPr marL="68580" marR="68580" marT="0" marB="0"/>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Kilcarbery 2</a:t>
                      </a: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tbc</a:t>
                      </a: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Concept design to ACM Q1 2023</a:t>
                      </a:r>
                    </a:p>
                  </a:txBody>
                  <a:tcPr marL="68580" marR="68580" marT="0" marB="0" anchor="ctr"/>
                </a:tc>
                <a:extLst>
                  <a:ext uri="{0D108BD9-81ED-4DB2-BD59-A6C34878D82A}">
                    <a16:rowId xmlns:a16="http://schemas.microsoft.com/office/drawing/2014/main" val="2285468337"/>
                  </a:ext>
                </a:extLst>
              </a:tr>
              <a:tr h="303526">
                <a:tc vMerge="1">
                  <a:txBody>
                    <a:bodyPr/>
                    <a:lstStyle/>
                    <a:p>
                      <a:pPr marL="0" algn="ctr" defTabSz="914400" rtl="0" eaLnBrk="1" latinLnBrk="0" hangingPunct="1">
                        <a:lnSpc>
                          <a:spcPct val="107000"/>
                        </a:lnSpc>
                        <a:spcAft>
                          <a:spcPts val="0"/>
                        </a:spcAft>
                      </a:pPr>
                      <a:endParaRPr lang="en-IE" sz="1800" b="1" kern="1200" dirty="0">
                        <a:solidFill>
                          <a:schemeClr val="lt1"/>
                        </a:solidFill>
                        <a:effectLst/>
                        <a:latin typeface="+mn-lt"/>
                        <a:ea typeface="+mn-ea"/>
                        <a:cs typeface="+mn-cs"/>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800" b="0" dirty="0" err="1">
                          <a:solidFill>
                            <a:schemeClr val="tx1"/>
                          </a:solidFill>
                          <a:latin typeface="+mn-lt"/>
                        </a:rPr>
                        <a:t>Cloverhill</a:t>
                      </a:r>
                      <a:r>
                        <a:rPr lang="en-GB" sz="1800" b="0" dirty="0">
                          <a:solidFill>
                            <a:schemeClr val="tx1"/>
                          </a:solidFill>
                          <a:latin typeface="+mn-lt"/>
                        </a:rPr>
                        <a:t> (Part V)</a:t>
                      </a:r>
                      <a:endParaRPr lang="en-IE" sz="18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4</a:t>
                      </a: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E" sz="1800" dirty="0">
                          <a:effectLst/>
                          <a:latin typeface="+mn-lt"/>
                          <a:ea typeface="Calibri" panose="020F0502020204030204" pitchFamily="34" charset="0"/>
                          <a:cs typeface="Times New Roman" panose="02020603050405020304" pitchFamily="18" charset="0"/>
                        </a:rPr>
                        <a:t>On site-due for completion June 2023</a:t>
                      </a:r>
                    </a:p>
                  </a:txBody>
                  <a:tcPr marL="68580" marR="68580" marT="0" marB="0" anchor="ctr"/>
                </a:tc>
                <a:extLst>
                  <a:ext uri="{0D108BD9-81ED-4DB2-BD59-A6C34878D82A}">
                    <a16:rowId xmlns:a16="http://schemas.microsoft.com/office/drawing/2014/main" val="1273786850"/>
                  </a:ext>
                </a:extLst>
              </a:tr>
              <a:tr h="323960">
                <a:tc vMerge="1">
                  <a:txBody>
                    <a:bodyPr/>
                    <a:lstStyle/>
                    <a:p>
                      <a:pPr marL="0" algn="ctr" defTabSz="914400" rtl="0" eaLnBrk="1" latinLnBrk="0" hangingPunct="1">
                        <a:lnSpc>
                          <a:spcPct val="107000"/>
                        </a:lnSpc>
                        <a:spcAft>
                          <a:spcPts val="0"/>
                        </a:spcAft>
                      </a:pPr>
                      <a:endParaRPr lang="en-IE" sz="1800" b="1" kern="1200" dirty="0">
                        <a:solidFill>
                          <a:schemeClr val="lt1"/>
                        </a:solidFill>
                        <a:effectLst/>
                        <a:latin typeface="+mn-lt"/>
                        <a:ea typeface="+mn-ea"/>
                        <a:cs typeface="+mn-cs"/>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800" b="0" dirty="0">
                          <a:solidFill>
                            <a:schemeClr val="tx1"/>
                          </a:solidFill>
                          <a:latin typeface="+mn-lt"/>
                        </a:rPr>
                        <a:t>New Road Clondalkin (Part V)</a:t>
                      </a: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2</a:t>
                      </a: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E" sz="1800" dirty="0">
                          <a:effectLst/>
                          <a:latin typeface="+mn-lt"/>
                          <a:ea typeface="Calibri" panose="020F0502020204030204" pitchFamily="34" charset="0"/>
                          <a:cs typeface="Times New Roman" panose="02020603050405020304" pitchFamily="18" charset="0"/>
                        </a:rPr>
                        <a:t>On site-due for completion 2023</a:t>
                      </a:r>
                    </a:p>
                  </a:txBody>
                  <a:tcPr marL="68580" marR="68580" marT="0" marB="0" anchor="ctr"/>
                </a:tc>
                <a:extLst>
                  <a:ext uri="{0D108BD9-81ED-4DB2-BD59-A6C34878D82A}">
                    <a16:rowId xmlns:a16="http://schemas.microsoft.com/office/drawing/2014/main" val="3628414529"/>
                  </a:ext>
                </a:extLst>
              </a:tr>
              <a:tr h="303526">
                <a:tc>
                  <a:txBody>
                    <a:bodyPr/>
                    <a:lstStyle/>
                    <a:p>
                      <a:pPr marL="0" algn="ctr" defTabSz="914400" rtl="0" eaLnBrk="1" latinLnBrk="0" hangingPunct="1">
                        <a:lnSpc>
                          <a:spcPct val="107000"/>
                        </a:lnSpc>
                        <a:spcAft>
                          <a:spcPts val="0"/>
                        </a:spcAft>
                      </a:pPr>
                      <a:r>
                        <a:rPr lang="en-IE" sz="1800" b="1" kern="1200" dirty="0">
                          <a:solidFill>
                            <a:schemeClr val="lt1"/>
                          </a:solidFill>
                          <a:effectLst/>
                          <a:latin typeface="+mn-lt"/>
                          <a:ea typeface="+mn-ea"/>
                          <a:cs typeface="+mn-cs"/>
                        </a:rPr>
                        <a:t>Rathfarnham/Templeogue</a:t>
                      </a:r>
                    </a:p>
                  </a:txBody>
                  <a:tcPr marL="68580" marR="68580" marT="0" marB="0"/>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Templeogue Village</a:t>
                      </a: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10</a:t>
                      </a:r>
                    </a:p>
                  </a:txBody>
                  <a:tcPr marL="68580" marR="68580" marT="0" marB="0" anchor="ctr"/>
                </a:tc>
                <a:tc>
                  <a:txBody>
                    <a:bodyPr/>
                    <a:lstStyle/>
                    <a:p>
                      <a:pPr algn="ctr">
                        <a:lnSpc>
                          <a:spcPct val="107000"/>
                        </a:lnSpc>
                        <a:spcAft>
                          <a:spcPts val="0"/>
                        </a:spcAft>
                      </a:pPr>
                      <a:r>
                        <a:rPr lang="en-IE" sz="1800" dirty="0">
                          <a:effectLst/>
                          <a:latin typeface="+mn-lt"/>
                        </a:rPr>
                        <a:t>On site-due for completion Dec 2022</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10978565"/>
                  </a:ext>
                </a:extLst>
              </a:tr>
              <a:tr h="182287">
                <a:tc rowSpan="5">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IE" sz="1800" b="1" kern="1200" dirty="0">
                        <a:solidFill>
                          <a:schemeClr val="lt1"/>
                        </a:solidFill>
                        <a:effectLst/>
                        <a:latin typeface="+mn-lt"/>
                        <a:ea typeface="+mn-ea"/>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IE" sz="1800" b="1" kern="1200" dirty="0">
                        <a:solidFill>
                          <a:schemeClr val="lt1"/>
                        </a:solidFill>
                        <a:effectLst/>
                        <a:latin typeface="+mn-lt"/>
                        <a:ea typeface="+mn-ea"/>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IE" sz="1800" b="1" kern="1200" dirty="0">
                          <a:solidFill>
                            <a:schemeClr val="lt1"/>
                          </a:solidFill>
                          <a:effectLst/>
                          <a:latin typeface="+mn-lt"/>
                          <a:ea typeface="+mn-ea"/>
                          <a:cs typeface="+mn-cs"/>
                        </a:rPr>
                        <a:t>Firhouse/Bohernabreena</a:t>
                      </a: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E" sz="1800" b="0" dirty="0">
                          <a:effectLst/>
                          <a:latin typeface="+mn-lt"/>
                        </a:rPr>
                        <a:t>Homeville</a:t>
                      </a:r>
                      <a:endParaRPr lang="en-IE" sz="18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IE" sz="1800" dirty="0">
                          <a:effectLst/>
                          <a:latin typeface="+mn-lt"/>
                        </a:rPr>
                        <a:t>16</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IE" sz="1800" dirty="0">
                          <a:effectLst/>
                          <a:latin typeface="+mn-lt"/>
                        </a:rPr>
                        <a:t>Tender docs being prepared Bill of Quantities, tender to issue late Jan/early Feb 2023 </a:t>
                      </a:r>
                    </a:p>
                  </a:txBody>
                  <a:tcPr marL="68580" marR="68580" marT="0" marB="0" anchor="ctr"/>
                </a:tc>
                <a:extLst>
                  <a:ext uri="{0D108BD9-81ED-4DB2-BD59-A6C34878D82A}">
                    <a16:rowId xmlns:a16="http://schemas.microsoft.com/office/drawing/2014/main" val="827648313"/>
                  </a:ext>
                </a:extLst>
              </a:tr>
              <a:tr h="279918">
                <a:tc vMerge="1">
                  <a:txBody>
                    <a:bodyPr/>
                    <a:lstStyle/>
                    <a:p>
                      <a:endParaRPr lang="en-IE"/>
                    </a:p>
                  </a:txBody>
                  <a:tcPr/>
                </a:tc>
                <a:tc>
                  <a:txBody>
                    <a:bodyPr/>
                    <a:lstStyle/>
                    <a:p>
                      <a:pPr algn="ct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Cloragh Mills </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8 </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800" dirty="0">
                          <a:effectLst/>
                          <a:latin typeface="+mn-lt"/>
                          <a:ea typeface="Calibri" panose="020F0502020204030204" pitchFamily="34" charset="0"/>
                          <a:cs typeface="Times New Roman" panose="02020603050405020304" pitchFamily="18" charset="0"/>
                        </a:rPr>
                        <a:t>Sale to complete 16/12/2022</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64370556"/>
                  </a:ext>
                </a:extLst>
              </a:tr>
              <a:tr h="279918">
                <a:tc vMerge="1">
                  <a:txBody>
                    <a:bodyPr/>
                    <a:lstStyle/>
                    <a:p>
                      <a:pPr marL="0" algn="ctr" defTabSz="914400" rtl="0" eaLnBrk="1" latinLnBrk="0" hangingPunct="1">
                        <a:lnSpc>
                          <a:spcPct val="107000"/>
                        </a:lnSpc>
                        <a:spcAft>
                          <a:spcPts val="0"/>
                        </a:spcAft>
                      </a:pPr>
                      <a:endParaRPr lang="en-IE" sz="1800" b="1" kern="1200" dirty="0">
                        <a:solidFill>
                          <a:schemeClr val="lt1"/>
                        </a:solidFill>
                        <a:effectLst/>
                        <a:latin typeface="+mn-lt"/>
                        <a:ea typeface="+mn-ea"/>
                        <a:cs typeface="+mn-cs"/>
                      </a:endParaRPr>
                    </a:p>
                  </a:txBody>
                  <a:tcPr marL="68580" marR="68580" marT="0" marB="0"/>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Pearse Brothers Park</a:t>
                      </a: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10</a:t>
                      </a: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E" sz="1800" dirty="0">
                          <a:effectLst/>
                          <a:latin typeface="+mn-lt"/>
                          <a:ea typeface="Calibri" panose="020F0502020204030204" pitchFamily="34" charset="0"/>
                          <a:cs typeface="Times New Roman" panose="02020603050405020304" pitchFamily="18" charset="0"/>
                        </a:rPr>
                        <a:t>Design team appointment Q4 2022</a:t>
                      </a:r>
                    </a:p>
                  </a:txBody>
                  <a:tcPr marL="68580" marR="68580" marT="0" marB="0" anchor="ctr"/>
                </a:tc>
                <a:extLst>
                  <a:ext uri="{0D108BD9-81ED-4DB2-BD59-A6C34878D82A}">
                    <a16:rowId xmlns:a16="http://schemas.microsoft.com/office/drawing/2014/main" val="657716757"/>
                  </a:ext>
                </a:extLst>
              </a:tr>
              <a:tr h="303526">
                <a:tc vMerge="1">
                  <a:txBody>
                    <a:bodyPr/>
                    <a:lstStyle/>
                    <a:p>
                      <a:pPr marL="0" algn="ctr" defTabSz="914400" rtl="0" eaLnBrk="1" latinLnBrk="0" hangingPunct="1">
                        <a:lnSpc>
                          <a:spcPct val="107000"/>
                        </a:lnSpc>
                        <a:spcAft>
                          <a:spcPts val="0"/>
                        </a:spcAft>
                      </a:pPr>
                      <a:endParaRPr lang="en-IE" sz="1800" b="1" kern="1200" dirty="0">
                        <a:solidFill>
                          <a:schemeClr val="lt1"/>
                        </a:solidFill>
                        <a:effectLst/>
                        <a:latin typeface="+mn-lt"/>
                        <a:ea typeface="+mn-ea"/>
                        <a:cs typeface="+mn-cs"/>
                      </a:endParaRPr>
                    </a:p>
                  </a:txBody>
                  <a:tcPr marL="68580" marR="68580" marT="0" marB="0"/>
                </a:tc>
                <a:tc>
                  <a:txBody>
                    <a:bodyPr/>
                    <a:lstStyle/>
                    <a:p>
                      <a:pPr algn="ctr">
                        <a:lnSpc>
                          <a:spcPct val="107000"/>
                        </a:lnSpc>
                        <a:spcAft>
                          <a:spcPts val="0"/>
                        </a:spcAft>
                      </a:pPr>
                      <a:r>
                        <a:rPr lang="en-IE" sz="1800" b="0" dirty="0">
                          <a:effectLst/>
                          <a:latin typeface="+mn-lt"/>
                          <a:ea typeface="Calibri" panose="020F0502020204030204" pitchFamily="34" charset="0"/>
                          <a:cs typeface="Times New Roman" panose="02020603050405020304" pitchFamily="18" charset="0"/>
                        </a:rPr>
                        <a:t>Castlefield</a:t>
                      </a: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tbc</a:t>
                      </a: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Concept design to ACM Q1 2023</a:t>
                      </a:r>
                    </a:p>
                  </a:txBody>
                  <a:tcPr marL="68580" marR="68580" marT="0" marB="0" anchor="ctr"/>
                </a:tc>
                <a:extLst>
                  <a:ext uri="{0D108BD9-81ED-4DB2-BD59-A6C34878D82A}">
                    <a16:rowId xmlns:a16="http://schemas.microsoft.com/office/drawing/2014/main" val="2763119493"/>
                  </a:ext>
                </a:extLst>
              </a:tr>
              <a:tr h="303526">
                <a:tc vMerge="1">
                  <a:txBody>
                    <a:bodyPr/>
                    <a:lstStyle/>
                    <a:p>
                      <a:pPr marL="0" algn="ctr" defTabSz="914400" rtl="0" eaLnBrk="1" latinLnBrk="0" hangingPunct="1">
                        <a:lnSpc>
                          <a:spcPct val="107000"/>
                        </a:lnSpc>
                        <a:spcAft>
                          <a:spcPts val="0"/>
                        </a:spcAft>
                      </a:pPr>
                      <a:endParaRPr lang="en-IE" sz="1800" b="1" kern="1200" dirty="0">
                        <a:solidFill>
                          <a:schemeClr val="lt1"/>
                        </a:solidFill>
                        <a:effectLst/>
                        <a:latin typeface="+mn-lt"/>
                        <a:ea typeface="+mn-ea"/>
                        <a:cs typeface="+mn-cs"/>
                      </a:endParaRPr>
                    </a:p>
                  </a:txBody>
                  <a:tcPr marL="68580" marR="68580" marT="0" marB="0"/>
                </a:tc>
                <a:tc>
                  <a:txBody>
                    <a:bodyPr/>
                    <a:lstStyle/>
                    <a:p>
                      <a:pPr algn="ctr">
                        <a:lnSpc>
                          <a:spcPct val="107000"/>
                        </a:lnSpc>
                        <a:spcAft>
                          <a:spcPts val="0"/>
                        </a:spcAft>
                      </a:pPr>
                      <a:r>
                        <a:rPr lang="en-IE" sz="1800" b="0" dirty="0">
                          <a:effectLst/>
                          <a:latin typeface="+mn-lt"/>
                          <a:ea typeface="Calibri" panose="020F0502020204030204" pitchFamily="34" charset="0"/>
                          <a:cs typeface="Times New Roman" panose="02020603050405020304" pitchFamily="18" charset="0"/>
                        </a:rPr>
                        <a:t>Stocking Lane</a:t>
                      </a: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tbc</a:t>
                      </a: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Feasibility for AHB/CAS-priority needs</a:t>
                      </a:r>
                    </a:p>
                  </a:txBody>
                  <a:tcPr marL="68580" marR="68580" marT="0" marB="0" anchor="ctr"/>
                </a:tc>
                <a:extLst>
                  <a:ext uri="{0D108BD9-81ED-4DB2-BD59-A6C34878D82A}">
                    <a16:rowId xmlns:a16="http://schemas.microsoft.com/office/drawing/2014/main" val="2217348776"/>
                  </a:ext>
                </a:extLst>
              </a:tr>
            </a:tbl>
          </a:graphicData>
        </a:graphic>
      </p:graphicFrame>
      <p:sp>
        <p:nvSpPr>
          <p:cNvPr id="6" name="Rectangle 1">
            <a:extLst>
              <a:ext uri="{FF2B5EF4-FFF2-40B4-BE49-F238E27FC236}">
                <a16:creationId xmlns:a16="http://schemas.microsoft.com/office/drawing/2014/main" id="{E028F6A9-9B4B-4695-AE1F-2BA67091E1AD}"/>
              </a:ext>
            </a:extLst>
          </p:cNvPr>
          <p:cNvSpPr>
            <a:spLocks noChangeArrowheads="1"/>
          </p:cNvSpPr>
          <p:nvPr/>
        </p:nvSpPr>
        <p:spPr bwMode="auto">
          <a:xfrm>
            <a:off x="-475996" y="39735"/>
            <a:ext cx="131439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E"/>
          </a:p>
        </p:txBody>
      </p:sp>
      <p:graphicFrame>
        <p:nvGraphicFramePr>
          <p:cNvPr id="8" name="Table 7">
            <a:extLst>
              <a:ext uri="{FF2B5EF4-FFF2-40B4-BE49-F238E27FC236}">
                <a16:creationId xmlns:a16="http://schemas.microsoft.com/office/drawing/2014/main" id="{177E60D5-E9EA-44CC-94CF-AC177292229B}"/>
              </a:ext>
            </a:extLst>
          </p:cNvPr>
          <p:cNvGraphicFramePr>
            <a:graphicFrameLocks noGrp="1"/>
          </p:cNvGraphicFramePr>
          <p:nvPr>
            <p:extLst>
              <p:ext uri="{D42A27DB-BD31-4B8C-83A1-F6EECF244321}">
                <p14:modId xmlns:p14="http://schemas.microsoft.com/office/powerpoint/2010/main" val="2767909366"/>
              </p:ext>
            </p:extLst>
          </p:nvPr>
        </p:nvGraphicFramePr>
        <p:xfrm>
          <a:off x="481584" y="69064"/>
          <a:ext cx="11204448" cy="558314"/>
        </p:xfrm>
        <a:graphic>
          <a:graphicData uri="http://schemas.openxmlformats.org/drawingml/2006/table">
            <a:tbl>
              <a:tblPr firstRow="1" bandRow="1">
                <a:tableStyleId>{5C22544A-7EE6-4342-B048-85BDC9FD1C3A}</a:tableStyleId>
              </a:tblPr>
              <a:tblGrid>
                <a:gridCol w="11204448">
                  <a:extLst>
                    <a:ext uri="{9D8B030D-6E8A-4147-A177-3AD203B41FA5}">
                      <a16:colId xmlns:a16="http://schemas.microsoft.com/office/drawing/2014/main" val="3504224004"/>
                    </a:ext>
                  </a:extLst>
                </a:gridCol>
              </a:tblGrid>
              <a:tr h="552017">
                <a:tc>
                  <a:txBody>
                    <a:bodyPr/>
                    <a:lstStyle/>
                    <a:p>
                      <a:pPr algn="ctr"/>
                      <a:r>
                        <a:rPr lang="en-GB" sz="2800" b="1" kern="1200" dirty="0">
                          <a:solidFill>
                            <a:schemeClr val="lt1"/>
                          </a:solidFill>
                          <a:latin typeface="+mn-lt"/>
                          <a:ea typeface="+mn-ea"/>
                          <a:cs typeface="+mn-cs"/>
                        </a:rPr>
                        <a:t>Approved/Proposed </a:t>
                      </a:r>
                      <a:r>
                        <a:rPr lang="en-IE" sz="2800" b="1" kern="1200" dirty="0">
                          <a:solidFill>
                            <a:schemeClr val="lt1"/>
                          </a:solidFill>
                          <a:latin typeface="+mn-lt"/>
                          <a:ea typeface="+mn-ea"/>
                          <a:cs typeface="+mn-cs"/>
                        </a:rPr>
                        <a:t>Developments by LEA (1)</a:t>
                      </a:r>
                      <a:endParaRPr lang="en-GB" sz="2800" b="1" kern="1200" dirty="0">
                        <a:solidFill>
                          <a:schemeClr val="lt1"/>
                        </a:solidFill>
                        <a:latin typeface="+mn-lt"/>
                        <a:ea typeface="+mn-ea"/>
                        <a:cs typeface="+mn-cs"/>
                      </a:endParaRPr>
                    </a:p>
                  </a:txBody>
                  <a:tcPr marL="131594" marR="131594" marT="65797" marB="65797" anchor="ctr"/>
                </a:tc>
                <a:extLst>
                  <a:ext uri="{0D108BD9-81ED-4DB2-BD59-A6C34878D82A}">
                    <a16:rowId xmlns:a16="http://schemas.microsoft.com/office/drawing/2014/main" val="1195735012"/>
                  </a:ext>
                </a:extLst>
              </a:tr>
            </a:tbl>
          </a:graphicData>
        </a:graphic>
      </p:graphicFrame>
    </p:spTree>
    <p:extLst>
      <p:ext uri="{BB962C8B-B14F-4D97-AF65-F5344CB8AC3E}">
        <p14:creationId xmlns:p14="http://schemas.microsoft.com/office/powerpoint/2010/main" val="1635109811"/>
      </p:ext>
    </p:extLst>
  </p:cSld>
  <p:clrMapOvr>
    <a:masterClrMapping/>
  </p:clrMapOvr>
  <mc:AlternateContent xmlns:mc="http://schemas.openxmlformats.org/markup-compatibility/2006" xmlns:p14="http://schemas.microsoft.com/office/powerpoint/2010/main">
    <mc:Choice Requires="p14">
      <p:transition spd="slow" p14:dur="2000" advTm="125874"/>
    </mc:Choice>
    <mc:Fallback xmlns="">
      <p:transition spd="slow" advTm="12587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010F7F07-155D-406B-934B-DCBA6E482D2F}"/>
              </a:ext>
            </a:extLst>
          </p:cNvPr>
          <p:cNvGraphicFramePr>
            <a:graphicFrameLocks noGrp="1"/>
          </p:cNvGraphicFramePr>
          <p:nvPr>
            <p:ph idx="1"/>
            <p:extLst>
              <p:ext uri="{D42A27DB-BD31-4B8C-83A1-F6EECF244321}">
                <p14:modId xmlns:p14="http://schemas.microsoft.com/office/powerpoint/2010/main" val="953981265"/>
              </p:ext>
            </p:extLst>
          </p:nvPr>
        </p:nvGraphicFramePr>
        <p:xfrm>
          <a:off x="487680" y="598049"/>
          <a:ext cx="11204447" cy="6103004"/>
        </p:xfrm>
        <a:graphic>
          <a:graphicData uri="http://schemas.openxmlformats.org/drawingml/2006/table">
            <a:tbl>
              <a:tblPr firstRow="1" firstCol="1" bandRow="1">
                <a:tableStyleId>{5C22544A-7EE6-4342-B048-85BDC9FD1C3A}</a:tableStyleId>
              </a:tblPr>
              <a:tblGrid>
                <a:gridCol w="3094224">
                  <a:extLst>
                    <a:ext uri="{9D8B030D-6E8A-4147-A177-3AD203B41FA5}">
                      <a16:colId xmlns:a16="http://schemas.microsoft.com/office/drawing/2014/main" val="751538591"/>
                    </a:ext>
                  </a:extLst>
                </a:gridCol>
                <a:gridCol w="3192120">
                  <a:extLst>
                    <a:ext uri="{9D8B030D-6E8A-4147-A177-3AD203B41FA5}">
                      <a16:colId xmlns:a16="http://schemas.microsoft.com/office/drawing/2014/main" val="2355071067"/>
                    </a:ext>
                  </a:extLst>
                </a:gridCol>
                <a:gridCol w="559837">
                  <a:extLst>
                    <a:ext uri="{9D8B030D-6E8A-4147-A177-3AD203B41FA5}">
                      <a16:colId xmlns:a16="http://schemas.microsoft.com/office/drawing/2014/main" val="1908276548"/>
                    </a:ext>
                  </a:extLst>
                </a:gridCol>
                <a:gridCol w="4358266">
                  <a:extLst>
                    <a:ext uri="{9D8B030D-6E8A-4147-A177-3AD203B41FA5}">
                      <a16:colId xmlns:a16="http://schemas.microsoft.com/office/drawing/2014/main" val="804629682"/>
                    </a:ext>
                  </a:extLst>
                </a:gridCol>
              </a:tblGrid>
              <a:tr h="436424">
                <a:tc>
                  <a:txBody>
                    <a:bodyPr/>
                    <a:lstStyle/>
                    <a:p>
                      <a:pPr algn="ctr">
                        <a:lnSpc>
                          <a:spcPct val="107000"/>
                        </a:lnSpc>
                        <a:spcAft>
                          <a:spcPts val="0"/>
                        </a:spcAft>
                      </a:pPr>
                      <a:r>
                        <a:rPr lang="en-IE" sz="1800" dirty="0">
                          <a:effectLst/>
                          <a:latin typeface="+mn-lt"/>
                        </a:rPr>
                        <a:t>LEA</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Site</a:t>
                      </a:r>
                    </a:p>
                  </a:txBody>
                  <a:tcPr marL="68580" marR="68580" marT="0" marB="0" anchor="ctr"/>
                </a:tc>
                <a:tc>
                  <a:txBody>
                    <a:bodyPr/>
                    <a:lstStyle/>
                    <a:p>
                      <a:pPr algn="ctr">
                        <a:lnSpc>
                          <a:spcPct val="107000"/>
                        </a:lnSpc>
                        <a:spcAft>
                          <a:spcPts val="0"/>
                        </a:spcAft>
                      </a:pPr>
                      <a:r>
                        <a:rPr lang="en-IE" sz="1800" dirty="0">
                          <a:effectLst/>
                          <a:latin typeface="+mn-lt"/>
                        </a:rPr>
                        <a:t>No.</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IE" sz="1800" dirty="0">
                          <a:effectLst/>
                          <a:latin typeface="+mn-lt"/>
                        </a:rPr>
                        <a:t>Update</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7031813"/>
                  </a:ext>
                </a:extLst>
              </a:tr>
              <a:tr h="275490">
                <a:tc rowSpan="5">
                  <a:txBody>
                    <a:bodyPr/>
                    <a:lstStyle/>
                    <a:p>
                      <a:pPr marL="0" algn="ctr" defTabSz="914400" rtl="0" eaLnBrk="1" latinLnBrk="0" hangingPunct="1">
                        <a:lnSpc>
                          <a:spcPct val="107000"/>
                        </a:lnSpc>
                        <a:spcAft>
                          <a:spcPts val="0"/>
                        </a:spcAft>
                      </a:pPr>
                      <a:r>
                        <a:rPr lang="en-IE" sz="1800" b="1" kern="1200" dirty="0">
                          <a:solidFill>
                            <a:schemeClr val="lt1"/>
                          </a:solidFill>
                          <a:effectLst/>
                          <a:latin typeface="+mn-lt"/>
                          <a:ea typeface="+mn-ea"/>
                          <a:cs typeface="+mn-cs"/>
                        </a:rPr>
                        <a:t>Tallaght Central</a:t>
                      </a:r>
                    </a:p>
                  </a:txBody>
                  <a:tcPr marL="68580" marR="68580" marT="0" marB="0" anchor="ctr"/>
                </a:tc>
                <a:tc>
                  <a:txBody>
                    <a:bodyPr/>
                    <a:lstStyle/>
                    <a:p>
                      <a:pPr algn="ctr">
                        <a:lnSpc>
                          <a:spcPct val="107000"/>
                        </a:lnSpc>
                        <a:spcAft>
                          <a:spcPts val="0"/>
                        </a:spcAft>
                      </a:pPr>
                      <a:r>
                        <a:rPr lang="en-IE" sz="1800" b="0" dirty="0">
                          <a:effectLst/>
                          <a:latin typeface="+mn-lt"/>
                        </a:rPr>
                        <a:t>Old Bawn</a:t>
                      </a:r>
                      <a:endParaRPr lang="en-IE" sz="18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12</a:t>
                      </a: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E" sz="1800" dirty="0">
                          <a:effectLst/>
                          <a:latin typeface="+mn-lt"/>
                        </a:rPr>
                        <a:t>On site-due for completion Sept ‘23 </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15350684"/>
                  </a:ext>
                </a:extLst>
              </a:tr>
              <a:tr h="279971">
                <a:tc vMerge="1">
                  <a:txBody>
                    <a:bodyPr/>
                    <a:lstStyle/>
                    <a:p>
                      <a:pPr marL="0" algn="ctr" defTabSz="914400" rtl="0" eaLnBrk="1" latinLnBrk="0" hangingPunct="1">
                        <a:lnSpc>
                          <a:spcPct val="107000"/>
                        </a:lnSpc>
                        <a:spcAft>
                          <a:spcPts val="0"/>
                        </a:spcAft>
                      </a:pPr>
                      <a:endParaRPr lang="en-IE" sz="1800" b="1" kern="1200" dirty="0">
                        <a:solidFill>
                          <a:schemeClr val="lt1"/>
                        </a:solidFill>
                        <a:effectLst/>
                        <a:latin typeface="+mn-lt"/>
                        <a:ea typeface="+mn-ea"/>
                        <a:cs typeface="+mn-cs"/>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E" sz="1800" dirty="0">
                          <a:effectLst/>
                          <a:latin typeface="+mn-lt"/>
                          <a:ea typeface="Calibri" panose="020F0502020204030204" pitchFamily="34" charset="0"/>
                          <a:cs typeface="Times New Roman" panose="02020603050405020304" pitchFamily="18" charset="0"/>
                        </a:rPr>
                        <a:t>Fernwood/Maplewood (</a:t>
                      </a:r>
                      <a:r>
                        <a:rPr lang="en-IE" sz="1800" dirty="0" err="1">
                          <a:effectLst/>
                          <a:latin typeface="+mn-lt"/>
                          <a:ea typeface="Calibri" panose="020F0502020204030204" pitchFamily="34" charset="0"/>
                          <a:cs typeface="Times New Roman" panose="02020603050405020304" pitchFamily="18" charset="0"/>
                        </a:rPr>
                        <a:t>Clúid</a:t>
                      </a:r>
                      <a:r>
                        <a:rPr lang="en-IE" sz="1800" dirty="0">
                          <a:effectLst/>
                          <a:latin typeface="+mn-lt"/>
                          <a:ea typeface="Calibri" panose="020F0502020204030204" pitchFamily="34" charset="0"/>
                          <a:cs typeface="Times New Roman" panose="02020603050405020304" pitchFamily="18" charset="0"/>
                        </a:rPr>
                        <a:t>)</a:t>
                      </a: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40</a:t>
                      </a: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800" dirty="0">
                          <a:effectLst/>
                          <a:latin typeface="+mn-lt"/>
                          <a:ea typeface="Calibri" panose="020F0502020204030204" pitchFamily="34" charset="0"/>
                          <a:cs typeface="Times New Roman" panose="02020603050405020304" pitchFamily="18" charset="0"/>
                        </a:rPr>
                        <a:t>AHB tender process complete. Contractor to be on site Jan 2023</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83432244"/>
                  </a:ext>
                </a:extLst>
              </a:tr>
              <a:tr h="250978">
                <a:tc vMerge="1">
                  <a:txBody>
                    <a:bodyPr/>
                    <a:lstStyle/>
                    <a:p>
                      <a:pPr marL="0" algn="ctr" defTabSz="914400" rtl="0" eaLnBrk="1" latinLnBrk="0" hangingPunct="1">
                        <a:lnSpc>
                          <a:spcPct val="107000"/>
                        </a:lnSpc>
                        <a:spcAft>
                          <a:spcPts val="0"/>
                        </a:spcAft>
                      </a:pPr>
                      <a:endParaRPr lang="en-IE" sz="1800" b="1" kern="1200" dirty="0">
                        <a:solidFill>
                          <a:schemeClr val="lt1"/>
                        </a:solidFill>
                        <a:effectLst/>
                        <a:latin typeface="+mn-lt"/>
                        <a:ea typeface="+mn-ea"/>
                        <a:cs typeface="+mn-cs"/>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E" sz="1800" dirty="0">
                          <a:effectLst/>
                          <a:latin typeface="+mn-lt"/>
                          <a:ea typeface="Calibri" panose="020F0502020204030204" pitchFamily="34" charset="0"/>
                          <a:cs typeface="Times New Roman" panose="02020603050405020304" pitchFamily="18" charset="0"/>
                        </a:rPr>
                        <a:t>Whitestown Way (</a:t>
                      </a:r>
                      <a:r>
                        <a:rPr lang="en-IE" sz="1800" dirty="0" err="1">
                          <a:effectLst/>
                          <a:latin typeface="+mn-lt"/>
                          <a:ea typeface="Calibri" panose="020F0502020204030204" pitchFamily="34" charset="0"/>
                          <a:cs typeface="Times New Roman" panose="02020603050405020304" pitchFamily="18" charset="0"/>
                        </a:rPr>
                        <a:t>Clúid</a:t>
                      </a:r>
                      <a:r>
                        <a:rPr lang="en-IE" sz="1800" dirty="0">
                          <a:effectLst/>
                          <a:latin typeface="+mn-lt"/>
                          <a:ea typeface="Calibri" panose="020F0502020204030204" pitchFamily="34" charset="0"/>
                          <a:cs typeface="Times New Roman" panose="02020603050405020304" pitchFamily="18" charset="0"/>
                        </a:rPr>
                        <a:t>)</a:t>
                      </a: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81</a:t>
                      </a: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E" sz="1800" dirty="0">
                          <a:effectLst/>
                          <a:latin typeface="+mn-lt"/>
                          <a:ea typeface="Calibri" panose="020F0502020204030204" pitchFamily="34" charset="0"/>
                          <a:cs typeface="Times New Roman" panose="02020603050405020304" pitchFamily="18" charset="0"/>
                        </a:rPr>
                        <a:t>On site-due for completion 2023</a:t>
                      </a:r>
                    </a:p>
                  </a:txBody>
                  <a:tcPr marL="68580" marR="68580" marT="0" marB="0" anchor="ctr"/>
                </a:tc>
                <a:extLst>
                  <a:ext uri="{0D108BD9-81ED-4DB2-BD59-A6C34878D82A}">
                    <a16:rowId xmlns:a16="http://schemas.microsoft.com/office/drawing/2014/main" val="4044256331"/>
                  </a:ext>
                </a:extLst>
              </a:tr>
              <a:tr h="250914">
                <a:tc vMerge="1">
                  <a:txBody>
                    <a:bodyPr/>
                    <a:lstStyle/>
                    <a:p>
                      <a:endParaRPr lang="en-IE"/>
                    </a:p>
                  </a:txBody>
                  <a:tcPr/>
                </a:tc>
                <a:tc>
                  <a:txBody>
                    <a:bodyPr/>
                    <a:lstStyle/>
                    <a:p>
                      <a:pPr algn="ct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Mountain Gate (Part V)</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7</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800" dirty="0">
                          <a:effectLst/>
                          <a:latin typeface="+mn-lt"/>
                          <a:ea typeface="Calibri" panose="020F0502020204030204" pitchFamily="34" charset="0"/>
                          <a:cs typeface="Times New Roman" panose="02020603050405020304" pitchFamily="18" charset="0"/>
                        </a:rPr>
                        <a:t>On site-due for completion mid-2023</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66294251"/>
                  </a:ext>
                </a:extLst>
              </a:tr>
              <a:tr h="250914">
                <a:tc vMerge="1">
                  <a:txBody>
                    <a:bodyPr/>
                    <a:lstStyle/>
                    <a:p>
                      <a:pPr marL="0" algn="ctr" defTabSz="914400" rtl="0" eaLnBrk="1" latinLnBrk="0" hangingPunct="1">
                        <a:lnSpc>
                          <a:spcPct val="107000"/>
                        </a:lnSpc>
                        <a:spcAft>
                          <a:spcPts val="0"/>
                        </a:spcAft>
                      </a:pPr>
                      <a:endParaRPr lang="en-IE" sz="1800" b="1" kern="1200" dirty="0">
                        <a:solidFill>
                          <a:schemeClr val="lt1"/>
                        </a:solidFill>
                        <a:effectLst/>
                        <a:latin typeface="+mn-lt"/>
                        <a:ea typeface="+mn-ea"/>
                        <a:cs typeface="+mn-cs"/>
                      </a:endParaRPr>
                    </a:p>
                  </a:txBody>
                  <a:tcPr marL="68580" marR="68580" marT="0" marB="0"/>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St. Aongus’ Green</a:t>
                      </a: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10</a:t>
                      </a: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E" sz="1800" dirty="0">
                          <a:effectLst/>
                          <a:latin typeface="+mn-lt"/>
                          <a:ea typeface="Calibri" panose="020F0502020204030204" pitchFamily="34" charset="0"/>
                          <a:cs typeface="Times New Roman" panose="02020603050405020304" pitchFamily="18" charset="0"/>
                        </a:rPr>
                        <a:t>Design team appointed Q2 2022</a:t>
                      </a:r>
                    </a:p>
                  </a:txBody>
                  <a:tcPr marL="68580" marR="68580" marT="0" marB="0" anchor="ctr"/>
                </a:tc>
                <a:extLst>
                  <a:ext uri="{0D108BD9-81ED-4DB2-BD59-A6C34878D82A}">
                    <a16:rowId xmlns:a16="http://schemas.microsoft.com/office/drawing/2014/main" val="2422374543"/>
                  </a:ext>
                </a:extLst>
              </a:tr>
              <a:tr h="250786">
                <a:tc rowSpan="3">
                  <a:txBody>
                    <a:bodyPr/>
                    <a:lstStyle/>
                    <a:p>
                      <a:pPr marL="0" algn="ctr" defTabSz="914400" rtl="0" eaLnBrk="1" latinLnBrk="0" hangingPunct="1">
                        <a:lnSpc>
                          <a:spcPct val="107000"/>
                        </a:lnSpc>
                        <a:spcAft>
                          <a:spcPts val="0"/>
                        </a:spcAft>
                      </a:pPr>
                      <a:r>
                        <a:rPr lang="en-GB" sz="1800" b="1" kern="1200" dirty="0">
                          <a:solidFill>
                            <a:schemeClr val="lt1"/>
                          </a:solidFill>
                          <a:effectLst/>
                          <a:latin typeface="+mn-lt"/>
                          <a:ea typeface="+mn-ea"/>
                          <a:cs typeface="+mn-cs"/>
                        </a:rPr>
                        <a:t>Tallaght South</a:t>
                      </a:r>
                      <a:endParaRPr lang="en-IE" sz="1800" b="1" kern="1200" dirty="0">
                        <a:solidFill>
                          <a:schemeClr val="lt1"/>
                        </a:solidFill>
                        <a:effectLst/>
                        <a:latin typeface="+mn-lt"/>
                        <a:ea typeface="+mn-ea"/>
                        <a:cs typeface="+mn-cs"/>
                      </a:endParaRPr>
                    </a:p>
                  </a:txBody>
                  <a:tcPr marL="68580" marR="68580" marT="0" marB="0" anchor="ctr"/>
                </a:tc>
                <a:tc>
                  <a:txBody>
                    <a:bodyPr/>
                    <a:lstStyle/>
                    <a:p>
                      <a:pPr algn="ctr">
                        <a:lnSpc>
                          <a:spcPct val="107000"/>
                        </a:lnSpc>
                        <a:spcAft>
                          <a:spcPts val="0"/>
                        </a:spcAft>
                      </a:pPr>
                      <a:r>
                        <a:rPr lang="en-IE" sz="1800" dirty="0" err="1">
                          <a:effectLst/>
                          <a:latin typeface="+mn-lt"/>
                          <a:ea typeface="Calibri" panose="020F0502020204030204" pitchFamily="34" charset="0"/>
                          <a:cs typeface="Times New Roman" panose="02020603050405020304" pitchFamily="18" charset="0"/>
                        </a:rPr>
                        <a:t>Rossfield</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tbc</a:t>
                      </a: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Scheduled for Part 8 in Q1 2023</a:t>
                      </a:r>
                    </a:p>
                  </a:txBody>
                  <a:tcPr marL="68580" marR="68580" marT="0" marB="0" anchor="ctr"/>
                </a:tc>
                <a:extLst>
                  <a:ext uri="{0D108BD9-81ED-4DB2-BD59-A6C34878D82A}">
                    <a16:rowId xmlns:a16="http://schemas.microsoft.com/office/drawing/2014/main" val="3883469053"/>
                  </a:ext>
                </a:extLst>
              </a:tr>
              <a:tr h="250786">
                <a:tc vMerge="1">
                  <a:txBody>
                    <a:bodyPr/>
                    <a:lstStyle/>
                    <a:p>
                      <a:endParaRPr lang="en-IE"/>
                    </a:p>
                  </a:txBody>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800" b="0" dirty="0">
                          <a:solidFill>
                            <a:schemeClr val="tx1"/>
                          </a:solidFill>
                        </a:rPr>
                        <a:t>Parklands Citywest </a:t>
                      </a:r>
                    </a:p>
                  </a:txBody>
                  <a:tcPr marL="68580" marR="68580" marT="0" marB="0" anchor="ctr"/>
                </a:tc>
                <a:tc>
                  <a:txBody>
                    <a:bodyPr/>
                    <a:lstStyle/>
                    <a:p>
                      <a:pPr algn="ct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54</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On site-due for delivery from June 2023</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10008213"/>
                  </a:ext>
                </a:extLst>
              </a:tr>
              <a:tr h="250786">
                <a:tc vMerge="1">
                  <a:txBody>
                    <a:bodyPr/>
                    <a:lstStyle/>
                    <a:p>
                      <a:pPr algn="ctr">
                        <a:lnSpc>
                          <a:spcPct val="107000"/>
                        </a:lnSpc>
                        <a:spcAft>
                          <a:spcPts val="0"/>
                        </a:spcAft>
                      </a:pPr>
                      <a:endParaRPr lang="en-IE" sz="1800" b="0" dirty="0">
                        <a:effectLst/>
                        <a:highlight>
                          <a:srgbClr val="FFFF00"/>
                        </a:highligh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800" b="0" dirty="0">
                          <a:solidFill>
                            <a:schemeClr val="tx1"/>
                          </a:solidFill>
                        </a:rPr>
                        <a:t>Citywest Village/Mews (Part V)</a:t>
                      </a: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27</a:t>
                      </a:r>
                    </a:p>
                  </a:txBody>
                  <a:tcPr marL="68580" marR="68580" marT="0" marB="0" anchor="ctr"/>
                </a:tc>
                <a:tc>
                  <a:txBody>
                    <a:bodyPr/>
                    <a:lstStyle/>
                    <a:p>
                      <a:pPr algn="ctr">
                        <a:lnSpc>
                          <a:spcPct val="107000"/>
                        </a:lnSpc>
                        <a:spcAft>
                          <a:spcPts val="0"/>
                        </a:spcAft>
                      </a:pPr>
                      <a:r>
                        <a:rPr lang="en-IE" sz="1800" dirty="0">
                          <a:effectLst/>
                          <a:latin typeface="+mn-lt"/>
                        </a:rPr>
                        <a:t>On site-due for completion Q2 2023</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01070495"/>
                  </a:ext>
                </a:extLst>
              </a:tr>
              <a:tr h="250722">
                <a:tc rowSpan="6">
                  <a:txBody>
                    <a:bodyPr/>
                    <a:lstStyle/>
                    <a:p>
                      <a:pPr marL="0" algn="ctr" defTabSz="914400" rtl="0" eaLnBrk="1" latinLnBrk="0" hangingPunct="1">
                        <a:lnSpc>
                          <a:spcPct val="107000"/>
                        </a:lnSpc>
                        <a:spcAft>
                          <a:spcPts val="0"/>
                        </a:spcAft>
                      </a:pPr>
                      <a:r>
                        <a:rPr lang="en-IE" sz="1800" b="1" kern="1200" dirty="0">
                          <a:solidFill>
                            <a:schemeClr val="lt1"/>
                          </a:solidFill>
                          <a:effectLst/>
                          <a:latin typeface="+mn-lt"/>
                          <a:ea typeface="+mn-ea"/>
                          <a:cs typeface="+mn-cs"/>
                        </a:rPr>
                        <a:t>Lucan</a:t>
                      </a: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800" b="0" dirty="0" err="1">
                          <a:solidFill>
                            <a:schemeClr val="tx1"/>
                          </a:solidFill>
                        </a:rPr>
                        <a:t>Aderrig</a:t>
                      </a:r>
                      <a:r>
                        <a:rPr lang="en-GB" sz="1800" b="0" dirty="0">
                          <a:solidFill>
                            <a:schemeClr val="tx1"/>
                          </a:solidFill>
                        </a:rPr>
                        <a:t> (Part V)</a:t>
                      </a: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25</a:t>
                      </a: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2 homes in Q4 2022 &amp; balance in Q4 2023</a:t>
                      </a:r>
                    </a:p>
                  </a:txBody>
                  <a:tcPr marL="68580" marR="68580" marT="0" marB="0" anchor="ctr"/>
                </a:tc>
                <a:extLst>
                  <a:ext uri="{0D108BD9-81ED-4DB2-BD59-A6C34878D82A}">
                    <a16:rowId xmlns:a16="http://schemas.microsoft.com/office/drawing/2014/main" val="156939340"/>
                  </a:ext>
                </a:extLst>
              </a:tr>
              <a:tr h="250722">
                <a:tc vMerge="1">
                  <a:txBody>
                    <a:bodyPr/>
                    <a:lstStyle/>
                    <a:p>
                      <a:pPr marL="0" algn="ctr" defTabSz="914400" rtl="0" eaLnBrk="1" latinLnBrk="0" hangingPunct="1">
                        <a:lnSpc>
                          <a:spcPct val="107000"/>
                        </a:lnSpc>
                        <a:spcAft>
                          <a:spcPts val="0"/>
                        </a:spcAft>
                      </a:pPr>
                      <a:endParaRPr lang="en-IE" sz="1800" b="0" kern="1200" dirty="0">
                        <a:solidFill>
                          <a:schemeClr val="lt1"/>
                        </a:solidFill>
                        <a:effectLst/>
                        <a:latin typeface="+mn-lt"/>
                        <a:ea typeface="+mn-ea"/>
                        <a:cs typeface="+mn-cs"/>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800" b="0" dirty="0">
                          <a:solidFill>
                            <a:schemeClr val="tx1"/>
                          </a:solidFill>
                        </a:rPr>
                        <a:t>Somerton Phase 2 (Part V)</a:t>
                      </a: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24</a:t>
                      </a: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On site-due for completion Q2 2023</a:t>
                      </a:r>
                      <a:endParaRPr kumimoji="0" lang="en-IE"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0795515"/>
                  </a:ext>
                </a:extLst>
              </a:tr>
              <a:tr h="250722">
                <a:tc vMerge="1">
                  <a:txBody>
                    <a:bodyPr/>
                    <a:lstStyle/>
                    <a:p>
                      <a:pPr marL="0" algn="ctr" defTabSz="914400" rtl="0" eaLnBrk="1" latinLnBrk="0" hangingPunct="1">
                        <a:lnSpc>
                          <a:spcPct val="107000"/>
                        </a:lnSpc>
                        <a:spcAft>
                          <a:spcPts val="0"/>
                        </a:spcAft>
                      </a:pPr>
                      <a:endParaRPr lang="en-IE" sz="1800" b="0" kern="1200" dirty="0">
                        <a:solidFill>
                          <a:schemeClr val="lt1"/>
                        </a:solidFill>
                        <a:effectLst/>
                        <a:latin typeface="+mn-lt"/>
                        <a:ea typeface="+mn-ea"/>
                        <a:cs typeface="+mn-cs"/>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800" b="0" dirty="0">
                          <a:solidFill>
                            <a:schemeClr val="tx1"/>
                          </a:solidFill>
                        </a:rPr>
                        <a:t>St Helens/Somerton (Part V)</a:t>
                      </a: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12</a:t>
                      </a: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On site-due for completion Q2 2023</a:t>
                      </a:r>
                      <a:endParaRPr kumimoji="0" lang="en-IE"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23854948"/>
                  </a:ext>
                </a:extLst>
              </a:tr>
              <a:tr h="224962">
                <a:tc vMerge="1">
                  <a:txBody>
                    <a:bodyPr/>
                    <a:lstStyle/>
                    <a:p>
                      <a:pPr algn="ctr">
                        <a:lnSpc>
                          <a:spcPct val="107000"/>
                        </a:lnSpc>
                        <a:spcAft>
                          <a:spcPts val="0"/>
                        </a:spcAft>
                      </a:pPr>
                      <a:endParaRPr lang="en-IE" sz="1800" b="0" dirty="0">
                        <a:effectLst/>
                        <a:highlight>
                          <a:srgbClr val="FFFF00"/>
                        </a:highlight>
                        <a:latin typeface="+mn-lt"/>
                        <a:ea typeface="Calibri" panose="020F0502020204030204" pitchFamily="34" charset="0"/>
                        <a:cs typeface="Times New Roman" panose="02020603050405020304" pitchFamily="18" charset="0"/>
                      </a:endParaRPr>
                    </a:p>
                  </a:txBody>
                  <a:tcPr marL="68580" marR="68580" marT="0" marB="0"/>
                </a:tc>
                <a:tc>
                  <a:txBody>
                    <a:bodyPr/>
                    <a:lstStyle/>
                    <a:p>
                      <a:pPr marL="0" indent="0" algn="ctr">
                        <a:buFont typeface="Arial" panose="020B0604020202020204" pitchFamily="34" charset="0"/>
                        <a:buNone/>
                      </a:pPr>
                      <a:r>
                        <a:rPr lang="en-GB" sz="1800" b="0" dirty="0" err="1">
                          <a:solidFill>
                            <a:schemeClr val="tx1"/>
                          </a:solidFill>
                        </a:rPr>
                        <a:t>Tandys</a:t>
                      </a:r>
                      <a:r>
                        <a:rPr lang="en-GB" sz="1800" b="0" dirty="0">
                          <a:solidFill>
                            <a:schemeClr val="tx1"/>
                          </a:solidFill>
                        </a:rPr>
                        <a:t> Lane (Part V)</a:t>
                      </a: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24</a:t>
                      </a: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E" sz="1800" dirty="0">
                          <a:effectLst/>
                          <a:latin typeface="+mn-lt"/>
                          <a:ea typeface="Calibri" panose="020F0502020204030204" pitchFamily="34" charset="0"/>
                          <a:cs typeface="Times New Roman" panose="02020603050405020304" pitchFamily="18" charset="0"/>
                        </a:rPr>
                        <a:t>On site-due for completion 2023</a:t>
                      </a:r>
                    </a:p>
                  </a:txBody>
                  <a:tcPr marL="68580" marR="68580" marT="0" marB="0" anchor="ctr"/>
                </a:tc>
                <a:extLst>
                  <a:ext uri="{0D108BD9-81ED-4DB2-BD59-A6C34878D82A}">
                    <a16:rowId xmlns:a16="http://schemas.microsoft.com/office/drawing/2014/main" val="2285468337"/>
                  </a:ext>
                </a:extLst>
              </a:tr>
              <a:tr h="224962">
                <a:tc vMerge="1">
                  <a:txBody>
                    <a:bodyPr/>
                    <a:lstStyle/>
                    <a:p>
                      <a:pPr algn="ctr">
                        <a:lnSpc>
                          <a:spcPct val="107000"/>
                        </a:lnSpc>
                        <a:spcAft>
                          <a:spcPts val="0"/>
                        </a:spcAft>
                      </a:pPr>
                      <a:endParaRPr lang="en-IE" sz="1800" b="0" dirty="0">
                        <a:effectLst/>
                        <a:highlight>
                          <a:srgbClr val="FFFF00"/>
                        </a:highlight>
                        <a:latin typeface="+mn-lt"/>
                        <a:ea typeface="Calibri" panose="020F0502020204030204" pitchFamily="34" charset="0"/>
                        <a:cs typeface="Times New Roman" panose="02020603050405020304" pitchFamily="18" charset="0"/>
                      </a:endParaRPr>
                    </a:p>
                  </a:txBody>
                  <a:tcPr marL="68580" marR="68580" marT="0" marB="0"/>
                </a:tc>
                <a:tc>
                  <a:txBody>
                    <a:bodyPr/>
                    <a:lstStyle/>
                    <a:p>
                      <a:pPr marL="0" indent="0" algn="ctr">
                        <a:buFont typeface="Arial" panose="020B0604020202020204" pitchFamily="34" charset="0"/>
                        <a:buNone/>
                      </a:pPr>
                      <a:r>
                        <a:rPr lang="en-GB" sz="1800" b="0" dirty="0">
                          <a:solidFill>
                            <a:schemeClr val="tx1"/>
                          </a:solidFill>
                        </a:rPr>
                        <a:t>Shackleton 4</a:t>
                      </a:r>
                    </a:p>
                  </a:txBody>
                  <a:tcPr marL="68580" marR="68580" marT="0" marB="0" anchor="ctr"/>
                </a:tc>
                <a:tc>
                  <a:txBody>
                    <a:bodyPr/>
                    <a:lstStyle/>
                    <a:p>
                      <a:pPr algn="ct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12</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800" dirty="0">
                          <a:effectLst/>
                          <a:latin typeface="+mn-lt"/>
                          <a:ea typeface="Calibri" panose="020F0502020204030204" pitchFamily="34" charset="0"/>
                          <a:cs typeface="Times New Roman" panose="02020603050405020304" pitchFamily="18" charset="0"/>
                        </a:rPr>
                        <a:t>On site-due for delivery Dec 2022</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69897485"/>
                  </a:ext>
                </a:extLst>
              </a:tr>
              <a:tr h="224962">
                <a:tc vMerge="1">
                  <a:txBody>
                    <a:bodyPr/>
                    <a:lstStyle/>
                    <a:p>
                      <a:pPr marL="0" algn="ctr" defTabSz="914400" rtl="0" eaLnBrk="1" latinLnBrk="0" hangingPunct="1">
                        <a:lnSpc>
                          <a:spcPct val="107000"/>
                        </a:lnSpc>
                        <a:spcAft>
                          <a:spcPts val="0"/>
                        </a:spcAft>
                      </a:pPr>
                      <a:endParaRPr lang="en-IE" sz="1800" b="1" kern="1200" dirty="0">
                        <a:solidFill>
                          <a:schemeClr val="lt1"/>
                        </a:solidFill>
                        <a:effectLst/>
                        <a:latin typeface="+mn-lt"/>
                        <a:ea typeface="+mn-ea"/>
                        <a:cs typeface="+mn-cs"/>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800" b="0" dirty="0">
                          <a:solidFill>
                            <a:schemeClr val="tx1"/>
                          </a:solidFill>
                        </a:rPr>
                        <a:t>St Helens Plaza (Part V)</a:t>
                      </a: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4</a:t>
                      </a: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E" sz="1800" dirty="0">
                          <a:effectLst/>
                          <a:latin typeface="+mn-lt"/>
                          <a:ea typeface="Calibri" panose="020F0502020204030204" pitchFamily="34" charset="0"/>
                          <a:cs typeface="Times New Roman" panose="02020603050405020304" pitchFamily="18" charset="0"/>
                        </a:rPr>
                        <a:t>On site-due for completion 2023</a:t>
                      </a:r>
                    </a:p>
                  </a:txBody>
                  <a:tcPr marL="68580" marR="68580" marT="0" marB="0" anchor="ctr"/>
                </a:tc>
                <a:extLst>
                  <a:ext uri="{0D108BD9-81ED-4DB2-BD59-A6C34878D82A}">
                    <a16:rowId xmlns:a16="http://schemas.microsoft.com/office/drawing/2014/main" val="2387738464"/>
                  </a:ext>
                </a:extLst>
              </a:tr>
              <a:tr h="299362">
                <a:tc rowSpan="4">
                  <a:txBody>
                    <a:bodyPr/>
                    <a:lstStyle/>
                    <a:p>
                      <a:pPr marL="0" algn="ctr" defTabSz="914400" rtl="0" eaLnBrk="1" latinLnBrk="0" hangingPunct="1">
                        <a:lnSpc>
                          <a:spcPct val="107000"/>
                        </a:lnSpc>
                        <a:spcAft>
                          <a:spcPts val="0"/>
                        </a:spcAft>
                      </a:pPr>
                      <a:r>
                        <a:rPr lang="en-GB" sz="1800" b="0" kern="1200" dirty="0">
                          <a:solidFill>
                            <a:schemeClr val="lt1"/>
                          </a:solidFill>
                          <a:effectLst/>
                          <a:latin typeface="+mn-lt"/>
                          <a:ea typeface="+mn-ea"/>
                          <a:cs typeface="+mn-cs"/>
                        </a:rPr>
                        <a:t>Palmerstown/Fonthill</a:t>
                      </a:r>
                      <a:endParaRPr lang="en-IE" sz="1800" b="0" kern="1200" dirty="0">
                        <a:solidFill>
                          <a:schemeClr val="lt1"/>
                        </a:solidFill>
                        <a:effectLst/>
                        <a:latin typeface="+mn-lt"/>
                        <a:ea typeface="+mn-ea"/>
                        <a:cs typeface="+mn-cs"/>
                      </a:endParaRPr>
                    </a:p>
                  </a:txBody>
                  <a:tcPr marL="68580" marR="68580" marT="0" marB="0" anchor="ctr"/>
                </a:tc>
                <a:tc>
                  <a:txBody>
                    <a:bodyPr/>
                    <a:lstStyle/>
                    <a:p>
                      <a:pPr algn="ctr">
                        <a:lnSpc>
                          <a:spcPct val="107000"/>
                        </a:lnSpc>
                        <a:spcAft>
                          <a:spcPts val="0"/>
                        </a:spcAft>
                      </a:pPr>
                      <a:r>
                        <a:rPr lang="en-IE" sz="1800" b="0" dirty="0" err="1">
                          <a:effectLst/>
                          <a:latin typeface="+mn-lt"/>
                        </a:rPr>
                        <a:t>Balgaddy</a:t>
                      </a:r>
                      <a:endParaRPr lang="en-IE" sz="18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IE" sz="1800" dirty="0">
                          <a:effectLst/>
                          <a:latin typeface="+mn-lt"/>
                        </a:rPr>
                        <a:t>69</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Contractor appointed for site start Dec 2022</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28414529"/>
                  </a:ext>
                </a:extLst>
              </a:tr>
              <a:tr h="272675">
                <a:tc vMerge="1">
                  <a:txBody>
                    <a:bodyPr/>
                    <a:lstStyle/>
                    <a:p>
                      <a:pPr marL="0" algn="ctr" defTabSz="914400" rtl="0" eaLnBrk="1" latinLnBrk="0" hangingPunct="1">
                        <a:lnSpc>
                          <a:spcPct val="107000"/>
                        </a:lnSpc>
                        <a:spcAft>
                          <a:spcPts val="0"/>
                        </a:spcAft>
                      </a:pPr>
                      <a:endParaRPr lang="en-IE" sz="1800" b="0" kern="1200" dirty="0">
                        <a:solidFill>
                          <a:schemeClr val="lt1"/>
                        </a:solidFill>
                        <a:effectLst/>
                        <a:latin typeface="+mn-lt"/>
                        <a:ea typeface="+mn-ea"/>
                        <a:cs typeface="+mn-cs"/>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E" sz="1800" b="0" dirty="0">
                          <a:effectLst/>
                          <a:latin typeface="+mn-lt"/>
                        </a:rPr>
                        <a:t>Old Lucan Rd (</a:t>
                      </a:r>
                      <a:r>
                        <a:rPr lang="en-IE" sz="1800" b="0" dirty="0" err="1">
                          <a:effectLst/>
                          <a:latin typeface="+mn-lt"/>
                        </a:rPr>
                        <a:t>Túath</a:t>
                      </a:r>
                      <a:r>
                        <a:rPr lang="en-IE" sz="1800" b="0" dirty="0">
                          <a:effectLst/>
                          <a:latin typeface="+mn-lt"/>
                        </a:rPr>
                        <a:t>)</a:t>
                      </a:r>
                      <a:endParaRPr lang="en-IE" sz="18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4</a:t>
                      </a: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Scheme to be reviewed, acquisition of additional strip of land</a:t>
                      </a:r>
                    </a:p>
                  </a:txBody>
                  <a:tcPr marL="68580" marR="68580" marT="0" marB="0" anchor="ctr"/>
                </a:tc>
                <a:extLst>
                  <a:ext uri="{0D108BD9-81ED-4DB2-BD59-A6C34878D82A}">
                    <a16:rowId xmlns:a16="http://schemas.microsoft.com/office/drawing/2014/main" val="3810978565"/>
                  </a:ext>
                </a:extLst>
              </a:tr>
              <a:tr h="272675">
                <a:tc vMerge="1">
                  <a:txBody>
                    <a:bodyPr/>
                    <a:lstStyle/>
                    <a:p>
                      <a:pPr algn="ctr">
                        <a:lnSpc>
                          <a:spcPct val="107000"/>
                        </a:lnSpc>
                        <a:spcAft>
                          <a:spcPts val="0"/>
                        </a:spcAft>
                      </a:pPr>
                      <a:endParaRPr lang="en-IE" sz="1800" b="0" dirty="0">
                        <a:effectLst/>
                        <a:highlight>
                          <a:srgbClr val="FFFF00"/>
                        </a:highligh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St. Ronan’s</a:t>
                      </a: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9</a:t>
                      </a: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E" sz="1800" dirty="0">
                          <a:effectLst/>
                          <a:latin typeface="+mn-lt"/>
                          <a:ea typeface="Calibri" panose="020F0502020204030204" pitchFamily="34" charset="0"/>
                          <a:cs typeface="Times New Roman" panose="02020603050405020304" pitchFamily="18" charset="0"/>
                        </a:rPr>
                        <a:t>Design team appointed Q3 2022</a:t>
                      </a:r>
                    </a:p>
                  </a:txBody>
                  <a:tcPr marL="68580" marR="68580" marT="0" marB="0" anchor="ctr"/>
                </a:tc>
                <a:extLst>
                  <a:ext uri="{0D108BD9-81ED-4DB2-BD59-A6C34878D82A}">
                    <a16:rowId xmlns:a16="http://schemas.microsoft.com/office/drawing/2014/main" val="827648313"/>
                  </a:ext>
                </a:extLst>
              </a:tr>
              <a:tr h="292544">
                <a:tc vMerge="1">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IE" sz="1800" b="0" kern="1200" dirty="0">
                        <a:solidFill>
                          <a:schemeClr val="lt1"/>
                        </a:solidFill>
                        <a:effectLst/>
                        <a:latin typeface="+mn-lt"/>
                        <a:ea typeface="+mn-ea"/>
                        <a:cs typeface="+mn-cs"/>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800" b="0" dirty="0" err="1">
                          <a:solidFill>
                            <a:schemeClr val="tx1"/>
                          </a:solidFill>
                        </a:rPr>
                        <a:t>Kennelsfort</a:t>
                      </a:r>
                      <a:r>
                        <a:rPr lang="en-GB" sz="1800" b="0" dirty="0">
                          <a:solidFill>
                            <a:schemeClr val="tx1"/>
                          </a:solidFill>
                        </a:rPr>
                        <a:t> Road</a:t>
                      </a:r>
                      <a:endParaRPr lang="en-IE"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20</a:t>
                      </a: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E" sz="1800" dirty="0">
                          <a:effectLst/>
                          <a:latin typeface="+mn-lt"/>
                          <a:ea typeface="Calibri" panose="020F0502020204030204" pitchFamily="34" charset="0"/>
                          <a:cs typeface="Times New Roman" panose="02020603050405020304" pitchFamily="18" charset="0"/>
                        </a:rPr>
                        <a:t>BTR due for completion 2023</a:t>
                      </a:r>
                    </a:p>
                  </a:txBody>
                  <a:tcPr marL="68580" marR="68580" marT="0" marB="0" anchor="ctr"/>
                </a:tc>
                <a:extLst>
                  <a:ext uri="{0D108BD9-81ED-4DB2-BD59-A6C34878D82A}">
                    <a16:rowId xmlns:a16="http://schemas.microsoft.com/office/drawing/2014/main" val="435312802"/>
                  </a:ext>
                </a:extLst>
              </a:tr>
            </a:tbl>
          </a:graphicData>
        </a:graphic>
      </p:graphicFrame>
      <p:sp>
        <p:nvSpPr>
          <p:cNvPr id="6" name="Rectangle 1">
            <a:extLst>
              <a:ext uri="{FF2B5EF4-FFF2-40B4-BE49-F238E27FC236}">
                <a16:creationId xmlns:a16="http://schemas.microsoft.com/office/drawing/2014/main" id="{E028F6A9-9B4B-4695-AE1F-2BA67091E1AD}"/>
              </a:ext>
            </a:extLst>
          </p:cNvPr>
          <p:cNvSpPr>
            <a:spLocks noChangeArrowheads="1"/>
          </p:cNvSpPr>
          <p:nvPr/>
        </p:nvSpPr>
        <p:spPr bwMode="auto">
          <a:xfrm>
            <a:off x="-475996" y="39735"/>
            <a:ext cx="131439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E"/>
          </a:p>
        </p:txBody>
      </p:sp>
      <p:graphicFrame>
        <p:nvGraphicFramePr>
          <p:cNvPr id="8" name="Table 7">
            <a:extLst>
              <a:ext uri="{FF2B5EF4-FFF2-40B4-BE49-F238E27FC236}">
                <a16:creationId xmlns:a16="http://schemas.microsoft.com/office/drawing/2014/main" id="{177E60D5-E9EA-44CC-94CF-AC177292229B}"/>
              </a:ext>
            </a:extLst>
          </p:cNvPr>
          <p:cNvGraphicFramePr>
            <a:graphicFrameLocks noGrp="1"/>
          </p:cNvGraphicFramePr>
          <p:nvPr>
            <p:extLst>
              <p:ext uri="{D42A27DB-BD31-4B8C-83A1-F6EECF244321}">
                <p14:modId xmlns:p14="http://schemas.microsoft.com/office/powerpoint/2010/main" val="370462349"/>
              </p:ext>
            </p:extLst>
          </p:nvPr>
        </p:nvGraphicFramePr>
        <p:xfrm>
          <a:off x="487680" y="65777"/>
          <a:ext cx="11204448" cy="558314"/>
        </p:xfrm>
        <a:graphic>
          <a:graphicData uri="http://schemas.openxmlformats.org/drawingml/2006/table">
            <a:tbl>
              <a:tblPr firstRow="1" bandRow="1">
                <a:tableStyleId>{5C22544A-7EE6-4342-B048-85BDC9FD1C3A}</a:tableStyleId>
              </a:tblPr>
              <a:tblGrid>
                <a:gridCol w="11204448">
                  <a:extLst>
                    <a:ext uri="{9D8B030D-6E8A-4147-A177-3AD203B41FA5}">
                      <a16:colId xmlns:a16="http://schemas.microsoft.com/office/drawing/2014/main" val="3504224004"/>
                    </a:ext>
                  </a:extLst>
                </a:gridCol>
              </a:tblGrid>
              <a:tr h="495260">
                <a:tc>
                  <a:txBody>
                    <a:bodyPr/>
                    <a:lstStyle/>
                    <a:p>
                      <a:pPr algn="ctr"/>
                      <a:r>
                        <a:rPr lang="en-GB" sz="2800" b="1" kern="1200" dirty="0">
                          <a:solidFill>
                            <a:schemeClr val="lt1"/>
                          </a:solidFill>
                          <a:latin typeface="+mn-lt"/>
                          <a:ea typeface="+mn-ea"/>
                          <a:cs typeface="+mn-cs"/>
                        </a:rPr>
                        <a:t>Approved/Proposed </a:t>
                      </a:r>
                      <a:r>
                        <a:rPr lang="en-IE" sz="2800" b="1" kern="1200" dirty="0">
                          <a:solidFill>
                            <a:schemeClr val="lt1"/>
                          </a:solidFill>
                          <a:latin typeface="+mn-lt"/>
                          <a:ea typeface="+mn-ea"/>
                          <a:cs typeface="+mn-cs"/>
                        </a:rPr>
                        <a:t>Developments by LEA (2)</a:t>
                      </a:r>
                      <a:endParaRPr lang="en-GB" sz="2800" b="1" kern="1200" dirty="0">
                        <a:solidFill>
                          <a:schemeClr val="lt1"/>
                        </a:solidFill>
                        <a:latin typeface="+mn-lt"/>
                        <a:ea typeface="+mn-ea"/>
                        <a:cs typeface="+mn-cs"/>
                      </a:endParaRPr>
                    </a:p>
                  </a:txBody>
                  <a:tcPr marL="131594" marR="131594" marT="65797" marB="65797" anchor="ctr"/>
                </a:tc>
                <a:extLst>
                  <a:ext uri="{0D108BD9-81ED-4DB2-BD59-A6C34878D82A}">
                    <a16:rowId xmlns:a16="http://schemas.microsoft.com/office/drawing/2014/main" val="1195735012"/>
                  </a:ext>
                </a:extLst>
              </a:tr>
            </a:tbl>
          </a:graphicData>
        </a:graphic>
      </p:graphicFrame>
    </p:spTree>
    <p:extLst>
      <p:ext uri="{BB962C8B-B14F-4D97-AF65-F5344CB8AC3E}">
        <p14:creationId xmlns:p14="http://schemas.microsoft.com/office/powerpoint/2010/main" val="1554508678"/>
      </p:ext>
    </p:extLst>
  </p:cSld>
  <p:clrMapOvr>
    <a:masterClrMapping/>
  </p:clrMapOvr>
  <mc:AlternateContent xmlns:mc="http://schemas.openxmlformats.org/markup-compatibility/2006" xmlns:p14="http://schemas.microsoft.com/office/powerpoint/2010/main">
    <mc:Choice Requires="p14">
      <p:transition spd="slow" p14:dur="2000" advTm="165011"/>
    </mc:Choice>
    <mc:Fallback xmlns="">
      <p:transition spd="slow" advTm="16501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010F7F07-155D-406B-934B-DCBA6E482D2F}"/>
              </a:ext>
            </a:extLst>
          </p:cNvPr>
          <p:cNvGraphicFramePr>
            <a:graphicFrameLocks noGrp="1"/>
          </p:cNvGraphicFramePr>
          <p:nvPr>
            <p:ph idx="1"/>
            <p:extLst>
              <p:ext uri="{D42A27DB-BD31-4B8C-83A1-F6EECF244321}">
                <p14:modId xmlns:p14="http://schemas.microsoft.com/office/powerpoint/2010/main" val="940023794"/>
              </p:ext>
            </p:extLst>
          </p:nvPr>
        </p:nvGraphicFramePr>
        <p:xfrm>
          <a:off x="507999" y="775855"/>
          <a:ext cx="11178033" cy="5837381"/>
        </p:xfrm>
        <a:graphic>
          <a:graphicData uri="http://schemas.openxmlformats.org/drawingml/2006/table">
            <a:tbl>
              <a:tblPr firstRow="1" firstCol="1" bandRow="1">
                <a:tableStyleId>{5C22544A-7EE6-4342-B048-85BDC9FD1C3A}</a:tableStyleId>
              </a:tblPr>
              <a:tblGrid>
                <a:gridCol w="3036998">
                  <a:extLst>
                    <a:ext uri="{9D8B030D-6E8A-4147-A177-3AD203B41FA5}">
                      <a16:colId xmlns:a16="http://schemas.microsoft.com/office/drawing/2014/main" val="751538591"/>
                    </a:ext>
                  </a:extLst>
                </a:gridCol>
                <a:gridCol w="3166138">
                  <a:extLst>
                    <a:ext uri="{9D8B030D-6E8A-4147-A177-3AD203B41FA5}">
                      <a16:colId xmlns:a16="http://schemas.microsoft.com/office/drawing/2014/main" val="2355071067"/>
                    </a:ext>
                  </a:extLst>
                </a:gridCol>
                <a:gridCol w="651602">
                  <a:extLst>
                    <a:ext uri="{9D8B030D-6E8A-4147-A177-3AD203B41FA5}">
                      <a16:colId xmlns:a16="http://schemas.microsoft.com/office/drawing/2014/main" val="1908276548"/>
                    </a:ext>
                  </a:extLst>
                </a:gridCol>
                <a:gridCol w="4323295">
                  <a:extLst>
                    <a:ext uri="{9D8B030D-6E8A-4147-A177-3AD203B41FA5}">
                      <a16:colId xmlns:a16="http://schemas.microsoft.com/office/drawing/2014/main" val="804629682"/>
                    </a:ext>
                  </a:extLst>
                </a:gridCol>
              </a:tblGrid>
              <a:tr h="589804">
                <a:tc>
                  <a:txBody>
                    <a:bodyPr/>
                    <a:lstStyle/>
                    <a:p>
                      <a:pPr algn="ctr">
                        <a:lnSpc>
                          <a:spcPct val="107000"/>
                        </a:lnSpc>
                        <a:spcAft>
                          <a:spcPts val="0"/>
                        </a:spcAft>
                      </a:pPr>
                      <a:r>
                        <a:rPr lang="en-IE" sz="1800" dirty="0">
                          <a:effectLst/>
                          <a:latin typeface="+mn-lt"/>
                        </a:rPr>
                        <a:t>LEA</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Site</a:t>
                      </a:r>
                    </a:p>
                  </a:txBody>
                  <a:tcPr marL="68580" marR="68580" marT="0" marB="0"/>
                </a:tc>
                <a:tc>
                  <a:txBody>
                    <a:bodyPr/>
                    <a:lstStyle/>
                    <a:p>
                      <a:pPr algn="ctr">
                        <a:lnSpc>
                          <a:spcPct val="107000"/>
                        </a:lnSpc>
                        <a:spcAft>
                          <a:spcPts val="0"/>
                        </a:spcAft>
                      </a:pPr>
                      <a:r>
                        <a:rPr lang="en-IE" sz="1800" dirty="0">
                          <a:effectLst/>
                          <a:latin typeface="+mn-lt"/>
                        </a:rPr>
                        <a:t>No.</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800" dirty="0">
                          <a:effectLst/>
                          <a:latin typeface="+mn-lt"/>
                        </a:rPr>
                        <a:t>Update</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7031813"/>
                  </a:ext>
                </a:extLst>
              </a:tr>
              <a:tr h="1115336">
                <a:tc rowSpan="3">
                  <a:txBody>
                    <a:bodyPr/>
                    <a:lstStyle/>
                    <a:p>
                      <a:pPr marL="0" algn="ctr" defTabSz="914400" rtl="0" eaLnBrk="1" latinLnBrk="0" hangingPunct="1">
                        <a:lnSpc>
                          <a:spcPct val="107000"/>
                        </a:lnSpc>
                        <a:spcAft>
                          <a:spcPts val="0"/>
                        </a:spcAft>
                      </a:pPr>
                      <a:endParaRPr lang="en-IE" sz="1800" b="1" kern="1200" dirty="0">
                        <a:solidFill>
                          <a:schemeClr val="lt1"/>
                        </a:solidFill>
                        <a:effectLst/>
                        <a:latin typeface="+mn-lt"/>
                        <a:ea typeface="+mn-ea"/>
                        <a:cs typeface="+mn-cs"/>
                      </a:endParaRPr>
                    </a:p>
                    <a:p>
                      <a:pPr marL="0" algn="ctr" defTabSz="914400" rtl="0" eaLnBrk="1" latinLnBrk="0" hangingPunct="1">
                        <a:lnSpc>
                          <a:spcPct val="107000"/>
                        </a:lnSpc>
                        <a:spcAft>
                          <a:spcPts val="0"/>
                        </a:spcAft>
                      </a:pPr>
                      <a:endParaRPr lang="en-IE" sz="1800" b="1" kern="1200" dirty="0">
                        <a:solidFill>
                          <a:schemeClr val="lt1"/>
                        </a:solidFill>
                        <a:effectLst/>
                        <a:latin typeface="+mn-lt"/>
                        <a:ea typeface="+mn-ea"/>
                        <a:cs typeface="+mn-cs"/>
                      </a:endParaRPr>
                    </a:p>
                    <a:p>
                      <a:pPr marL="0" algn="ctr" defTabSz="914400" rtl="0" eaLnBrk="1" latinLnBrk="0" hangingPunct="1">
                        <a:lnSpc>
                          <a:spcPct val="107000"/>
                        </a:lnSpc>
                        <a:spcAft>
                          <a:spcPts val="0"/>
                        </a:spcAft>
                      </a:pPr>
                      <a:r>
                        <a:rPr lang="en-IE" sz="1800" b="1" kern="1200" dirty="0">
                          <a:solidFill>
                            <a:schemeClr val="lt1"/>
                          </a:solidFill>
                          <a:effectLst/>
                          <a:latin typeface="+mn-lt"/>
                          <a:ea typeface="+mn-ea"/>
                          <a:cs typeface="+mn-cs"/>
                        </a:rPr>
                        <a:t>Rathfarnham/Templeogue</a:t>
                      </a:r>
                    </a:p>
                  </a:txBody>
                  <a:tcPr marL="68580" marR="68580" marT="0" marB="0"/>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Watsons Place Ballyroan House Scholarstown</a:t>
                      </a: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3</a:t>
                      </a:r>
                    </a:p>
                  </a:txBody>
                  <a:tcPr marL="68580" marR="68580" marT="0" marB="0" anchor="ctr"/>
                </a:tc>
                <a:tc>
                  <a:txBody>
                    <a:bodyPr/>
                    <a:lstStyle/>
                    <a:p>
                      <a:pPr algn="ctr">
                        <a:lnSpc>
                          <a:spcPct val="107000"/>
                        </a:lnSpc>
                        <a:spcAft>
                          <a:spcPts val="0"/>
                        </a:spcAft>
                      </a:pPr>
                      <a:r>
                        <a:rPr lang="en-IE" sz="1800" dirty="0">
                          <a:effectLst/>
                          <a:latin typeface="+mn-lt"/>
                        </a:rPr>
                        <a:t>Amended permission granted,  Part V negotiations to recommence</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10978565"/>
                  </a:ext>
                </a:extLst>
              </a:tr>
              <a:tr h="589804">
                <a:tc vMerge="1">
                  <a:txBody>
                    <a:bodyPr/>
                    <a:lstStyle/>
                    <a:p>
                      <a:pPr marL="0" algn="ctr" defTabSz="914400" rtl="0" eaLnBrk="1" latinLnBrk="0" hangingPunct="1">
                        <a:lnSpc>
                          <a:spcPct val="107000"/>
                        </a:lnSpc>
                        <a:spcAft>
                          <a:spcPts val="0"/>
                        </a:spcAft>
                      </a:pPr>
                      <a:endParaRPr lang="en-IE" sz="1800" b="1" kern="1200" dirty="0">
                        <a:solidFill>
                          <a:schemeClr val="lt1"/>
                        </a:solidFill>
                        <a:effectLst/>
                        <a:latin typeface="+mn-lt"/>
                        <a:ea typeface="+mn-ea"/>
                        <a:cs typeface="+mn-cs"/>
                      </a:endParaRPr>
                    </a:p>
                  </a:txBody>
                  <a:tcPr marL="68580" marR="68580" marT="0" marB="0"/>
                </a:tc>
                <a:tc>
                  <a:txBody>
                    <a:bodyPr/>
                    <a:lstStyle/>
                    <a:p>
                      <a:pPr algn="ct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Grange Rad/Nutgrove Ave</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3</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Appeal withdrawn, Part V to be agreed</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50554981"/>
                  </a:ext>
                </a:extLst>
              </a:tr>
              <a:tr h="589804">
                <a:tc vMerge="1">
                  <a:txBody>
                    <a:bodyPr/>
                    <a:lstStyle/>
                    <a:p>
                      <a:pPr marL="0" algn="ctr" defTabSz="914400" rtl="0" eaLnBrk="1" latinLnBrk="0" hangingPunct="1">
                        <a:lnSpc>
                          <a:spcPct val="107000"/>
                        </a:lnSpc>
                        <a:spcAft>
                          <a:spcPts val="0"/>
                        </a:spcAft>
                      </a:pPr>
                      <a:endParaRPr lang="en-IE" sz="1800" b="1" kern="1200" dirty="0">
                        <a:solidFill>
                          <a:schemeClr val="lt1"/>
                        </a:solidFill>
                        <a:effectLst/>
                        <a:latin typeface="+mn-lt"/>
                        <a:ea typeface="+mn-ea"/>
                        <a:cs typeface="+mn-cs"/>
                      </a:endParaRPr>
                    </a:p>
                  </a:txBody>
                  <a:tcPr marL="68580" marR="68580" marT="0" marB="0"/>
                </a:tc>
                <a:tc>
                  <a:txBody>
                    <a:bodyPr/>
                    <a:lstStyle/>
                    <a:p>
                      <a:pPr algn="ct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Two Oaks Scholarstown</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60</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Part V agreed – leasing delivery 2023</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74214361"/>
                  </a:ext>
                </a:extLst>
              </a:tr>
              <a:tr h="646138">
                <a:tc>
                  <a:txBody>
                    <a:bodyPr/>
                    <a:lstStyle/>
                    <a:p>
                      <a:pPr marL="0" algn="ctr" defTabSz="914400" rtl="0" eaLnBrk="1" latinLnBrk="0" hangingPunct="1">
                        <a:lnSpc>
                          <a:spcPct val="107000"/>
                        </a:lnSpc>
                        <a:spcAft>
                          <a:spcPts val="0"/>
                        </a:spcAft>
                      </a:pPr>
                      <a:endParaRPr lang="en-IE" sz="1800" b="1" kern="1200" dirty="0">
                        <a:solidFill>
                          <a:schemeClr val="lt1"/>
                        </a:solidFill>
                        <a:effectLst/>
                        <a:latin typeface="+mn-lt"/>
                        <a:ea typeface="+mn-ea"/>
                        <a:cs typeface="+mn-cs"/>
                      </a:endParaRPr>
                    </a:p>
                  </a:txBody>
                  <a:tcPr marL="68580" marR="68580" marT="0" marB="0"/>
                </a:tc>
                <a:tc>
                  <a:txBody>
                    <a:bodyPr/>
                    <a:lstStyle/>
                    <a:p>
                      <a:pPr algn="ctr">
                        <a:lnSpc>
                          <a:spcPct val="107000"/>
                        </a:lnSpc>
                        <a:spcAft>
                          <a:spcPts val="0"/>
                        </a:spcAft>
                      </a:pPr>
                      <a:r>
                        <a:rPr lang="en-GB" sz="1800" dirty="0" err="1">
                          <a:effectLst/>
                          <a:latin typeface="+mn-lt"/>
                          <a:ea typeface="Calibri" panose="020F0502020204030204" pitchFamily="34" charset="0"/>
                          <a:cs typeface="Times New Roman" panose="02020603050405020304" pitchFamily="18" charset="0"/>
                        </a:rPr>
                        <a:t>Garretstown</a:t>
                      </a:r>
                      <a:r>
                        <a:rPr lang="en-GB" sz="1800" dirty="0">
                          <a:effectLst/>
                          <a:latin typeface="+mn-lt"/>
                          <a:ea typeface="Calibri" panose="020F0502020204030204" pitchFamily="34" charset="0"/>
                          <a:cs typeface="Times New Roman" panose="02020603050405020304" pitchFamily="18" charset="0"/>
                        </a:rPr>
                        <a:t> House, Stocking lane</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2</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Negotiations ongoing</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22757772"/>
                  </a:ext>
                </a:extLst>
              </a:tr>
              <a:tr h="1115336">
                <a:tc rowSpan="3">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IE" sz="1800" b="1" kern="1200" dirty="0">
                        <a:solidFill>
                          <a:schemeClr val="lt1"/>
                        </a:solidFill>
                        <a:effectLst/>
                        <a:latin typeface="+mn-lt"/>
                        <a:ea typeface="+mn-ea"/>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IE" sz="1800" b="1" kern="1200" dirty="0">
                        <a:solidFill>
                          <a:schemeClr val="lt1"/>
                        </a:solidFill>
                        <a:effectLst/>
                        <a:latin typeface="+mn-lt"/>
                        <a:ea typeface="+mn-ea"/>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IE" sz="1800" b="1" kern="1200" dirty="0">
                          <a:solidFill>
                            <a:schemeClr val="lt1"/>
                          </a:solidFill>
                          <a:effectLst/>
                          <a:latin typeface="+mn-lt"/>
                          <a:ea typeface="+mn-ea"/>
                          <a:cs typeface="+mn-cs"/>
                        </a:rPr>
                        <a:t>Firhouse/Bohernabreena</a:t>
                      </a: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800" b="0" dirty="0">
                          <a:effectLst/>
                          <a:latin typeface="+mn-lt"/>
                          <a:ea typeface="Calibri" panose="020F0502020204030204" pitchFamily="34" charset="0"/>
                          <a:cs typeface="Times New Roman" panose="02020603050405020304" pitchFamily="18" charset="0"/>
                        </a:rPr>
                        <a:t>South of Old Court Road </a:t>
                      </a:r>
                      <a:r>
                        <a:rPr lang="en-GB" sz="1800" b="0" dirty="0" err="1">
                          <a:effectLst/>
                          <a:latin typeface="+mn-lt"/>
                          <a:ea typeface="Calibri" panose="020F0502020204030204" pitchFamily="34" charset="0"/>
                          <a:cs typeface="Times New Roman" panose="02020603050405020304" pitchFamily="18" charset="0"/>
                        </a:rPr>
                        <a:t>Ballycullen</a:t>
                      </a:r>
                      <a:endParaRPr lang="en-IE" sz="18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3</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IE" sz="1800" dirty="0">
                          <a:effectLst/>
                          <a:latin typeface="+mn-lt"/>
                        </a:rPr>
                        <a:t>Appeal withdrawn/Part V to be agreed </a:t>
                      </a:r>
                    </a:p>
                  </a:txBody>
                  <a:tcPr marL="68580" marR="68580" marT="0" marB="0" anchor="ctr"/>
                </a:tc>
                <a:extLst>
                  <a:ext uri="{0D108BD9-81ED-4DB2-BD59-A6C34878D82A}">
                    <a16:rowId xmlns:a16="http://schemas.microsoft.com/office/drawing/2014/main" val="827648313"/>
                  </a:ext>
                </a:extLst>
              </a:tr>
              <a:tr h="646138">
                <a:tc vMerge="1">
                  <a:txBody>
                    <a:bodyPr/>
                    <a:lstStyle/>
                    <a:p>
                      <a:endParaRPr lang="en-IE"/>
                    </a:p>
                  </a:txBody>
                  <a:tcPr/>
                </a:tc>
                <a:tc>
                  <a:txBody>
                    <a:bodyPr/>
                    <a:lstStyle/>
                    <a:p>
                      <a:pPr algn="ctr">
                        <a:lnSpc>
                          <a:spcPct val="107000"/>
                        </a:lnSpc>
                        <a:spcAft>
                          <a:spcPts val="0"/>
                        </a:spcAft>
                      </a:pPr>
                      <a:r>
                        <a:rPr lang="en-GB" sz="1800" dirty="0" err="1">
                          <a:effectLst/>
                          <a:latin typeface="+mn-lt"/>
                          <a:ea typeface="Calibri" panose="020F0502020204030204" pitchFamily="34" charset="0"/>
                          <a:cs typeface="Times New Roman" panose="02020603050405020304" pitchFamily="18" charset="0"/>
                        </a:rPr>
                        <a:t>Ballycullen</a:t>
                      </a:r>
                      <a:r>
                        <a:rPr lang="en-GB" sz="1800" dirty="0">
                          <a:effectLst/>
                          <a:latin typeface="+mn-lt"/>
                          <a:ea typeface="Calibri" panose="020F0502020204030204" pitchFamily="34" charset="0"/>
                          <a:cs typeface="Times New Roman" panose="02020603050405020304" pitchFamily="18" charset="0"/>
                        </a:rPr>
                        <a:t> Gate, </a:t>
                      </a:r>
                      <a:r>
                        <a:rPr lang="en-GB" sz="1800" dirty="0" err="1">
                          <a:effectLst/>
                          <a:latin typeface="+mn-lt"/>
                          <a:ea typeface="Calibri" panose="020F0502020204030204" pitchFamily="34" charset="0"/>
                          <a:cs typeface="Times New Roman" panose="02020603050405020304" pitchFamily="18" charset="0"/>
                        </a:rPr>
                        <a:t>Oldcourt</a:t>
                      </a:r>
                      <a:r>
                        <a:rPr lang="en-GB" sz="1800" dirty="0">
                          <a:effectLst/>
                          <a:latin typeface="+mn-lt"/>
                          <a:ea typeface="Calibri" panose="020F0502020204030204" pitchFamily="34" charset="0"/>
                          <a:cs typeface="Times New Roman" panose="02020603050405020304" pitchFamily="18" charset="0"/>
                        </a:rPr>
                        <a:t> Rd, Firhouse </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9/10 </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800" dirty="0">
                          <a:effectLst/>
                          <a:latin typeface="+mn-lt"/>
                          <a:ea typeface="Calibri" panose="020F0502020204030204" pitchFamily="34" charset="0"/>
                          <a:cs typeface="Times New Roman" panose="02020603050405020304" pitchFamily="18" charset="0"/>
                        </a:rPr>
                        <a:t>AI request, Part V yield dependent on new amendment permission</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64370556"/>
                  </a:ext>
                </a:extLst>
              </a:tr>
              <a:tr h="545021">
                <a:tc vMerge="1">
                  <a:txBody>
                    <a:bodyPr/>
                    <a:lstStyle/>
                    <a:p>
                      <a:pPr marL="0" algn="ctr" defTabSz="914400" rtl="0" eaLnBrk="1" latinLnBrk="0" hangingPunct="1">
                        <a:lnSpc>
                          <a:spcPct val="107000"/>
                        </a:lnSpc>
                        <a:spcAft>
                          <a:spcPts val="0"/>
                        </a:spcAft>
                      </a:pPr>
                      <a:endParaRPr lang="en-IE" sz="1800" b="1" kern="1200" dirty="0">
                        <a:solidFill>
                          <a:schemeClr val="lt1"/>
                        </a:solidFill>
                        <a:effectLst/>
                        <a:latin typeface="+mn-lt"/>
                        <a:ea typeface="+mn-ea"/>
                        <a:cs typeface="+mn-cs"/>
                      </a:endParaRPr>
                    </a:p>
                  </a:txBody>
                  <a:tcPr marL="68580" marR="68580" marT="0" marB="0"/>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Mountain Gate</a:t>
                      </a: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7</a:t>
                      </a: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E" sz="1800" dirty="0">
                          <a:effectLst/>
                          <a:latin typeface="+mn-lt"/>
                          <a:ea typeface="Calibri" panose="020F0502020204030204" pitchFamily="34" charset="0"/>
                          <a:cs typeface="Times New Roman" panose="02020603050405020304" pitchFamily="18" charset="0"/>
                        </a:rPr>
                        <a:t>Part V agreed – delivery 2023</a:t>
                      </a:r>
                    </a:p>
                  </a:txBody>
                  <a:tcPr marL="68580" marR="68580" marT="0" marB="0" anchor="ctr"/>
                </a:tc>
                <a:extLst>
                  <a:ext uri="{0D108BD9-81ED-4DB2-BD59-A6C34878D82A}">
                    <a16:rowId xmlns:a16="http://schemas.microsoft.com/office/drawing/2014/main" val="657716757"/>
                  </a:ext>
                </a:extLst>
              </a:tr>
            </a:tbl>
          </a:graphicData>
        </a:graphic>
      </p:graphicFrame>
      <p:sp>
        <p:nvSpPr>
          <p:cNvPr id="6" name="Rectangle 1">
            <a:extLst>
              <a:ext uri="{FF2B5EF4-FFF2-40B4-BE49-F238E27FC236}">
                <a16:creationId xmlns:a16="http://schemas.microsoft.com/office/drawing/2014/main" id="{E028F6A9-9B4B-4695-AE1F-2BA67091E1AD}"/>
              </a:ext>
            </a:extLst>
          </p:cNvPr>
          <p:cNvSpPr>
            <a:spLocks noChangeArrowheads="1"/>
          </p:cNvSpPr>
          <p:nvPr/>
        </p:nvSpPr>
        <p:spPr bwMode="auto">
          <a:xfrm>
            <a:off x="-475996" y="39735"/>
            <a:ext cx="131439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E"/>
          </a:p>
        </p:txBody>
      </p:sp>
      <p:graphicFrame>
        <p:nvGraphicFramePr>
          <p:cNvPr id="8" name="Table 7">
            <a:extLst>
              <a:ext uri="{FF2B5EF4-FFF2-40B4-BE49-F238E27FC236}">
                <a16:creationId xmlns:a16="http://schemas.microsoft.com/office/drawing/2014/main" id="{177E60D5-E9EA-44CC-94CF-AC177292229B}"/>
              </a:ext>
            </a:extLst>
          </p:cNvPr>
          <p:cNvGraphicFramePr>
            <a:graphicFrameLocks noGrp="1"/>
          </p:cNvGraphicFramePr>
          <p:nvPr>
            <p:extLst>
              <p:ext uri="{D42A27DB-BD31-4B8C-83A1-F6EECF244321}">
                <p14:modId xmlns:p14="http://schemas.microsoft.com/office/powerpoint/2010/main" val="2208870919"/>
              </p:ext>
            </p:extLst>
          </p:nvPr>
        </p:nvGraphicFramePr>
        <p:xfrm>
          <a:off x="609600" y="69064"/>
          <a:ext cx="11076431" cy="587643"/>
        </p:xfrm>
        <a:graphic>
          <a:graphicData uri="http://schemas.openxmlformats.org/drawingml/2006/table">
            <a:tbl>
              <a:tblPr firstRow="1" bandRow="1">
                <a:tableStyleId>{5C22544A-7EE6-4342-B048-85BDC9FD1C3A}</a:tableStyleId>
              </a:tblPr>
              <a:tblGrid>
                <a:gridCol w="11076431">
                  <a:extLst>
                    <a:ext uri="{9D8B030D-6E8A-4147-A177-3AD203B41FA5}">
                      <a16:colId xmlns:a16="http://schemas.microsoft.com/office/drawing/2014/main" val="3504224004"/>
                    </a:ext>
                  </a:extLst>
                </a:gridCol>
              </a:tblGrid>
              <a:tr h="587643">
                <a:tc>
                  <a:txBody>
                    <a:bodyPr/>
                    <a:lstStyle/>
                    <a:p>
                      <a:pPr algn="ctr"/>
                      <a:r>
                        <a:rPr lang="en-GB" sz="2800" b="1" kern="1200" dirty="0">
                          <a:solidFill>
                            <a:schemeClr val="lt1"/>
                          </a:solidFill>
                          <a:latin typeface="+mn-lt"/>
                          <a:ea typeface="+mn-ea"/>
                          <a:cs typeface="+mn-cs"/>
                        </a:rPr>
                        <a:t>Part V Agreements</a:t>
                      </a:r>
                    </a:p>
                  </a:txBody>
                  <a:tcPr marL="131594" marR="131594" marT="65797" marB="65797" anchor="ctr"/>
                </a:tc>
                <a:extLst>
                  <a:ext uri="{0D108BD9-81ED-4DB2-BD59-A6C34878D82A}">
                    <a16:rowId xmlns:a16="http://schemas.microsoft.com/office/drawing/2014/main" val="1195735012"/>
                  </a:ext>
                </a:extLst>
              </a:tr>
            </a:tbl>
          </a:graphicData>
        </a:graphic>
      </p:graphicFrame>
    </p:spTree>
    <p:extLst>
      <p:ext uri="{BB962C8B-B14F-4D97-AF65-F5344CB8AC3E}">
        <p14:creationId xmlns:p14="http://schemas.microsoft.com/office/powerpoint/2010/main" val="742142678"/>
      </p:ext>
    </p:extLst>
  </p:cSld>
  <p:clrMapOvr>
    <a:masterClrMapping/>
  </p:clrMapOvr>
  <mc:AlternateContent xmlns:mc="http://schemas.openxmlformats.org/markup-compatibility/2006" xmlns:p14="http://schemas.microsoft.com/office/powerpoint/2010/main">
    <mc:Choice Requires="p14">
      <p:transition spd="slow" p14:dur="2000" advTm="125874"/>
    </mc:Choice>
    <mc:Fallback xmlns="">
      <p:transition spd="slow" advTm="12587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9BE810DD-FEB3-51BB-47C5-166676BBEE88}"/>
              </a:ext>
            </a:extLst>
          </p:cNvPr>
          <p:cNvGraphicFramePr>
            <a:graphicFrameLocks noGrp="1"/>
          </p:cNvGraphicFramePr>
          <p:nvPr>
            <p:ph idx="1"/>
            <p:extLst>
              <p:ext uri="{D42A27DB-BD31-4B8C-83A1-F6EECF244321}">
                <p14:modId xmlns:p14="http://schemas.microsoft.com/office/powerpoint/2010/main" val="3982287282"/>
              </p:ext>
            </p:extLst>
          </p:nvPr>
        </p:nvGraphicFramePr>
        <p:xfrm>
          <a:off x="342900" y="250845"/>
          <a:ext cx="11506199" cy="6232685"/>
        </p:xfrm>
        <a:graphic>
          <a:graphicData uri="http://schemas.openxmlformats.org/drawingml/2006/table">
            <a:tbl>
              <a:tblPr firstRow="1" bandRow="1">
                <a:tableStyleId>{5C22544A-7EE6-4342-B048-85BDC9FD1C3A}</a:tableStyleId>
              </a:tblPr>
              <a:tblGrid>
                <a:gridCol w="11506199">
                  <a:extLst>
                    <a:ext uri="{9D8B030D-6E8A-4147-A177-3AD203B41FA5}">
                      <a16:colId xmlns:a16="http://schemas.microsoft.com/office/drawing/2014/main" val="2402918840"/>
                    </a:ext>
                  </a:extLst>
                </a:gridCol>
              </a:tblGrid>
              <a:tr h="420841">
                <a:tc>
                  <a:txBody>
                    <a:bodyPr/>
                    <a:lstStyle/>
                    <a:p>
                      <a:pPr algn="ctr"/>
                      <a:r>
                        <a:rPr lang="en-GB" sz="2800" dirty="0"/>
                        <a:t>SDCC-owned Large Sites</a:t>
                      </a:r>
                      <a:endParaRPr lang="en-IE" sz="2800" dirty="0"/>
                    </a:p>
                  </a:txBody>
                  <a:tcPr/>
                </a:tc>
                <a:extLst>
                  <a:ext uri="{0D108BD9-81ED-4DB2-BD59-A6C34878D82A}">
                    <a16:rowId xmlns:a16="http://schemas.microsoft.com/office/drawing/2014/main" val="3798455129"/>
                  </a:ext>
                </a:extLst>
              </a:tr>
              <a:tr h="4208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Kilcarbery: </a:t>
                      </a:r>
                      <a:r>
                        <a:rPr lang="en-GB" dirty="0"/>
                        <a:t>1,034 homes with 30% social (310 homes)</a:t>
                      </a:r>
                      <a:endParaRPr lang="en-IE" dirty="0"/>
                    </a:p>
                  </a:txBody>
                  <a:tcPr/>
                </a:tc>
                <a:extLst>
                  <a:ext uri="{0D108BD9-81ED-4DB2-BD59-A6C34878D82A}">
                    <a16:rowId xmlns:a16="http://schemas.microsoft.com/office/drawing/2014/main" val="1183872170"/>
                  </a:ext>
                </a:extLst>
              </a:tr>
              <a:tr h="726383">
                <a:tc>
                  <a:txBody>
                    <a:bodyPr/>
                    <a:lstStyle/>
                    <a:p>
                      <a:pPr lvl="0"/>
                      <a:r>
                        <a:rPr lang="en-US" sz="1800" dirty="0"/>
                        <a:t>36 social, 16 affordable purchase &amp; 74 cost rental (</a:t>
                      </a:r>
                      <a:r>
                        <a:rPr lang="en-US" sz="1800" dirty="0" err="1"/>
                        <a:t>Túath</a:t>
                      </a:r>
                      <a:r>
                        <a:rPr lang="en-US" sz="1800" dirty="0"/>
                        <a:t>) homes complete with 42 more social homes due by year end</a:t>
                      </a:r>
                    </a:p>
                    <a:p>
                      <a:pPr lvl="0"/>
                      <a:r>
                        <a:rPr lang="en-US" sz="1800" dirty="0"/>
                        <a:t>Projected delivery of 150+ social and 29 discounted/affordable purchase homes in 2023</a:t>
                      </a:r>
                    </a:p>
                  </a:txBody>
                  <a:tcPr/>
                </a:tc>
                <a:extLst>
                  <a:ext uri="{0D108BD9-81ED-4DB2-BD59-A6C34878D82A}">
                    <a16:rowId xmlns:a16="http://schemas.microsoft.com/office/drawing/2014/main" val="576621296"/>
                  </a:ext>
                </a:extLst>
              </a:tr>
              <a:tr h="4208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b="1" dirty="0"/>
                        <a:t>Killinarden: </a:t>
                      </a:r>
                      <a:r>
                        <a:rPr lang="en-IE" dirty="0"/>
                        <a:t>620 homes (including 125 social &amp;  372 affordable purchase)</a:t>
                      </a:r>
                      <a:endParaRPr lang="en-US" dirty="0"/>
                    </a:p>
                  </a:txBody>
                  <a:tcPr/>
                </a:tc>
                <a:extLst>
                  <a:ext uri="{0D108BD9-81ED-4DB2-BD59-A6C34878D82A}">
                    <a16:rowId xmlns:a16="http://schemas.microsoft.com/office/drawing/2014/main" val="2487076030"/>
                  </a:ext>
                </a:extLst>
              </a:tr>
              <a:tr h="4208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800" dirty="0"/>
                        <a:t>LSRD planning application being finalised (lodged Dec 2022) with delivery then projected from 2024 (subject to planning)</a:t>
                      </a:r>
                      <a:endParaRPr lang="en-US" sz="1800" dirty="0"/>
                    </a:p>
                  </a:txBody>
                  <a:tcPr/>
                </a:tc>
                <a:extLst>
                  <a:ext uri="{0D108BD9-81ED-4DB2-BD59-A6C34878D82A}">
                    <a16:rowId xmlns:a16="http://schemas.microsoft.com/office/drawing/2014/main" val="286421369"/>
                  </a:ext>
                </a:extLst>
              </a:tr>
              <a:tr h="4208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b="1" dirty="0"/>
                        <a:t>Clonburris: </a:t>
                      </a:r>
                      <a:r>
                        <a:rPr lang="en-IE" dirty="0"/>
                        <a:t>Phases 1 &amp; 2 comprising 382 homes (149 social), Phases 3,4,5 with potential for 1,600 homes (40% social)</a:t>
                      </a:r>
                      <a:endParaRPr lang="en-US" dirty="0"/>
                    </a:p>
                  </a:txBody>
                  <a:tcPr/>
                </a:tc>
                <a:extLst>
                  <a:ext uri="{0D108BD9-81ED-4DB2-BD59-A6C34878D82A}">
                    <a16:rowId xmlns:a16="http://schemas.microsoft.com/office/drawing/2014/main" val="3672535903"/>
                  </a:ext>
                </a:extLst>
              </a:tr>
              <a:tr h="936048">
                <a:tc>
                  <a:txBody>
                    <a:bodyPr/>
                    <a:lstStyle/>
                    <a:p>
                      <a:pPr lvl="0"/>
                      <a:r>
                        <a:rPr lang="en-IE" sz="1800" dirty="0"/>
                        <a:t>Part 8s for Phase 1 (Kishogue) &amp; Phase 2 (Canal Extension) approved-contractors to be appointed by end of Q1 2023</a:t>
                      </a:r>
                      <a:endParaRPr lang="en-US" sz="1800" dirty="0"/>
                    </a:p>
                    <a:p>
                      <a:pPr lvl="0"/>
                      <a:r>
                        <a:rPr lang="en-US" sz="1800" dirty="0"/>
                        <a:t>Tender process for design teams for Phases 3,4 &amp; 5 to be completed by year end 2022</a:t>
                      </a:r>
                    </a:p>
                    <a:p>
                      <a:pPr lvl="0"/>
                      <a:r>
                        <a:rPr lang="en-US" sz="1800" dirty="0"/>
                        <a:t>Proposed PPP site comprising 120 social homes–Section 85 agreement to be brought to Council in Q1 2023</a:t>
                      </a:r>
                    </a:p>
                  </a:txBody>
                  <a:tcPr/>
                </a:tc>
                <a:extLst>
                  <a:ext uri="{0D108BD9-81ED-4DB2-BD59-A6C34878D82A}">
                    <a16:rowId xmlns:a16="http://schemas.microsoft.com/office/drawing/2014/main" val="1582313900"/>
                  </a:ext>
                </a:extLst>
              </a:tr>
              <a:tr h="4208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B</a:t>
                      </a:r>
                      <a:r>
                        <a:rPr lang="en-IE" b="1" dirty="0" err="1"/>
                        <a:t>elgard</a:t>
                      </a:r>
                      <a:r>
                        <a:rPr lang="en-IE" b="1" dirty="0"/>
                        <a:t> Square North: </a:t>
                      </a:r>
                      <a:r>
                        <a:rPr lang="en-IE" b="0" dirty="0"/>
                        <a:t>133 cost </a:t>
                      </a:r>
                      <a:r>
                        <a:rPr lang="en-IE" dirty="0"/>
                        <a:t>rental apartments</a:t>
                      </a:r>
                      <a:endParaRPr lang="en-US" dirty="0"/>
                    </a:p>
                  </a:txBody>
                  <a:tcPr/>
                </a:tc>
                <a:extLst>
                  <a:ext uri="{0D108BD9-81ED-4DB2-BD59-A6C34878D82A}">
                    <a16:rowId xmlns:a16="http://schemas.microsoft.com/office/drawing/2014/main" val="1463161161"/>
                  </a:ext>
                </a:extLst>
              </a:tr>
              <a:tr h="868921">
                <a:tc>
                  <a:txBody>
                    <a:bodyPr/>
                    <a:lstStyle/>
                    <a:p>
                      <a:pPr marL="0" lvl="0" indent="0" algn="l" defTabSz="711200">
                        <a:lnSpc>
                          <a:spcPct val="90000"/>
                        </a:lnSpc>
                        <a:spcBef>
                          <a:spcPct val="0"/>
                        </a:spcBef>
                        <a:spcAft>
                          <a:spcPct val="20000"/>
                        </a:spcAft>
                        <a:buNone/>
                      </a:pPr>
                      <a:r>
                        <a:rPr lang="en-IE" sz="1800" kern="1200" dirty="0">
                          <a:solidFill>
                            <a:prstClr val="black">
                              <a:hueOff val="0"/>
                              <a:satOff val="0"/>
                              <a:lumOff val="0"/>
                              <a:alphaOff val="0"/>
                            </a:prstClr>
                          </a:solidFill>
                          <a:latin typeface="+mn-lt"/>
                          <a:ea typeface="+mn-ea"/>
                          <a:cs typeface="+mn-cs"/>
                        </a:rPr>
                        <a:t>Tenders for construction works received &amp; being assessed – significant uplift on projected costs</a:t>
                      </a:r>
                    </a:p>
                    <a:p>
                      <a:pPr marL="0" lvl="0" indent="0" algn="l" defTabSz="711200">
                        <a:lnSpc>
                          <a:spcPct val="90000"/>
                        </a:lnSpc>
                        <a:spcBef>
                          <a:spcPct val="0"/>
                        </a:spcBef>
                        <a:spcAft>
                          <a:spcPct val="20000"/>
                        </a:spcAft>
                        <a:buNone/>
                      </a:pPr>
                      <a:r>
                        <a:rPr lang="en-IE" sz="1800" kern="1200" dirty="0">
                          <a:solidFill>
                            <a:prstClr val="black">
                              <a:hueOff val="0"/>
                              <a:satOff val="0"/>
                              <a:lumOff val="0"/>
                              <a:alphaOff val="0"/>
                            </a:prstClr>
                          </a:solidFill>
                          <a:latin typeface="+mn-lt"/>
                          <a:ea typeface="+mn-ea"/>
                          <a:cs typeface="+mn-cs"/>
                        </a:rPr>
                        <a:t>Engagement with DHLGH and Housing Agency on cost model, AHF subsidy and project viability – report to Council in December 2022</a:t>
                      </a:r>
                      <a:endParaRPr lang="en-IE" dirty="0"/>
                    </a:p>
                  </a:txBody>
                  <a:tcPr/>
                </a:tc>
                <a:extLst>
                  <a:ext uri="{0D108BD9-81ED-4DB2-BD59-A6C34878D82A}">
                    <a16:rowId xmlns:a16="http://schemas.microsoft.com/office/drawing/2014/main" val="1606596015"/>
                  </a:ext>
                </a:extLst>
              </a:tr>
              <a:tr h="4208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Rathcoole: </a:t>
                      </a:r>
                      <a:r>
                        <a:rPr lang="en-US" b="0" dirty="0"/>
                        <a:t>Number of homes &amp; tenure mix to be confirmed</a:t>
                      </a:r>
                    </a:p>
                  </a:txBody>
                  <a:tcPr/>
                </a:tc>
                <a:extLst>
                  <a:ext uri="{0D108BD9-81ED-4DB2-BD59-A6C34878D82A}">
                    <a16:rowId xmlns:a16="http://schemas.microsoft.com/office/drawing/2014/main" val="3774364484"/>
                  </a:ext>
                </a:extLst>
              </a:tr>
              <a:tr h="627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Extension of design team appointment to redesign site following County Development Plan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Plan to include social homes and Traveller accommodation, scope for affordable housing to be examined</a:t>
                      </a:r>
                    </a:p>
                  </a:txBody>
                  <a:tcPr/>
                </a:tc>
                <a:extLst>
                  <a:ext uri="{0D108BD9-81ED-4DB2-BD59-A6C34878D82A}">
                    <a16:rowId xmlns:a16="http://schemas.microsoft.com/office/drawing/2014/main" val="2997295335"/>
                  </a:ext>
                </a:extLst>
              </a:tr>
            </a:tbl>
          </a:graphicData>
        </a:graphic>
      </p:graphicFrame>
      <p:pic>
        <p:nvPicPr>
          <p:cNvPr id="2" name="Picture" title="This slide contains the following visuals: Number of Leases Completed by LEA and Lease Type ,Number of Leases Completed by LEA and Bed Size ,shape ,textbox ,image ,Number of Leases Completed by Lease Type  and Bed Size ,Number of Leases Completed Each QTR ,Number of Leasing Completed by Type. Please refer to the notes on this slide for details">
            <a:hlinkClick r:id="rId2"/>
            <a:extLst>
              <a:ext uri="{FF2B5EF4-FFF2-40B4-BE49-F238E27FC236}">
                <a16:creationId xmlns:a16="http://schemas.microsoft.com/office/drawing/2014/main" id="{B45D4F49-FB79-0043-5020-2EB559FA325E}"/>
              </a:ext>
            </a:extLst>
          </p:cNvPr>
          <p:cNvPicPr>
            <a:picLocks noChangeAspect="1"/>
          </p:cNvPicPr>
          <p:nvPr/>
        </p:nvPicPr>
        <p:blipFill>
          <a:blip r:embed="rId3"/>
          <a:stretch>
            <a:fillRect/>
          </a:stretch>
        </p:blipFill>
        <p:spPr>
          <a:xfrm>
            <a:off x="0" y="0"/>
            <a:ext cx="12096750" cy="6858000"/>
          </a:xfrm>
          <a:prstGeom prst="rect">
            <a:avLst/>
          </a:prstGeom>
          <a:noFill/>
        </p:spPr>
      </p:pic>
    </p:spTree>
    <p:extLst>
      <p:ext uri="{BB962C8B-B14F-4D97-AF65-F5344CB8AC3E}">
        <p14:creationId xmlns:p14="http://schemas.microsoft.com/office/powerpoint/2010/main" val="682842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image ,Housing for All Delivery Pipeline 2023 ,textbox ,shape ,shape ,Target HFA ,Delivery Pipeline Target ,Difference  ,Revised Total ,shape ,shape ,shape ,shape ,shape ,columnChart.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2023</a:t>
            </a:r>
          </a:p>
        </p:txBody>
      </p:sp>
    </p:spTree>
  </p:cSld>
  <p:clrMapOvr>
    <a:masterClrMapping/>
  </p:clrMapOvr>
  <mc:AlternateContent xmlns:mc="http://schemas.openxmlformats.org/markup-compatibility/2006" xmlns:p14="http://schemas.microsoft.com/office/powerpoint/2010/main">
    <mc:Choice Requires="p14">
      <p:transition spd="slow" p14:dur="2000" advTm="66096"/>
    </mc:Choice>
    <mc:Fallback xmlns="">
      <p:transition spd="slow" advTm="66096"/>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0392C9B76BB294FAFA6E89EEDFF1B97" ma:contentTypeVersion="13" ma:contentTypeDescription="Create a new document." ma:contentTypeScope="" ma:versionID="b100760f3eb0098835d4e3c6b32de079">
  <xsd:schema xmlns:xsd="http://www.w3.org/2001/XMLSchema" xmlns:xs="http://www.w3.org/2001/XMLSchema" xmlns:p="http://schemas.microsoft.com/office/2006/metadata/properties" xmlns:ns3="f5753776-80ff-45ca-a4c1-002a1d968def" xmlns:ns4="81bc2e9c-c1ab-4318-9571-bd14d9aeccbd" targetNamespace="http://schemas.microsoft.com/office/2006/metadata/properties" ma:root="true" ma:fieldsID="c9321798678056e9830651ae5abc7d5e" ns3:_="" ns4:_="">
    <xsd:import namespace="f5753776-80ff-45ca-a4c1-002a1d968def"/>
    <xsd:import namespace="81bc2e9c-c1ab-4318-9571-bd14d9aeccb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753776-80ff-45ca-a4c1-002a1d968d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1bc2e9c-c1ab-4318-9571-bd14d9aeccb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1BA779F-3F98-4165-B45B-013CFD3E8FDD}">
  <ds:schemaRefs>
    <ds:schemaRef ds:uri="http://schemas.microsoft.com/sharepoint/v3/contenttype/forms"/>
  </ds:schemaRefs>
</ds:datastoreItem>
</file>

<file path=customXml/itemProps2.xml><?xml version="1.0" encoding="utf-8"?>
<ds:datastoreItem xmlns:ds="http://schemas.openxmlformats.org/officeDocument/2006/customXml" ds:itemID="{17C6F131-8E03-42AA-AA5C-CA35DB537D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753776-80ff-45ca-a4c1-002a1d968def"/>
    <ds:schemaRef ds:uri="81bc2e9c-c1ab-4318-9571-bd14d9aecc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36FAD7C-BF83-4FA2-8F62-2D840F9431F2}">
  <ds:schemaRefs>
    <ds:schemaRef ds:uri="81bc2e9c-c1ab-4318-9571-bd14d9aeccbd"/>
    <ds:schemaRef ds:uri="http://schemas.microsoft.com/office/2006/documentManagement/types"/>
    <ds:schemaRef ds:uri="http://schemas.microsoft.com/office/infopath/2007/PartnerControls"/>
    <ds:schemaRef ds:uri="http://purl.org/dc/elements/1.1/"/>
    <ds:schemaRef ds:uri="http://schemas.microsoft.com/office/2006/metadata/properties"/>
    <ds:schemaRef ds:uri="f5753776-80ff-45ca-a4c1-002a1d968def"/>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3620</TotalTime>
  <Words>958</Words>
  <Application>Microsoft Office PowerPoint</Application>
  <PresentationFormat>Widescreen</PresentationFormat>
  <Paragraphs>243</Paragraphs>
  <Slides>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2022</vt:lpstr>
      <vt:lpstr>PowerPoint Presentation</vt:lpstr>
      <vt:lpstr>PowerPoint Presentation</vt:lpstr>
      <vt:lpstr>PowerPoint Presentation</vt:lpstr>
      <vt:lpstr>PowerPoint Presentation</vt:lpstr>
      <vt:lpstr>2023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 Pierce</dc:creator>
  <cp:lastModifiedBy>Brenda Pierce</cp:lastModifiedBy>
  <cp:revision>80</cp:revision>
  <cp:lastPrinted>2022-09-06T14:03:22Z</cp:lastPrinted>
  <dcterms:created xsi:type="dcterms:W3CDTF">2022-02-07T17:15:43Z</dcterms:created>
  <dcterms:modified xsi:type="dcterms:W3CDTF">2022-12-08T19:37:56Z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0x01010040392C9B76BB294FAFA6E89EEDFF1B97</vt:lpwstr>
  </property>
</Properties>
</file>