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8"/>
  </p:notesMasterIdLst>
  <p:sldIdLst>
    <p:sldId id="318" r:id="rId3"/>
    <p:sldId id="361" r:id="rId4"/>
    <p:sldId id="359" r:id="rId5"/>
    <p:sldId id="370" r:id="rId6"/>
    <p:sldId id="366" r:id="rId7"/>
    <p:sldId id="347" r:id="rId8"/>
    <p:sldId id="368" r:id="rId9"/>
    <p:sldId id="367" r:id="rId10"/>
    <p:sldId id="363" r:id="rId11"/>
    <p:sldId id="369" r:id="rId12"/>
    <p:sldId id="365" r:id="rId13"/>
    <p:sldId id="362" r:id="rId14"/>
    <p:sldId id="360" r:id="rId15"/>
    <p:sldId id="364"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354CA-56DD-43C1-A9D1-11B6E8FF2231}" v="5" dt="2022-12-05T12:00:55.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7320" autoAdjust="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e Helbert" userId="7ddb7fdb-4013-4769-a33c-1f48c39384a9" providerId="ADAL" clId="{8F4354CA-56DD-43C1-A9D1-11B6E8FF2231}"/>
    <pc:docChg chg="undo custSel modSld sldOrd">
      <pc:chgData name="Juliene Helbert" userId="7ddb7fdb-4013-4769-a33c-1f48c39384a9" providerId="ADAL" clId="{8F4354CA-56DD-43C1-A9D1-11B6E8FF2231}" dt="2022-12-05T12:02:24.436" v="308" actId="113"/>
      <pc:docMkLst>
        <pc:docMk/>
      </pc:docMkLst>
      <pc:sldChg chg="ord">
        <pc:chgData name="Juliene Helbert" userId="7ddb7fdb-4013-4769-a33c-1f48c39384a9" providerId="ADAL" clId="{8F4354CA-56DD-43C1-A9D1-11B6E8FF2231}" dt="2022-12-05T11:45:10.115" v="1"/>
        <pc:sldMkLst>
          <pc:docMk/>
          <pc:sldMk cId="4226353531" sldId="360"/>
        </pc:sldMkLst>
      </pc:sldChg>
      <pc:sldChg chg="modSp mod">
        <pc:chgData name="Juliene Helbert" userId="7ddb7fdb-4013-4769-a33c-1f48c39384a9" providerId="ADAL" clId="{8F4354CA-56DD-43C1-A9D1-11B6E8FF2231}" dt="2022-12-05T12:01:41.361" v="302" actId="1076"/>
        <pc:sldMkLst>
          <pc:docMk/>
          <pc:sldMk cId="2278538447" sldId="361"/>
        </pc:sldMkLst>
        <pc:spChg chg="mod">
          <ac:chgData name="Juliene Helbert" userId="7ddb7fdb-4013-4769-a33c-1f48c39384a9" providerId="ADAL" clId="{8F4354CA-56DD-43C1-A9D1-11B6E8FF2231}" dt="2022-12-05T12:01:41.361" v="302" actId="1076"/>
          <ac:spMkLst>
            <pc:docMk/>
            <pc:sldMk cId="2278538447" sldId="361"/>
            <ac:spMk id="4" creationId="{3E6A520F-B872-F94F-EE33-1E49BCEDE31D}"/>
          </ac:spMkLst>
        </pc:spChg>
      </pc:sldChg>
      <pc:sldChg chg="addSp modSp mod">
        <pc:chgData name="Juliene Helbert" userId="7ddb7fdb-4013-4769-a33c-1f48c39384a9" providerId="ADAL" clId="{8F4354CA-56DD-43C1-A9D1-11B6E8FF2231}" dt="2022-12-05T12:01:28.914" v="301" actId="948"/>
        <pc:sldMkLst>
          <pc:docMk/>
          <pc:sldMk cId="1000403265" sldId="363"/>
        </pc:sldMkLst>
        <pc:spChg chg="add mod">
          <ac:chgData name="Juliene Helbert" userId="7ddb7fdb-4013-4769-a33c-1f48c39384a9" providerId="ADAL" clId="{8F4354CA-56DD-43C1-A9D1-11B6E8FF2231}" dt="2022-12-05T12:01:28.914" v="301" actId="948"/>
          <ac:spMkLst>
            <pc:docMk/>
            <pc:sldMk cId="1000403265" sldId="363"/>
            <ac:spMk id="9" creationId="{530D38F3-D5BB-8C5C-42FB-33DF89C914F1}"/>
          </ac:spMkLst>
        </pc:spChg>
        <pc:picChg chg="add mod">
          <ac:chgData name="Juliene Helbert" userId="7ddb7fdb-4013-4769-a33c-1f48c39384a9" providerId="ADAL" clId="{8F4354CA-56DD-43C1-A9D1-11B6E8FF2231}" dt="2022-12-05T12:00:58.199" v="295" actId="1076"/>
          <ac:picMkLst>
            <pc:docMk/>
            <pc:sldMk cId="1000403265" sldId="363"/>
            <ac:picMk id="11" creationId="{3FA09E2D-A3E1-5C9A-5EC5-B9476B7E99BD}"/>
          </ac:picMkLst>
        </pc:picChg>
      </pc:sldChg>
      <pc:sldChg chg="modSp mod">
        <pc:chgData name="Juliene Helbert" userId="7ddb7fdb-4013-4769-a33c-1f48c39384a9" providerId="ADAL" clId="{8F4354CA-56DD-43C1-A9D1-11B6E8FF2231}" dt="2022-12-05T12:02:24.436" v="308" actId="113"/>
        <pc:sldMkLst>
          <pc:docMk/>
          <pc:sldMk cId="2480621635" sldId="364"/>
        </pc:sldMkLst>
        <pc:spChg chg="mod">
          <ac:chgData name="Juliene Helbert" userId="7ddb7fdb-4013-4769-a33c-1f48c39384a9" providerId="ADAL" clId="{8F4354CA-56DD-43C1-A9D1-11B6E8FF2231}" dt="2022-12-05T12:02:24.436" v="308" actId="113"/>
          <ac:spMkLst>
            <pc:docMk/>
            <pc:sldMk cId="2480621635" sldId="364"/>
            <ac:spMk id="3" creationId="{974DA7F9-FA5A-6C63-3306-135B21D71212}"/>
          </ac:spMkLst>
        </pc:spChg>
      </pc:sldChg>
      <pc:sldChg chg="addSp delSp modSp mod">
        <pc:chgData name="Juliene Helbert" userId="7ddb7fdb-4013-4769-a33c-1f48c39384a9" providerId="ADAL" clId="{8F4354CA-56DD-43C1-A9D1-11B6E8FF2231}" dt="2022-12-05T12:02:13.114" v="307" actId="948"/>
        <pc:sldMkLst>
          <pc:docMk/>
          <pc:sldMk cId="1712375547" sldId="365"/>
        </pc:sldMkLst>
        <pc:spChg chg="mod">
          <ac:chgData name="Juliene Helbert" userId="7ddb7fdb-4013-4769-a33c-1f48c39384a9" providerId="ADAL" clId="{8F4354CA-56DD-43C1-A9D1-11B6E8FF2231}" dt="2022-12-05T12:02:13.114" v="307" actId="948"/>
          <ac:spMkLst>
            <pc:docMk/>
            <pc:sldMk cId="1712375547" sldId="365"/>
            <ac:spMk id="8" creationId="{BB11E9CA-3440-ACE5-B5C6-46DA63341BE7}"/>
          </ac:spMkLst>
        </pc:spChg>
        <pc:picChg chg="add mod modCrop">
          <ac:chgData name="Juliene Helbert" userId="7ddb7fdb-4013-4769-a33c-1f48c39384a9" providerId="ADAL" clId="{8F4354CA-56DD-43C1-A9D1-11B6E8FF2231}" dt="2022-12-05T11:49:03.707" v="16" actId="1076"/>
          <ac:picMkLst>
            <pc:docMk/>
            <pc:sldMk cId="1712375547" sldId="365"/>
            <ac:picMk id="3" creationId="{DF8DF180-AA63-567E-3BE6-8D087EFD9F14}"/>
          </ac:picMkLst>
        </pc:picChg>
        <pc:picChg chg="del">
          <ac:chgData name="Juliene Helbert" userId="7ddb7fdb-4013-4769-a33c-1f48c39384a9" providerId="ADAL" clId="{8F4354CA-56DD-43C1-A9D1-11B6E8FF2231}" dt="2022-12-05T11:48:16.555" v="2" actId="478"/>
          <ac:picMkLst>
            <pc:docMk/>
            <pc:sldMk cId="1712375547" sldId="365"/>
            <ac:picMk id="4" creationId="{8AB68654-FF4C-A108-F580-AF2703479CF6}"/>
          </ac:picMkLst>
        </pc:picChg>
        <pc:picChg chg="mod">
          <ac:chgData name="Juliene Helbert" userId="7ddb7fdb-4013-4769-a33c-1f48c39384a9" providerId="ADAL" clId="{8F4354CA-56DD-43C1-A9D1-11B6E8FF2231}" dt="2022-12-05T11:49:09.178" v="18" actId="1076"/>
          <ac:picMkLst>
            <pc:docMk/>
            <pc:sldMk cId="1712375547" sldId="365"/>
            <ac:picMk id="6" creationId="{E3369B47-3314-2DC7-4CEC-06B84FFF8091}"/>
          </ac:picMkLst>
        </pc:picChg>
      </pc:sldChg>
      <pc:sldChg chg="addSp delSp modSp mod">
        <pc:chgData name="Juliene Helbert" userId="7ddb7fdb-4013-4769-a33c-1f48c39384a9" providerId="ADAL" clId="{8F4354CA-56DD-43C1-A9D1-11B6E8FF2231}" dt="2022-12-05T11:53:29.007" v="39" actId="1076"/>
        <pc:sldMkLst>
          <pc:docMk/>
          <pc:sldMk cId="2228489212" sldId="366"/>
        </pc:sldMkLst>
        <pc:spChg chg="mod">
          <ac:chgData name="Juliene Helbert" userId="7ddb7fdb-4013-4769-a33c-1f48c39384a9" providerId="ADAL" clId="{8F4354CA-56DD-43C1-A9D1-11B6E8FF2231}" dt="2022-12-05T11:50:13.038" v="21" actId="6549"/>
          <ac:spMkLst>
            <pc:docMk/>
            <pc:sldMk cId="2228489212" sldId="366"/>
            <ac:spMk id="10" creationId="{59E87F75-E629-07AA-41D3-FFD11FE2BAF9}"/>
          </ac:spMkLst>
        </pc:spChg>
        <pc:spChg chg="del">
          <ac:chgData name="Juliene Helbert" userId="7ddb7fdb-4013-4769-a33c-1f48c39384a9" providerId="ADAL" clId="{8F4354CA-56DD-43C1-A9D1-11B6E8FF2231}" dt="2022-12-05T11:53:20.548" v="36" actId="478"/>
          <ac:spMkLst>
            <pc:docMk/>
            <pc:sldMk cId="2228489212" sldId="366"/>
            <ac:spMk id="13" creationId="{420179F0-040B-598F-1EA1-E472CC0ACD19}"/>
          </ac:spMkLst>
        </pc:spChg>
        <pc:picChg chg="del">
          <ac:chgData name="Juliene Helbert" userId="7ddb7fdb-4013-4769-a33c-1f48c39384a9" providerId="ADAL" clId="{8F4354CA-56DD-43C1-A9D1-11B6E8FF2231}" dt="2022-12-05T11:53:17.332" v="35" actId="478"/>
          <ac:picMkLst>
            <pc:docMk/>
            <pc:sldMk cId="2228489212" sldId="366"/>
            <ac:picMk id="12" creationId="{A33662FF-4E5E-EE8C-70A1-F67644BD486A}"/>
          </ac:picMkLst>
        </pc:picChg>
        <pc:picChg chg="add del mod">
          <ac:chgData name="Juliene Helbert" userId="7ddb7fdb-4013-4769-a33c-1f48c39384a9" providerId="ADAL" clId="{8F4354CA-56DD-43C1-A9D1-11B6E8FF2231}" dt="2022-12-05T11:51:46.270" v="28" actId="478"/>
          <ac:picMkLst>
            <pc:docMk/>
            <pc:sldMk cId="2228489212" sldId="366"/>
            <ac:picMk id="14" creationId="{25B2D802-69C8-479F-74C2-11B0CBA1A73C}"/>
          </ac:picMkLst>
        </pc:picChg>
        <pc:picChg chg="add mod">
          <ac:chgData name="Juliene Helbert" userId="7ddb7fdb-4013-4769-a33c-1f48c39384a9" providerId="ADAL" clId="{8F4354CA-56DD-43C1-A9D1-11B6E8FF2231}" dt="2022-12-05T11:53:29.007" v="39" actId="1076"/>
          <ac:picMkLst>
            <pc:docMk/>
            <pc:sldMk cId="2228489212" sldId="366"/>
            <ac:picMk id="16" creationId="{70F8DC83-A0DA-5707-226A-19C83BA5D997}"/>
          </ac:picMkLst>
        </pc:picChg>
      </pc:sldChg>
      <pc:sldChg chg="modSp mod">
        <pc:chgData name="Juliene Helbert" userId="7ddb7fdb-4013-4769-a33c-1f48c39384a9" providerId="ADAL" clId="{8F4354CA-56DD-43C1-A9D1-11B6E8FF2231}" dt="2022-12-05T11:50:58.764" v="26" actId="1076"/>
        <pc:sldMkLst>
          <pc:docMk/>
          <pc:sldMk cId="171847482" sldId="370"/>
        </pc:sldMkLst>
        <pc:spChg chg="mod">
          <ac:chgData name="Juliene Helbert" userId="7ddb7fdb-4013-4769-a33c-1f48c39384a9" providerId="ADAL" clId="{8F4354CA-56DD-43C1-A9D1-11B6E8FF2231}" dt="2022-12-05T11:50:50.183" v="25" actId="1076"/>
          <ac:spMkLst>
            <pc:docMk/>
            <pc:sldMk cId="171847482" sldId="370"/>
            <ac:spMk id="3" creationId="{974DA7F9-FA5A-6C63-3306-135B21D71212}"/>
          </ac:spMkLst>
        </pc:spChg>
        <pc:graphicFrameChg chg="mod">
          <ac:chgData name="Juliene Helbert" userId="7ddb7fdb-4013-4769-a33c-1f48c39384a9" providerId="ADAL" clId="{8F4354CA-56DD-43C1-A9D1-11B6E8FF2231}" dt="2022-12-05T11:50:58.764" v="26" actId="1076"/>
          <ac:graphicFrameMkLst>
            <pc:docMk/>
            <pc:sldMk cId="171847482" sldId="370"/>
            <ac:graphicFrameMk id="19" creationId="{EEEF30C7-3D68-5699-79C3-6C58238C467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24EAF-74C6-4DA6-89A1-28AC1DD6FD24}" type="doc">
      <dgm:prSet loTypeId="urn:microsoft.com/office/officeart/2005/8/layout/default" loCatId="list" qsTypeId="urn:microsoft.com/office/officeart/2005/8/quickstyle/3d4" qsCatId="3D" csTypeId="urn:microsoft.com/office/officeart/2005/8/colors/accent0_1" csCatId="mainScheme" phldr="1"/>
      <dgm:spPr/>
      <dgm:t>
        <a:bodyPr/>
        <a:lstStyle/>
        <a:p>
          <a:endParaRPr lang="en-US"/>
        </a:p>
      </dgm:t>
    </dgm:pt>
    <dgm:pt modelId="{F3786526-B7A2-42C8-9350-F662BD90C7AA}">
      <dgm:prSet/>
      <dgm:spPr/>
      <dgm:t>
        <a:bodyPr/>
        <a:lstStyle/>
        <a:p>
          <a:r>
            <a:rPr lang="en-GB"/>
            <a:t>Green Tallaght Stadium</a:t>
          </a:r>
          <a:endParaRPr lang="en-US"/>
        </a:p>
      </dgm:t>
    </dgm:pt>
    <dgm:pt modelId="{F681AF8E-DB42-4748-89F8-FB4FB2C40F97}" type="parTrans" cxnId="{F35B1C65-F322-42ED-8A35-2FDEA70797A9}">
      <dgm:prSet/>
      <dgm:spPr/>
      <dgm:t>
        <a:bodyPr/>
        <a:lstStyle/>
        <a:p>
          <a:endParaRPr lang="en-US"/>
        </a:p>
      </dgm:t>
    </dgm:pt>
    <dgm:pt modelId="{5B65E609-3AC9-4E19-8321-A00EB2F7DCCC}" type="sibTrans" cxnId="{F35B1C65-F322-42ED-8A35-2FDEA70797A9}">
      <dgm:prSet/>
      <dgm:spPr/>
      <dgm:t>
        <a:bodyPr/>
        <a:lstStyle/>
        <a:p>
          <a:endParaRPr lang="en-US"/>
        </a:p>
      </dgm:t>
    </dgm:pt>
    <dgm:pt modelId="{2D3C698B-9ACC-4780-BFEF-327F9026E9AA}">
      <dgm:prSet/>
      <dgm:spPr/>
      <dgm:t>
        <a:bodyPr/>
        <a:lstStyle/>
        <a:p>
          <a:r>
            <a:rPr lang="en-GB"/>
            <a:t>Progression of the DeliveREE</a:t>
          </a:r>
          <a:endParaRPr lang="en-US"/>
        </a:p>
      </dgm:t>
    </dgm:pt>
    <dgm:pt modelId="{13B2AD8C-3CEC-4D7D-80A3-28EE3BCCF8AC}" type="parTrans" cxnId="{C7839C2F-B3AA-4980-9587-3CA5214A4000}">
      <dgm:prSet/>
      <dgm:spPr/>
      <dgm:t>
        <a:bodyPr/>
        <a:lstStyle/>
        <a:p>
          <a:endParaRPr lang="en-US"/>
        </a:p>
      </dgm:t>
    </dgm:pt>
    <dgm:pt modelId="{57769039-54BE-4512-97C1-D2FC93207E8B}" type="sibTrans" cxnId="{C7839C2F-B3AA-4980-9587-3CA5214A4000}">
      <dgm:prSet/>
      <dgm:spPr/>
      <dgm:t>
        <a:bodyPr/>
        <a:lstStyle/>
        <a:p>
          <a:endParaRPr lang="en-US"/>
        </a:p>
      </dgm:t>
    </dgm:pt>
    <dgm:pt modelId="{33E06803-FA6A-49CA-ADE9-0D0D79C2DC14}">
      <dgm:prSet/>
      <dgm:spPr/>
      <dgm:t>
        <a:bodyPr/>
        <a:lstStyle/>
        <a:p>
          <a:r>
            <a:rPr lang="en-GB"/>
            <a:t>Procure Energy Audits on County Hall, Clondalkin Office</a:t>
          </a:r>
          <a:endParaRPr lang="en-US"/>
        </a:p>
      </dgm:t>
    </dgm:pt>
    <dgm:pt modelId="{254ED930-BCD5-4105-859F-25421CB57E00}" type="parTrans" cxnId="{E1F0B1E9-20C1-439C-B837-C5A6026BCB15}">
      <dgm:prSet/>
      <dgm:spPr/>
      <dgm:t>
        <a:bodyPr/>
        <a:lstStyle/>
        <a:p>
          <a:endParaRPr lang="en-US"/>
        </a:p>
      </dgm:t>
    </dgm:pt>
    <dgm:pt modelId="{E91BADCA-E6F5-48C7-9115-3BFB6732739D}" type="sibTrans" cxnId="{E1F0B1E9-20C1-439C-B837-C5A6026BCB15}">
      <dgm:prSet/>
      <dgm:spPr/>
      <dgm:t>
        <a:bodyPr/>
        <a:lstStyle/>
        <a:p>
          <a:endParaRPr lang="en-US"/>
        </a:p>
      </dgm:t>
    </dgm:pt>
    <dgm:pt modelId="{802F46C6-A157-4389-A67C-5DDAB37D49F2}">
      <dgm:prSet/>
      <dgm:spPr/>
      <dgm:t>
        <a:bodyPr/>
        <a:lstStyle/>
        <a:p>
          <a:r>
            <a:rPr lang="en-GB"/>
            <a:t>Implementation Plans for Clondalkin and Tallaght Decarbonising Zones</a:t>
          </a:r>
          <a:endParaRPr lang="en-US"/>
        </a:p>
      </dgm:t>
    </dgm:pt>
    <dgm:pt modelId="{1F035B66-EA28-4A11-B857-E5C978110EC2}" type="parTrans" cxnId="{87B4C630-B4B2-425D-ACB7-5A4C34B4048C}">
      <dgm:prSet/>
      <dgm:spPr/>
      <dgm:t>
        <a:bodyPr/>
        <a:lstStyle/>
        <a:p>
          <a:endParaRPr lang="en-US"/>
        </a:p>
      </dgm:t>
    </dgm:pt>
    <dgm:pt modelId="{4C7C1586-DE02-43AA-AD2C-7FE197FC836D}" type="sibTrans" cxnId="{87B4C630-B4B2-425D-ACB7-5A4C34B4048C}">
      <dgm:prSet/>
      <dgm:spPr/>
      <dgm:t>
        <a:bodyPr/>
        <a:lstStyle/>
        <a:p>
          <a:endParaRPr lang="en-US"/>
        </a:p>
      </dgm:t>
    </dgm:pt>
    <dgm:pt modelId="{B2FCE876-3D57-4682-978B-4B709CCC2F4F}">
      <dgm:prSet/>
      <dgm:spPr/>
      <dgm:t>
        <a:bodyPr/>
        <a:lstStyle/>
        <a:p>
          <a:r>
            <a:rPr lang="en-GB"/>
            <a:t>Align Objectives of Clondalkin Decarbonising Zones with LAP</a:t>
          </a:r>
          <a:endParaRPr lang="en-US"/>
        </a:p>
      </dgm:t>
    </dgm:pt>
    <dgm:pt modelId="{962E0AAB-2300-4BDE-BDEF-353DA0D1F640}" type="parTrans" cxnId="{EABA796F-9E62-427A-97DE-2D11BE95C5E8}">
      <dgm:prSet/>
      <dgm:spPr/>
      <dgm:t>
        <a:bodyPr/>
        <a:lstStyle/>
        <a:p>
          <a:endParaRPr lang="en-US"/>
        </a:p>
      </dgm:t>
    </dgm:pt>
    <dgm:pt modelId="{5BCB66B0-7175-46C1-8DEE-7800526B4FF8}" type="sibTrans" cxnId="{EABA796F-9E62-427A-97DE-2D11BE95C5E8}">
      <dgm:prSet/>
      <dgm:spPr/>
      <dgm:t>
        <a:bodyPr/>
        <a:lstStyle/>
        <a:p>
          <a:endParaRPr lang="en-US"/>
        </a:p>
      </dgm:t>
    </dgm:pt>
    <dgm:pt modelId="{BF11BC7A-3886-47F0-A344-5B83EDFBACAA}">
      <dgm:prSet/>
      <dgm:spPr/>
      <dgm:t>
        <a:bodyPr/>
        <a:lstStyle/>
        <a:p>
          <a:r>
            <a:rPr lang="en-GB"/>
            <a:t>Dublin Regional Air Quality Plan</a:t>
          </a:r>
          <a:endParaRPr lang="en-US"/>
        </a:p>
      </dgm:t>
    </dgm:pt>
    <dgm:pt modelId="{1E65D901-E919-4FAF-8117-DA1B931F0FEE}" type="parTrans" cxnId="{BD680C9E-F6FC-4BE6-80B9-758A7DADFAA1}">
      <dgm:prSet/>
      <dgm:spPr/>
      <dgm:t>
        <a:bodyPr/>
        <a:lstStyle/>
        <a:p>
          <a:endParaRPr lang="en-US"/>
        </a:p>
      </dgm:t>
    </dgm:pt>
    <dgm:pt modelId="{D17FA32C-501E-452D-BF6D-13B2BE843D4B}" type="sibTrans" cxnId="{BD680C9E-F6FC-4BE6-80B9-758A7DADFAA1}">
      <dgm:prSet/>
      <dgm:spPr/>
      <dgm:t>
        <a:bodyPr/>
        <a:lstStyle/>
        <a:p>
          <a:endParaRPr lang="en-US"/>
        </a:p>
      </dgm:t>
    </dgm:pt>
    <dgm:pt modelId="{387E9ABC-BB87-40CC-AE5B-9D1DC6AD637B}">
      <dgm:prSet/>
      <dgm:spPr/>
      <dgm:t>
        <a:bodyPr/>
        <a:lstStyle/>
        <a:p>
          <a:r>
            <a:rPr lang="en-GB"/>
            <a:t>Interim Urban Traffic Related Air Pollution (UTRAP) Report</a:t>
          </a:r>
          <a:endParaRPr lang="en-US"/>
        </a:p>
      </dgm:t>
    </dgm:pt>
    <dgm:pt modelId="{87802DA6-0C73-4362-96B4-6582A597C70B}" type="parTrans" cxnId="{097F3F11-4FED-4FFA-AB26-60018859D72A}">
      <dgm:prSet/>
      <dgm:spPr/>
      <dgm:t>
        <a:bodyPr/>
        <a:lstStyle/>
        <a:p>
          <a:endParaRPr lang="en-US"/>
        </a:p>
      </dgm:t>
    </dgm:pt>
    <dgm:pt modelId="{854E38A8-BE29-48F2-AC2B-D6B25B123279}" type="sibTrans" cxnId="{097F3F11-4FED-4FFA-AB26-60018859D72A}">
      <dgm:prSet/>
      <dgm:spPr/>
      <dgm:t>
        <a:bodyPr/>
        <a:lstStyle/>
        <a:p>
          <a:endParaRPr lang="en-US"/>
        </a:p>
      </dgm:t>
    </dgm:pt>
    <dgm:pt modelId="{8A580041-F17E-40B2-895A-C2F61C4DA3C1}">
      <dgm:prSet/>
      <dgm:spPr/>
      <dgm:t>
        <a:bodyPr/>
        <a:lstStyle/>
        <a:p>
          <a:r>
            <a:rPr lang="en-GB"/>
            <a:t>Participate in Clean Air Together pilot project</a:t>
          </a:r>
          <a:endParaRPr lang="en-US"/>
        </a:p>
      </dgm:t>
    </dgm:pt>
    <dgm:pt modelId="{29BB99DC-DE29-4410-B64C-805E83B87051}" type="parTrans" cxnId="{28107390-035D-4DD1-9B4E-C172BCECA3E5}">
      <dgm:prSet/>
      <dgm:spPr/>
      <dgm:t>
        <a:bodyPr/>
        <a:lstStyle/>
        <a:p>
          <a:endParaRPr lang="en-US"/>
        </a:p>
      </dgm:t>
    </dgm:pt>
    <dgm:pt modelId="{26781FD9-1E15-46EF-B841-B8FF4AC15610}" type="sibTrans" cxnId="{28107390-035D-4DD1-9B4E-C172BCECA3E5}">
      <dgm:prSet/>
      <dgm:spPr/>
      <dgm:t>
        <a:bodyPr/>
        <a:lstStyle/>
        <a:p>
          <a:endParaRPr lang="en-US"/>
        </a:p>
      </dgm:t>
    </dgm:pt>
    <dgm:pt modelId="{81867CAA-89D5-475E-8883-01C738F55704}">
      <dgm:prSet/>
      <dgm:spPr/>
      <dgm:t>
        <a:bodyPr/>
        <a:lstStyle/>
        <a:p>
          <a:r>
            <a:rPr lang="en-GB"/>
            <a:t>Support School Streets projects (Safe Routes to Schools)</a:t>
          </a:r>
          <a:endParaRPr lang="en-US"/>
        </a:p>
      </dgm:t>
    </dgm:pt>
    <dgm:pt modelId="{6879D740-8A7B-4721-A550-06CAA6ED464E}" type="parTrans" cxnId="{7C22B253-BEEC-46E5-8C5E-225D89D030BE}">
      <dgm:prSet/>
      <dgm:spPr/>
      <dgm:t>
        <a:bodyPr/>
        <a:lstStyle/>
        <a:p>
          <a:endParaRPr lang="en-US"/>
        </a:p>
      </dgm:t>
    </dgm:pt>
    <dgm:pt modelId="{4E536DFD-E5A2-49E1-B993-E7C2C9007FDD}" type="sibTrans" cxnId="{7C22B253-BEEC-46E5-8C5E-225D89D030BE}">
      <dgm:prSet/>
      <dgm:spPr/>
      <dgm:t>
        <a:bodyPr/>
        <a:lstStyle/>
        <a:p>
          <a:endParaRPr lang="en-US"/>
        </a:p>
      </dgm:t>
    </dgm:pt>
    <dgm:pt modelId="{76B847C5-7638-4277-92E0-3B26349A4C90}">
      <dgm:prSet/>
      <dgm:spPr/>
      <dgm:t>
        <a:bodyPr/>
        <a:lstStyle/>
        <a:p>
          <a:r>
            <a:rPr lang="en-GB"/>
            <a:t>Support WeCount/I-Change Air quality monitoring project</a:t>
          </a:r>
          <a:endParaRPr lang="en-US"/>
        </a:p>
      </dgm:t>
    </dgm:pt>
    <dgm:pt modelId="{3CCEBD15-445D-4F7D-980B-D73E07FF4C42}" type="parTrans" cxnId="{E6B9B340-1757-4E04-9405-57B5BAAADB5D}">
      <dgm:prSet/>
      <dgm:spPr/>
      <dgm:t>
        <a:bodyPr/>
        <a:lstStyle/>
        <a:p>
          <a:endParaRPr lang="en-US"/>
        </a:p>
      </dgm:t>
    </dgm:pt>
    <dgm:pt modelId="{392CB6D9-091A-46DE-B1C3-20BACA523C56}" type="sibTrans" cxnId="{E6B9B340-1757-4E04-9405-57B5BAAADB5D}">
      <dgm:prSet/>
      <dgm:spPr/>
      <dgm:t>
        <a:bodyPr/>
        <a:lstStyle/>
        <a:p>
          <a:endParaRPr lang="en-US"/>
        </a:p>
      </dgm:t>
    </dgm:pt>
    <dgm:pt modelId="{34CB2C2D-EC0A-4A48-BCA9-D91054B481A7}">
      <dgm:prSet/>
      <dgm:spPr/>
      <dgm:t>
        <a:bodyPr/>
        <a:lstStyle/>
        <a:p>
          <a:r>
            <a:rPr lang="en-GB"/>
            <a:t>Support South Dublin Sports Partnership on community active travel projects</a:t>
          </a:r>
          <a:endParaRPr lang="en-US"/>
        </a:p>
      </dgm:t>
    </dgm:pt>
    <dgm:pt modelId="{7571892D-6A81-4467-A805-48BECED2E6DA}" type="parTrans" cxnId="{2767DBD0-131B-48B9-BE34-9CF483A24AD4}">
      <dgm:prSet/>
      <dgm:spPr/>
      <dgm:t>
        <a:bodyPr/>
        <a:lstStyle/>
        <a:p>
          <a:endParaRPr lang="en-US"/>
        </a:p>
      </dgm:t>
    </dgm:pt>
    <dgm:pt modelId="{8E91B942-55A0-438B-B592-3ACA5FA89E04}" type="sibTrans" cxnId="{2767DBD0-131B-48B9-BE34-9CF483A24AD4}">
      <dgm:prSet/>
      <dgm:spPr/>
      <dgm:t>
        <a:bodyPr/>
        <a:lstStyle/>
        <a:p>
          <a:endParaRPr lang="en-US"/>
        </a:p>
      </dgm:t>
    </dgm:pt>
    <dgm:pt modelId="{F95C3B3B-E919-401C-8CAB-A5082E9345DD}">
      <dgm:prSet/>
      <dgm:spPr/>
      <dgm:t>
        <a:bodyPr/>
        <a:lstStyle/>
        <a:p>
          <a:r>
            <a:rPr lang="en-GB"/>
            <a:t>Include/Support active travel options for travelling for Work </a:t>
          </a:r>
          <a:endParaRPr lang="en-US"/>
        </a:p>
      </dgm:t>
    </dgm:pt>
    <dgm:pt modelId="{3EBE76F0-EA4C-4969-BB87-64B4E49B09D1}" type="parTrans" cxnId="{15C14D59-8570-4032-BF7A-8FF3B6F7C386}">
      <dgm:prSet/>
      <dgm:spPr/>
      <dgm:t>
        <a:bodyPr/>
        <a:lstStyle/>
        <a:p>
          <a:endParaRPr lang="en-US"/>
        </a:p>
      </dgm:t>
    </dgm:pt>
    <dgm:pt modelId="{B8066404-C2CB-46E5-921B-0D21AC472F90}" type="sibTrans" cxnId="{15C14D59-8570-4032-BF7A-8FF3B6F7C386}">
      <dgm:prSet/>
      <dgm:spPr/>
      <dgm:t>
        <a:bodyPr/>
        <a:lstStyle/>
        <a:p>
          <a:endParaRPr lang="en-US"/>
        </a:p>
      </dgm:t>
    </dgm:pt>
    <dgm:pt modelId="{76355312-C35D-4B23-8FB4-E7E732ED1D9A}">
      <dgm:prSet/>
      <dgm:spPr/>
      <dgm:t>
        <a:bodyPr/>
        <a:lstStyle/>
        <a:p>
          <a:r>
            <a:rPr lang="en-GB"/>
            <a:t>Implement actions from the Biodiversity Action Plan</a:t>
          </a:r>
          <a:endParaRPr lang="en-US"/>
        </a:p>
      </dgm:t>
    </dgm:pt>
    <dgm:pt modelId="{F71E755C-BEBD-43B4-BB7A-941394A2DB82}" type="parTrans" cxnId="{3D2C0E61-E753-4BE9-95D8-A52C988A200E}">
      <dgm:prSet/>
      <dgm:spPr/>
      <dgm:t>
        <a:bodyPr/>
        <a:lstStyle/>
        <a:p>
          <a:endParaRPr lang="en-US"/>
        </a:p>
      </dgm:t>
    </dgm:pt>
    <dgm:pt modelId="{E705B1C4-5B0B-4FDA-987F-A1994A75CC9A}" type="sibTrans" cxnId="{3D2C0E61-E753-4BE9-95D8-A52C988A200E}">
      <dgm:prSet/>
      <dgm:spPr/>
      <dgm:t>
        <a:bodyPr/>
        <a:lstStyle/>
        <a:p>
          <a:endParaRPr lang="en-US"/>
        </a:p>
      </dgm:t>
    </dgm:pt>
    <dgm:pt modelId="{9228297E-5869-47C3-B727-F0A5146C3985}">
      <dgm:prSet/>
      <dgm:spPr/>
      <dgm:t>
        <a:bodyPr/>
        <a:lstStyle/>
        <a:p>
          <a:r>
            <a:rPr lang="en-GB" b="0" i="0" dirty="0"/>
            <a:t>Carry out wetland surveys of lakes and ponds in South Dublin</a:t>
          </a:r>
          <a:endParaRPr lang="en-US" dirty="0"/>
        </a:p>
      </dgm:t>
    </dgm:pt>
    <dgm:pt modelId="{2980928F-A67A-4F0C-B57D-3ECE02E20264}" type="parTrans" cxnId="{E36C6E23-9C63-4F53-8F24-24B6BED67C76}">
      <dgm:prSet/>
      <dgm:spPr/>
      <dgm:t>
        <a:bodyPr/>
        <a:lstStyle/>
        <a:p>
          <a:endParaRPr lang="en-US"/>
        </a:p>
      </dgm:t>
    </dgm:pt>
    <dgm:pt modelId="{84639F20-E379-4FED-8CEB-044E71717E42}" type="sibTrans" cxnId="{E36C6E23-9C63-4F53-8F24-24B6BED67C76}">
      <dgm:prSet/>
      <dgm:spPr/>
      <dgm:t>
        <a:bodyPr/>
        <a:lstStyle/>
        <a:p>
          <a:endParaRPr lang="en-US"/>
        </a:p>
      </dgm:t>
    </dgm:pt>
    <dgm:pt modelId="{9F0DD770-0284-46FB-A50E-BDB2FD46B2A3}">
      <dgm:prSet/>
      <dgm:spPr/>
      <dgm:t>
        <a:bodyPr/>
        <a:lstStyle/>
        <a:p>
          <a:r>
            <a:rPr lang="en-GB"/>
            <a:t>Investigate sustainable solutions to the management of grass cuttings</a:t>
          </a:r>
          <a:endParaRPr lang="en-US"/>
        </a:p>
      </dgm:t>
    </dgm:pt>
    <dgm:pt modelId="{BDC729D6-4F9B-497B-A19F-DAAD8FCE5CAD}" type="parTrans" cxnId="{2DC865ED-A1AF-4DDB-8AF3-672DD0B5DCC2}">
      <dgm:prSet/>
      <dgm:spPr/>
      <dgm:t>
        <a:bodyPr/>
        <a:lstStyle/>
        <a:p>
          <a:endParaRPr lang="en-US"/>
        </a:p>
      </dgm:t>
    </dgm:pt>
    <dgm:pt modelId="{FB14BE80-8FC5-4507-B6E4-EBED40D78C62}" type="sibTrans" cxnId="{2DC865ED-A1AF-4DDB-8AF3-672DD0B5DCC2}">
      <dgm:prSet/>
      <dgm:spPr/>
      <dgm:t>
        <a:bodyPr/>
        <a:lstStyle/>
        <a:p>
          <a:endParaRPr lang="en-US"/>
        </a:p>
      </dgm:t>
    </dgm:pt>
    <dgm:pt modelId="{0C7B0125-2B4B-4088-86EE-C39934DDC9F1}">
      <dgm:prSet/>
      <dgm:spPr/>
      <dgm:t>
        <a:bodyPr/>
        <a:lstStyle/>
        <a:p>
          <a:r>
            <a:rPr lang="en-GB"/>
            <a:t>Investigate option to replace fossil fuelled hand tools with battery powered alternatives</a:t>
          </a:r>
          <a:endParaRPr lang="en-US"/>
        </a:p>
      </dgm:t>
    </dgm:pt>
    <dgm:pt modelId="{163CB53B-1926-4A05-A8DD-515874B3860F}" type="parTrans" cxnId="{E9B8E9D5-377B-495A-B20E-048970365074}">
      <dgm:prSet/>
      <dgm:spPr/>
      <dgm:t>
        <a:bodyPr/>
        <a:lstStyle/>
        <a:p>
          <a:endParaRPr lang="en-US"/>
        </a:p>
      </dgm:t>
    </dgm:pt>
    <dgm:pt modelId="{6AA0C81F-D135-43C0-AC49-D19BE315CBAF}" type="sibTrans" cxnId="{E9B8E9D5-377B-495A-B20E-048970365074}">
      <dgm:prSet/>
      <dgm:spPr/>
      <dgm:t>
        <a:bodyPr/>
        <a:lstStyle/>
        <a:p>
          <a:endParaRPr lang="en-US"/>
        </a:p>
      </dgm:t>
    </dgm:pt>
    <dgm:pt modelId="{A7F386D7-1FF8-4668-87F4-3F78B3E872C8}">
      <dgm:prSet/>
      <dgm:spPr/>
      <dgm:t>
        <a:bodyPr/>
        <a:lstStyle/>
        <a:p>
          <a:r>
            <a:rPr lang="en-GB" b="0" i="0"/>
            <a:t>Provide Climate Awareness training for all staff</a:t>
          </a:r>
          <a:endParaRPr lang="en-US"/>
        </a:p>
      </dgm:t>
    </dgm:pt>
    <dgm:pt modelId="{D4EC637E-7F37-4AEE-B79F-91590D4F633F}" type="parTrans" cxnId="{B1E0E0B6-CF55-4D0D-8228-9947FD6801D6}">
      <dgm:prSet/>
      <dgm:spPr/>
      <dgm:t>
        <a:bodyPr/>
        <a:lstStyle/>
        <a:p>
          <a:endParaRPr lang="en-US"/>
        </a:p>
      </dgm:t>
    </dgm:pt>
    <dgm:pt modelId="{6C0A3B47-A756-4A85-BF92-C1D4A5B6302A}" type="sibTrans" cxnId="{B1E0E0B6-CF55-4D0D-8228-9947FD6801D6}">
      <dgm:prSet/>
      <dgm:spPr/>
      <dgm:t>
        <a:bodyPr/>
        <a:lstStyle/>
        <a:p>
          <a:endParaRPr lang="en-US"/>
        </a:p>
      </dgm:t>
    </dgm:pt>
    <dgm:pt modelId="{35ADD08B-55A2-433D-A1C3-FB1432A0F2CE}">
      <dgm:prSet/>
      <dgm:spPr/>
      <dgm:t>
        <a:bodyPr/>
        <a:lstStyle/>
        <a:p>
          <a:r>
            <a:rPr lang="en-GB" b="0" i="0" dirty="0"/>
            <a:t>Establish Green Procurement working group</a:t>
          </a:r>
          <a:endParaRPr lang="en-US" dirty="0"/>
        </a:p>
      </dgm:t>
    </dgm:pt>
    <dgm:pt modelId="{C8E4623D-2514-4CA8-AD91-5803CC695B09}" type="parTrans" cxnId="{F1D3585B-CE45-4A04-B906-0DD40D84CAC1}">
      <dgm:prSet/>
      <dgm:spPr/>
      <dgm:t>
        <a:bodyPr/>
        <a:lstStyle/>
        <a:p>
          <a:endParaRPr lang="en-US"/>
        </a:p>
      </dgm:t>
    </dgm:pt>
    <dgm:pt modelId="{92A2B96A-0083-4515-BC92-58A9BC721C29}" type="sibTrans" cxnId="{F1D3585B-CE45-4A04-B906-0DD40D84CAC1}">
      <dgm:prSet/>
      <dgm:spPr/>
      <dgm:t>
        <a:bodyPr/>
        <a:lstStyle/>
        <a:p>
          <a:endParaRPr lang="en-US"/>
        </a:p>
      </dgm:t>
    </dgm:pt>
    <dgm:pt modelId="{C0D997FE-D8F7-4623-B373-80EBCBE566EB}">
      <dgm:prSet/>
      <dgm:spPr/>
      <dgm:t>
        <a:bodyPr/>
        <a:lstStyle/>
        <a:p>
          <a:r>
            <a:rPr lang="en-GB" dirty="0"/>
            <a:t>Develop SDCC Climate Change website</a:t>
          </a:r>
          <a:endParaRPr lang="en-US" dirty="0"/>
        </a:p>
      </dgm:t>
    </dgm:pt>
    <dgm:pt modelId="{68B2BF81-B910-4208-B45E-8AE14D036DBF}" type="parTrans" cxnId="{4F46FCC3-1312-43F1-AA82-4513C41BFA65}">
      <dgm:prSet/>
      <dgm:spPr/>
      <dgm:t>
        <a:bodyPr/>
        <a:lstStyle/>
        <a:p>
          <a:endParaRPr lang="en-US"/>
        </a:p>
      </dgm:t>
    </dgm:pt>
    <dgm:pt modelId="{F0ECC1C1-3379-48F8-A123-DD7790ED27B2}" type="sibTrans" cxnId="{4F46FCC3-1312-43F1-AA82-4513C41BFA65}">
      <dgm:prSet/>
      <dgm:spPr/>
      <dgm:t>
        <a:bodyPr/>
        <a:lstStyle/>
        <a:p>
          <a:endParaRPr lang="en-US"/>
        </a:p>
      </dgm:t>
    </dgm:pt>
    <dgm:pt modelId="{B3039260-8A85-4EAF-9006-2E6188647F24}">
      <dgm:prSet/>
      <dgm:spPr/>
      <dgm:t>
        <a:bodyPr/>
        <a:lstStyle/>
        <a:p>
          <a:r>
            <a:rPr lang="en-GB" b="0" i="0"/>
            <a:t>Produce Climate Action newsletters</a:t>
          </a:r>
          <a:endParaRPr lang="en-US"/>
        </a:p>
      </dgm:t>
    </dgm:pt>
    <dgm:pt modelId="{7A36BFAA-0CDC-4E66-9024-25CAB724CAA0}" type="parTrans" cxnId="{2A77FAA0-32E1-48B6-9E80-DAFEE5A52924}">
      <dgm:prSet/>
      <dgm:spPr/>
      <dgm:t>
        <a:bodyPr/>
        <a:lstStyle/>
        <a:p>
          <a:endParaRPr lang="en-US"/>
        </a:p>
      </dgm:t>
    </dgm:pt>
    <dgm:pt modelId="{82132655-D7A0-44C3-9872-3A1D061E2077}" type="sibTrans" cxnId="{2A77FAA0-32E1-48B6-9E80-DAFEE5A52924}">
      <dgm:prSet/>
      <dgm:spPr/>
      <dgm:t>
        <a:bodyPr/>
        <a:lstStyle/>
        <a:p>
          <a:endParaRPr lang="en-US"/>
        </a:p>
      </dgm:t>
    </dgm:pt>
    <dgm:pt modelId="{3C184D1B-BE28-4414-95D8-6A59BC43C1DB}">
      <dgm:prSet/>
      <dgm:spPr/>
      <dgm:t>
        <a:bodyPr/>
        <a:lstStyle/>
        <a:p>
          <a:r>
            <a:rPr lang="en-GB" b="0" i="0" dirty="0"/>
            <a:t>Support the SEAI Sustainable Energy Communities project</a:t>
          </a:r>
          <a:endParaRPr lang="en-US" dirty="0"/>
        </a:p>
      </dgm:t>
    </dgm:pt>
    <dgm:pt modelId="{69E7ECFD-E1E5-4B08-B8A0-2FA7FCF36520}" type="parTrans" cxnId="{5D5BB90C-6EA1-4AD3-B7A8-51FCE1EF3F74}">
      <dgm:prSet/>
      <dgm:spPr/>
      <dgm:t>
        <a:bodyPr/>
        <a:lstStyle/>
        <a:p>
          <a:endParaRPr lang="en-US"/>
        </a:p>
      </dgm:t>
    </dgm:pt>
    <dgm:pt modelId="{85D800DF-566F-458C-999D-D3CB7E6FBF84}" type="sibTrans" cxnId="{5D5BB90C-6EA1-4AD3-B7A8-51FCE1EF3F74}">
      <dgm:prSet/>
      <dgm:spPr/>
      <dgm:t>
        <a:bodyPr/>
        <a:lstStyle/>
        <a:p>
          <a:endParaRPr lang="en-US"/>
        </a:p>
      </dgm:t>
    </dgm:pt>
    <dgm:pt modelId="{1E9C8341-314F-4004-9A32-B22E86B2C7F4}">
      <dgm:prSet/>
      <dgm:spPr/>
      <dgm:t>
        <a:bodyPr/>
        <a:lstStyle/>
        <a:p>
          <a:r>
            <a:rPr lang="en-GB" b="0" i="0"/>
            <a:t>Support GAA Green Clubs project</a:t>
          </a:r>
          <a:endParaRPr lang="en-US"/>
        </a:p>
      </dgm:t>
    </dgm:pt>
    <dgm:pt modelId="{744DA0C1-752C-4E5A-9F85-A5A8E02697E6}" type="parTrans" cxnId="{C136DEF1-BB4A-4B14-A458-2E650A22146F}">
      <dgm:prSet/>
      <dgm:spPr/>
      <dgm:t>
        <a:bodyPr/>
        <a:lstStyle/>
        <a:p>
          <a:endParaRPr lang="en-US"/>
        </a:p>
      </dgm:t>
    </dgm:pt>
    <dgm:pt modelId="{DBDBD01A-F2C5-4F08-9E79-948A823E7CED}" type="sibTrans" cxnId="{C136DEF1-BB4A-4B14-A458-2E650A22146F}">
      <dgm:prSet/>
      <dgm:spPr/>
      <dgm:t>
        <a:bodyPr/>
        <a:lstStyle/>
        <a:p>
          <a:endParaRPr lang="en-US"/>
        </a:p>
      </dgm:t>
    </dgm:pt>
    <dgm:pt modelId="{1E8D9BEE-98CA-4206-BF5E-CB864F6C872E}">
      <dgm:prSet/>
      <dgm:spPr/>
      <dgm:t>
        <a:bodyPr/>
        <a:lstStyle/>
        <a:p>
          <a:r>
            <a:rPr lang="en-GB" b="0" i="0" dirty="0"/>
            <a:t>Support/Participate with DLAs Climate Action Awareness Campaign Climate Action Week</a:t>
          </a:r>
          <a:endParaRPr lang="en-US" dirty="0"/>
        </a:p>
      </dgm:t>
    </dgm:pt>
    <dgm:pt modelId="{B95F965F-7FB3-4D76-A5E7-8394D6105425}" type="parTrans" cxnId="{017A2511-13AB-46BB-847B-9F6F0CE1D651}">
      <dgm:prSet/>
      <dgm:spPr/>
      <dgm:t>
        <a:bodyPr/>
        <a:lstStyle/>
        <a:p>
          <a:endParaRPr lang="en-US"/>
        </a:p>
      </dgm:t>
    </dgm:pt>
    <dgm:pt modelId="{79E17581-B3BB-4215-95FC-2BEE929084EE}" type="sibTrans" cxnId="{017A2511-13AB-46BB-847B-9F6F0CE1D651}">
      <dgm:prSet/>
      <dgm:spPr/>
      <dgm:t>
        <a:bodyPr/>
        <a:lstStyle/>
        <a:p>
          <a:endParaRPr lang="en-US"/>
        </a:p>
      </dgm:t>
    </dgm:pt>
    <dgm:pt modelId="{305E69A5-B3B7-4C3A-882B-80D2AC0CE269}">
      <dgm:prSet/>
      <dgm:spPr/>
      <dgm:t>
        <a:bodyPr/>
        <a:lstStyle/>
        <a:p>
          <a:r>
            <a:rPr lang="en-GB" b="0" i="0" dirty="0"/>
            <a:t>Support local schools and universities on Climate Change awareness projects and studies</a:t>
          </a:r>
          <a:endParaRPr lang="en-US" dirty="0"/>
        </a:p>
      </dgm:t>
    </dgm:pt>
    <dgm:pt modelId="{9BE265A0-D340-4FB7-85B6-8313994E2899}" type="parTrans" cxnId="{E56B32C5-8CD8-481C-BB2C-6EADB7B3E73F}">
      <dgm:prSet/>
      <dgm:spPr/>
      <dgm:t>
        <a:bodyPr/>
        <a:lstStyle/>
        <a:p>
          <a:endParaRPr lang="en-US"/>
        </a:p>
      </dgm:t>
    </dgm:pt>
    <dgm:pt modelId="{2F9A688F-E67D-4526-A5A3-7CC85AE7BAEF}" type="sibTrans" cxnId="{E56B32C5-8CD8-481C-BB2C-6EADB7B3E73F}">
      <dgm:prSet/>
      <dgm:spPr/>
      <dgm:t>
        <a:bodyPr/>
        <a:lstStyle/>
        <a:p>
          <a:endParaRPr lang="en-US"/>
        </a:p>
      </dgm:t>
    </dgm:pt>
    <dgm:pt modelId="{01CECED8-A3E3-4F6D-9E52-4726272C3B48}" type="pres">
      <dgm:prSet presAssocID="{41D24EAF-74C6-4DA6-89A1-28AC1DD6FD24}" presName="diagram" presStyleCnt="0">
        <dgm:presLayoutVars>
          <dgm:dir/>
          <dgm:resizeHandles val="exact"/>
        </dgm:presLayoutVars>
      </dgm:prSet>
      <dgm:spPr/>
    </dgm:pt>
    <dgm:pt modelId="{AF448CB7-3FC9-469B-B9B8-81F421D81A1C}" type="pres">
      <dgm:prSet presAssocID="{F3786526-B7A2-42C8-9350-F662BD90C7AA}" presName="node" presStyleLbl="node1" presStyleIdx="0" presStyleCnt="24">
        <dgm:presLayoutVars>
          <dgm:bulletEnabled val="1"/>
        </dgm:presLayoutVars>
      </dgm:prSet>
      <dgm:spPr/>
    </dgm:pt>
    <dgm:pt modelId="{F0AD748C-56D2-41AB-8A6C-F4524CBC7CCC}" type="pres">
      <dgm:prSet presAssocID="{5B65E609-3AC9-4E19-8321-A00EB2F7DCCC}" presName="sibTrans" presStyleCnt="0"/>
      <dgm:spPr/>
    </dgm:pt>
    <dgm:pt modelId="{3C44B0C6-DF46-4E63-98F2-9E7ED5FEF4A1}" type="pres">
      <dgm:prSet presAssocID="{2D3C698B-9ACC-4780-BFEF-327F9026E9AA}" presName="node" presStyleLbl="node1" presStyleIdx="1" presStyleCnt="24">
        <dgm:presLayoutVars>
          <dgm:bulletEnabled val="1"/>
        </dgm:presLayoutVars>
      </dgm:prSet>
      <dgm:spPr/>
    </dgm:pt>
    <dgm:pt modelId="{DC0B7FB5-5B4B-46C2-BEFE-2CA8319289C9}" type="pres">
      <dgm:prSet presAssocID="{57769039-54BE-4512-97C1-D2FC93207E8B}" presName="sibTrans" presStyleCnt="0"/>
      <dgm:spPr/>
    </dgm:pt>
    <dgm:pt modelId="{2AC9992C-22E8-446E-BF3E-764B8A1F89E4}" type="pres">
      <dgm:prSet presAssocID="{33E06803-FA6A-49CA-ADE9-0D0D79C2DC14}" presName="node" presStyleLbl="node1" presStyleIdx="2" presStyleCnt="24">
        <dgm:presLayoutVars>
          <dgm:bulletEnabled val="1"/>
        </dgm:presLayoutVars>
      </dgm:prSet>
      <dgm:spPr/>
    </dgm:pt>
    <dgm:pt modelId="{8F0D321E-F60F-4C50-AA58-65C47A9CD12D}" type="pres">
      <dgm:prSet presAssocID="{E91BADCA-E6F5-48C7-9115-3BFB6732739D}" presName="sibTrans" presStyleCnt="0"/>
      <dgm:spPr/>
    </dgm:pt>
    <dgm:pt modelId="{10A82DCA-DB5B-430E-BBF7-5854F4326574}" type="pres">
      <dgm:prSet presAssocID="{802F46C6-A157-4389-A67C-5DDAB37D49F2}" presName="node" presStyleLbl="node1" presStyleIdx="3" presStyleCnt="24" custLinFactNeighborX="-1817" custLinFactNeighborY="-1001">
        <dgm:presLayoutVars>
          <dgm:bulletEnabled val="1"/>
        </dgm:presLayoutVars>
      </dgm:prSet>
      <dgm:spPr/>
    </dgm:pt>
    <dgm:pt modelId="{4E082524-0D22-4AED-9464-BBCDDA2DBC69}" type="pres">
      <dgm:prSet presAssocID="{4C7C1586-DE02-43AA-AD2C-7FE197FC836D}" presName="sibTrans" presStyleCnt="0"/>
      <dgm:spPr/>
    </dgm:pt>
    <dgm:pt modelId="{7040C647-F431-46C2-82A6-EBA697E093BE}" type="pres">
      <dgm:prSet presAssocID="{B2FCE876-3D57-4682-978B-4B709CCC2F4F}" presName="node" presStyleLbl="node1" presStyleIdx="4" presStyleCnt="24">
        <dgm:presLayoutVars>
          <dgm:bulletEnabled val="1"/>
        </dgm:presLayoutVars>
      </dgm:prSet>
      <dgm:spPr/>
    </dgm:pt>
    <dgm:pt modelId="{BEDD7550-34D9-4CDB-AFD3-86C36227AE6C}" type="pres">
      <dgm:prSet presAssocID="{5BCB66B0-7175-46C1-8DEE-7800526B4FF8}" presName="sibTrans" presStyleCnt="0"/>
      <dgm:spPr/>
    </dgm:pt>
    <dgm:pt modelId="{FBA3431F-4434-4571-A122-E4BEBCE34BC9}" type="pres">
      <dgm:prSet presAssocID="{BF11BC7A-3886-47F0-A344-5B83EDFBACAA}" presName="node" presStyleLbl="node1" presStyleIdx="5" presStyleCnt="24">
        <dgm:presLayoutVars>
          <dgm:bulletEnabled val="1"/>
        </dgm:presLayoutVars>
      </dgm:prSet>
      <dgm:spPr/>
    </dgm:pt>
    <dgm:pt modelId="{6B9B3701-DC0D-4A23-8A81-D267809B10F6}" type="pres">
      <dgm:prSet presAssocID="{D17FA32C-501E-452D-BF6D-13B2BE843D4B}" presName="sibTrans" presStyleCnt="0"/>
      <dgm:spPr/>
    </dgm:pt>
    <dgm:pt modelId="{9C8B1F26-2F1E-4BE2-BAE5-47B370F7116B}" type="pres">
      <dgm:prSet presAssocID="{387E9ABC-BB87-40CC-AE5B-9D1DC6AD637B}" presName="node" presStyleLbl="node1" presStyleIdx="6" presStyleCnt="24">
        <dgm:presLayoutVars>
          <dgm:bulletEnabled val="1"/>
        </dgm:presLayoutVars>
      </dgm:prSet>
      <dgm:spPr/>
    </dgm:pt>
    <dgm:pt modelId="{3273B9E3-75BD-4CB2-BBDF-B0E6C1779FA4}" type="pres">
      <dgm:prSet presAssocID="{854E38A8-BE29-48F2-AC2B-D6B25B123279}" presName="sibTrans" presStyleCnt="0"/>
      <dgm:spPr/>
    </dgm:pt>
    <dgm:pt modelId="{B38B3B7E-0FA9-4005-A29E-2462ED086E5B}" type="pres">
      <dgm:prSet presAssocID="{8A580041-F17E-40B2-895A-C2F61C4DA3C1}" presName="node" presStyleLbl="node1" presStyleIdx="7" presStyleCnt="24">
        <dgm:presLayoutVars>
          <dgm:bulletEnabled val="1"/>
        </dgm:presLayoutVars>
      </dgm:prSet>
      <dgm:spPr/>
    </dgm:pt>
    <dgm:pt modelId="{F6B742DC-F647-4649-89B4-77B007699105}" type="pres">
      <dgm:prSet presAssocID="{26781FD9-1E15-46EF-B841-B8FF4AC15610}" presName="sibTrans" presStyleCnt="0"/>
      <dgm:spPr/>
    </dgm:pt>
    <dgm:pt modelId="{1A6B9A29-7BCD-4935-A1EF-046E883B3671}" type="pres">
      <dgm:prSet presAssocID="{81867CAA-89D5-475E-8883-01C738F55704}" presName="node" presStyleLbl="node1" presStyleIdx="8" presStyleCnt="24">
        <dgm:presLayoutVars>
          <dgm:bulletEnabled val="1"/>
        </dgm:presLayoutVars>
      </dgm:prSet>
      <dgm:spPr/>
    </dgm:pt>
    <dgm:pt modelId="{558E27B4-A519-4403-BA9E-9A6FF5E16F8F}" type="pres">
      <dgm:prSet presAssocID="{4E536DFD-E5A2-49E1-B993-E7C2C9007FDD}" presName="sibTrans" presStyleCnt="0"/>
      <dgm:spPr/>
    </dgm:pt>
    <dgm:pt modelId="{C5FA3051-16A6-46D6-9856-F21E4F2855F7}" type="pres">
      <dgm:prSet presAssocID="{76B847C5-7638-4277-92E0-3B26349A4C90}" presName="node" presStyleLbl="node1" presStyleIdx="9" presStyleCnt="24">
        <dgm:presLayoutVars>
          <dgm:bulletEnabled val="1"/>
        </dgm:presLayoutVars>
      </dgm:prSet>
      <dgm:spPr/>
    </dgm:pt>
    <dgm:pt modelId="{3183D674-ABC3-4776-B1E8-3C69DC68BD3A}" type="pres">
      <dgm:prSet presAssocID="{392CB6D9-091A-46DE-B1C3-20BACA523C56}" presName="sibTrans" presStyleCnt="0"/>
      <dgm:spPr/>
    </dgm:pt>
    <dgm:pt modelId="{12D9F4A2-1904-4BF0-95DC-023FCE080FE7}" type="pres">
      <dgm:prSet presAssocID="{34CB2C2D-EC0A-4A48-BCA9-D91054B481A7}" presName="node" presStyleLbl="node1" presStyleIdx="10" presStyleCnt="24">
        <dgm:presLayoutVars>
          <dgm:bulletEnabled val="1"/>
        </dgm:presLayoutVars>
      </dgm:prSet>
      <dgm:spPr/>
    </dgm:pt>
    <dgm:pt modelId="{083AF743-B52D-4EF9-9945-698F6673CAC1}" type="pres">
      <dgm:prSet presAssocID="{8E91B942-55A0-438B-B592-3ACA5FA89E04}" presName="sibTrans" presStyleCnt="0"/>
      <dgm:spPr/>
    </dgm:pt>
    <dgm:pt modelId="{F21E7BCE-5B9F-43C9-887D-B7180BC4482D}" type="pres">
      <dgm:prSet presAssocID="{F95C3B3B-E919-401C-8CAB-A5082E9345DD}" presName="node" presStyleLbl="node1" presStyleIdx="11" presStyleCnt="24">
        <dgm:presLayoutVars>
          <dgm:bulletEnabled val="1"/>
        </dgm:presLayoutVars>
      </dgm:prSet>
      <dgm:spPr/>
    </dgm:pt>
    <dgm:pt modelId="{0A3DB7CC-32CE-4635-8BA3-99495413FC51}" type="pres">
      <dgm:prSet presAssocID="{B8066404-C2CB-46E5-921B-0D21AC472F90}" presName="sibTrans" presStyleCnt="0"/>
      <dgm:spPr/>
    </dgm:pt>
    <dgm:pt modelId="{2196021E-4766-45DA-9768-376B0E34CE76}" type="pres">
      <dgm:prSet presAssocID="{76355312-C35D-4B23-8FB4-E7E732ED1D9A}" presName="node" presStyleLbl="node1" presStyleIdx="12" presStyleCnt="24">
        <dgm:presLayoutVars>
          <dgm:bulletEnabled val="1"/>
        </dgm:presLayoutVars>
      </dgm:prSet>
      <dgm:spPr/>
    </dgm:pt>
    <dgm:pt modelId="{93EFEAA4-0710-46D3-8D66-9FE88EA1A78A}" type="pres">
      <dgm:prSet presAssocID="{E705B1C4-5B0B-4FDA-987F-A1994A75CC9A}" presName="sibTrans" presStyleCnt="0"/>
      <dgm:spPr/>
    </dgm:pt>
    <dgm:pt modelId="{5159FDDB-BAC2-495F-AD48-840650E0A0AE}" type="pres">
      <dgm:prSet presAssocID="{9228297E-5869-47C3-B727-F0A5146C3985}" presName="node" presStyleLbl="node1" presStyleIdx="13" presStyleCnt="24">
        <dgm:presLayoutVars>
          <dgm:bulletEnabled val="1"/>
        </dgm:presLayoutVars>
      </dgm:prSet>
      <dgm:spPr/>
    </dgm:pt>
    <dgm:pt modelId="{EC05D48F-6C4B-4D52-B58B-1A8A04A89163}" type="pres">
      <dgm:prSet presAssocID="{84639F20-E379-4FED-8CEB-044E71717E42}" presName="sibTrans" presStyleCnt="0"/>
      <dgm:spPr/>
    </dgm:pt>
    <dgm:pt modelId="{224365B4-DB8C-4AA9-9995-6A1F9E29A77E}" type="pres">
      <dgm:prSet presAssocID="{9F0DD770-0284-46FB-A50E-BDB2FD46B2A3}" presName="node" presStyleLbl="node1" presStyleIdx="14" presStyleCnt="24">
        <dgm:presLayoutVars>
          <dgm:bulletEnabled val="1"/>
        </dgm:presLayoutVars>
      </dgm:prSet>
      <dgm:spPr/>
    </dgm:pt>
    <dgm:pt modelId="{4D3A3782-E6F8-4144-8B45-90AB6FB24D7F}" type="pres">
      <dgm:prSet presAssocID="{FB14BE80-8FC5-4507-B6E4-EBED40D78C62}" presName="sibTrans" presStyleCnt="0"/>
      <dgm:spPr/>
    </dgm:pt>
    <dgm:pt modelId="{AB8255B5-DBB8-42E6-A86F-E90C388FD58A}" type="pres">
      <dgm:prSet presAssocID="{0C7B0125-2B4B-4088-86EE-C39934DDC9F1}" presName="node" presStyleLbl="node1" presStyleIdx="15" presStyleCnt="24">
        <dgm:presLayoutVars>
          <dgm:bulletEnabled val="1"/>
        </dgm:presLayoutVars>
      </dgm:prSet>
      <dgm:spPr/>
    </dgm:pt>
    <dgm:pt modelId="{C1EEC791-69ED-48CD-A102-B7CC87AB57A3}" type="pres">
      <dgm:prSet presAssocID="{6AA0C81F-D135-43C0-AC49-D19BE315CBAF}" presName="sibTrans" presStyleCnt="0"/>
      <dgm:spPr/>
    </dgm:pt>
    <dgm:pt modelId="{FA4820D1-3D6C-4094-A119-0B589B6AE5A6}" type="pres">
      <dgm:prSet presAssocID="{A7F386D7-1FF8-4668-87F4-3F78B3E872C8}" presName="node" presStyleLbl="node1" presStyleIdx="16" presStyleCnt="24">
        <dgm:presLayoutVars>
          <dgm:bulletEnabled val="1"/>
        </dgm:presLayoutVars>
      </dgm:prSet>
      <dgm:spPr/>
    </dgm:pt>
    <dgm:pt modelId="{8B16BCA1-2A91-49EA-B7A5-249A09C6E162}" type="pres">
      <dgm:prSet presAssocID="{6C0A3B47-A756-4A85-BF92-C1D4A5B6302A}" presName="sibTrans" presStyleCnt="0"/>
      <dgm:spPr/>
    </dgm:pt>
    <dgm:pt modelId="{970ED468-6AEB-44A1-9ABF-F06A8D6320FA}" type="pres">
      <dgm:prSet presAssocID="{35ADD08B-55A2-433D-A1C3-FB1432A0F2CE}" presName="node" presStyleLbl="node1" presStyleIdx="17" presStyleCnt="24">
        <dgm:presLayoutVars>
          <dgm:bulletEnabled val="1"/>
        </dgm:presLayoutVars>
      </dgm:prSet>
      <dgm:spPr/>
    </dgm:pt>
    <dgm:pt modelId="{434C5613-7EB4-48E4-BFBD-7BB07BBADF6F}" type="pres">
      <dgm:prSet presAssocID="{92A2B96A-0083-4515-BC92-58A9BC721C29}" presName="sibTrans" presStyleCnt="0"/>
      <dgm:spPr/>
    </dgm:pt>
    <dgm:pt modelId="{D7E1B2CD-F632-4A4B-8B76-58383398B3ED}" type="pres">
      <dgm:prSet presAssocID="{C0D997FE-D8F7-4623-B373-80EBCBE566EB}" presName="node" presStyleLbl="node1" presStyleIdx="18" presStyleCnt="24">
        <dgm:presLayoutVars>
          <dgm:bulletEnabled val="1"/>
        </dgm:presLayoutVars>
      </dgm:prSet>
      <dgm:spPr/>
    </dgm:pt>
    <dgm:pt modelId="{F755259C-B723-4F31-807A-A91A5F7F0015}" type="pres">
      <dgm:prSet presAssocID="{F0ECC1C1-3379-48F8-A123-DD7790ED27B2}" presName="sibTrans" presStyleCnt="0"/>
      <dgm:spPr/>
    </dgm:pt>
    <dgm:pt modelId="{AC2AD459-28FC-4498-94A3-F61CB3AC0966}" type="pres">
      <dgm:prSet presAssocID="{B3039260-8A85-4EAF-9006-2E6188647F24}" presName="node" presStyleLbl="node1" presStyleIdx="19" presStyleCnt="24">
        <dgm:presLayoutVars>
          <dgm:bulletEnabled val="1"/>
        </dgm:presLayoutVars>
      </dgm:prSet>
      <dgm:spPr/>
    </dgm:pt>
    <dgm:pt modelId="{4BD36CEA-6946-400E-A23A-79E24E2882C3}" type="pres">
      <dgm:prSet presAssocID="{82132655-D7A0-44C3-9872-3A1D061E2077}" presName="sibTrans" presStyleCnt="0"/>
      <dgm:spPr/>
    </dgm:pt>
    <dgm:pt modelId="{BD6818F5-F3DA-4780-AD64-A168FFB78BDC}" type="pres">
      <dgm:prSet presAssocID="{3C184D1B-BE28-4414-95D8-6A59BC43C1DB}" presName="node" presStyleLbl="node1" presStyleIdx="20" presStyleCnt="24">
        <dgm:presLayoutVars>
          <dgm:bulletEnabled val="1"/>
        </dgm:presLayoutVars>
      </dgm:prSet>
      <dgm:spPr/>
    </dgm:pt>
    <dgm:pt modelId="{00AD6A9F-5802-4BC2-9131-583D6F7D0622}" type="pres">
      <dgm:prSet presAssocID="{85D800DF-566F-458C-999D-D3CB7E6FBF84}" presName="sibTrans" presStyleCnt="0"/>
      <dgm:spPr/>
    </dgm:pt>
    <dgm:pt modelId="{94B71811-A883-4B6E-B963-861A66229D2A}" type="pres">
      <dgm:prSet presAssocID="{1E9C8341-314F-4004-9A32-B22E86B2C7F4}" presName="node" presStyleLbl="node1" presStyleIdx="21" presStyleCnt="24">
        <dgm:presLayoutVars>
          <dgm:bulletEnabled val="1"/>
        </dgm:presLayoutVars>
      </dgm:prSet>
      <dgm:spPr/>
    </dgm:pt>
    <dgm:pt modelId="{5CFFEA0B-258D-4ACE-96AA-C238313C458D}" type="pres">
      <dgm:prSet presAssocID="{DBDBD01A-F2C5-4F08-9E79-948A823E7CED}" presName="sibTrans" presStyleCnt="0"/>
      <dgm:spPr/>
    </dgm:pt>
    <dgm:pt modelId="{892BCB3E-B119-447C-9A43-34C0C2BB7A48}" type="pres">
      <dgm:prSet presAssocID="{1E8D9BEE-98CA-4206-BF5E-CB864F6C872E}" presName="node" presStyleLbl="node1" presStyleIdx="22" presStyleCnt="24">
        <dgm:presLayoutVars>
          <dgm:bulletEnabled val="1"/>
        </dgm:presLayoutVars>
      </dgm:prSet>
      <dgm:spPr/>
    </dgm:pt>
    <dgm:pt modelId="{35001F61-4051-4A59-A808-17B4047512CD}" type="pres">
      <dgm:prSet presAssocID="{79E17581-B3BB-4215-95FC-2BEE929084EE}" presName="sibTrans" presStyleCnt="0"/>
      <dgm:spPr/>
    </dgm:pt>
    <dgm:pt modelId="{01F057B5-A0FF-4B58-AB5F-6378B7638067}" type="pres">
      <dgm:prSet presAssocID="{305E69A5-B3B7-4C3A-882B-80D2AC0CE269}" presName="node" presStyleLbl="node1" presStyleIdx="23" presStyleCnt="24">
        <dgm:presLayoutVars>
          <dgm:bulletEnabled val="1"/>
        </dgm:presLayoutVars>
      </dgm:prSet>
      <dgm:spPr/>
    </dgm:pt>
  </dgm:ptLst>
  <dgm:cxnLst>
    <dgm:cxn modelId="{A4861A0A-E8D0-4F35-A25A-58803C26BAD8}" type="presOf" srcId="{76B847C5-7638-4277-92E0-3B26349A4C90}" destId="{C5FA3051-16A6-46D6-9856-F21E4F2855F7}" srcOrd="0" destOrd="0" presId="urn:microsoft.com/office/officeart/2005/8/layout/default"/>
    <dgm:cxn modelId="{5D5BB90C-6EA1-4AD3-B7A8-51FCE1EF3F74}" srcId="{41D24EAF-74C6-4DA6-89A1-28AC1DD6FD24}" destId="{3C184D1B-BE28-4414-95D8-6A59BC43C1DB}" srcOrd="20" destOrd="0" parTransId="{69E7ECFD-E1E5-4B08-B8A0-2FA7FCF36520}" sibTransId="{85D800DF-566F-458C-999D-D3CB7E6FBF84}"/>
    <dgm:cxn modelId="{017A2511-13AB-46BB-847B-9F6F0CE1D651}" srcId="{41D24EAF-74C6-4DA6-89A1-28AC1DD6FD24}" destId="{1E8D9BEE-98CA-4206-BF5E-CB864F6C872E}" srcOrd="22" destOrd="0" parTransId="{B95F965F-7FB3-4D76-A5E7-8394D6105425}" sibTransId="{79E17581-B3BB-4215-95FC-2BEE929084EE}"/>
    <dgm:cxn modelId="{097F3F11-4FED-4FFA-AB26-60018859D72A}" srcId="{41D24EAF-74C6-4DA6-89A1-28AC1DD6FD24}" destId="{387E9ABC-BB87-40CC-AE5B-9D1DC6AD637B}" srcOrd="6" destOrd="0" parTransId="{87802DA6-0C73-4362-96B4-6582A597C70B}" sibTransId="{854E38A8-BE29-48F2-AC2B-D6B25B123279}"/>
    <dgm:cxn modelId="{5B4F511E-83D8-468B-907C-189AADEAE0F9}" type="presOf" srcId="{B3039260-8A85-4EAF-9006-2E6188647F24}" destId="{AC2AD459-28FC-4498-94A3-F61CB3AC0966}" srcOrd="0" destOrd="0" presId="urn:microsoft.com/office/officeart/2005/8/layout/default"/>
    <dgm:cxn modelId="{E36C6E23-9C63-4F53-8F24-24B6BED67C76}" srcId="{41D24EAF-74C6-4DA6-89A1-28AC1DD6FD24}" destId="{9228297E-5869-47C3-B727-F0A5146C3985}" srcOrd="13" destOrd="0" parTransId="{2980928F-A67A-4F0C-B57D-3ECE02E20264}" sibTransId="{84639F20-E379-4FED-8CEB-044E71717E42}"/>
    <dgm:cxn modelId="{91C2AF29-007B-43C5-B3DB-F3AD17F7C03B}" type="presOf" srcId="{BF11BC7A-3886-47F0-A344-5B83EDFBACAA}" destId="{FBA3431F-4434-4571-A122-E4BEBCE34BC9}" srcOrd="0" destOrd="0" presId="urn:microsoft.com/office/officeart/2005/8/layout/default"/>
    <dgm:cxn modelId="{BDA87D2A-4D36-4C45-B36E-0C7379FE9758}" type="presOf" srcId="{33E06803-FA6A-49CA-ADE9-0D0D79C2DC14}" destId="{2AC9992C-22E8-446E-BF3E-764B8A1F89E4}" srcOrd="0" destOrd="0" presId="urn:microsoft.com/office/officeart/2005/8/layout/default"/>
    <dgm:cxn modelId="{6749DD2E-CE4A-4E23-A09F-77AFBF734FF3}" type="presOf" srcId="{C0D997FE-D8F7-4623-B373-80EBCBE566EB}" destId="{D7E1B2CD-F632-4A4B-8B76-58383398B3ED}" srcOrd="0" destOrd="0" presId="urn:microsoft.com/office/officeart/2005/8/layout/default"/>
    <dgm:cxn modelId="{C7839C2F-B3AA-4980-9587-3CA5214A4000}" srcId="{41D24EAF-74C6-4DA6-89A1-28AC1DD6FD24}" destId="{2D3C698B-9ACC-4780-BFEF-327F9026E9AA}" srcOrd="1" destOrd="0" parTransId="{13B2AD8C-3CEC-4D7D-80A3-28EE3BCCF8AC}" sibTransId="{57769039-54BE-4512-97C1-D2FC93207E8B}"/>
    <dgm:cxn modelId="{87B4C630-B4B2-425D-ACB7-5A4C34B4048C}" srcId="{41D24EAF-74C6-4DA6-89A1-28AC1DD6FD24}" destId="{802F46C6-A157-4389-A67C-5DDAB37D49F2}" srcOrd="3" destOrd="0" parTransId="{1F035B66-EA28-4A11-B857-E5C978110EC2}" sibTransId="{4C7C1586-DE02-43AA-AD2C-7FE197FC836D}"/>
    <dgm:cxn modelId="{B99CD330-DFE2-4AA6-BD96-19CD7FFDC57A}" type="presOf" srcId="{35ADD08B-55A2-433D-A1C3-FB1432A0F2CE}" destId="{970ED468-6AEB-44A1-9ABF-F06A8D6320FA}" srcOrd="0" destOrd="0" presId="urn:microsoft.com/office/officeart/2005/8/layout/default"/>
    <dgm:cxn modelId="{E6B9B340-1757-4E04-9405-57B5BAAADB5D}" srcId="{41D24EAF-74C6-4DA6-89A1-28AC1DD6FD24}" destId="{76B847C5-7638-4277-92E0-3B26349A4C90}" srcOrd="9" destOrd="0" parTransId="{3CCEBD15-445D-4F7D-980B-D73E07FF4C42}" sibTransId="{392CB6D9-091A-46DE-B1C3-20BACA523C56}"/>
    <dgm:cxn modelId="{F1D3585B-CE45-4A04-B906-0DD40D84CAC1}" srcId="{41D24EAF-74C6-4DA6-89A1-28AC1DD6FD24}" destId="{35ADD08B-55A2-433D-A1C3-FB1432A0F2CE}" srcOrd="17" destOrd="0" parTransId="{C8E4623D-2514-4CA8-AD91-5803CC695B09}" sibTransId="{92A2B96A-0083-4515-BC92-58A9BC721C29}"/>
    <dgm:cxn modelId="{3D2C0E61-E753-4BE9-95D8-A52C988A200E}" srcId="{41D24EAF-74C6-4DA6-89A1-28AC1DD6FD24}" destId="{76355312-C35D-4B23-8FB4-E7E732ED1D9A}" srcOrd="12" destOrd="0" parTransId="{F71E755C-BEBD-43B4-BB7A-941394A2DB82}" sibTransId="{E705B1C4-5B0B-4FDA-987F-A1994A75CC9A}"/>
    <dgm:cxn modelId="{E973FC42-7656-4E53-979B-11248DD6DEC7}" type="presOf" srcId="{A7F386D7-1FF8-4668-87F4-3F78B3E872C8}" destId="{FA4820D1-3D6C-4094-A119-0B589B6AE5A6}" srcOrd="0" destOrd="0" presId="urn:microsoft.com/office/officeart/2005/8/layout/default"/>
    <dgm:cxn modelId="{07261465-14C0-45D2-98B9-5442817EFA05}" type="presOf" srcId="{3C184D1B-BE28-4414-95D8-6A59BC43C1DB}" destId="{BD6818F5-F3DA-4780-AD64-A168FFB78BDC}" srcOrd="0" destOrd="0" presId="urn:microsoft.com/office/officeart/2005/8/layout/default"/>
    <dgm:cxn modelId="{F35B1C65-F322-42ED-8A35-2FDEA70797A9}" srcId="{41D24EAF-74C6-4DA6-89A1-28AC1DD6FD24}" destId="{F3786526-B7A2-42C8-9350-F662BD90C7AA}" srcOrd="0" destOrd="0" parTransId="{F681AF8E-DB42-4748-89F8-FB4FB2C40F97}" sibTransId="{5B65E609-3AC9-4E19-8321-A00EB2F7DCCC}"/>
    <dgm:cxn modelId="{DE9BF66E-7CB4-452C-86D6-DAC6FE18B212}" type="presOf" srcId="{B2FCE876-3D57-4682-978B-4B709CCC2F4F}" destId="{7040C647-F431-46C2-82A6-EBA697E093BE}" srcOrd="0" destOrd="0" presId="urn:microsoft.com/office/officeart/2005/8/layout/default"/>
    <dgm:cxn modelId="{EABA796F-9E62-427A-97DE-2D11BE95C5E8}" srcId="{41D24EAF-74C6-4DA6-89A1-28AC1DD6FD24}" destId="{B2FCE876-3D57-4682-978B-4B709CCC2F4F}" srcOrd="4" destOrd="0" parTransId="{962E0AAB-2300-4BDE-BDEF-353DA0D1F640}" sibTransId="{5BCB66B0-7175-46C1-8DEE-7800526B4FF8}"/>
    <dgm:cxn modelId="{DCFEA94F-BBE5-4824-8A58-86870A7AB904}" type="presOf" srcId="{F3786526-B7A2-42C8-9350-F662BD90C7AA}" destId="{AF448CB7-3FC9-469B-B9B8-81F421D81A1C}" srcOrd="0" destOrd="0" presId="urn:microsoft.com/office/officeart/2005/8/layout/default"/>
    <dgm:cxn modelId="{B0787570-DD6B-4EFA-8513-18B095FB6A97}" type="presOf" srcId="{1E9C8341-314F-4004-9A32-B22E86B2C7F4}" destId="{94B71811-A883-4B6E-B963-861A66229D2A}" srcOrd="0" destOrd="0" presId="urn:microsoft.com/office/officeart/2005/8/layout/default"/>
    <dgm:cxn modelId="{5018A671-2E9B-48E8-93AF-C47060F0CB2A}" type="presOf" srcId="{9228297E-5869-47C3-B727-F0A5146C3985}" destId="{5159FDDB-BAC2-495F-AD48-840650E0A0AE}" srcOrd="0" destOrd="0" presId="urn:microsoft.com/office/officeart/2005/8/layout/default"/>
    <dgm:cxn modelId="{7C22B253-BEEC-46E5-8C5E-225D89D030BE}" srcId="{41D24EAF-74C6-4DA6-89A1-28AC1DD6FD24}" destId="{81867CAA-89D5-475E-8883-01C738F55704}" srcOrd="8" destOrd="0" parTransId="{6879D740-8A7B-4721-A550-06CAA6ED464E}" sibTransId="{4E536DFD-E5A2-49E1-B993-E7C2C9007FDD}"/>
    <dgm:cxn modelId="{91BCE555-E220-444D-AD25-B1444A877F88}" type="presOf" srcId="{76355312-C35D-4B23-8FB4-E7E732ED1D9A}" destId="{2196021E-4766-45DA-9768-376B0E34CE76}" srcOrd="0" destOrd="0" presId="urn:microsoft.com/office/officeart/2005/8/layout/default"/>
    <dgm:cxn modelId="{15C14D59-8570-4032-BF7A-8FF3B6F7C386}" srcId="{41D24EAF-74C6-4DA6-89A1-28AC1DD6FD24}" destId="{F95C3B3B-E919-401C-8CAB-A5082E9345DD}" srcOrd="11" destOrd="0" parTransId="{3EBE76F0-EA4C-4969-BB87-64B4E49B09D1}" sibTransId="{B8066404-C2CB-46E5-921B-0D21AC472F90}"/>
    <dgm:cxn modelId="{57F53882-FDF6-4230-8E90-D5A3102BD1AD}" type="presOf" srcId="{1E8D9BEE-98CA-4206-BF5E-CB864F6C872E}" destId="{892BCB3E-B119-447C-9A43-34C0C2BB7A48}" srcOrd="0" destOrd="0" presId="urn:microsoft.com/office/officeart/2005/8/layout/default"/>
    <dgm:cxn modelId="{D98A7785-C972-4619-BAE4-E6306F5A0707}" type="presOf" srcId="{387E9ABC-BB87-40CC-AE5B-9D1DC6AD637B}" destId="{9C8B1F26-2F1E-4BE2-BAE5-47B370F7116B}" srcOrd="0" destOrd="0" presId="urn:microsoft.com/office/officeart/2005/8/layout/default"/>
    <dgm:cxn modelId="{1D40D688-0737-4D91-92B9-304173DF88C0}" type="presOf" srcId="{305E69A5-B3B7-4C3A-882B-80D2AC0CE269}" destId="{01F057B5-A0FF-4B58-AB5F-6378B7638067}" srcOrd="0" destOrd="0" presId="urn:microsoft.com/office/officeart/2005/8/layout/default"/>
    <dgm:cxn modelId="{52930C8D-AED5-489D-8292-FC2FACFCA816}" type="presOf" srcId="{81867CAA-89D5-475E-8883-01C738F55704}" destId="{1A6B9A29-7BCD-4935-A1EF-046E883B3671}" srcOrd="0" destOrd="0" presId="urn:microsoft.com/office/officeart/2005/8/layout/default"/>
    <dgm:cxn modelId="{28107390-035D-4DD1-9B4E-C172BCECA3E5}" srcId="{41D24EAF-74C6-4DA6-89A1-28AC1DD6FD24}" destId="{8A580041-F17E-40B2-895A-C2F61C4DA3C1}" srcOrd="7" destOrd="0" parTransId="{29BB99DC-DE29-4410-B64C-805E83B87051}" sibTransId="{26781FD9-1E15-46EF-B841-B8FF4AC15610}"/>
    <dgm:cxn modelId="{381BCD93-D674-48A9-B8AC-9855306573EA}" type="presOf" srcId="{41D24EAF-74C6-4DA6-89A1-28AC1DD6FD24}" destId="{01CECED8-A3E3-4F6D-9E52-4726272C3B48}" srcOrd="0" destOrd="0" presId="urn:microsoft.com/office/officeart/2005/8/layout/default"/>
    <dgm:cxn modelId="{8439AA9A-70E1-487F-B8D2-15AD5ED448EC}" type="presOf" srcId="{802F46C6-A157-4389-A67C-5DDAB37D49F2}" destId="{10A82DCA-DB5B-430E-BBF7-5854F4326574}" srcOrd="0" destOrd="0" presId="urn:microsoft.com/office/officeart/2005/8/layout/default"/>
    <dgm:cxn modelId="{BD680C9E-F6FC-4BE6-80B9-758A7DADFAA1}" srcId="{41D24EAF-74C6-4DA6-89A1-28AC1DD6FD24}" destId="{BF11BC7A-3886-47F0-A344-5B83EDFBACAA}" srcOrd="5" destOrd="0" parTransId="{1E65D901-E919-4FAF-8117-DA1B931F0FEE}" sibTransId="{D17FA32C-501E-452D-BF6D-13B2BE843D4B}"/>
    <dgm:cxn modelId="{2A77FAA0-32E1-48B6-9E80-DAFEE5A52924}" srcId="{41D24EAF-74C6-4DA6-89A1-28AC1DD6FD24}" destId="{B3039260-8A85-4EAF-9006-2E6188647F24}" srcOrd="19" destOrd="0" parTransId="{7A36BFAA-0CDC-4E66-9024-25CAB724CAA0}" sibTransId="{82132655-D7A0-44C3-9872-3A1D061E2077}"/>
    <dgm:cxn modelId="{7F41AEAD-4FBD-4172-84AE-B87CE30F2EFF}" type="presOf" srcId="{F95C3B3B-E919-401C-8CAB-A5082E9345DD}" destId="{F21E7BCE-5B9F-43C9-887D-B7180BC4482D}" srcOrd="0" destOrd="0" presId="urn:microsoft.com/office/officeart/2005/8/layout/default"/>
    <dgm:cxn modelId="{B1E0E0B6-CF55-4D0D-8228-9947FD6801D6}" srcId="{41D24EAF-74C6-4DA6-89A1-28AC1DD6FD24}" destId="{A7F386D7-1FF8-4668-87F4-3F78B3E872C8}" srcOrd="16" destOrd="0" parTransId="{D4EC637E-7F37-4AEE-B79F-91590D4F633F}" sibTransId="{6C0A3B47-A756-4A85-BF92-C1D4A5B6302A}"/>
    <dgm:cxn modelId="{4F46FCC3-1312-43F1-AA82-4513C41BFA65}" srcId="{41D24EAF-74C6-4DA6-89A1-28AC1DD6FD24}" destId="{C0D997FE-D8F7-4623-B373-80EBCBE566EB}" srcOrd="18" destOrd="0" parTransId="{68B2BF81-B910-4208-B45E-8AE14D036DBF}" sibTransId="{F0ECC1C1-3379-48F8-A123-DD7790ED27B2}"/>
    <dgm:cxn modelId="{E56B32C5-8CD8-481C-BB2C-6EADB7B3E73F}" srcId="{41D24EAF-74C6-4DA6-89A1-28AC1DD6FD24}" destId="{305E69A5-B3B7-4C3A-882B-80D2AC0CE269}" srcOrd="23" destOrd="0" parTransId="{9BE265A0-D340-4FB7-85B6-8313994E2899}" sibTransId="{2F9A688F-E67D-4526-A5A3-7CC85AE7BAEF}"/>
    <dgm:cxn modelId="{CB8F79CA-5A01-4D30-8A36-1C51DDF435EF}" type="presOf" srcId="{34CB2C2D-EC0A-4A48-BCA9-D91054B481A7}" destId="{12D9F4A2-1904-4BF0-95DC-023FCE080FE7}" srcOrd="0" destOrd="0" presId="urn:microsoft.com/office/officeart/2005/8/layout/default"/>
    <dgm:cxn modelId="{2767DBD0-131B-48B9-BE34-9CF483A24AD4}" srcId="{41D24EAF-74C6-4DA6-89A1-28AC1DD6FD24}" destId="{34CB2C2D-EC0A-4A48-BCA9-D91054B481A7}" srcOrd="10" destOrd="0" parTransId="{7571892D-6A81-4467-A805-48BECED2E6DA}" sibTransId="{8E91B942-55A0-438B-B592-3ACA5FA89E04}"/>
    <dgm:cxn modelId="{E02093D1-31A5-42AB-909C-9BC76BDB99FB}" type="presOf" srcId="{9F0DD770-0284-46FB-A50E-BDB2FD46B2A3}" destId="{224365B4-DB8C-4AA9-9995-6A1F9E29A77E}" srcOrd="0" destOrd="0" presId="urn:microsoft.com/office/officeart/2005/8/layout/default"/>
    <dgm:cxn modelId="{41FA29D3-E241-416D-B3F8-F3BF086DEA66}" type="presOf" srcId="{8A580041-F17E-40B2-895A-C2F61C4DA3C1}" destId="{B38B3B7E-0FA9-4005-A29E-2462ED086E5B}" srcOrd="0" destOrd="0" presId="urn:microsoft.com/office/officeart/2005/8/layout/default"/>
    <dgm:cxn modelId="{B8E7D7D5-3A35-4EA3-A5B2-839B09D78D99}" type="presOf" srcId="{0C7B0125-2B4B-4088-86EE-C39934DDC9F1}" destId="{AB8255B5-DBB8-42E6-A86F-E90C388FD58A}" srcOrd="0" destOrd="0" presId="urn:microsoft.com/office/officeart/2005/8/layout/default"/>
    <dgm:cxn modelId="{E9B8E9D5-377B-495A-B20E-048970365074}" srcId="{41D24EAF-74C6-4DA6-89A1-28AC1DD6FD24}" destId="{0C7B0125-2B4B-4088-86EE-C39934DDC9F1}" srcOrd="15" destOrd="0" parTransId="{163CB53B-1926-4A05-A8DD-515874B3860F}" sibTransId="{6AA0C81F-D135-43C0-AC49-D19BE315CBAF}"/>
    <dgm:cxn modelId="{B95F29E0-85B6-404F-AAD6-41A070799A24}" type="presOf" srcId="{2D3C698B-9ACC-4780-BFEF-327F9026E9AA}" destId="{3C44B0C6-DF46-4E63-98F2-9E7ED5FEF4A1}" srcOrd="0" destOrd="0" presId="urn:microsoft.com/office/officeart/2005/8/layout/default"/>
    <dgm:cxn modelId="{E1F0B1E9-20C1-439C-B837-C5A6026BCB15}" srcId="{41D24EAF-74C6-4DA6-89A1-28AC1DD6FD24}" destId="{33E06803-FA6A-49CA-ADE9-0D0D79C2DC14}" srcOrd="2" destOrd="0" parTransId="{254ED930-BCD5-4105-859F-25421CB57E00}" sibTransId="{E91BADCA-E6F5-48C7-9115-3BFB6732739D}"/>
    <dgm:cxn modelId="{2DC865ED-A1AF-4DDB-8AF3-672DD0B5DCC2}" srcId="{41D24EAF-74C6-4DA6-89A1-28AC1DD6FD24}" destId="{9F0DD770-0284-46FB-A50E-BDB2FD46B2A3}" srcOrd="14" destOrd="0" parTransId="{BDC729D6-4F9B-497B-A19F-DAAD8FCE5CAD}" sibTransId="{FB14BE80-8FC5-4507-B6E4-EBED40D78C62}"/>
    <dgm:cxn modelId="{C136DEF1-BB4A-4B14-A458-2E650A22146F}" srcId="{41D24EAF-74C6-4DA6-89A1-28AC1DD6FD24}" destId="{1E9C8341-314F-4004-9A32-B22E86B2C7F4}" srcOrd="21" destOrd="0" parTransId="{744DA0C1-752C-4E5A-9F85-A5A8E02697E6}" sibTransId="{DBDBD01A-F2C5-4F08-9E79-948A823E7CED}"/>
    <dgm:cxn modelId="{CB26E7DA-2311-464B-B5CD-190A3C5DCF53}" type="presParOf" srcId="{01CECED8-A3E3-4F6D-9E52-4726272C3B48}" destId="{AF448CB7-3FC9-469B-B9B8-81F421D81A1C}" srcOrd="0" destOrd="0" presId="urn:microsoft.com/office/officeart/2005/8/layout/default"/>
    <dgm:cxn modelId="{57E5CED2-FA04-4419-A3E9-49284F453F84}" type="presParOf" srcId="{01CECED8-A3E3-4F6D-9E52-4726272C3B48}" destId="{F0AD748C-56D2-41AB-8A6C-F4524CBC7CCC}" srcOrd="1" destOrd="0" presId="urn:microsoft.com/office/officeart/2005/8/layout/default"/>
    <dgm:cxn modelId="{88F7C8A4-C2E4-4AEB-8E51-6620DD6AC87A}" type="presParOf" srcId="{01CECED8-A3E3-4F6D-9E52-4726272C3B48}" destId="{3C44B0C6-DF46-4E63-98F2-9E7ED5FEF4A1}" srcOrd="2" destOrd="0" presId="urn:microsoft.com/office/officeart/2005/8/layout/default"/>
    <dgm:cxn modelId="{CE46693B-1509-4A12-95CC-729B3F595482}" type="presParOf" srcId="{01CECED8-A3E3-4F6D-9E52-4726272C3B48}" destId="{DC0B7FB5-5B4B-46C2-BEFE-2CA8319289C9}" srcOrd="3" destOrd="0" presId="urn:microsoft.com/office/officeart/2005/8/layout/default"/>
    <dgm:cxn modelId="{A935677A-8547-4020-A308-C355054BAE97}" type="presParOf" srcId="{01CECED8-A3E3-4F6D-9E52-4726272C3B48}" destId="{2AC9992C-22E8-446E-BF3E-764B8A1F89E4}" srcOrd="4" destOrd="0" presId="urn:microsoft.com/office/officeart/2005/8/layout/default"/>
    <dgm:cxn modelId="{9ADF9CEB-2C5E-44A9-BA1F-DAE4E4EA49E5}" type="presParOf" srcId="{01CECED8-A3E3-4F6D-9E52-4726272C3B48}" destId="{8F0D321E-F60F-4C50-AA58-65C47A9CD12D}" srcOrd="5" destOrd="0" presId="urn:microsoft.com/office/officeart/2005/8/layout/default"/>
    <dgm:cxn modelId="{0FFF66CD-CF96-44A1-BD51-4872B7700C86}" type="presParOf" srcId="{01CECED8-A3E3-4F6D-9E52-4726272C3B48}" destId="{10A82DCA-DB5B-430E-BBF7-5854F4326574}" srcOrd="6" destOrd="0" presId="urn:microsoft.com/office/officeart/2005/8/layout/default"/>
    <dgm:cxn modelId="{A9BC8BBB-81D9-46F5-8954-558B73D83723}" type="presParOf" srcId="{01CECED8-A3E3-4F6D-9E52-4726272C3B48}" destId="{4E082524-0D22-4AED-9464-BBCDDA2DBC69}" srcOrd="7" destOrd="0" presId="urn:microsoft.com/office/officeart/2005/8/layout/default"/>
    <dgm:cxn modelId="{EDB3671E-EFBF-493E-BD1F-8684CFE70403}" type="presParOf" srcId="{01CECED8-A3E3-4F6D-9E52-4726272C3B48}" destId="{7040C647-F431-46C2-82A6-EBA697E093BE}" srcOrd="8" destOrd="0" presId="urn:microsoft.com/office/officeart/2005/8/layout/default"/>
    <dgm:cxn modelId="{6D603642-FAC9-4FD4-A57B-D2CA1EEE0849}" type="presParOf" srcId="{01CECED8-A3E3-4F6D-9E52-4726272C3B48}" destId="{BEDD7550-34D9-4CDB-AFD3-86C36227AE6C}" srcOrd="9" destOrd="0" presId="urn:microsoft.com/office/officeart/2005/8/layout/default"/>
    <dgm:cxn modelId="{BBE02583-30D5-49D8-BF8A-31C1E65E181D}" type="presParOf" srcId="{01CECED8-A3E3-4F6D-9E52-4726272C3B48}" destId="{FBA3431F-4434-4571-A122-E4BEBCE34BC9}" srcOrd="10" destOrd="0" presId="urn:microsoft.com/office/officeart/2005/8/layout/default"/>
    <dgm:cxn modelId="{228086B2-4A97-49F4-84CC-BADEAC1354B7}" type="presParOf" srcId="{01CECED8-A3E3-4F6D-9E52-4726272C3B48}" destId="{6B9B3701-DC0D-4A23-8A81-D267809B10F6}" srcOrd="11" destOrd="0" presId="urn:microsoft.com/office/officeart/2005/8/layout/default"/>
    <dgm:cxn modelId="{8441B751-0CEC-49A7-8F47-17CF421B6073}" type="presParOf" srcId="{01CECED8-A3E3-4F6D-9E52-4726272C3B48}" destId="{9C8B1F26-2F1E-4BE2-BAE5-47B370F7116B}" srcOrd="12" destOrd="0" presId="urn:microsoft.com/office/officeart/2005/8/layout/default"/>
    <dgm:cxn modelId="{D4973C84-2B66-465F-AB00-DE5C00CC379B}" type="presParOf" srcId="{01CECED8-A3E3-4F6D-9E52-4726272C3B48}" destId="{3273B9E3-75BD-4CB2-BBDF-B0E6C1779FA4}" srcOrd="13" destOrd="0" presId="urn:microsoft.com/office/officeart/2005/8/layout/default"/>
    <dgm:cxn modelId="{70C373D2-396D-4C43-9F46-55E4D1E92917}" type="presParOf" srcId="{01CECED8-A3E3-4F6D-9E52-4726272C3B48}" destId="{B38B3B7E-0FA9-4005-A29E-2462ED086E5B}" srcOrd="14" destOrd="0" presId="urn:microsoft.com/office/officeart/2005/8/layout/default"/>
    <dgm:cxn modelId="{35AF76CC-D267-4324-A8B1-F137973D25E9}" type="presParOf" srcId="{01CECED8-A3E3-4F6D-9E52-4726272C3B48}" destId="{F6B742DC-F647-4649-89B4-77B007699105}" srcOrd="15" destOrd="0" presId="urn:microsoft.com/office/officeart/2005/8/layout/default"/>
    <dgm:cxn modelId="{231D9B2A-6411-44F2-A67A-B9978505AB80}" type="presParOf" srcId="{01CECED8-A3E3-4F6D-9E52-4726272C3B48}" destId="{1A6B9A29-7BCD-4935-A1EF-046E883B3671}" srcOrd="16" destOrd="0" presId="urn:microsoft.com/office/officeart/2005/8/layout/default"/>
    <dgm:cxn modelId="{A761482A-8C90-4C1C-8D2A-5564D2AA5E8E}" type="presParOf" srcId="{01CECED8-A3E3-4F6D-9E52-4726272C3B48}" destId="{558E27B4-A519-4403-BA9E-9A6FF5E16F8F}" srcOrd="17" destOrd="0" presId="urn:microsoft.com/office/officeart/2005/8/layout/default"/>
    <dgm:cxn modelId="{38CD8D6F-A1EA-4F8E-B5AE-B17ECD68022E}" type="presParOf" srcId="{01CECED8-A3E3-4F6D-9E52-4726272C3B48}" destId="{C5FA3051-16A6-46D6-9856-F21E4F2855F7}" srcOrd="18" destOrd="0" presId="urn:microsoft.com/office/officeart/2005/8/layout/default"/>
    <dgm:cxn modelId="{D13E9B85-CEB6-4579-B520-778E3A772AD0}" type="presParOf" srcId="{01CECED8-A3E3-4F6D-9E52-4726272C3B48}" destId="{3183D674-ABC3-4776-B1E8-3C69DC68BD3A}" srcOrd="19" destOrd="0" presId="urn:microsoft.com/office/officeart/2005/8/layout/default"/>
    <dgm:cxn modelId="{ABA86688-12FD-4BF6-A601-B69E76245893}" type="presParOf" srcId="{01CECED8-A3E3-4F6D-9E52-4726272C3B48}" destId="{12D9F4A2-1904-4BF0-95DC-023FCE080FE7}" srcOrd="20" destOrd="0" presId="urn:microsoft.com/office/officeart/2005/8/layout/default"/>
    <dgm:cxn modelId="{859A2872-90BE-4AD5-AB5F-ECDB9AFCC5BF}" type="presParOf" srcId="{01CECED8-A3E3-4F6D-9E52-4726272C3B48}" destId="{083AF743-B52D-4EF9-9945-698F6673CAC1}" srcOrd="21" destOrd="0" presId="urn:microsoft.com/office/officeart/2005/8/layout/default"/>
    <dgm:cxn modelId="{A3D232DA-EC93-40BC-8339-82C18544549E}" type="presParOf" srcId="{01CECED8-A3E3-4F6D-9E52-4726272C3B48}" destId="{F21E7BCE-5B9F-43C9-887D-B7180BC4482D}" srcOrd="22" destOrd="0" presId="urn:microsoft.com/office/officeart/2005/8/layout/default"/>
    <dgm:cxn modelId="{F6D8C6EE-3B43-4EA4-9D52-645CB930D14F}" type="presParOf" srcId="{01CECED8-A3E3-4F6D-9E52-4726272C3B48}" destId="{0A3DB7CC-32CE-4635-8BA3-99495413FC51}" srcOrd="23" destOrd="0" presId="urn:microsoft.com/office/officeart/2005/8/layout/default"/>
    <dgm:cxn modelId="{54D1BEEF-5480-4EA7-BAF0-57CE7D1F08BE}" type="presParOf" srcId="{01CECED8-A3E3-4F6D-9E52-4726272C3B48}" destId="{2196021E-4766-45DA-9768-376B0E34CE76}" srcOrd="24" destOrd="0" presId="urn:microsoft.com/office/officeart/2005/8/layout/default"/>
    <dgm:cxn modelId="{E8ABD85C-0872-46E5-8123-C89CD16B03AE}" type="presParOf" srcId="{01CECED8-A3E3-4F6D-9E52-4726272C3B48}" destId="{93EFEAA4-0710-46D3-8D66-9FE88EA1A78A}" srcOrd="25" destOrd="0" presId="urn:microsoft.com/office/officeart/2005/8/layout/default"/>
    <dgm:cxn modelId="{42AF9C2F-C3BA-4F8D-B872-2C6B32760F04}" type="presParOf" srcId="{01CECED8-A3E3-4F6D-9E52-4726272C3B48}" destId="{5159FDDB-BAC2-495F-AD48-840650E0A0AE}" srcOrd="26" destOrd="0" presId="urn:microsoft.com/office/officeart/2005/8/layout/default"/>
    <dgm:cxn modelId="{193D216A-1B8A-4432-BA77-72644352BC3A}" type="presParOf" srcId="{01CECED8-A3E3-4F6D-9E52-4726272C3B48}" destId="{EC05D48F-6C4B-4D52-B58B-1A8A04A89163}" srcOrd="27" destOrd="0" presId="urn:microsoft.com/office/officeart/2005/8/layout/default"/>
    <dgm:cxn modelId="{AA33EA66-CF95-45C9-ACC1-17D5D11572D4}" type="presParOf" srcId="{01CECED8-A3E3-4F6D-9E52-4726272C3B48}" destId="{224365B4-DB8C-4AA9-9995-6A1F9E29A77E}" srcOrd="28" destOrd="0" presId="urn:microsoft.com/office/officeart/2005/8/layout/default"/>
    <dgm:cxn modelId="{A23205EB-4467-4D90-8A4A-C701BD9C1F43}" type="presParOf" srcId="{01CECED8-A3E3-4F6D-9E52-4726272C3B48}" destId="{4D3A3782-E6F8-4144-8B45-90AB6FB24D7F}" srcOrd="29" destOrd="0" presId="urn:microsoft.com/office/officeart/2005/8/layout/default"/>
    <dgm:cxn modelId="{65B47672-1B3B-4DAA-8F90-9993DDE38246}" type="presParOf" srcId="{01CECED8-A3E3-4F6D-9E52-4726272C3B48}" destId="{AB8255B5-DBB8-42E6-A86F-E90C388FD58A}" srcOrd="30" destOrd="0" presId="urn:microsoft.com/office/officeart/2005/8/layout/default"/>
    <dgm:cxn modelId="{D3A4F0B7-AB35-4B04-B421-F014F045EC75}" type="presParOf" srcId="{01CECED8-A3E3-4F6D-9E52-4726272C3B48}" destId="{C1EEC791-69ED-48CD-A102-B7CC87AB57A3}" srcOrd="31" destOrd="0" presId="urn:microsoft.com/office/officeart/2005/8/layout/default"/>
    <dgm:cxn modelId="{BCF7F31C-3B7E-4013-9015-BB934CD1FBD3}" type="presParOf" srcId="{01CECED8-A3E3-4F6D-9E52-4726272C3B48}" destId="{FA4820D1-3D6C-4094-A119-0B589B6AE5A6}" srcOrd="32" destOrd="0" presId="urn:microsoft.com/office/officeart/2005/8/layout/default"/>
    <dgm:cxn modelId="{10B7F522-EF74-47DC-A030-CA7D671CA869}" type="presParOf" srcId="{01CECED8-A3E3-4F6D-9E52-4726272C3B48}" destId="{8B16BCA1-2A91-49EA-B7A5-249A09C6E162}" srcOrd="33" destOrd="0" presId="urn:microsoft.com/office/officeart/2005/8/layout/default"/>
    <dgm:cxn modelId="{BD02B754-1CFA-4449-ACCF-C2443AEB68D1}" type="presParOf" srcId="{01CECED8-A3E3-4F6D-9E52-4726272C3B48}" destId="{970ED468-6AEB-44A1-9ABF-F06A8D6320FA}" srcOrd="34" destOrd="0" presId="urn:microsoft.com/office/officeart/2005/8/layout/default"/>
    <dgm:cxn modelId="{E89048AA-7EA2-4525-96B5-97212A513753}" type="presParOf" srcId="{01CECED8-A3E3-4F6D-9E52-4726272C3B48}" destId="{434C5613-7EB4-48E4-BFBD-7BB07BBADF6F}" srcOrd="35" destOrd="0" presId="urn:microsoft.com/office/officeart/2005/8/layout/default"/>
    <dgm:cxn modelId="{4F9F7F00-92DC-41AA-8A2B-94A609E4D692}" type="presParOf" srcId="{01CECED8-A3E3-4F6D-9E52-4726272C3B48}" destId="{D7E1B2CD-F632-4A4B-8B76-58383398B3ED}" srcOrd="36" destOrd="0" presId="urn:microsoft.com/office/officeart/2005/8/layout/default"/>
    <dgm:cxn modelId="{793980DC-E4AA-488B-99CF-35396279ACA6}" type="presParOf" srcId="{01CECED8-A3E3-4F6D-9E52-4726272C3B48}" destId="{F755259C-B723-4F31-807A-A91A5F7F0015}" srcOrd="37" destOrd="0" presId="urn:microsoft.com/office/officeart/2005/8/layout/default"/>
    <dgm:cxn modelId="{F8A4AE88-3983-4026-99D5-0858E1243A0C}" type="presParOf" srcId="{01CECED8-A3E3-4F6D-9E52-4726272C3B48}" destId="{AC2AD459-28FC-4498-94A3-F61CB3AC0966}" srcOrd="38" destOrd="0" presId="urn:microsoft.com/office/officeart/2005/8/layout/default"/>
    <dgm:cxn modelId="{ACE4BD21-45D0-4546-9DED-60D3A1285718}" type="presParOf" srcId="{01CECED8-A3E3-4F6D-9E52-4726272C3B48}" destId="{4BD36CEA-6946-400E-A23A-79E24E2882C3}" srcOrd="39" destOrd="0" presId="urn:microsoft.com/office/officeart/2005/8/layout/default"/>
    <dgm:cxn modelId="{C262D49A-BCB5-4192-80AE-EB12513404DB}" type="presParOf" srcId="{01CECED8-A3E3-4F6D-9E52-4726272C3B48}" destId="{BD6818F5-F3DA-4780-AD64-A168FFB78BDC}" srcOrd="40" destOrd="0" presId="urn:microsoft.com/office/officeart/2005/8/layout/default"/>
    <dgm:cxn modelId="{872E51CA-9144-4416-B5A6-2207EA31DFC3}" type="presParOf" srcId="{01CECED8-A3E3-4F6D-9E52-4726272C3B48}" destId="{00AD6A9F-5802-4BC2-9131-583D6F7D0622}" srcOrd="41" destOrd="0" presId="urn:microsoft.com/office/officeart/2005/8/layout/default"/>
    <dgm:cxn modelId="{32FFF6E5-D296-4C02-B18A-B22D8D441393}" type="presParOf" srcId="{01CECED8-A3E3-4F6D-9E52-4726272C3B48}" destId="{94B71811-A883-4B6E-B963-861A66229D2A}" srcOrd="42" destOrd="0" presId="urn:microsoft.com/office/officeart/2005/8/layout/default"/>
    <dgm:cxn modelId="{C9917A0C-71CF-4DC5-925F-DC637EC7509C}" type="presParOf" srcId="{01CECED8-A3E3-4F6D-9E52-4726272C3B48}" destId="{5CFFEA0B-258D-4ACE-96AA-C238313C458D}" srcOrd="43" destOrd="0" presId="urn:microsoft.com/office/officeart/2005/8/layout/default"/>
    <dgm:cxn modelId="{FB52FD6F-B420-4F36-A6BB-E72E8B727166}" type="presParOf" srcId="{01CECED8-A3E3-4F6D-9E52-4726272C3B48}" destId="{892BCB3E-B119-447C-9A43-34C0C2BB7A48}" srcOrd="44" destOrd="0" presId="urn:microsoft.com/office/officeart/2005/8/layout/default"/>
    <dgm:cxn modelId="{9A121BAC-0E5C-4BAB-AB64-00B8194078CC}" type="presParOf" srcId="{01CECED8-A3E3-4F6D-9E52-4726272C3B48}" destId="{35001F61-4051-4A59-A808-17B4047512CD}" srcOrd="45" destOrd="0" presId="urn:microsoft.com/office/officeart/2005/8/layout/default"/>
    <dgm:cxn modelId="{78F8CA96-72B7-40F5-B84A-F205E7BD3065}" type="presParOf" srcId="{01CECED8-A3E3-4F6D-9E52-4726272C3B48}" destId="{01F057B5-A0FF-4B58-AB5F-6378B7638067}" srcOrd="4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24EAF-74C6-4DA6-89A1-28AC1DD6FD24}" type="doc">
      <dgm:prSet loTypeId="urn:microsoft.com/office/officeart/2005/8/layout/default" loCatId="list" qsTypeId="urn:microsoft.com/office/officeart/2005/8/quickstyle/3d4" qsCatId="3D" csTypeId="urn:microsoft.com/office/officeart/2005/8/colors/accent0_1" csCatId="mainScheme" phldr="1"/>
      <dgm:spPr/>
      <dgm:t>
        <a:bodyPr/>
        <a:lstStyle/>
        <a:p>
          <a:endParaRPr lang="en-US"/>
        </a:p>
      </dgm:t>
    </dgm:pt>
    <dgm:pt modelId="{C0D997FE-D8F7-4623-B373-80EBCBE566EB}">
      <dgm:prSet/>
      <dgm:spPr/>
      <dgm:t>
        <a:bodyPr/>
        <a:lstStyle/>
        <a:p>
          <a:r>
            <a:rPr lang="en-GB" dirty="0"/>
            <a:t>Energy and Buildings</a:t>
          </a:r>
          <a:endParaRPr lang="en-US" dirty="0"/>
        </a:p>
      </dgm:t>
    </dgm:pt>
    <dgm:pt modelId="{68B2BF81-B910-4208-B45E-8AE14D036DBF}" type="parTrans" cxnId="{4F46FCC3-1312-43F1-AA82-4513C41BFA65}">
      <dgm:prSet/>
      <dgm:spPr/>
      <dgm:t>
        <a:bodyPr/>
        <a:lstStyle/>
        <a:p>
          <a:endParaRPr lang="en-US"/>
        </a:p>
      </dgm:t>
    </dgm:pt>
    <dgm:pt modelId="{F0ECC1C1-3379-48F8-A123-DD7790ED27B2}" type="sibTrans" cxnId="{4F46FCC3-1312-43F1-AA82-4513C41BFA65}">
      <dgm:prSet/>
      <dgm:spPr/>
      <dgm:t>
        <a:bodyPr/>
        <a:lstStyle/>
        <a:p>
          <a:endParaRPr lang="en-US"/>
        </a:p>
      </dgm:t>
    </dgm:pt>
    <dgm:pt modelId="{B3039260-8A85-4EAF-9006-2E6188647F24}">
      <dgm:prSet/>
      <dgm:spPr/>
      <dgm:t>
        <a:bodyPr/>
        <a:lstStyle/>
        <a:p>
          <a:r>
            <a:rPr lang="en-GB" b="0" i="0" dirty="0"/>
            <a:t>Transport</a:t>
          </a:r>
          <a:endParaRPr lang="en-US" dirty="0"/>
        </a:p>
      </dgm:t>
    </dgm:pt>
    <dgm:pt modelId="{7A36BFAA-0CDC-4E66-9024-25CAB724CAA0}" type="parTrans" cxnId="{2A77FAA0-32E1-48B6-9E80-DAFEE5A52924}">
      <dgm:prSet/>
      <dgm:spPr/>
      <dgm:t>
        <a:bodyPr/>
        <a:lstStyle/>
        <a:p>
          <a:endParaRPr lang="en-US"/>
        </a:p>
      </dgm:t>
    </dgm:pt>
    <dgm:pt modelId="{82132655-D7A0-44C3-9872-3A1D061E2077}" type="sibTrans" cxnId="{2A77FAA0-32E1-48B6-9E80-DAFEE5A52924}">
      <dgm:prSet/>
      <dgm:spPr/>
      <dgm:t>
        <a:bodyPr/>
        <a:lstStyle/>
        <a:p>
          <a:endParaRPr lang="en-US"/>
        </a:p>
      </dgm:t>
    </dgm:pt>
    <dgm:pt modelId="{3C184D1B-BE28-4414-95D8-6A59BC43C1DB}">
      <dgm:prSet/>
      <dgm:spPr/>
      <dgm:t>
        <a:bodyPr/>
        <a:lstStyle/>
        <a:p>
          <a:r>
            <a:rPr lang="en-GB" b="0" i="0" dirty="0"/>
            <a:t>Flood Resilience</a:t>
          </a:r>
          <a:endParaRPr lang="en-US" dirty="0"/>
        </a:p>
      </dgm:t>
    </dgm:pt>
    <dgm:pt modelId="{69E7ECFD-E1E5-4B08-B8A0-2FA7FCF36520}" type="parTrans" cxnId="{5D5BB90C-6EA1-4AD3-B7A8-51FCE1EF3F74}">
      <dgm:prSet/>
      <dgm:spPr/>
      <dgm:t>
        <a:bodyPr/>
        <a:lstStyle/>
        <a:p>
          <a:endParaRPr lang="en-US"/>
        </a:p>
      </dgm:t>
    </dgm:pt>
    <dgm:pt modelId="{85D800DF-566F-458C-999D-D3CB7E6FBF84}" type="sibTrans" cxnId="{5D5BB90C-6EA1-4AD3-B7A8-51FCE1EF3F74}">
      <dgm:prSet/>
      <dgm:spPr/>
      <dgm:t>
        <a:bodyPr/>
        <a:lstStyle/>
        <a:p>
          <a:endParaRPr lang="en-US"/>
        </a:p>
      </dgm:t>
    </dgm:pt>
    <dgm:pt modelId="{1E9C8341-314F-4004-9A32-B22E86B2C7F4}">
      <dgm:prSet/>
      <dgm:spPr/>
      <dgm:t>
        <a:bodyPr/>
        <a:lstStyle/>
        <a:p>
          <a:r>
            <a:rPr lang="en-US" dirty="0"/>
            <a:t>Nature- Based Solutions</a:t>
          </a:r>
        </a:p>
      </dgm:t>
    </dgm:pt>
    <dgm:pt modelId="{744DA0C1-752C-4E5A-9F85-A5A8E02697E6}" type="parTrans" cxnId="{C136DEF1-BB4A-4B14-A458-2E650A22146F}">
      <dgm:prSet/>
      <dgm:spPr/>
      <dgm:t>
        <a:bodyPr/>
        <a:lstStyle/>
        <a:p>
          <a:endParaRPr lang="en-US"/>
        </a:p>
      </dgm:t>
    </dgm:pt>
    <dgm:pt modelId="{DBDBD01A-F2C5-4F08-9E79-948A823E7CED}" type="sibTrans" cxnId="{C136DEF1-BB4A-4B14-A458-2E650A22146F}">
      <dgm:prSet/>
      <dgm:spPr/>
      <dgm:t>
        <a:bodyPr/>
        <a:lstStyle/>
        <a:p>
          <a:endParaRPr lang="en-US"/>
        </a:p>
      </dgm:t>
    </dgm:pt>
    <dgm:pt modelId="{1E8D9BEE-98CA-4206-BF5E-CB864F6C872E}">
      <dgm:prSet/>
      <dgm:spPr/>
      <dgm:t>
        <a:bodyPr/>
        <a:lstStyle/>
        <a:p>
          <a:r>
            <a:rPr lang="en-GB" b="0" i="0" dirty="0"/>
            <a:t>Resource Management</a:t>
          </a:r>
          <a:endParaRPr lang="en-US" dirty="0"/>
        </a:p>
      </dgm:t>
    </dgm:pt>
    <dgm:pt modelId="{B95F965F-7FB3-4D76-A5E7-8394D6105425}" type="parTrans" cxnId="{017A2511-13AB-46BB-847B-9F6F0CE1D651}">
      <dgm:prSet/>
      <dgm:spPr/>
      <dgm:t>
        <a:bodyPr/>
        <a:lstStyle/>
        <a:p>
          <a:endParaRPr lang="en-US"/>
        </a:p>
      </dgm:t>
    </dgm:pt>
    <dgm:pt modelId="{79E17581-B3BB-4215-95FC-2BEE929084EE}" type="sibTrans" cxnId="{017A2511-13AB-46BB-847B-9F6F0CE1D651}">
      <dgm:prSet/>
      <dgm:spPr/>
      <dgm:t>
        <a:bodyPr/>
        <a:lstStyle/>
        <a:p>
          <a:endParaRPr lang="en-US"/>
        </a:p>
      </dgm:t>
    </dgm:pt>
    <dgm:pt modelId="{305E69A5-B3B7-4C3A-882B-80D2AC0CE269}">
      <dgm:prSet/>
      <dgm:spPr/>
      <dgm:t>
        <a:bodyPr/>
        <a:lstStyle/>
        <a:p>
          <a:r>
            <a:rPr lang="en-GB" b="0" i="0" dirty="0"/>
            <a:t>Citizen Engagement</a:t>
          </a:r>
          <a:endParaRPr lang="en-US" dirty="0"/>
        </a:p>
      </dgm:t>
    </dgm:pt>
    <dgm:pt modelId="{9BE265A0-D340-4FB7-85B6-8313994E2899}" type="parTrans" cxnId="{E56B32C5-8CD8-481C-BB2C-6EADB7B3E73F}">
      <dgm:prSet/>
      <dgm:spPr/>
      <dgm:t>
        <a:bodyPr/>
        <a:lstStyle/>
        <a:p>
          <a:endParaRPr lang="en-US"/>
        </a:p>
      </dgm:t>
    </dgm:pt>
    <dgm:pt modelId="{2F9A688F-E67D-4526-A5A3-7CC85AE7BAEF}" type="sibTrans" cxnId="{E56B32C5-8CD8-481C-BB2C-6EADB7B3E73F}">
      <dgm:prSet/>
      <dgm:spPr/>
      <dgm:t>
        <a:bodyPr/>
        <a:lstStyle/>
        <a:p>
          <a:endParaRPr lang="en-US"/>
        </a:p>
      </dgm:t>
    </dgm:pt>
    <dgm:pt modelId="{01CECED8-A3E3-4F6D-9E52-4726272C3B48}" type="pres">
      <dgm:prSet presAssocID="{41D24EAF-74C6-4DA6-89A1-28AC1DD6FD24}" presName="diagram" presStyleCnt="0">
        <dgm:presLayoutVars>
          <dgm:dir/>
          <dgm:resizeHandles val="exact"/>
        </dgm:presLayoutVars>
      </dgm:prSet>
      <dgm:spPr/>
    </dgm:pt>
    <dgm:pt modelId="{D7E1B2CD-F632-4A4B-8B76-58383398B3ED}" type="pres">
      <dgm:prSet presAssocID="{C0D997FE-D8F7-4623-B373-80EBCBE566EB}" presName="node" presStyleLbl="node1" presStyleIdx="0" presStyleCnt="6">
        <dgm:presLayoutVars>
          <dgm:bulletEnabled val="1"/>
        </dgm:presLayoutVars>
      </dgm:prSet>
      <dgm:spPr/>
    </dgm:pt>
    <dgm:pt modelId="{F755259C-B723-4F31-807A-A91A5F7F0015}" type="pres">
      <dgm:prSet presAssocID="{F0ECC1C1-3379-48F8-A123-DD7790ED27B2}" presName="sibTrans" presStyleCnt="0"/>
      <dgm:spPr/>
    </dgm:pt>
    <dgm:pt modelId="{AC2AD459-28FC-4498-94A3-F61CB3AC0966}" type="pres">
      <dgm:prSet presAssocID="{B3039260-8A85-4EAF-9006-2E6188647F24}" presName="node" presStyleLbl="node1" presStyleIdx="1" presStyleCnt="6">
        <dgm:presLayoutVars>
          <dgm:bulletEnabled val="1"/>
        </dgm:presLayoutVars>
      </dgm:prSet>
      <dgm:spPr/>
    </dgm:pt>
    <dgm:pt modelId="{4BD36CEA-6946-400E-A23A-79E24E2882C3}" type="pres">
      <dgm:prSet presAssocID="{82132655-D7A0-44C3-9872-3A1D061E2077}" presName="sibTrans" presStyleCnt="0"/>
      <dgm:spPr/>
    </dgm:pt>
    <dgm:pt modelId="{BD6818F5-F3DA-4780-AD64-A168FFB78BDC}" type="pres">
      <dgm:prSet presAssocID="{3C184D1B-BE28-4414-95D8-6A59BC43C1DB}" presName="node" presStyleLbl="node1" presStyleIdx="2" presStyleCnt="6">
        <dgm:presLayoutVars>
          <dgm:bulletEnabled val="1"/>
        </dgm:presLayoutVars>
      </dgm:prSet>
      <dgm:spPr/>
    </dgm:pt>
    <dgm:pt modelId="{00AD6A9F-5802-4BC2-9131-583D6F7D0622}" type="pres">
      <dgm:prSet presAssocID="{85D800DF-566F-458C-999D-D3CB7E6FBF84}" presName="sibTrans" presStyleCnt="0"/>
      <dgm:spPr/>
    </dgm:pt>
    <dgm:pt modelId="{94B71811-A883-4B6E-B963-861A66229D2A}" type="pres">
      <dgm:prSet presAssocID="{1E9C8341-314F-4004-9A32-B22E86B2C7F4}" presName="node" presStyleLbl="node1" presStyleIdx="3" presStyleCnt="6" custLinFactNeighborX="1290" custLinFactNeighborY="-538">
        <dgm:presLayoutVars>
          <dgm:bulletEnabled val="1"/>
        </dgm:presLayoutVars>
      </dgm:prSet>
      <dgm:spPr/>
    </dgm:pt>
    <dgm:pt modelId="{5CFFEA0B-258D-4ACE-96AA-C238313C458D}" type="pres">
      <dgm:prSet presAssocID="{DBDBD01A-F2C5-4F08-9E79-948A823E7CED}" presName="sibTrans" presStyleCnt="0"/>
      <dgm:spPr/>
    </dgm:pt>
    <dgm:pt modelId="{892BCB3E-B119-447C-9A43-34C0C2BB7A48}" type="pres">
      <dgm:prSet presAssocID="{1E8D9BEE-98CA-4206-BF5E-CB864F6C872E}" presName="node" presStyleLbl="node1" presStyleIdx="4" presStyleCnt="6">
        <dgm:presLayoutVars>
          <dgm:bulletEnabled val="1"/>
        </dgm:presLayoutVars>
      </dgm:prSet>
      <dgm:spPr/>
    </dgm:pt>
    <dgm:pt modelId="{35001F61-4051-4A59-A808-17B4047512CD}" type="pres">
      <dgm:prSet presAssocID="{79E17581-B3BB-4215-95FC-2BEE929084EE}" presName="sibTrans" presStyleCnt="0"/>
      <dgm:spPr/>
    </dgm:pt>
    <dgm:pt modelId="{01F057B5-A0FF-4B58-AB5F-6378B7638067}" type="pres">
      <dgm:prSet presAssocID="{305E69A5-B3B7-4C3A-882B-80D2AC0CE269}" presName="node" presStyleLbl="node1" presStyleIdx="5" presStyleCnt="6">
        <dgm:presLayoutVars>
          <dgm:bulletEnabled val="1"/>
        </dgm:presLayoutVars>
      </dgm:prSet>
      <dgm:spPr/>
    </dgm:pt>
  </dgm:ptLst>
  <dgm:cxnLst>
    <dgm:cxn modelId="{5D5BB90C-6EA1-4AD3-B7A8-51FCE1EF3F74}" srcId="{41D24EAF-74C6-4DA6-89A1-28AC1DD6FD24}" destId="{3C184D1B-BE28-4414-95D8-6A59BC43C1DB}" srcOrd="2" destOrd="0" parTransId="{69E7ECFD-E1E5-4B08-B8A0-2FA7FCF36520}" sibTransId="{85D800DF-566F-458C-999D-D3CB7E6FBF84}"/>
    <dgm:cxn modelId="{017A2511-13AB-46BB-847B-9F6F0CE1D651}" srcId="{41D24EAF-74C6-4DA6-89A1-28AC1DD6FD24}" destId="{1E8D9BEE-98CA-4206-BF5E-CB864F6C872E}" srcOrd="4" destOrd="0" parTransId="{B95F965F-7FB3-4D76-A5E7-8394D6105425}" sibTransId="{79E17581-B3BB-4215-95FC-2BEE929084EE}"/>
    <dgm:cxn modelId="{5B4F511E-83D8-468B-907C-189AADEAE0F9}" type="presOf" srcId="{B3039260-8A85-4EAF-9006-2E6188647F24}" destId="{AC2AD459-28FC-4498-94A3-F61CB3AC0966}" srcOrd="0" destOrd="0" presId="urn:microsoft.com/office/officeart/2005/8/layout/default"/>
    <dgm:cxn modelId="{6749DD2E-CE4A-4E23-A09F-77AFBF734FF3}" type="presOf" srcId="{C0D997FE-D8F7-4623-B373-80EBCBE566EB}" destId="{D7E1B2CD-F632-4A4B-8B76-58383398B3ED}" srcOrd="0" destOrd="0" presId="urn:microsoft.com/office/officeart/2005/8/layout/default"/>
    <dgm:cxn modelId="{07261465-14C0-45D2-98B9-5442817EFA05}" type="presOf" srcId="{3C184D1B-BE28-4414-95D8-6A59BC43C1DB}" destId="{BD6818F5-F3DA-4780-AD64-A168FFB78BDC}" srcOrd="0" destOrd="0" presId="urn:microsoft.com/office/officeart/2005/8/layout/default"/>
    <dgm:cxn modelId="{B0787570-DD6B-4EFA-8513-18B095FB6A97}" type="presOf" srcId="{1E9C8341-314F-4004-9A32-B22E86B2C7F4}" destId="{94B71811-A883-4B6E-B963-861A66229D2A}" srcOrd="0" destOrd="0" presId="urn:microsoft.com/office/officeart/2005/8/layout/default"/>
    <dgm:cxn modelId="{57F53882-FDF6-4230-8E90-D5A3102BD1AD}" type="presOf" srcId="{1E8D9BEE-98CA-4206-BF5E-CB864F6C872E}" destId="{892BCB3E-B119-447C-9A43-34C0C2BB7A48}" srcOrd="0" destOrd="0" presId="urn:microsoft.com/office/officeart/2005/8/layout/default"/>
    <dgm:cxn modelId="{1D40D688-0737-4D91-92B9-304173DF88C0}" type="presOf" srcId="{305E69A5-B3B7-4C3A-882B-80D2AC0CE269}" destId="{01F057B5-A0FF-4B58-AB5F-6378B7638067}" srcOrd="0" destOrd="0" presId="urn:microsoft.com/office/officeart/2005/8/layout/default"/>
    <dgm:cxn modelId="{381BCD93-D674-48A9-B8AC-9855306573EA}" type="presOf" srcId="{41D24EAF-74C6-4DA6-89A1-28AC1DD6FD24}" destId="{01CECED8-A3E3-4F6D-9E52-4726272C3B48}" srcOrd="0" destOrd="0" presId="urn:microsoft.com/office/officeart/2005/8/layout/default"/>
    <dgm:cxn modelId="{2A77FAA0-32E1-48B6-9E80-DAFEE5A52924}" srcId="{41D24EAF-74C6-4DA6-89A1-28AC1DD6FD24}" destId="{B3039260-8A85-4EAF-9006-2E6188647F24}" srcOrd="1" destOrd="0" parTransId="{7A36BFAA-0CDC-4E66-9024-25CAB724CAA0}" sibTransId="{82132655-D7A0-44C3-9872-3A1D061E2077}"/>
    <dgm:cxn modelId="{4F46FCC3-1312-43F1-AA82-4513C41BFA65}" srcId="{41D24EAF-74C6-4DA6-89A1-28AC1DD6FD24}" destId="{C0D997FE-D8F7-4623-B373-80EBCBE566EB}" srcOrd="0" destOrd="0" parTransId="{68B2BF81-B910-4208-B45E-8AE14D036DBF}" sibTransId="{F0ECC1C1-3379-48F8-A123-DD7790ED27B2}"/>
    <dgm:cxn modelId="{E56B32C5-8CD8-481C-BB2C-6EADB7B3E73F}" srcId="{41D24EAF-74C6-4DA6-89A1-28AC1DD6FD24}" destId="{305E69A5-B3B7-4C3A-882B-80D2AC0CE269}" srcOrd="5" destOrd="0" parTransId="{9BE265A0-D340-4FB7-85B6-8313994E2899}" sibTransId="{2F9A688F-E67D-4526-A5A3-7CC85AE7BAEF}"/>
    <dgm:cxn modelId="{C136DEF1-BB4A-4B14-A458-2E650A22146F}" srcId="{41D24EAF-74C6-4DA6-89A1-28AC1DD6FD24}" destId="{1E9C8341-314F-4004-9A32-B22E86B2C7F4}" srcOrd="3" destOrd="0" parTransId="{744DA0C1-752C-4E5A-9F85-A5A8E02697E6}" sibTransId="{DBDBD01A-F2C5-4F08-9E79-948A823E7CED}"/>
    <dgm:cxn modelId="{4F9F7F00-92DC-41AA-8A2B-94A609E4D692}" type="presParOf" srcId="{01CECED8-A3E3-4F6D-9E52-4726272C3B48}" destId="{D7E1B2CD-F632-4A4B-8B76-58383398B3ED}" srcOrd="0" destOrd="0" presId="urn:microsoft.com/office/officeart/2005/8/layout/default"/>
    <dgm:cxn modelId="{793980DC-E4AA-488B-99CF-35396279ACA6}" type="presParOf" srcId="{01CECED8-A3E3-4F6D-9E52-4726272C3B48}" destId="{F755259C-B723-4F31-807A-A91A5F7F0015}" srcOrd="1" destOrd="0" presId="urn:microsoft.com/office/officeart/2005/8/layout/default"/>
    <dgm:cxn modelId="{F8A4AE88-3983-4026-99D5-0858E1243A0C}" type="presParOf" srcId="{01CECED8-A3E3-4F6D-9E52-4726272C3B48}" destId="{AC2AD459-28FC-4498-94A3-F61CB3AC0966}" srcOrd="2" destOrd="0" presId="urn:microsoft.com/office/officeart/2005/8/layout/default"/>
    <dgm:cxn modelId="{ACE4BD21-45D0-4546-9DED-60D3A1285718}" type="presParOf" srcId="{01CECED8-A3E3-4F6D-9E52-4726272C3B48}" destId="{4BD36CEA-6946-400E-A23A-79E24E2882C3}" srcOrd="3" destOrd="0" presId="urn:microsoft.com/office/officeart/2005/8/layout/default"/>
    <dgm:cxn modelId="{C262D49A-BCB5-4192-80AE-EB12513404DB}" type="presParOf" srcId="{01CECED8-A3E3-4F6D-9E52-4726272C3B48}" destId="{BD6818F5-F3DA-4780-AD64-A168FFB78BDC}" srcOrd="4" destOrd="0" presId="urn:microsoft.com/office/officeart/2005/8/layout/default"/>
    <dgm:cxn modelId="{872E51CA-9144-4416-B5A6-2207EA31DFC3}" type="presParOf" srcId="{01CECED8-A3E3-4F6D-9E52-4726272C3B48}" destId="{00AD6A9F-5802-4BC2-9131-583D6F7D0622}" srcOrd="5" destOrd="0" presId="urn:microsoft.com/office/officeart/2005/8/layout/default"/>
    <dgm:cxn modelId="{32FFF6E5-D296-4C02-B18A-B22D8D441393}" type="presParOf" srcId="{01CECED8-A3E3-4F6D-9E52-4726272C3B48}" destId="{94B71811-A883-4B6E-B963-861A66229D2A}" srcOrd="6" destOrd="0" presId="urn:microsoft.com/office/officeart/2005/8/layout/default"/>
    <dgm:cxn modelId="{C9917A0C-71CF-4DC5-925F-DC637EC7509C}" type="presParOf" srcId="{01CECED8-A3E3-4F6D-9E52-4726272C3B48}" destId="{5CFFEA0B-258D-4ACE-96AA-C238313C458D}" srcOrd="7" destOrd="0" presId="urn:microsoft.com/office/officeart/2005/8/layout/default"/>
    <dgm:cxn modelId="{FB52FD6F-B420-4F36-A6BB-E72E8B727166}" type="presParOf" srcId="{01CECED8-A3E3-4F6D-9E52-4726272C3B48}" destId="{892BCB3E-B119-447C-9A43-34C0C2BB7A48}" srcOrd="8" destOrd="0" presId="urn:microsoft.com/office/officeart/2005/8/layout/default"/>
    <dgm:cxn modelId="{9A121BAC-0E5C-4BAB-AB64-00B8194078CC}" type="presParOf" srcId="{01CECED8-A3E3-4F6D-9E52-4726272C3B48}" destId="{35001F61-4051-4A59-A808-17B4047512CD}" srcOrd="9" destOrd="0" presId="urn:microsoft.com/office/officeart/2005/8/layout/default"/>
    <dgm:cxn modelId="{78F8CA96-72B7-40F5-B84A-F205E7BD3065}" type="presParOf" srcId="{01CECED8-A3E3-4F6D-9E52-4726272C3B48}" destId="{01F057B5-A0FF-4B58-AB5F-6378B763806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34A05-6DE6-4735-958B-25584DF32321}" type="doc">
      <dgm:prSet loTypeId="urn:microsoft.com/office/officeart/2005/8/layout/default" loCatId="list" qsTypeId="urn:microsoft.com/office/officeart/2005/8/quickstyle/3d4" qsCatId="3D" csTypeId="urn:microsoft.com/office/officeart/2005/8/colors/accent0_2" csCatId="mainScheme" phldr="1"/>
      <dgm:spPr/>
      <dgm:t>
        <a:bodyPr/>
        <a:lstStyle/>
        <a:p>
          <a:endParaRPr lang="en-US"/>
        </a:p>
      </dgm:t>
    </dgm:pt>
    <dgm:pt modelId="{36DA8890-34DD-48D6-A743-049779BA7998}">
      <dgm:prSet custT="1"/>
      <dgm:spPr/>
      <dgm:t>
        <a:bodyPr/>
        <a:lstStyle/>
        <a:p>
          <a:pPr algn="ctr"/>
          <a:r>
            <a:rPr lang="en-IE" sz="1800"/>
            <a:t>Option Assessment – April 2021</a:t>
          </a:r>
        </a:p>
        <a:p>
          <a:pPr algn="ctr"/>
          <a:r>
            <a:rPr lang="en-IE" sz="1400"/>
            <a:t>SDCC submitted proposal identifying Clondalkin and Tallaght</a:t>
          </a:r>
          <a:endParaRPr lang="en-US" sz="1400"/>
        </a:p>
      </dgm:t>
    </dgm:pt>
    <dgm:pt modelId="{4E18379C-075C-4472-9CDB-FD73123ACFEE}" type="parTrans" cxnId="{5FBFE5DB-84B8-4532-A8FC-496F454B8CA8}">
      <dgm:prSet/>
      <dgm:spPr/>
      <dgm:t>
        <a:bodyPr/>
        <a:lstStyle/>
        <a:p>
          <a:endParaRPr lang="en-US"/>
        </a:p>
      </dgm:t>
    </dgm:pt>
    <dgm:pt modelId="{E1BA97A1-D7E9-4DF6-9E38-F72641DCFF50}" type="sibTrans" cxnId="{5FBFE5DB-84B8-4532-A8FC-496F454B8CA8}">
      <dgm:prSet/>
      <dgm:spPr/>
      <dgm:t>
        <a:bodyPr/>
        <a:lstStyle/>
        <a:p>
          <a:endParaRPr lang="en-US"/>
        </a:p>
      </dgm:t>
    </dgm:pt>
    <dgm:pt modelId="{193B38AE-168A-4DA2-8EC0-8A444C1448A6}">
      <dgm:prSet custT="1"/>
      <dgm:spPr/>
      <dgm:t>
        <a:bodyPr/>
        <a:lstStyle/>
        <a:p>
          <a:r>
            <a:rPr lang="en-IE" sz="1800"/>
            <a:t>Delivery Approach</a:t>
          </a:r>
        </a:p>
        <a:p>
          <a:r>
            <a:rPr lang="en-IE" sz="1400"/>
            <a:t>4 Dublin LAs approached </a:t>
          </a:r>
          <a:r>
            <a:rPr lang="en-IE" sz="1400" err="1"/>
            <a:t>CoDEMA</a:t>
          </a:r>
          <a:r>
            <a:rPr lang="en-IE" sz="1400"/>
            <a:t> to develop Decarbonising Zone Implementation Plans</a:t>
          </a:r>
          <a:endParaRPr lang="en-US" sz="1400"/>
        </a:p>
      </dgm:t>
    </dgm:pt>
    <dgm:pt modelId="{5A4393E2-B46F-461F-B81D-02573B57B310}" type="parTrans" cxnId="{5DD3BE5C-6DFB-444E-8B43-1721D5556060}">
      <dgm:prSet/>
      <dgm:spPr/>
      <dgm:t>
        <a:bodyPr/>
        <a:lstStyle/>
        <a:p>
          <a:endParaRPr lang="en-US"/>
        </a:p>
      </dgm:t>
    </dgm:pt>
    <dgm:pt modelId="{267568A5-A2AA-4DF3-A61D-DEC1638DD054}" type="sibTrans" cxnId="{5DD3BE5C-6DFB-444E-8B43-1721D5556060}">
      <dgm:prSet/>
      <dgm:spPr/>
      <dgm:t>
        <a:bodyPr/>
        <a:lstStyle/>
        <a:p>
          <a:endParaRPr lang="en-US"/>
        </a:p>
      </dgm:t>
    </dgm:pt>
    <dgm:pt modelId="{DB949AEF-2A2C-4DBB-8ECD-8A336B990575}">
      <dgm:prSet/>
      <dgm:spPr/>
      <dgm:t>
        <a:bodyPr/>
        <a:lstStyle/>
        <a:p>
          <a:pPr algn="ctr"/>
          <a:r>
            <a:rPr lang="en-IE" sz="1800"/>
            <a:t>SDCC Project Commencement – Sept 2022</a:t>
          </a:r>
          <a:endParaRPr lang="en-US" sz="1800"/>
        </a:p>
      </dgm:t>
    </dgm:pt>
    <dgm:pt modelId="{7EC1EA69-F21A-483B-B94E-0FBE5623CCB9}" type="parTrans" cxnId="{0388C2A0-CCE0-4ED6-B90B-7C3556C03E9A}">
      <dgm:prSet/>
      <dgm:spPr/>
      <dgm:t>
        <a:bodyPr/>
        <a:lstStyle/>
        <a:p>
          <a:endParaRPr lang="en-US"/>
        </a:p>
      </dgm:t>
    </dgm:pt>
    <dgm:pt modelId="{7372BF76-EE2C-4102-A0A2-13AB712D8772}" type="sibTrans" cxnId="{0388C2A0-CCE0-4ED6-B90B-7C3556C03E9A}">
      <dgm:prSet/>
      <dgm:spPr/>
      <dgm:t>
        <a:bodyPr/>
        <a:lstStyle/>
        <a:p>
          <a:endParaRPr lang="en-US"/>
        </a:p>
      </dgm:t>
    </dgm:pt>
    <dgm:pt modelId="{7B93EDFE-3866-488D-B221-FC1688AA75E1}">
      <dgm:prSet custT="1"/>
      <dgm:spPr/>
      <dgm:t>
        <a:bodyPr/>
        <a:lstStyle/>
        <a:p>
          <a:pPr algn="l"/>
          <a:r>
            <a:rPr lang="en-US" sz="1400" dirty="0"/>
            <a:t>Cost proposal accepted </a:t>
          </a:r>
          <a:endParaRPr lang="en-US" sz="1400" dirty="0">
            <a:highlight>
              <a:srgbClr val="FFFF00"/>
            </a:highlight>
          </a:endParaRPr>
        </a:p>
      </dgm:t>
    </dgm:pt>
    <dgm:pt modelId="{0C4F4587-D6AA-4EC3-B45E-B54392C6E32A}" type="parTrans" cxnId="{DEE08825-5856-4422-A982-E4A30B282D5C}">
      <dgm:prSet/>
      <dgm:spPr/>
      <dgm:t>
        <a:bodyPr/>
        <a:lstStyle/>
        <a:p>
          <a:endParaRPr lang="en-US"/>
        </a:p>
      </dgm:t>
    </dgm:pt>
    <dgm:pt modelId="{9B37330E-D91C-492B-8EBA-477B31F0781F}" type="sibTrans" cxnId="{DEE08825-5856-4422-A982-E4A30B282D5C}">
      <dgm:prSet/>
      <dgm:spPr/>
      <dgm:t>
        <a:bodyPr/>
        <a:lstStyle/>
        <a:p>
          <a:endParaRPr lang="en-US"/>
        </a:p>
      </dgm:t>
    </dgm:pt>
    <dgm:pt modelId="{B6182C8A-C94A-4A34-BCD6-33A4A21A6435}">
      <dgm:prSet custT="1"/>
      <dgm:spPr/>
      <dgm:t>
        <a:bodyPr/>
        <a:lstStyle/>
        <a:p>
          <a:pPr algn="ctr"/>
          <a:r>
            <a:rPr lang="en-IE" sz="1800"/>
            <a:t>Planned Work</a:t>
          </a:r>
          <a:endParaRPr lang="en-US" sz="1800"/>
        </a:p>
      </dgm:t>
    </dgm:pt>
    <dgm:pt modelId="{7CE1B9C4-4334-4095-AA74-44DA9FF3C466}" type="parTrans" cxnId="{3AD320D7-4756-401E-A487-8D99B191AC33}">
      <dgm:prSet/>
      <dgm:spPr/>
      <dgm:t>
        <a:bodyPr/>
        <a:lstStyle/>
        <a:p>
          <a:endParaRPr lang="en-IE"/>
        </a:p>
      </dgm:t>
    </dgm:pt>
    <dgm:pt modelId="{789B21E3-B237-49DE-80DA-2F42D71074DE}" type="sibTrans" cxnId="{3AD320D7-4756-401E-A487-8D99B191AC33}">
      <dgm:prSet/>
      <dgm:spPr/>
      <dgm:t>
        <a:bodyPr/>
        <a:lstStyle/>
        <a:p>
          <a:endParaRPr lang="en-IE"/>
        </a:p>
      </dgm:t>
    </dgm:pt>
    <dgm:pt modelId="{C1FCBFE1-A505-4F66-90D6-340C54655D6D}">
      <dgm:prSet custT="1"/>
      <dgm:spPr/>
      <dgm:t>
        <a:bodyPr/>
        <a:lstStyle/>
        <a:p>
          <a:pPr algn="l"/>
          <a:r>
            <a:rPr lang="en-IE" sz="1400"/>
            <a:t>Project potential increases/decreases</a:t>
          </a:r>
          <a:endParaRPr lang="en-US" sz="1400"/>
        </a:p>
      </dgm:t>
    </dgm:pt>
    <dgm:pt modelId="{4841FA2C-C8B4-49CB-8DA6-823D9F61EDC2}" type="parTrans" cxnId="{BC1C232F-D1B5-4D50-8B60-0A1EDC48319D}">
      <dgm:prSet/>
      <dgm:spPr/>
      <dgm:t>
        <a:bodyPr/>
        <a:lstStyle/>
        <a:p>
          <a:endParaRPr lang="en-IE"/>
        </a:p>
      </dgm:t>
    </dgm:pt>
    <dgm:pt modelId="{A4DC3551-5CD4-42FE-9902-40F7A976FD66}" type="sibTrans" cxnId="{BC1C232F-D1B5-4D50-8B60-0A1EDC48319D}">
      <dgm:prSet/>
      <dgm:spPr/>
      <dgm:t>
        <a:bodyPr/>
        <a:lstStyle/>
        <a:p>
          <a:endParaRPr lang="en-IE"/>
        </a:p>
      </dgm:t>
    </dgm:pt>
    <dgm:pt modelId="{EEA84C3F-0D63-4512-8C61-1E5D6A6E1FA1}">
      <dgm:prSet custT="1"/>
      <dgm:spPr/>
      <dgm:t>
        <a:bodyPr/>
        <a:lstStyle/>
        <a:p>
          <a:pPr algn="l"/>
          <a:r>
            <a:rPr lang="en-IE" sz="1400"/>
            <a:t>Develop Gap to Target Analysis	   Register of Opportunities</a:t>
          </a:r>
          <a:endParaRPr lang="en-US" sz="1400"/>
        </a:p>
      </dgm:t>
    </dgm:pt>
    <dgm:pt modelId="{57B6D48E-1E07-4BB6-871E-DAB76DE09B8E}" type="parTrans" cxnId="{B605378E-971F-4BC7-B48F-1DA2CF0E28F9}">
      <dgm:prSet/>
      <dgm:spPr/>
      <dgm:t>
        <a:bodyPr/>
        <a:lstStyle/>
        <a:p>
          <a:endParaRPr lang="en-IE"/>
        </a:p>
      </dgm:t>
    </dgm:pt>
    <dgm:pt modelId="{3A6D9E3C-AEFA-42B9-B112-5F78FAEF2BF7}" type="sibTrans" cxnId="{B605378E-971F-4BC7-B48F-1DA2CF0E28F9}">
      <dgm:prSet/>
      <dgm:spPr/>
      <dgm:t>
        <a:bodyPr/>
        <a:lstStyle/>
        <a:p>
          <a:endParaRPr lang="en-IE"/>
        </a:p>
      </dgm:t>
    </dgm:pt>
    <dgm:pt modelId="{039BFA8E-18D4-4539-BD27-31720E5784C8}">
      <dgm:prSet custT="1"/>
      <dgm:spPr/>
      <dgm:t>
        <a:bodyPr/>
        <a:lstStyle/>
        <a:p>
          <a:pPr algn="l"/>
          <a:r>
            <a:rPr lang="en-IE" sz="1400"/>
            <a:t>Prepare Cost Estimates</a:t>
          </a:r>
          <a:endParaRPr lang="en-US" sz="1400"/>
        </a:p>
      </dgm:t>
    </dgm:pt>
    <dgm:pt modelId="{373B0753-85C4-47D8-AD9E-BD2CF3A032FA}" type="parTrans" cxnId="{2C18B415-3144-4C56-A6EE-4ED11DEDF6B8}">
      <dgm:prSet/>
      <dgm:spPr/>
      <dgm:t>
        <a:bodyPr/>
        <a:lstStyle/>
        <a:p>
          <a:endParaRPr lang="en-IE"/>
        </a:p>
      </dgm:t>
    </dgm:pt>
    <dgm:pt modelId="{20738699-BA30-4A05-A938-0C3AD1781FD9}" type="sibTrans" cxnId="{2C18B415-3144-4C56-A6EE-4ED11DEDF6B8}">
      <dgm:prSet/>
      <dgm:spPr/>
      <dgm:t>
        <a:bodyPr/>
        <a:lstStyle/>
        <a:p>
          <a:endParaRPr lang="en-IE"/>
        </a:p>
      </dgm:t>
    </dgm:pt>
    <dgm:pt modelId="{DFA111C6-68B6-4883-8C76-4DD8D0276A19}">
      <dgm:prSet custT="1"/>
      <dgm:spPr/>
      <dgm:t>
        <a:bodyPr/>
        <a:lstStyle/>
        <a:p>
          <a:pPr algn="l"/>
          <a:r>
            <a:rPr lang="en-US" sz="1400"/>
            <a:t>Project Planning meeting held with </a:t>
          </a:r>
          <a:r>
            <a:rPr lang="en-US" sz="1400" err="1"/>
            <a:t>CoDEMA</a:t>
          </a:r>
          <a:r>
            <a:rPr lang="en-US" sz="1400"/>
            <a:t> </a:t>
          </a:r>
        </a:p>
      </dgm:t>
    </dgm:pt>
    <dgm:pt modelId="{40642B8D-EA28-46C6-BB6C-4A06CD76A042}" type="parTrans" cxnId="{97E8B03B-91CB-4CD3-B130-A6185ED17791}">
      <dgm:prSet/>
      <dgm:spPr/>
      <dgm:t>
        <a:bodyPr/>
        <a:lstStyle/>
        <a:p>
          <a:endParaRPr lang="en-IE"/>
        </a:p>
      </dgm:t>
    </dgm:pt>
    <dgm:pt modelId="{EDA82F16-3BDD-42C1-B5BD-71B03AA31BFB}" type="sibTrans" cxnId="{97E8B03B-91CB-4CD3-B130-A6185ED17791}">
      <dgm:prSet/>
      <dgm:spPr/>
      <dgm:t>
        <a:bodyPr/>
        <a:lstStyle/>
        <a:p>
          <a:endParaRPr lang="en-IE"/>
        </a:p>
      </dgm:t>
    </dgm:pt>
    <dgm:pt modelId="{9FDFB8D3-E217-436F-81D3-A4DD529EA7B3}">
      <dgm:prSet custT="1"/>
      <dgm:spPr/>
      <dgm:t>
        <a:bodyPr/>
        <a:lstStyle/>
        <a:p>
          <a:pPr algn="l"/>
          <a:r>
            <a:rPr lang="en-IE" sz="1400"/>
            <a:t>Establish Baseline Data</a:t>
          </a:r>
          <a:endParaRPr lang="en-US" sz="1400"/>
        </a:p>
      </dgm:t>
    </dgm:pt>
    <dgm:pt modelId="{22190A6C-FB1F-4127-AFBD-FBDEBE0D105C}" type="parTrans" cxnId="{ED30EE61-9F6E-44F3-80F5-AD65BE09C6FB}">
      <dgm:prSet/>
      <dgm:spPr/>
      <dgm:t>
        <a:bodyPr/>
        <a:lstStyle/>
        <a:p>
          <a:endParaRPr lang="en-IE"/>
        </a:p>
      </dgm:t>
    </dgm:pt>
    <dgm:pt modelId="{FF2161D0-5D86-4F75-BCFB-AA7A9F2BB81E}" type="sibTrans" cxnId="{ED30EE61-9F6E-44F3-80F5-AD65BE09C6FB}">
      <dgm:prSet/>
      <dgm:spPr/>
      <dgm:t>
        <a:bodyPr/>
        <a:lstStyle/>
        <a:p>
          <a:endParaRPr lang="en-IE"/>
        </a:p>
      </dgm:t>
    </dgm:pt>
    <dgm:pt modelId="{0DB2CF6A-0180-4186-9AD5-BA59A5B7288D}">
      <dgm:prSet custT="1"/>
      <dgm:spPr/>
      <dgm:t>
        <a:bodyPr/>
        <a:lstStyle/>
        <a:p>
          <a:pPr algn="l"/>
          <a:endParaRPr lang="en-US" sz="1600">
            <a:highlight>
              <a:srgbClr val="FFFFFF"/>
            </a:highlight>
          </a:endParaRPr>
        </a:p>
      </dgm:t>
    </dgm:pt>
    <dgm:pt modelId="{8DDCCBD0-6789-4A08-A2F5-22740743EDAB}" type="parTrans" cxnId="{C2441870-BB68-419D-AC3C-64B91E3C1630}">
      <dgm:prSet/>
      <dgm:spPr/>
      <dgm:t>
        <a:bodyPr/>
        <a:lstStyle/>
        <a:p>
          <a:endParaRPr lang="en-IE"/>
        </a:p>
      </dgm:t>
    </dgm:pt>
    <dgm:pt modelId="{1D6277A5-32CB-4758-BAFC-434A3CD41915}" type="sibTrans" cxnId="{C2441870-BB68-419D-AC3C-64B91E3C1630}">
      <dgm:prSet/>
      <dgm:spPr/>
      <dgm:t>
        <a:bodyPr/>
        <a:lstStyle/>
        <a:p>
          <a:endParaRPr lang="en-IE"/>
        </a:p>
      </dgm:t>
    </dgm:pt>
    <dgm:pt modelId="{0C65401A-DF29-43D7-9E73-E205121D6743}">
      <dgm:prSet custT="1"/>
      <dgm:spPr/>
      <dgm:t>
        <a:bodyPr/>
        <a:lstStyle/>
        <a:p>
          <a:pPr algn="l"/>
          <a:r>
            <a:rPr lang="en-US" sz="1400"/>
            <a:t>Outline funding opportunities and project partners/stakeholders</a:t>
          </a:r>
        </a:p>
      </dgm:t>
    </dgm:pt>
    <dgm:pt modelId="{D9A4FC66-603A-4B45-A9B7-EC29B406A5A0}" type="parTrans" cxnId="{92151C8A-EE79-4EF3-B2D6-CC32A214BB98}">
      <dgm:prSet/>
      <dgm:spPr/>
      <dgm:t>
        <a:bodyPr/>
        <a:lstStyle/>
        <a:p>
          <a:endParaRPr lang="en-IE"/>
        </a:p>
      </dgm:t>
    </dgm:pt>
    <dgm:pt modelId="{9926714F-6565-4624-9F4F-C50828D35B17}" type="sibTrans" cxnId="{92151C8A-EE79-4EF3-B2D6-CC32A214BB98}">
      <dgm:prSet/>
      <dgm:spPr/>
      <dgm:t>
        <a:bodyPr/>
        <a:lstStyle/>
        <a:p>
          <a:endParaRPr lang="en-IE"/>
        </a:p>
      </dgm:t>
    </dgm:pt>
    <dgm:pt modelId="{5AB50434-9262-4F89-91C7-72A72EEE1866}">
      <dgm:prSet custT="1"/>
      <dgm:spPr/>
      <dgm:t>
        <a:bodyPr/>
        <a:lstStyle/>
        <a:p>
          <a:pPr algn="l"/>
          <a:r>
            <a:rPr lang="en-US" sz="1400"/>
            <a:t>Ongoing work: develop full evidence base of emissions sources</a:t>
          </a:r>
        </a:p>
      </dgm:t>
    </dgm:pt>
    <dgm:pt modelId="{C34E5D5A-8C86-40B8-BD6D-08F09FA5F094}" type="parTrans" cxnId="{412EDA81-AA5F-48BD-8213-D70361175BE8}">
      <dgm:prSet/>
      <dgm:spPr/>
      <dgm:t>
        <a:bodyPr/>
        <a:lstStyle/>
        <a:p>
          <a:endParaRPr lang="en-IE"/>
        </a:p>
      </dgm:t>
    </dgm:pt>
    <dgm:pt modelId="{305725A3-34F5-4516-8008-EEDE8E64F23E}" type="sibTrans" cxnId="{412EDA81-AA5F-48BD-8213-D70361175BE8}">
      <dgm:prSet/>
      <dgm:spPr/>
      <dgm:t>
        <a:bodyPr/>
        <a:lstStyle/>
        <a:p>
          <a:endParaRPr lang="en-IE"/>
        </a:p>
      </dgm:t>
    </dgm:pt>
    <dgm:pt modelId="{EF256876-B097-43EC-9356-94351608D3FD}" type="pres">
      <dgm:prSet presAssocID="{D6A34A05-6DE6-4735-958B-25584DF32321}" presName="diagram" presStyleCnt="0">
        <dgm:presLayoutVars>
          <dgm:dir/>
          <dgm:resizeHandles val="exact"/>
        </dgm:presLayoutVars>
      </dgm:prSet>
      <dgm:spPr/>
    </dgm:pt>
    <dgm:pt modelId="{6ED4A3A0-6849-4429-B384-182EC4E71193}" type="pres">
      <dgm:prSet presAssocID="{36DA8890-34DD-48D6-A743-049779BA7998}" presName="node" presStyleLbl="node1" presStyleIdx="0" presStyleCnt="4" custScaleX="141512" custScaleY="49966">
        <dgm:presLayoutVars>
          <dgm:bulletEnabled val="1"/>
        </dgm:presLayoutVars>
      </dgm:prSet>
      <dgm:spPr/>
    </dgm:pt>
    <dgm:pt modelId="{B094F2AB-8041-46F3-B3CA-1AF15D639A69}" type="pres">
      <dgm:prSet presAssocID="{E1BA97A1-D7E9-4DF6-9E38-F72641DCFF50}" presName="sibTrans" presStyleCnt="0"/>
      <dgm:spPr/>
    </dgm:pt>
    <dgm:pt modelId="{0EC6E82E-B4D7-4EAD-AA59-028988199786}" type="pres">
      <dgm:prSet presAssocID="{193B38AE-168A-4DA2-8EC0-8A444C1448A6}" presName="node" presStyleLbl="node1" presStyleIdx="1" presStyleCnt="4" custScaleX="142934" custScaleY="60938" custLinFactNeighborX="315" custLinFactNeighborY="-4779">
        <dgm:presLayoutVars>
          <dgm:bulletEnabled val="1"/>
        </dgm:presLayoutVars>
      </dgm:prSet>
      <dgm:spPr/>
    </dgm:pt>
    <dgm:pt modelId="{A97FE53A-E877-41CA-A3D1-AE0F9D0EE664}" type="pres">
      <dgm:prSet presAssocID="{267568A5-A2AA-4DF3-A61D-DEC1638DD054}" presName="sibTrans" presStyleCnt="0"/>
      <dgm:spPr/>
    </dgm:pt>
    <dgm:pt modelId="{AD06731B-1E97-4197-9988-CFB861EFD6B1}" type="pres">
      <dgm:prSet presAssocID="{DB949AEF-2A2C-4DBB-8ECD-8A336B990575}" presName="node" presStyleLbl="node1" presStyleIdx="2" presStyleCnt="4" custScaleX="143340" custScaleY="108769" custLinFactNeighborX="112" custLinFactNeighborY="-12031">
        <dgm:presLayoutVars>
          <dgm:bulletEnabled val="1"/>
        </dgm:presLayoutVars>
      </dgm:prSet>
      <dgm:spPr/>
    </dgm:pt>
    <dgm:pt modelId="{0F543921-280F-458D-AAE2-62B836EAC5CF}" type="pres">
      <dgm:prSet presAssocID="{7372BF76-EE2C-4102-A0A2-13AB712D8772}" presName="sibTrans" presStyleCnt="0"/>
      <dgm:spPr/>
    </dgm:pt>
    <dgm:pt modelId="{8ED42EAE-257D-4AD1-A1A7-8D8F7D90DE68}" type="pres">
      <dgm:prSet presAssocID="{B6182C8A-C94A-4A34-BCD6-33A4A21A6435}" presName="node" presStyleLbl="node1" presStyleIdx="3" presStyleCnt="4" custScaleX="143763" custScaleY="129790" custLinFactNeighborX="432" custLinFactNeighborY="-16982">
        <dgm:presLayoutVars>
          <dgm:bulletEnabled val="1"/>
        </dgm:presLayoutVars>
      </dgm:prSet>
      <dgm:spPr/>
    </dgm:pt>
  </dgm:ptLst>
  <dgm:cxnLst>
    <dgm:cxn modelId="{C9CDF405-8EAC-4C2A-8F29-9B6355939DD7}" type="presOf" srcId="{5AB50434-9262-4F89-91C7-72A72EEE1866}" destId="{AD06731B-1E97-4197-9988-CFB861EFD6B1}" srcOrd="0" destOrd="3" presId="urn:microsoft.com/office/officeart/2005/8/layout/default"/>
    <dgm:cxn modelId="{2C18B415-3144-4C56-A6EE-4ED11DEDF6B8}" srcId="{B6182C8A-C94A-4A34-BCD6-33A4A21A6435}" destId="{039BFA8E-18D4-4539-BD27-31720E5784C8}" srcOrd="3" destOrd="0" parTransId="{373B0753-85C4-47D8-AD9E-BD2CF3A032FA}" sibTransId="{20738699-BA30-4A05-A938-0C3AD1781FD9}"/>
    <dgm:cxn modelId="{DEE08825-5856-4422-A982-E4A30B282D5C}" srcId="{DB949AEF-2A2C-4DBB-8ECD-8A336B990575}" destId="{7B93EDFE-3866-488D-B221-FC1688AA75E1}" srcOrd="0" destOrd="0" parTransId="{0C4F4587-D6AA-4EC3-B45E-B54392C6E32A}" sibTransId="{9B37330E-D91C-492B-8EBA-477B31F0781F}"/>
    <dgm:cxn modelId="{BC1C232F-D1B5-4D50-8B60-0A1EDC48319D}" srcId="{B6182C8A-C94A-4A34-BCD6-33A4A21A6435}" destId="{C1FCBFE1-A505-4F66-90D6-340C54655D6D}" srcOrd="1" destOrd="0" parTransId="{4841FA2C-C8B4-49CB-8DA6-823D9F61EDC2}" sibTransId="{A4DC3551-5CD4-42FE-9902-40F7A976FD66}"/>
    <dgm:cxn modelId="{97E8B03B-91CB-4CD3-B130-A6185ED17791}" srcId="{DB949AEF-2A2C-4DBB-8ECD-8A336B990575}" destId="{DFA111C6-68B6-4883-8C76-4DD8D0276A19}" srcOrd="1" destOrd="0" parTransId="{40642B8D-EA28-46C6-BB6C-4A06CD76A042}" sibTransId="{EDA82F16-3BDD-42C1-B5BD-71B03AA31BFB}"/>
    <dgm:cxn modelId="{5DD3BE5C-6DFB-444E-8B43-1721D5556060}" srcId="{D6A34A05-6DE6-4735-958B-25584DF32321}" destId="{193B38AE-168A-4DA2-8EC0-8A444C1448A6}" srcOrd="1" destOrd="0" parTransId="{5A4393E2-B46F-461F-B81D-02573B57B310}" sibTransId="{267568A5-A2AA-4DF3-A61D-DEC1638DD054}"/>
    <dgm:cxn modelId="{ED30EE61-9F6E-44F3-80F5-AD65BE09C6FB}" srcId="{B6182C8A-C94A-4A34-BCD6-33A4A21A6435}" destId="{9FDFB8D3-E217-436F-81D3-A4DD529EA7B3}" srcOrd="0" destOrd="0" parTransId="{22190A6C-FB1F-4127-AFBD-FBDEBE0D105C}" sibTransId="{FF2161D0-5D86-4F75-BCFB-AA7A9F2BB81E}"/>
    <dgm:cxn modelId="{5658E767-4540-4D87-A095-BD1E9F380D62}" type="presOf" srcId="{C1FCBFE1-A505-4F66-90D6-340C54655D6D}" destId="{8ED42EAE-257D-4AD1-A1A7-8D8F7D90DE68}" srcOrd="0" destOrd="2" presId="urn:microsoft.com/office/officeart/2005/8/layout/default"/>
    <dgm:cxn modelId="{2B24224A-1C50-4CAF-9298-919611970B9E}" type="presOf" srcId="{D6A34A05-6DE6-4735-958B-25584DF32321}" destId="{EF256876-B097-43EC-9356-94351608D3FD}" srcOrd="0" destOrd="0" presId="urn:microsoft.com/office/officeart/2005/8/layout/default"/>
    <dgm:cxn modelId="{8811C14C-1D50-46A9-A2C2-7D89587C8983}" type="presOf" srcId="{7B93EDFE-3866-488D-B221-FC1688AA75E1}" destId="{AD06731B-1E97-4197-9988-CFB861EFD6B1}" srcOrd="0" destOrd="1" presId="urn:microsoft.com/office/officeart/2005/8/layout/default"/>
    <dgm:cxn modelId="{C2441870-BB68-419D-AC3C-64B91E3C1630}" srcId="{DB949AEF-2A2C-4DBB-8ECD-8A336B990575}" destId="{0DB2CF6A-0180-4186-9AD5-BA59A5B7288D}" srcOrd="3" destOrd="0" parTransId="{8DDCCBD0-6789-4A08-A2F5-22740743EDAB}" sibTransId="{1D6277A5-32CB-4758-BAFC-434A3CD41915}"/>
    <dgm:cxn modelId="{C0AD1971-F82D-46A3-A0E4-72A55539A917}" type="presOf" srcId="{039BFA8E-18D4-4539-BD27-31720E5784C8}" destId="{8ED42EAE-257D-4AD1-A1A7-8D8F7D90DE68}" srcOrd="0" destOrd="4" presId="urn:microsoft.com/office/officeart/2005/8/layout/default"/>
    <dgm:cxn modelId="{F83F2B76-5C30-4367-A59C-DB60815BEB6A}" type="presOf" srcId="{193B38AE-168A-4DA2-8EC0-8A444C1448A6}" destId="{0EC6E82E-B4D7-4EAD-AA59-028988199786}" srcOrd="0" destOrd="0" presId="urn:microsoft.com/office/officeart/2005/8/layout/default"/>
    <dgm:cxn modelId="{412EDA81-AA5F-48BD-8213-D70361175BE8}" srcId="{DB949AEF-2A2C-4DBB-8ECD-8A336B990575}" destId="{5AB50434-9262-4F89-91C7-72A72EEE1866}" srcOrd="2" destOrd="0" parTransId="{C34E5D5A-8C86-40B8-BD6D-08F09FA5F094}" sibTransId="{305725A3-34F5-4516-8008-EEDE8E64F23E}"/>
    <dgm:cxn modelId="{506FC383-7D28-4927-A4E9-8C466E30285A}" type="presOf" srcId="{0C65401A-DF29-43D7-9E73-E205121D6743}" destId="{8ED42EAE-257D-4AD1-A1A7-8D8F7D90DE68}" srcOrd="0" destOrd="5" presId="urn:microsoft.com/office/officeart/2005/8/layout/default"/>
    <dgm:cxn modelId="{92151C8A-EE79-4EF3-B2D6-CC32A214BB98}" srcId="{B6182C8A-C94A-4A34-BCD6-33A4A21A6435}" destId="{0C65401A-DF29-43D7-9E73-E205121D6743}" srcOrd="4" destOrd="0" parTransId="{D9A4FC66-603A-4B45-A9B7-EC29B406A5A0}" sibTransId="{9926714F-6565-4624-9F4F-C50828D35B17}"/>
    <dgm:cxn modelId="{B605378E-971F-4BC7-B48F-1DA2CF0E28F9}" srcId="{B6182C8A-C94A-4A34-BCD6-33A4A21A6435}" destId="{EEA84C3F-0D63-4512-8C61-1E5D6A6E1FA1}" srcOrd="2" destOrd="0" parTransId="{57B6D48E-1E07-4BB6-871E-DAB76DE09B8E}" sibTransId="{3A6D9E3C-AEFA-42B9-B112-5F78FAEF2BF7}"/>
    <dgm:cxn modelId="{8BF765A0-D6E0-4EA8-ABEB-C61AA3AA4757}" type="presOf" srcId="{36DA8890-34DD-48D6-A743-049779BA7998}" destId="{6ED4A3A0-6849-4429-B384-182EC4E71193}" srcOrd="0" destOrd="0" presId="urn:microsoft.com/office/officeart/2005/8/layout/default"/>
    <dgm:cxn modelId="{0388C2A0-CCE0-4ED6-B90B-7C3556C03E9A}" srcId="{D6A34A05-6DE6-4735-958B-25584DF32321}" destId="{DB949AEF-2A2C-4DBB-8ECD-8A336B990575}" srcOrd="2" destOrd="0" parTransId="{7EC1EA69-F21A-483B-B94E-0FBE5623CCB9}" sibTransId="{7372BF76-EE2C-4102-A0A2-13AB712D8772}"/>
    <dgm:cxn modelId="{9BE374A4-8B65-4F64-A54A-3B6C8D007028}" type="presOf" srcId="{EEA84C3F-0D63-4512-8C61-1E5D6A6E1FA1}" destId="{8ED42EAE-257D-4AD1-A1A7-8D8F7D90DE68}" srcOrd="0" destOrd="3" presId="urn:microsoft.com/office/officeart/2005/8/layout/default"/>
    <dgm:cxn modelId="{BDB107A5-5413-4BFA-AA83-9C8CBC1A9878}" type="presOf" srcId="{0DB2CF6A-0180-4186-9AD5-BA59A5B7288D}" destId="{AD06731B-1E97-4197-9988-CFB861EFD6B1}" srcOrd="0" destOrd="4" presId="urn:microsoft.com/office/officeart/2005/8/layout/default"/>
    <dgm:cxn modelId="{998A11B7-0704-46CB-9A22-B5F07408F7D3}" type="presOf" srcId="{DFA111C6-68B6-4883-8C76-4DD8D0276A19}" destId="{AD06731B-1E97-4197-9988-CFB861EFD6B1}" srcOrd="0" destOrd="2" presId="urn:microsoft.com/office/officeart/2005/8/layout/default"/>
    <dgm:cxn modelId="{ADF57CC3-3B8B-4A1F-B616-BFBCF373EB9B}" type="presOf" srcId="{9FDFB8D3-E217-436F-81D3-A4DD529EA7B3}" destId="{8ED42EAE-257D-4AD1-A1A7-8D8F7D90DE68}" srcOrd="0" destOrd="1" presId="urn:microsoft.com/office/officeart/2005/8/layout/default"/>
    <dgm:cxn modelId="{1EFF87C8-AB95-4535-9BCA-FD93D2956A4B}" type="presOf" srcId="{DB949AEF-2A2C-4DBB-8ECD-8A336B990575}" destId="{AD06731B-1E97-4197-9988-CFB861EFD6B1}" srcOrd="0" destOrd="0" presId="urn:microsoft.com/office/officeart/2005/8/layout/default"/>
    <dgm:cxn modelId="{3AD320D7-4756-401E-A487-8D99B191AC33}" srcId="{D6A34A05-6DE6-4735-958B-25584DF32321}" destId="{B6182C8A-C94A-4A34-BCD6-33A4A21A6435}" srcOrd="3" destOrd="0" parTransId="{7CE1B9C4-4334-4095-AA74-44DA9FF3C466}" sibTransId="{789B21E3-B237-49DE-80DA-2F42D71074DE}"/>
    <dgm:cxn modelId="{5FBFE5DB-84B8-4532-A8FC-496F454B8CA8}" srcId="{D6A34A05-6DE6-4735-958B-25584DF32321}" destId="{36DA8890-34DD-48D6-A743-049779BA7998}" srcOrd="0" destOrd="0" parTransId="{4E18379C-075C-4472-9CDB-FD73123ACFEE}" sibTransId="{E1BA97A1-D7E9-4DF6-9E38-F72641DCFF50}"/>
    <dgm:cxn modelId="{3FBBFCEB-4C72-4FB9-A352-669FF1C91E93}" type="presOf" srcId="{B6182C8A-C94A-4A34-BCD6-33A4A21A6435}" destId="{8ED42EAE-257D-4AD1-A1A7-8D8F7D90DE68}" srcOrd="0" destOrd="0" presId="urn:microsoft.com/office/officeart/2005/8/layout/default"/>
    <dgm:cxn modelId="{600D92A8-A983-4DBC-9D41-977D5C92A75D}" type="presParOf" srcId="{EF256876-B097-43EC-9356-94351608D3FD}" destId="{6ED4A3A0-6849-4429-B384-182EC4E71193}" srcOrd="0" destOrd="0" presId="urn:microsoft.com/office/officeart/2005/8/layout/default"/>
    <dgm:cxn modelId="{8D1E1B6A-1B9A-4DDF-B951-CF3C9CDF7724}" type="presParOf" srcId="{EF256876-B097-43EC-9356-94351608D3FD}" destId="{B094F2AB-8041-46F3-B3CA-1AF15D639A69}" srcOrd="1" destOrd="0" presId="urn:microsoft.com/office/officeart/2005/8/layout/default"/>
    <dgm:cxn modelId="{F02DACF8-712C-4D11-AF10-DED349909AC8}" type="presParOf" srcId="{EF256876-B097-43EC-9356-94351608D3FD}" destId="{0EC6E82E-B4D7-4EAD-AA59-028988199786}" srcOrd="2" destOrd="0" presId="urn:microsoft.com/office/officeart/2005/8/layout/default"/>
    <dgm:cxn modelId="{BA50719B-589F-477A-9E24-65EA46BCCEAE}" type="presParOf" srcId="{EF256876-B097-43EC-9356-94351608D3FD}" destId="{A97FE53A-E877-41CA-A3D1-AE0F9D0EE664}" srcOrd="3" destOrd="0" presId="urn:microsoft.com/office/officeart/2005/8/layout/default"/>
    <dgm:cxn modelId="{CC711550-3649-4074-8297-E7EFD80C579F}" type="presParOf" srcId="{EF256876-B097-43EC-9356-94351608D3FD}" destId="{AD06731B-1E97-4197-9988-CFB861EFD6B1}" srcOrd="4" destOrd="0" presId="urn:microsoft.com/office/officeart/2005/8/layout/default"/>
    <dgm:cxn modelId="{79951FC7-2764-4D65-ADD9-4D9DD2FC726C}" type="presParOf" srcId="{EF256876-B097-43EC-9356-94351608D3FD}" destId="{0F543921-280F-458D-AAE2-62B836EAC5CF}" srcOrd="5" destOrd="0" presId="urn:microsoft.com/office/officeart/2005/8/layout/default"/>
    <dgm:cxn modelId="{7D1C12B0-AE60-496D-BF88-A92CC9E8EA4E}" type="presParOf" srcId="{EF256876-B097-43EC-9356-94351608D3FD}" destId="{8ED42EAE-257D-4AD1-A1A7-8D8F7D90DE68}"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48CB7-3FC9-469B-B9B8-81F421D81A1C}">
      <dsp:nvSpPr>
        <dsp:cNvPr id="0" name=""/>
        <dsp:cNvSpPr/>
      </dsp:nvSpPr>
      <dsp:spPr>
        <a:xfrm>
          <a:off x="3236" y="475781"/>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Green Tallaght Stadium</a:t>
          </a:r>
          <a:endParaRPr lang="en-US" sz="1300" kern="1200"/>
        </a:p>
      </dsp:txBody>
      <dsp:txXfrm>
        <a:off x="3236" y="475781"/>
        <a:ext cx="1752359" cy="1051415"/>
      </dsp:txXfrm>
    </dsp:sp>
    <dsp:sp modelId="{3C44B0C6-DF46-4E63-98F2-9E7ED5FEF4A1}">
      <dsp:nvSpPr>
        <dsp:cNvPr id="0" name=""/>
        <dsp:cNvSpPr/>
      </dsp:nvSpPr>
      <dsp:spPr>
        <a:xfrm>
          <a:off x="1930831" y="475781"/>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Progression of the DeliveREE</a:t>
          </a:r>
          <a:endParaRPr lang="en-US" sz="1300" kern="1200"/>
        </a:p>
      </dsp:txBody>
      <dsp:txXfrm>
        <a:off x="1930831" y="475781"/>
        <a:ext cx="1752359" cy="1051415"/>
      </dsp:txXfrm>
    </dsp:sp>
    <dsp:sp modelId="{2AC9992C-22E8-446E-BF3E-764B8A1F89E4}">
      <dsp:nvSpPr>
        <dsp:cNvPr id="0" name=""/>
        <dsp:cNvSpPr/>
      </dsp:nvSpPr>
      <dsp:spPr>
        <a:xfrm>
          <a:off x="3858426" y="475781"/>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Procure Energy Audits on County Hall, Clondalkin Office</a:t>
          </a:r>
          <a:endParaRPr lang="en-US" sz="1300" kern="1200"/>
        </a:p>
      </dsp:txBody>
      <dsp:txXfrm>
        <a:off x="3858426" y="475781"/>
        <a:ext cx="1752359" cy="1051415"/>
      </dsp:txXfrm>
    </dsp:sp>
    <dsp:sp modelId="{10A82DCA-DB5B-430E-BBF7-5854F4326574}">
      <dsp:nvSpPr>
        <dsp:cNvPr id="0" name=""/>
        <dsp:cNvSpPr/>
      </dsp:nvSpPr>
      <dsp:spPr>
        <a:xfrm>
          <a:off x="5754181" y="465256"/>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Implementation Plans for Clondalkin and Tallaght Decarbonising Zones</a:t>
          </a:r>
          <a:endParaRPr lang="en-US" sz="1300" kern="1200"/>
        </a:p>
      </dsp:txBody>
      <dsp:txXfrm>
        <a:off x="5754181" y="465256"/>
        <a:ext cx="1752359" cy="1051415"/>
      </dsp:txXfrm>
    </dsp:sp>
    <dsp:sp modelId="{7040C647-F431-46C2-82A6-EBA697E093BE}">
      <dsp:nvSpPr>
        <dsp:cNvPr id="0" name=""/>
        <dsp:cNvSpPr/>
      </dsp:nvSpPr>
      <dsp:spPr>
        <a:xfrm>
          <a:off x="7713616" y="475781"/>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Align Objectives of Clondalkin Decarbonising Zones with LAP</a:t>
          </a:r>
          <a:endParaRPr lang="en-US" sz="1300" kern="1200"/>
        </a:p>
      </dsp:txBody>
      <dsp:txXfrm>
        <a:off x="7713616" y="475781"/>
        <a:ext cx="1752359" cy="1051415"/>
      </dsp:txXfrm>
    </dsp:sp>
    <dsp:sp modelId="{FBA3431F-4434-4571-A122-E4BEBCE34BC9}">
      <dsp:nvSpPr>
        <dsp:cNvPr id="0" name=""/>
        <dsp:cNvSpPr/>
      </dsp:nvSpPr>
      <dsp:spPr>
        <a:xfrm>
          <a:off x="3236" y="1702432"/>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Dublin Regional Air Quality Plan</a:t>
          </a:r>
          <a:endParaRPr lang="en-US" sz="1300" kern="1200"/>
        </a:p>
      </dsp:txBody>
      <dsp:txXfrm>
        <a:off x="3236" y="1702432"/>
        <a:ext cx="1752359" cy="1051415"/>
      </dsp:txXfrm>
    </dsp:sp>
    <dsp:sp modelId="{9C8B1F26-2F1E-4BE2-BAE5-47B370F7116B}">
      <dsp:nvSpPr>
        <dsp:cNvPr id="0" name=""/>
        <dsp:cNvSpPr/>
      </dsp:nvSpPr>
      <dsp:spPr>
        <a:xfrm>
          <a:off x="1930831" y="1702432"/>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Interim Urban Traffic Related Air Pollution (UTRAP) Report</a:t>
          </a:r>
          <a:endParaRPr lang="en-US" sz="1300" kern="1200"/>
        </a:p>
      </dsp:txBody>
      <dsp:txXfrm>
        <a:off x="1930831" y="1702432"/>
        <a:ext cx="1752359" cy="1051415"/>
      </dsp:txXfrm>
    </dsp:sp>
    <dsp:sp modelId="{B38B3B7E-0FA9-4005-A29E-2462ED086E5B}">
      <dsp:nvSpPr>
        <dsp:cNvPr id="0" name=""/>
        <dsp:cNvSpPr/>
      </dsp:nvSpPr>
      <dsp:spPr>
        <a:xfrm>
          <a:off x="3858426" y="1702432"/>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Participate in Clean Air Together pilot project</a:t>
          </a:r>
          <a:endParaRPr lang="en-US" sz="1300" kern="1200"/>
        </a:p>
      </dsp:txBody>
      <dsp:txXfrm>
        <a:off x="3858426" y="1702432"/>
        <a:ext cx="1752359" cy="1051415"/>
      </dsp:txXfrm>
    </dsp:sp>
    <dsp:sp modelId="{1A6B9A29-7BCD-4935-A1EF-046E883B3671}">
      <dsp:nvSpPr>
        <dsp:cNvPr id="0" name=""/>
        <dsp:cNvSpPr/>
      </dsp:nvSpPr>
      <dsp:spPr>
        <a:xfrm>
          <a:off x="5786021" y="1702432"/>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Support School Streets projects (Safe Routes to Schools)</a:t>
          </a:r>
          <a:endParaRPr lang="en-US" sz="1300" kern="1200"/>
        </a:p>
      </dsp:txBody>
      <dsp:txXfrm>
        <a:off x="5786021" y="1702432"/>
        <a:ext cx="1752359" cy="1051415"/>
      </dsp:txXfrm>
    </dsp:sp>
    <dsp:sp modelId="{C5FA3051-16A6-46D6-9856-F21E4F2855F7}">
      <dsp:nvSpPr>
        <dsp:cNvPr id="0" name=""/>
        <dsp:cNvSpPr/>
      </dsp:nvSpPr>
      <dsp:spPr>
        <a:xfrm>
          <a:off x="7713616" y="1702432"/>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Support WeCount/I-Change Air quality monitoring project</a:t>
          </a:r>
          <a:endParaRPr lang="en-US" sz="1300" kern="1200"/>
        </a:p>
      </dsp:txBody>
      <dsp:txXfrm>
        <a:off x="7713616" y="1702432"/>
        <a:ext cx="1752359" cy="1051415"/>
      </dsp:txXfrm>
    </dsp:sp>
    <dsp:sp modelId="{12D9F4A2-1904-4BF0-95DC-023FCE080FE7}">
      <dsp:nvSpPr>
        <dsp:cNvPr id="0" name=""/>
        <dsp:cNvSpPr/>
      </dsp:nvSpPr>
      <dsp:spPr>
        <a:xfrm>
          <a:off x="3236" y="2929084"/>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Support South Dublin Sports Partnership on community active travel projects</a:t>
          </a:r>
          <a:endParaRPr lang="en-US" sz="1300" kern="1200"/>
        </a:p>
      </dsp:txBody>
      <dsp:txXfrm>
        <a:off x="3236" y="2929084"/>
        <a:ext cx="1752359" cy="1051415"/>
      </dsp:txXfrm>
    </dsp:sp>
    <dsp:sp modelId="{F21E7BCE-5B9F-43C9-887D-B7180BC4482D}">
      <dsp:nvSpPr>
        <dsp:cNvPr id="0" name=""/>
        <dsp:cNvSpPr/>
      </dsp:nvSpPr>
      <dsp:spPr>
        <a:xfrm>
          <a:off x="1930831" y="2929084"/>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Include/Support active travel options for travelling for Work </a:t>
          </a:r>
          <a:endParaRPr lang="en-US" sz="1300" kern="1200"/>
        </a:p>
      </dsp:txBody>
      <dsp:txXfrm>
        <a:off x="1930831" y="2929084"/>
        <a:ext cx="1752359" cy="1051415"/>
      </dsp:txXfrm>
    </dsp:sp>
    <dsp:sp modelId="{2196021E-4766-45DA-9768-376B0E34CE76}">
      <dsp:nvSpPr>
        <dsp:cNvPr id="0" name=""/>
        <dsp:cNvSpPr/>
      </dsp:nvSpPr>
      <dsp:spPr>
        <a:xfrm>
          <a:off x="3858426" y="2929084"/>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Implement actions from the Biodiversity Action Plan</a:t>
          </a:r>
          <a:endParaRPr lang="en-US" sz="1300" kern="1200"/>
        </a:p>
      </dsp:txBody>
      <dsp:txXfrm>
        <a:off x="3858426" y="2929084"/>
        <a:ext cx="1752359" cy="1051415"/>
      </dsp:txXfrm>
    </dsp:sp>
    <dsp:sp modelId="{5159FDDB-BAC2-495F-AD48-840650E0A0AE}">
      <dsp:nvSpPr>
        <dsp:cNvPr id="0" name=""/>
        <dsp:cNvSpPr/>
      </dsp:nvSpPr>
      <dsp:spPr>
        <a:xfrm>
          <a:off x="5786021" y="2929084"/>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Carry out wetland surveys of lakes and ponds in South Dublin</a:t>
          </a:r>
          <a:endParaRPr lang="en-US" sz="1300" kern="1200" dirty="0"/>
        </a:p>
      </dsp:txBody>
      <dsp:txXfrm>
        <a:off x="5786021" y="2929084"/>
        <a:ext cx="1752359" cy="1051415"/>
      </dsp:txXfrm>
    </dsp:sp>
    <dsp:sp modelId="{224365B4-DB8C-4AA9-9995-6A1F9E29A77E}">
      <dsp:nvSpPr>
        <dsp:cNvPr id="0" name=""/>
        <dsp:cNvSpPr/>
      </dsp:nvSpPr>
      <dsp:spPr>
        <a:xfrm>
          <a:off x="7713616" y="2929084"/>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Investigate sustainable solutions to the management of grass cuttings</a:t>
          </a:r>
          <a:endParaRPr lang="en-US" sz="1300" kern="1200"/>
        </a:p>
      </dsp:txBody>
      <dsp:txXfrm>
        <a:off x="7713616" y="2929084"/>
        <a:ext cx="1752359" cy="1051415"/>
      </dsp:txXfrm>
    </dsp:sp>
    <dsp:sp modelId="{AB8255B5-DBB8-42E6-A86F-E90C388FD58A}">
      <dsp:nvSpPr>
        <dsp:cNvPr id="0" name=""/>
        <dsp:cNvSpPr/>
      </dsp:nvSpPr>
      <dsp:spPr>
        <a:xfrm>
          <a:off x="3236" y="4155735"/>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Investigate option to replace fossil fuelled hand tools with battery powered alternatives</a:t>
          </a:r>
          <a:endParaRPr lang="en-US" sz="1300" kern="1200"/>
        </a:p>
      </dsp:txBody>
      <dsp:txXfrm>
        <a:off x="3236" y="4155735"/>
        <a:ext cx="1752359" cy="1051415"/>
      </dsp:txXfrm>
    </dsp:sp>
    <dsp:sp modelId="{FA4820D1-3D6C-4094-A119-0B589B6AE5A6}">
      <dsp:nvSpPr>
        <dsp:cNvPr id="0" name=""/>
        <dsp:cNvSpPr/>
      </dsp:nvSpPr>
      <dsp:spPr>
        <a:xfrm>
          <a:off x="1930831" y="4155735"/>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a:t>Provide Climate Awareness training for all staff</a:t>
          </a:r>
          <a:endParaRPr lang="en-US" sz="1300" kern="1200"/>
        </a:p>
      </dsp:txBody>
      <dsp:txXfrm>
        <a:off x="1930831" y="4155735"/>
        <a:ext cx="1752359" cy="1051415"/>
      </dsp:txXfrm>
    </dsp:sp>
    <dsp:sp modelId="{970ED468-6AEB-44A1-9ABF-F06A8D6320FA}">
      <dsp:nvSpPr>
        <dsp:cNvPr id="0" name=""/>
        <dsp:cNvSpPr/>
      </dsp:nvSpPr>
      <dsp:spPr>
        <a:xfrm>
          <a:off x="3858426" y="4155735"/>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Establish Green Procurement working group</a:t>
          </a:r>
          <a:endParaRPr lang="en-US" sz="1300" kern="1200" dirty="0"/>
        </a:p>
      </dsp:txBody>
      <dsp:txXfrm>
        <a:off x="3858426" y="4155735"/>
        <a:ext cx="1752359" cy="1051415"/>
      </dsp:txXfrm>
    </dsp:sp>
    <dsp:sp modelId="{D7E1B2CD-F632-4A4B-8B76-58383398B3ED}">
      <dsp:nvSpPr>
        <dsp:cNvPr id="0" name=""/>
        <dsp:cNvSpPr/>
      </dsp:nvSpPr>
      <dsp:spPr>
        <a:xfrm>
          <a:off x="5786021" y="4155735"/>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Develop SDCC Climate Change website</a:t>
          </a:r>
          <a:endParaRPr lang="en-US" sz="1300" kern="1200" dirty="0"/>
        </a:p>
      </dsp:txBody>
      <dsp:txXfrm>
        <a:off x="5786021" y="4155735"/>
        <a:ext cx="1752359" cy="1051415"/>
      </dsp:txXfrm>
    </dsp:sp>
    <dsp:sp modelId="{AC2AD459-28FC-4498-94A3-F61CB3AC0966}">
      <dsp:nvSpPr>
        <dsp:cNvPr id="0" name=""/>
        <dsp:cNvSpPr/>
      </dsp:nvSpPr>
      <dsp:spPr>
        <a:xfrm>
          <a:off x="7713616" y="4155735"/>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a:t>Produce Climate Action newsletters</a:t>
          </a:r>
          <a:endParaRPr lang="en-US" sz="1300" kern="1200"/>
        </a:p>
      </dsp:txBody>
      <dsp:txXfrm>
        <a:off x="7713616" y="4155735"/>
        <a:ext cx="1752359" cy="1051415"/>
      </dsp:txXfrm>
    </dsp:sp>
    <dsp:sp modelId="{BD6818F5-F3DA-4780-AD64-A168FFB78BDC}">
      <dsp:nvSpPr>
        <dsp:cNvPr id="0" name=""/>
        <dsp:cNvSpPr/>
      </dsp:nvSpPr>
      <dsp:spPr>
        <a:xfrm>
          <a:off x="967034" y="5382386"/>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Support the SEAI Sustainable Energy Communities project</a:t>
          </a:r>
          <a:endParaRPr lang="en-US" sz="1300" kern="1200" dirty="0"/>
        </a:p>
      </dsp:txBody>
      <dsp:txXfrm>
        <a:off x="967034" y="5382386"/>
        <a:ext cx="1752359" cy="1051415"/>
      </dsp:txXfrm>
    </dsp:sp>
    <dsp:sp modelId="{94B71811-A883-4B6E-B963-861A66229D2A}">
      <dsp:nvSpPr>
        <dsp:cNvPr id="0" name=""/>
        <dsp:cNvSpPr/>
      </dsp:nvSpPr>
      <dsp:spPr>
        <a:xfrm>
          <a:off x="2894628" y="5382386"/>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a:t>Support GAA Green Clubs project</a:t>
          </a:r>
          <a:endParaRPr lang="en-US" sz="1300" kern="1200"/>
        </a:p>
      </dsp:txBody>
      <dsp:txXfrm>
        <a:off x="2894628" y="5382386"/>
        <a:ext cx="1752359" cy="1051415"/>
      </dsp:txXfrm>
    </dsp:sp>
    <dsp:sp modelId="{892BCB3E-B119-447C-9A43-34C0C2BB7A48}">
      <dsp:nvSpPr>
        <dsp:cNvPr id="0" name=""/>
        <dsp:cNvSpPr/>
      </dsp:nvSpPr>
      <dsp:spPr>
        <a:xfrm>
          <a:off x="4822223" y="5382386"/>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Support/Participate with DLAs Climate Action Awareness Campaign Climate Action Week</a:t>
          </a:r>
          <a:endParaRPr lang="en-US" sz="1300" kern="1200" dirty="0"/>
        </a:p>
      </dsp:txBody>
      <dsp:txXfrm>
        <a:off x="4822223" y="5382386"/>
        <a:ext cx="1752359" cy="1051415"/>
      </dsp:txXfrm>
    </dsp:sp>
    <dsp:sp modelId="{01F057B5-A0FF-4B58-AB5F-6378B7638067}">
      <dsp:nvSpPr>
        <dsp:cNvPr id="0" name=""/>
        <dsp:cNvSpPr/>
      </dsp:nvSpPr>
      <dsp:spPr>
        <a:xfrm>
          <a:off x="6749818" y="5382386"/>
          <a:ext cx="1752359" cy="10514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Support local schools and universities on Climate Change awareness projects and studies</a:t>
          </a:r>
          <a:endParaRPr lang="en-US" sz="1300" kern="1200" dirty="0"/>
        </a:p>
      </dsp:txBody>
      <dsp:txXfrm>
        <a:off x="6749818" y="5382386"/>
        <a:ext cx="1752359" cy="1051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1B2CD-F632-4A4B-8B76-58383398B3ED}">
      <dsp:nvSpPr>
        <dsp:cNvPr id="0" name=""/>
        <dsp:cNvSpPr/>
      </dsp:nvSpPr>
      <dsp:spPr>
        <a:xfrm>
          <a:off x="0" y="531221"/>
          <a:ext cx="2658494" cy="159509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Energy and Buildings</a:t>
          </a:r>
          <a:endParaRPr lang="en-US" sz="3200" kern="1200" dirty="0"/>
        </a:p>
      </dsp:txBody>
      <dsp:txXfrm>
        <a:off x="0" y="531221"/>
        <a:ext cx="2658494" cy="1595096"/>
      </dsp:txXfrm>
    </dsp:sp>
    <dsp:sp modelId="{AC2AD459-28FC-4498-94A3-F61CB3AC0966}">
      <dsp:nvSpPr>
        <dsp:cNvPr id="0" name=""/>
        <dsp:cNvSpPr/>
      </dsp:nvSpPr>
      <dsp:spPr>
        <a:xfrm>
          <a:off x="2924344" y="531221"/>
          <a:ext cx="2658494" cy="159509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i="0" kern="1200" dirty="0"/>
            <a:t>Transport</a:t>
          </a:r>
          <a:endParaRPr lang="en-US" sz="3200" kern="1200" dirty="0"/>
        </a:p>
      </dsp:txBody>
      <dsp:txXfrm>
        <a:off x="2924344" y="531221"/>
        <a:ext cx="2658494" cy="1595096"/>
      </dsp:txXfrm>
    </dsp:sp>
    <dsp:sp modelId="{BD6818F5-F3DA-4780-AD64-A168FFB78BDC}">
      <dsp:nvSpPr>
        <dsp:cNvPr id="0" name=""/>
        <dsp:cNvSpPr/>
      </dsp:nvSpPr>
      <dsp:spPr>
        <a:xfrm>
          <a:off x="5848688" y="531221"/>
          <a:ext cx="2658494" cy="159509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i="0" kern="1200" dirty="0"/>
            <a:t>Flood Resilience</a:t>
          </a:r>
          <a:endParaRPr lang="en-US" sz="3200" kern="1200" dirty="0"/>
        </a:p>
      </dsp:txBody>
      <dsp:txXfrm>
        <a:off x="5848688" y="531221"/>
        <a:ext cx="2658494" cy="1595096"/>
      </dsp:txXfrm>
    </dsp:sp>
    <dsp:sp modelId="{94B71811-A883-4B6E-B963-861A66229D2A}">
      <dsp:nvSpPr>
        <dsp:cNvPr id="0" name=""/>
        <dsp:cNvSpPr/>
      </dsp:nvSpPr>
      <dsp:spPr>
        <a:xfrm>
          <a:off x="34294" y="2383586"/>
          <a:ext cx="2658494" cy="159509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Nature- Based Solutions</a:t>
          </a:r>
        </a:p>
      </dsp:txBody>
      <dsp:txXfrm>
        <a:off x="34294" y="2383586"/>
        <a:ext cx="2658494" cy="1595096"/>
      </dsp:txXfrm>
    </dsp:sp>
    <dsp:sp modelId="{892BCB3E-B119-447C-9A43-34C0C2BB7A48}">
      <dsp:nvSpPr>
        <dsp:cNvPr id="0" name=""/>
        <dsp:cNvSpPr/>
      </dsp:nvSpPr>
      <dsp:spPr>
        <a:xfrm>
          <a:off x="2924344" y="2392168"/>
          <a:ext cx="2658494" cy="159509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i="0" kern="1200" dirty="0"/>
            <a:t>Resource Management</a:t>
          </a:r>
          <a:endParaRPr lang="en-US" sz="3200" kern="1200" dirty="0"/>
        </a:p>
      </dsp:txBody>
      <dsp:txXfrm>
        <a:off x="2924344" y="2392168"/>
        <a:ext cx="2658494" cy="1595096"/>
      </dsp:txXfrm>
    </dsp:sp>
    <dsp:sp modelId="{01F057B5-A0FF-4B58-AB5F-6378B7638067}">
      <dsp:nvSpPr>
        <dsp:cNvPr id="0" name=""/>
        <dsp:cNvSpPr/>
      </dsp:nvSpPr>
      <dsp:spPr>
        <a:xfrm>
          <a:off x="5848688" y="2392168"/>
          <a:ext cx="2658494" cy="159509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i="0" kern="1200" dirty="0"/>
            <a:t>Citizen Engagement</a:t>
          </a:r>
          <a:endParaRPr lang="en-US" sz="3200" kern="1200" dirty="0"/>
        </a:p>
      </dsp:txBody>
      <dsp:txXfrm>
        <a:off x="5848688" y="2392168"/>
        <a:ext cx="2658494" cy="1595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4A3A0-6849-4429-B384-182EC4E71193}">
      <dsp:nvSpPr>
        <dsp:cNvPr id="0" name=""/>
        <dsp:cNvSpPr/>
      </dsp:nvSpPr>
      <dsp:spPr>
        <a:xfrm>
          <a:off x="509576" y="1816"/>
          <a:ext cx="3812169" cy="80761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Option Assessment – April 2021</a:t>
          </a:r>
        </a:p>
        <a:p>
          <a:pPr marL="0" lvl="0" indent="0" algn="ctr" defTabSz="800100">
            <a:lnSpc>
              <a:spcPct val="90000"/>
            </a:lnSpc>
            <a:spcBef>
              <a:spcPct val="0"/>
            </a:spcBef>
            <a:spcAft>
              <a:spcPct val="35000"/>
            </a:spcAft>
            <a:buNone/>
          </a:pPr>
          <a:r>
            <a:rPr lang="en-IE" sz="1400" kern="1200"/>
            <a:t>SDCC submitted proposal identifying Clondalkin and Tallaght</a:t>
          </a:r>
          <a:endParaRPr lang="en-US" sz="1400" kern="1200"/>
        </a:p>
      </dsp:txBody>
      <dsp:txXfrm>
        <a:off x="509576" y="1816"/>
        <a:ext cx="3812169" cy="807615"/>
      </dsp:txXfrm>
    </dsp:sp>
    <dsp:sp modelId="{0EC6E82E-B4D7-4EAD-AA59-028988199786}">
      <dsp:nvSpPr>
        <dsp:cNvPr id="0" name=""/>
        <dsp:cNvSpPr/>
      </dsp:nvSpPr>
      <dsp:spPr>
        <a:xfrm>
          <a:off x="498908" y="1001576"/>
          <a:ext cx="3850476" cy="984959"/>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Delivery Approach</a:t>
          </a:r>
        </a:p>
        <a:p>
          <a:pPr marL="0" lvl="0" indent="0" algn="ctr" defTabSz="800100">
            <a:lnSpc>
              <a:spcPct val="90000"/>
            </a:lnSpc>
            <a:spcBef>
              <a:spcPct val="0"/>
            </a:spcBef>
            <a:spcAft>
              <a:spcPct val="35000"/>
            </a:spcAft>
            <a:buNone/>
          </a:pPr>
          <a:r>
            <a:rPr lang="en-IE" sz="1400" kern="1200"/>
            <a:t>4 Dublin LAs approached </a:t>
          </a:r>
          <a:r>
            <a:rPr lang="en-IE" sz="1400" kern="1200" err="1"/>
            <a:t>CoDEMA</a:t>
          </a:r>
          <a:r>
            <a:rPr lang="en-IE" sz="1400" kern="1200"/>
            <a:t> to develop Decarbonising Zone Implementation Plans</a:t>
          </a:r>
          <a:endParaRPr lang="en-US" sz="1400" kern="1200"/>
        </a:p>
      </dsp:txBody>
      <dsp:txXfrm>
        <a:off x="498908" y="1001576"/>
        <a:ext cx="3850476" cy="984959"/>
      </dsp:txXfrm>
    </dsp:sp>
    <dsp:sp modelId="{AD06731B-1E97-4197-9988-CFB861EFD6B1}">
      <dsp:nvSpPr>
        <dsp:cNvPr id="0" name=""/>
        <dsp:cNvSpPr/>
      </dsp:nvSpPr>
      <dsp:spPr>
        <a:xfrm>
          <a:off x="487971" y="2138707"/>
          <a:ext cx="3861413" cy="175806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800100">
            <a:lnSpc>
              <a:spcPct val="90000"/>
            </a:lnSpc>
            <a:spcBef>
              <a:spcPct val="0"/>
            </a:spcBef>
            <a:spcAft>
              <a:spcPct val="35000"/>
            </a:spcAft>
            <a:buNone/>
          </a:pPr>
          <a:r>
            <a:rPr lang="en-IE" sz="1800" kern="1200"/>
            <a:t>SDCC Project Commencement – Sept 2022</a:t>
          </a:r>
          <a:endParaRPr lang="en-US" sz="1800" kern="1200"/>
        </a:p>
        <a:p>
          <a:pPr marL="114300" lvl="1" indent="-114300" algn="l" defTabSz="622300">
            <a:lnSpc>
              <a:spcPct val="90000"/>
            </a:lnSpc>
            <a:spcBef>
              <a:spcPct val="0"/>
            </a:spcBef>
            <a:spcAft>
              <a:spcPct val="15000"/>
            </a:spcAft>
            <a:buChar char="•"/>
          </a:pPr>
          <a:r>
            <a:rPr lang="en-US" sz="1400" kern="1200" dirty="0"/>
            <a:t>Cost proposal accepted </a:t>
          </a:r>
          <a:endParaRPr lang="en-US" sz="1400" kern="1200" dirty="0">
            <a:highlight>
              <a:srgbClr val="FFFF00"/>
            </a:highlight>
          </a:endParaRPr>
        </a:p>
        <a:p>
          <a:pPr marL="114300" lvl="1" indent="-114300" algn="l" defTabSz="622300">
            <a:lnSpc>
              <a:spcPct val="90000"/>
            </a:lnSpc>
            <a:spcBef>
              <a:spcPct val="0"/>
            </a:spcBef>
            <a:spcAft>
              <a:spcPct val="15000"/>
            </a:spcAft>
            <a:buChar char="•"/>
          </a:pPr>
          <a:r>
            <a:rPr lang="en-US" sz="1400" kern="1200"/>
            <a:t>Project Planning meeting held with </a:t>
          </a:r>
          <a:r>
            <a:rPr lang="en-US" sz="1400" kern="1200" err="1"/>
            <a:t>CoDEMA</a:t>
          </a:r>
          <a:r>
            <a:rPr lang="en-US" sz="1400" kern="1200"/>
            <a:t> </a:t>
          </a:r>
        </a:p>
        <a:p>
          <a:pPr marL="114300" lvl="1" indent="-114300" algn="l" defTabSz="622300">
            <a:lnSpc>
              <a:spcPct val="90000"/>
            </a:lnSpc>
            <a:spcBef>
              <a:spcPct val="0"/>
            </a:spcBef>
            <a:spcAft>
              <a:spcPct val="15000"/>
            </a:spcAft>
            <a:buChar char="•"/>
          </a:pPr>
          <a:r>
            <a:rPr lang="en-US" sz="1400" kern="1200"/>
            <a:t>Ongoing work: develop full evidence base of emissions sources</a:t>
          </a:r>
        </a:p>
        <a:p>
          <a:pPr marL="171450" lvl="1" indent="-171450" algn="l" defTabSz="711200">
            <a:lnSpc>
              <a:spcPct val="90000"/>
            </a:lnSpc>
            <a:spcBef>
              <a:spcPct val="0"/>
            </a:spcBef>
            <a:spcAft>
              <a:spcPct val="15000"/>
            </a:spcAft>
            <a:buChar char="•"/>
          </a:pPr>
          <a:endParaRPr lang="en-US" sz="1600" kern="1200">
            <a:highlight>
              <a:srgbClr val="FFFFFF"/>
            </a:highlight>
          </a:endParaRPr>
        </a:p>
      </dsp:txBody>
      <dsp:txXfrm>
        <a:off x="487971" y="2138707"/>
        <a:ext cx="3861413" cy="1758066"/>
      </dsp:txXfrm>
    </dsp:sp>
    <dsp:sp modelId="{8ED42EAE-257D-4AD1-A1A7-8D8F7D90DE68}">
      <dsp:nvSpPr>
        <dsp:cNvPr id="0" name=""/>
        <dsp:cNvSpPr/>
      </dsp:nvSpPr>
      <dsp:spPr>
        <a:xfrm>
          <a:off x="495002" y="4086138"/>
          <a:ext cx="3872808" cy="209783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IE" sz="1800" kern="1200"/>
            <a:t>Planned Work</a:t>
          </a:r>
          <a:endParaRPr lang="en-US" sz="1800" kern="1200"/>
        </a:p>
        <a:p>
          <a:pPr marL="114300" lvl="1" indent="-114300" algn="l" defTabSz="622300">
            <a:lnSpc>
              <a:spcPct val="90000"/>
            </a:lnSpc>
            <a:spcBef>
              <a:spcPct val="0"/>
            </a:spcBef>
            <a:spcAft>
              <a:spcPct val="15000"/>
            </a:spcAft>
            <a:buChar char="•"/>
          </a:pPr>
          <a:r>
            <a:rPr lang="en-IE" sz="1400" kern="1200"/>
            <a:t>Establish Baseline Data</a:t>
          </a:r>
          <a:endParaRPr lang="en-US" sz="1400" kern="1200"/>
        </a:p>
        <a:p>
          <a:pPr marL="114300" lvl="1" indent="-114300" algn="l" defTabSz="622300">
            <a:lnSpc>
              <a:spcPct val="90000"/>
            </a:lnSpc>
            <a:spcBef>
              <a:spcPct val="0"/>
            </a:spcBef>
            <a:spcAft>
              <a:spcPct val="15000"/>
            </a:spcAft>
            <a:buChar char="•"/>
          </a:pPr>
          <a:r>
            <a:rPr lang="en-IE" sz="1400" kern="1200"/>
            <a:t>Project potential increases/decreases</a:t>
          </a:r>
          <a:endParaRPr lang="en-US" sz="1400" kern="1200"/>
        </a:p>
        <a:p>
          <a:pPr marL="114300" lvl="1" indent="-114300" algn="l" defTabSz="622300">
            <a:lnSpc>
              <a:spcPct val="90000"/>
            </a:lnSpc>
            <a:spcBef>
              <a:spcPct val="0"/>
            </a:spcBef>
            <a:spcAft>
              <a:spcPct val="15000"/>
            </a:spcAft>
            <a:buChar char="•"/>
          </a:pPr>
          <a:r>
            <a:rPr lang="en-IE" sz="1400" kern="1200"/>
            <a:t>Develop Gap to Target Analysis	   Register of Opportunities</a:t>
          </a:r>
          <a:endParaRPr lang="en-US" sz="1400" kern="1200"/>
        </a:p>
        <a:p>
          <a:pPr marL="114300" lvl="1" indent="-114300" algn="l" defTabSz="622300">
            <a:lnSpc>
              <a:spcPct val="90000"/>
            </a:lnSpc>
            <a:spcBef>
              <a:spcPct val="0"/>
            </a:spcBef>
            <a:spcAft>
              <a:spcPct val="15000"/>
            </a:spcAft>
            <a:buChar char="•"/>
          </a:pPr>
          <a:r>
            <a:rPr lang="en-IE" sz="1400" kern="1200"/>
            <a:t>Prepare Cost Estimates</a:t>
          </a:r>
          <a:endParaRPr lang="en-US" sz="1400" kern="1200"/>
        </a:p>
        <a:p>
          <a:pPr marL="114300" lvl="1" indent="-114300" algn="l" defTabSz="622300">
            <a:lnSpc>
              <a:spcPct val="90000"/>
            </a:lnSpc>
            <a:spcBef>
              <a:spcPct val="0"/>
            </a:spcBef>
            <a:spcAft>
              <a:spcPct val="15000"/>
            </a:spcAft>
            <a:buChar char="•"/>
          </a:pPr>
          <a:r>
            <a:rPr lang="en-US" sz="1400" kern="1200"/>
            <a:t>Outline funding opportunities and project partners/stakeholders</a:t>
          </a:r>
        </a:p>
      </dsp:txBody>
      <dsp:txXfrm>
        <a:off x="495002" y="4086138"/>
        <a:ext cx="3872808" cy="20978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2290-4A86-4196-9D01-0B4D907273E3}" type="datetimeFigureOut">
              <a:rPr lang="en-IE" smtClean="0"/>
              <a:t>07/12/2022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E0A3F-EB71-4CA5-8349-E5C8F80AE6F4}" type="slidenum">
              <a:rPr lang="en-IE" smtClean="0"/>
              <a:t>‹#›</a:t>
            </a:fld>
            <a:endParaRPr lang="en-IE"/>
          </a:p>
        </p:txBody>
      </p:sp>
    </p:spTree>
    <p:extLst>
      <p:ext uri="{BB962C8B-B14F-4D97-AF65-F5344CB8AC3E}">
        <p14:creationId xmlns:p14="http://schemas.microsoft.com/office/powerpoint/2010/main" val="68405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a:t>
            </a:fld>
            <a:endParaRPr lang="en-IE"/>
          </a:p>
        </p:txBody>
      </p:sp>
    </p:spTree>
    <p:extLst>
      <p:ext uri="{BB962C8B-B14F-4D97-AF65-F5344CB8AC3E}">
        <p14:creationId xmlns:p14="http://schemas.microsoft.com/office/powerpoint/2010/main" val="375622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10</a:t>
            </a:fld>
            <a:endParaRPr lang="en-IE"/>
          </a:p>
        </p:txBody>
      </p:sp>
    </p:spTree>
    <p:extLst>
      <p:ext uri="{BB962C8B-B14F-4D97-AF65-F5344CB8AC3E}">
        <p14:creationId xmlns:p14="http://schemas.microsoft.com/office/powerpoint/2010/main" val="92036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11</a:t>
            </a:fld>
            <a:endParaRPr lang="en-IE"/>
          </a:p>
        </p:txBody>
      </p:sp>
    </p:spTree>
    <p:extLst>
      <p:ext uri="{BB962C8B-B14F-4D97-AF65-F5344CB8AC3E}">
        <p14:creationId xmlns:p14="http://schemas.microsoft.com/office/powerpoint/2010/main" val="275400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12</a:t>
            </a:fld>
            <a:endParaRPr lang="en-IE"/>
          </a:p>
        </p:txBody>
      </p:sp>
    </p:spTree>
    <p:extLst>
      <p:ext uri="{BB962C8B-B14F-4D97-AF65-F5344CB8AC3E}">
        <p14:creationId xmlns:p14="http://schemas.microsoft.com/office/powerpoint/2010/main" val="376775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13</a:t>
            </a:fld>
            <a:endParaRPr lang="en-IE"/>
          </a:p>
        </p:txBody>
      </p:sp>
    </p:spTree>
    <p:extLst>
      <p:ext uri="{BB962C8B-B14F-4D97-AF65-F5344CB8AC3E}">
        <p14:creationId xmlns:p14="http://schemas.microsoft.com/office/powerpoint/2010/main" val="304127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14</a:t>
            </a:fld>
            <a:endParaRPr lang="en-IE"/>
          </a:p>
        </p:txBody>
      </p:sp>
    </p:spTree>
    <p:extLst>
      <p:ext uri="{BB962C8B-B14F-4D97-AF65-F5344CB8AC3E}">
        <p14:creationId xmlns:p14="http://schemas.microsoft.com/office/powerpoint/2010/main" val="157562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2</a:t>
            </a:fld>
            <a:endParaRPr lang="en-IE"/>
          </a:p>
        </p:txBody>
      </p:sp>
    </p:spTree>
    <p:extLst>
      <p:ext uri="{BB962C8B-B14F-4D97-AF65-F5344CB8AC3E}">
        <p14:creationId xmlns:p14="http://schemas.microsoft.com/office/powerpoint/2010/main" val="66647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3</a:t>
            </a:fld>
            <a:endParaRPr lang="en-IE"/>
          </a:p>
        </p:txBody>
      </p:sp>
    </p:spTree>
    <p:extLst>
      <p:ext uri="{BB962C8B-B14F-4D97-AF65-F5344CB8AC3E}">
        <p14:creationId xmlns:p14="http://schemas.microsoft.com/office/powerpoint/2010/main" val="96320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4</a:t>
            </a:fld>
            <a:endParaRPr lang="en-IE"/>
          </a:p>
        </p:txBody>
      </p:sp>
    </p:spTree>
    <p:extLst>
      <p:ext uri="{BB962C8B-B14F-4D97-AF65-F5344CB8AC3E}">
        <p14:creationId xmlns:p14="http://schemas.microsoft.com/office/powerpoint/2010/main" val="311068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5</a:t>
            </a:fld>
            <a:endParaRPr lang="en-IE"/>
          </a:p>
        </p:txBody>
      </p:sp>
    </p:spTree>
    <p:extLst>
      <p:ext uri="{BB962C8B-B14F-4D97-AF65-F5344CB8AC3E}">
        <p14:creationId xmlns:p14="http://schemas.microsoft.com/office/powerpoint/2010/main" val="400958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6</a:t>
            </a:fld>
            <a:endParaRPr lang="en-IE"/>
          </a:p>
        </p:txBody>
      </p:sp>
    </p:spTree>
    <p:extLst>
      <p:ext uri="{BB962C8B-B14F-4D97-AF65-F5344CB8AC3E}">
        <p14:creationId xmlns:p14="http://schemas.microsoft.com/office/powerpoint/2010/main" val="393382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7</a:t>
            </a:fld>
            <a:endParaRPr lang="en-IE"/>
          </a:p>
        </p:txBody>
      </p:sp>
    </p:spTree>
    <p:extLst>
      <p:ext uri="{BB962C8B-B14F-4D97-AF65-F5344CB8AC3E}">
        <p14:creationId xmlns:p14="http://schemas.microsoft.com/office/powerpoint/2010/main" val="379552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8</a:t>
            </a:fld>
            <a:endParaRPr lang="en-IE"/>
          </a:p>
        </p:txBody>
      </p:sp>
    </p:spTree>
    <p:extLst>
      <p:ext uri="{BB962C8B-B14F-4D97-AF65-F5344CB8AC3E}">
        <p14:creationId xmlns:p14="http://schemas.microsoft.com/office/powerpoint/2010/main" val="2213545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9</a:t>
            </a:fld>
            <a:endParaRPr lang="en-IE"/>
          </a:p>
        </p:txBody>
      </p:sp>
    </p:spTree>
    <p:extLst>
      <p:ext uri="{BB962C8B-B14F-4D97-AF65-F5344CB8AC3E}">
        <p14:creationId xmlns:p14="http://schemas.microsoft.com/office/powerpoint/2010/main" val="2618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4A84-206F-D428-7EF0-9EF509BFB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14F6E85-51D7-3719-66B7-CE978E775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CD80874-5A09-9035-EFAF-D316E91A64B5}"/>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5" name="Footer Placeholder 4">
            <a:extLst>
              <a:ext uri="{FF2B5EF4-FFF2-40B4-BE49-F238E27FC236}">
                <a16:creationId xmlns:a16="http://schemas.microsoft.com/office/drawing/2014/main" id="{0FEA98AA-0B6F-48CF-2A01-0C1A9E0044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0CA2D33-6069-28D5-127D-8B0A4A6D22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1299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2B39-A49F-7D5C-92E1-82A5A2CB576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1178256-2372-564D-4108-9EB514D5B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14A9C7-203C-D33A-A36A-DE622D101133}"/>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5" name="Footer Placeholder 4">
            <a:extLst>
              <a:ext uri="{FF2B5EF4-FFF2-40B4-BE49-F238E27FC236}">
                <a16:creationId xmlns:a16="http://schemas.microsoft.com/office/drawing/2014/main" id="{17A03669-83D5-195C-6F7E-C0245F4E12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C4FDF1-1E63-E0C0-2280-97A8BEE1274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30576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10D56-EC21-9B5C-3F8C-50F2976E1C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B1333C6-EA1C-0182-EEED-CBC526E57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3748A42-D229-83EA-66A6-1FF089374A53}"/>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5" name="Footer Placeholder 4">
            <a:extLst>
              <a:ext uri="{FF2B5EF4-FFF2-40B4-BE49-F238E27FC236}">
                <a16:creationId xmlns:a16="http://schemas.microsoft.com/office/drawing/2014/main" id="{D1587DB0-D9FA-08FE-63A3-0441F13B25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FC547C-D661-223C-A24F-823ADA52F47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70358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726E-E4C0-4B50-B737-58D39440987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5048041-A1D4-469B-8025-FCF83B7C0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688663A-610A-4321-AD7F-539620E1B1AF}"/>
              </a:ext>
            </a:extLst>
          </p:cNvPr>
          <p:cNvSpPr>
            <a:spLocks noGrp="1"/>
          </p:cNvSpPr>
          <p:nvPr>
            <p:ph type="dt" sz="half" idx="10"/>
          </p:nvPr>
        </p:nvSpPr>
        <p:spPr/>
        <p:txBody>
          <a:bodyPr/>
          <a:lstStyle/>
          <a:p>
            <a:fld id="{D5B9769B-DFDE-4CEA-91F6-DC1FBBE72634}" type="datetimeFigureOut">
              <a:rPr lang="en-IE" smtClean="0"/>
              <a:t>07/12/2022</a:t>
            </a:fld>
            <a:endParaRPr lang="en-IE"/>
          </a:p>
        </p:txBody>
      </p:sp>
      <p:sp>
        <p:nvSpPr>
          <p:cNvPr id="5" name="Footer Placeholder 4">
            <a:extLst>
              <a:ext uri="{FF2B5EF4-FFF2-40B4-BE49-F238E27FC236}">
                <a16:creationId xmlns:a16="http://schemas.microsoft.com/office/drawing/2014/main" id="{88FB2DA2-8615-4E88-8F1E-144CC8E862B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C4A681-2316-414C-B6DD-173155B42F48}"/>
              </a:ext>
            </a:extLst>
          </p:cNvPr>
          <p:cNvSpPr>
            <a:spLocks noGrp="1"/>
          </p:cNvSpPr>
          <p:nvPr>
            <p:ph type="sldNum" sz="quarter" idx="12"/>
          </p:nvPr>
        </p:nvSpPr>
        <p:spPr/>
        <p:txBody>
          <a:bodyPr/>
          <a:lstStyle/>
          <a:p>
            <a:fld id="{337E2F3D-29F2-4671-8939-06AB55AD229F}" type="slidenum">
              <a:rPr lang="en-IE" smtClean="0"/>
              <a:t>‹#›</a:t>
            </a:fld>
            <a:endParaRPr lang="en-IE"/>
          </a:p>
        </p:txBody>
      </p:sp>
    </p:spTree>
    <p:extLst>
      <p:ext uri="{BB962C8B-B14F-4D97-AF65-F5344CB8AC3E}">
        <p14:creationId xmlns:p14="http://schemas.microsoft.com/office/powerpoint/2010/main" val="232150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40E4-F2DF-FC5A-4470-B1143260A1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E80AC95-D7F7-D19C-15B6-CBCD83E74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000B8F-B8E8-905B-7147-32680D4C4259}"/>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5" name="Footer Placeholder 4">
            <a:extLst>
              <a:ext uri="{FF2B5EF4-FFF2-40B4-BE49-F238E27FC236}">
                <a16:creationId xmlns:a16="http://schemas.microsoft.com/office/drawing/2014/main" id="{487D8310-2C97-6CF2-CF02-786ADF684A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93DE34-73D3-EEAA-68BF-09342BD2274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6885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DAB5-FD9B-EFDA-54C8-189EBB402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1D26F19-4F75-6133-A558-7AE05855E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8A4BC-8A23-14C2-453B-146E4CFBA4C6}"/>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5" name="Footer Placeholder 4">
            <a:extLst>
              <a:ext uri="{FF2B5EF4-FFF2-40B4-BE49-F238E27FC236}">
                <a16:creationId xmlns:a16="http://schemas.microsoft.com/office/drawing/2014/main" id="{D9CF6678-541A-0912-5007-FA0D6A7B71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3484EAB-619B-A9E0-134F-710073FC381D}"/>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10891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7B1A-7CC6-23EC-88DA-D5B9D651D18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9035B07-29F3-A05E-DE9C-E2E240D38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CD7E67F-1600-7921-78DD-88370FF6FE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62E2E9E-4E4A-41DB-9430-79CED1F1BC92}"/>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6" name="Footer Placeholder 5">
            <a:extLst>
              <a:ext uri="{FF2B5EF4-FFF2-40B4-BE49-F238E27FC236}">
                <a16:creationId xmlns:a16="http://schemas.microsoft.com/office/drawing/2014/main" id="{B2D7F34E-A86B-907A-25B6-A6CF3ACC88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EF263B-AB98-3B8B-CB60-33F83FE3CFB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4270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1CF4-B235-43AB-280D-2AA24DEF8DA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AE1F5C6-576D-7D25-E324-56B2CA86F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9DBE7-E03D-66F3-05D9-2D3C5F0A0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B35435F-0482-DCA2-0678-B292F31EB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DEFDE-3E79-8F88-E439-4C3B63C38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8E81377-3A3C-A415-ADB2-B4844D5D8415}"/>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8" name="Footer Placeholder 7">
            <a:extLst>
              <a:ext uri="{FF2B5EF4-FFF2-40B4-BE49-F238E27FC236}">
                <a16:creationId xmlns:a16="http://schemas.microsoft.com/office/drawing/2014/main" id="{73844224-72D8-71AF-9396-8AC6C514BE1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5FD695-516E-52E1-3897-22827B85D8F8}"/>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82711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EB4-072D-30F4-718C-2E9CC85CB65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8D6E55-A170-D060-919B-348976A61CE3}"/>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4" name="Footer Placeholder 3">
            <a:extLst>
              <a:ext uri="{FF2B5EF4-FFF2-40B4-BE49-F238E27FC236}">
                <a16:creationId xmlns:a16="http://schemas.microsoft.com/office/drawing/2014/main" id="{4626E3BD-08FC-FB4F-0DEB-23A4C677E4A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A9F83CE-C971-23E3-F9C9-2469E514FF6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02981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81436-E7D9-6FEF-83E3-407E92C8068C}"/>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3" name="Footer Placeholder 2">
            <a:extLst>
              <a:ext uri="{FF2B5EF4-FFF2-40B4-BE49-F238E27FC236}">
                <a16:creationId xmlns:a16="http://schemas.microsoft.com/office/drawing/2014/main" id="{1F3E0A80-14B9-2DC0-A6F4-22370FF8794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AEF2C3D-E030-1B94-CE32-67CF16FC87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09275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1628-B842-29D3-F0F5-5D0AA27A3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9A02B10-6A84-F794-D51E-6B6907D75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42CC32-9FB2-8472-89E4-7F542AEBE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AED3C-2107-268B-AB0A-45756A999E61}"/>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6" name="Footer Placeholder 5">
            <a:extLst>
              <a:ext uri="{FF2B5EF4-FFF2-40B4-BE49-F238E27FC236}">
                <a16:creationId xmlns:a16="http://schemas.microsoft.com/office/drawing/2014/main" id="{ECCE024B-0FFD-0FF5-08D3-82655FE060D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5CEA96-C95B-F486-5E2F-1DF075529B85}"/>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2363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7FF-AE13-23A5-95A0-6C89F084B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F1BA53F-6615-7AB4-C3EC-BD211A0D3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DD83821-0713-7DA3-FEB3-29EEC26E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EF950-9CB2-3113-7467-7FBDFD595B27}"/>
              </a:ext>
            </a:extLst>
          </p:cNvPr>
          <p:cNvSpPr>
            <a:spLocks noGrp="1"/>
          </p:cNvSpPr>
          <p:nvPr>
            <p:ph type="dt" sz="half" idx="10"/>
          </p:nvPr>
        </p:nvSpPr>
        <p:spPr/>
        <p:txBody>
          <a:bodyPr/>
          <a:lstStyle/>
          <a:p>
            <a:fld id="{A95BD108-5B95-4D46-9B52-1439883E5293}" type="datetimeFigureOut">
              <a:rPr lang="en-IE" smtClean="0"/>
              <a:t>07/12/2022</a:t>
            </a:fld>
            <a:endParaRPr lang="en-IE"/>
          </a:p>
        </p:txBody>
      </p:sp>
      <p:sp>
        <p:nvSpPr>
          <p:cNvPr id="6" name="Footer Placeholder 5">
            <a:extLst>
              <a:ext uri="{FF2B5EF4-FFF2-40B4-BE49-F238E27FC236}">
                <a16:creationId xmlns:a16="http://schemas.microsoft.com/office/drawing/2014/main" id="{BE281278-0CD8-337B-29F3-D9028BBB7E7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8C27881-9193-8F09-C8BF-6C12B1B9070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21764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4C653-D7E4-A36E-1920-255DB0F8E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007710-BA0C-9653-EBF0-485C061FF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5A674B-0F91-95DA-44B2-0FE5FD865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BD108-5B95-4D46-9B52-1439883E5293}" type="datetimeFigureOut">
              <a:rPr lang="en-IE" smtClean="0"/>
              <a:t>07/12/2022</a:t>
            </a:fld>
            <a:endParaRPr lang="en-IE"/>
          </a:p>
        </p:txBody>
      </p:sp>
      <p:sp>
        <p:nvSpPr>
          <p:cNvPr id="5" name="Footer Placeholder 4">
            <a:extLst>
              <a:ext uri="{FF2B5EF4-FFF2-40B4-BE49-F238E27FC236}">
                <a16:creationId xmlns:a16="http://schemas.microsoft.com/office/drawing/2014/main" id="{E86F3D6B-184D-9FE4-B62E-C13EE5E22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C3BD2A3-31DA-F042-4910-0F929E13C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04CC6-2C58-4FC8-8C55-4CF362BA7719}" type="slidenum">
              <a:rPr lang="en-IE" smtClean="0"/>
              <a:t>‹#›</a:t>
            </a:fld>
            <a:endParaRPr lang="en-IE"/>
          </a:p>
        </p:txBody>
      </p:sp>
    </p:spTree>
    <p:extLst>
      <p:ext uri="{BB962C8B-B14F-4D97-AF65-F5344CB8AC3E}">
        <p14:creationId xmlns:p14="http://schemas.microsoft.com/office/powerpoint/2010/main" val="691104221"/>
      </p:ext>
    </p:extLst>
  </p:cSld>
  <p:clrMap bg1="lt1" tx1="dk1" bg2="lt2" tx2="dk2" accent1="accent1" accent2="accent2" accent3="accent3" accent4="accent4" accent5="accent5" accent6="accent6" hlink="hlink" folHlink="folHlink"/>
  <p:sldLayoutIdLst>
    <p:sldLayoutId id="2147484057"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B5075-4B47-45DA-A7FB-C015F620F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C4D98E6-1BCB-4FFB-8398-83D891A99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3C0FEF8-2A44-43DC-B67D-742A488BC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9769B-DFDE-4CEA-91F6-DC1FBBE72634}" type="datetimeFigureOut">
              <a:rPr lang="en-IE" smtClean="0"/>
              <a:t>07/12/2022</a:t>
            </a:fld>
            <a:endParaRPr lang="en-IE"/>
          </a:p>
        </p:txBody>
      </p:sp>
      <p:sp>
        <p:nvSpPr>
          <p:cNvPr id="5" name="Footer Placeholder 4">
            <a:extLst>
              <a:ext uri="{FF2B5EF4-FFF2-40B4-BE49-F238E27FC236}">
                <a16:creationId xmlns:a16="http://schemas.microsoft.com/office/drawing/2014/main" id="{A53A3A02-F78F-4862-BDC7-196893E73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FFE499E-808D-4975-8357-2CB0B8D9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E2F3D-29F2-4671-8939-06AB55AD229F}" type="slidenum">
              <a:rPr lang="en-IE" smtClean="0"/>
              <a:t>‹#›</a:t>
            </a:fld>
            <a:endParaRPr lang="en-IE"/>
          </a:p>
        </p:txBody>
      </p:sp>
    </p:spTree>
    <p:extLst>
      <p:ext uri="{BB962C8B-B14F-4D97-AF65-F5344CB8AC3E}">
        <p14:creationId xmlns:p14="http://schemas.microsoft.com/office/powerpoint/2010/main" val="313901383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5.pn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hyperlink" Target="https://eur04.safelinks.protection.outlook.com/?url=https%3A%2F%2Fwww.sdcc.ie%2Fen%2Fservices%2Fplanning%2Fplanning-applications%2Fwater-and-drainage-considerations%2F&amp;data=05%7C01%7CJhelbert%40SDUBLINCOCO.ie%7C38955f0fee984731c53d08dad6b78edc%7C6a3c00c019d0492da8de95fad8fda1d4%7C0%7C0%7C638058381098749032%7CUnknown%7CTWFpbGZsb3d8eyJWIjoiMC4wLjAwMDAiLCJQIjoiV2luMzIiLCJBTiI6Ik1haWwiLCJXVCI6Mn0%3D%7C3000%7C%7C%7C&amp;sdata=HnXHzJUqbJMWUTyhgBCzyzYG3ELJxVFuRLuAabPHaaQ%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sheep, outdoor&#10;&#10;Description automatically generated">
            <a:extLst>
              <a:ext uri="{FF2B5EF4-FFF2-40B4-BE49-F238E27FC236}">
                <a16:creationId xmlns:a16="http://schemas.microsoft.com/office/drawing/2014/main" id="{9DC54033-0407-25EC-610F-A11D979CE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465"/>
            <a:ext cx="12192000" cy="7084613"/>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a:p>
          <a:p>
            <a:pPr marL="0" indent="0" algn="ctr">
              <a:buNone/>
            </a:pPr>
            <a:endParaRPr lang="en-GB" sz="4000"/>
          </a:p>
        </p:txBody>
      </p:sp>
      <p:sp>
        <p:nvSpPr>
          <p:cNvPr id="7" name="TextBox 6">
            <a:extLst>
              <a:ext uri="{FF2B5EF4-FFF2-40B4-BE49-F238E27FC236}">
                <a16:creationId xmlns:a16="http://schemas.microsoft.com/office/drawing/2014/main" id="{142C0AAA-DA9F-FBE1-2E8B-30DFF0B1E910}"/>
              </a:ext>
            </a:extLst>
          </p:cNvPr>
          <p:cNvSpPr txBox="1"/>
          <p:nvPr/>
        </p:nvSpPr>
        <p:spPr>
          <a:xfrm>
            <a:off x="370092" y="4726889"/>
            <a:ext cx="7548009" cy="2800254"/>
          </a:xfrm>
          <a:prstGeom prst="rect">
            <a:avLst/>
          </a:prstGeom>
          <a:noFill/>
        </p:spPr>
        <p:txBody>
          <a:bodyPr wrap="square">
            <a:spAutoFit/>
          </a:bodyPr>
          <a:lstStyle/>
          <a:p>
            <a:pPr>
              <a:lnSpc>
                <a:spcPct val="107000"/>
              </a:lnSpc>
              <a:spcAft>
                <a:spcPts val="800"/>
              </a:spcAft>
            </a:pPr>
            <a:r>
              <a:rPr lang="en-GB" sz="4000" dirty="0">
                <a:solidFill>
                  <a:schemeClr val="accent6">
                    <a:lumMod val="60000"/>
                    <a:lumOff val="40000"/>
                  </a:schemeClr>
                </a:solidFill>
              </a:rPr>
              <a:t>SDCC Climate Change Action Plan Annual Report </a:t>
            </a:r>
            <a:br>
              <a:rPr lang="en-GB" sz="4000" dirty="0">
                <a:solidFill>
                  <a:schemeClr val="accent6">
                    <a:lumMod val="60000"/>
                    <a:lumOff val="40000"/>
                  </a:schemeClr>
                </a:solidFill>
              </a:rPr>
            </a:br>
            <a:r>
              <a:rPr lang="en-GB" sz="4000" dirty="0">
                <a:solidFill>
                  <a:schemeClr val="accent6">
                    <a:lumMod val="60000"/>
                    <a:lumOff val="40000"/>
                  </a:schemeClr>
                </a:solidFill>
              </a:rPr>
              <a:t>December 2022</a:t>
            </a:r>
            <a:endParaRPr lang="en-IE" sz="40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40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955875"/>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accent6">
                <a:alpha val="29000"/>
              </a:schemeClr>
            </a:glow>
          </a:effectLst>
        </p:spPr>
      </p:pic>
      <p:sp>
        <p:nvSpPr>
          <p:cNvPr id="6" name="Title 1">
            <a:extLst>
              <a:ext uri="{FF2B5EF4-FFF2-40B4-BE49-F238E27FC236}">
                <a16:creationId xmlns:a16="http://schemas.microsoft.com/office/drawing/2014/main" id="{272EED54-AA78-850C-8206-5688CAF0C26F}"/>
              </a:ext>
            </a:extLst>
          </p:cNvPr>
          <p:cNvSpPr txBox="1">
            <a:spLocks/>
          </p:cNvSpPr>
          <p:nvPr/>
        </p:nvSpPr>
        <p:spPr>
          <a:xfrm>
            <a:off x="148339" y="316295"/>
            <a:ext cx="10515600" cy="669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SDCC CCAP 2022 – Resource Management</a:t>
            </a:r>
          </a:p>
        </p:txBody>
      </p:sp>
      <p:sp>
        <p:nvSpPr>
          <p:cNvPr id="4" name="TextBox 3">
            <a:extLst>
              <a:ext uri="{FF2B5EF4-FFF2-40B4-BE49-F238E27FC236}">
                <a16:creationId xmlns:a16="http://schemas.microsoft.com/office/drawing/2014/main" id="{26888ABF-0E26-0178-EC1C-358C8E3EA610}"/>
              </a:ext>
            </a:extLst>
          </p:cNvPr>
          <p:cNvSpPr txBox="1"/>
          <p:nvPr/>
        </p:nvSpPr>
        <p:spPr>
          <a:xfrm>
            <a:off x="403977" y="1035711"/>
            <a:ext cx="10929769" cy="5505994"/>
          </a:xfrm>
          <a:prstGeom prst="rect">
            <a:avLst/>
          </a:prstGeom>
          <a:solidFill>
            <a:schemeClr val="bg1">
              <a:alpha val="20000"/>
            </a:schemeClr>
          </a:solidFill>
        </p:spPr>
        <p:txBody>
          <a:bodyPr wrap="square">
            <a:spAutoFit/>
          </a:bodyPr>
          <a:lstStyle/>
          <a:p>
            <a:pPr marL="457200" indent="-457200">
              <a:buFont typeface="Arial" panose="020B0604020202020204" pitchFamily="34" charset="0"/>
              <a:buChar char="•"/>
            </a:pPr>
            <a:r>
              <a:rPr lang="en-GB" sz="2400" dirty="0"/>
              <a:t>Anti Dumping Campaign</a:t>
            </a:r>
          </a:p>
          <a:p>
            <a:pPr marL="1371600" lvl="2" indent="-457200">
              <a:buFont typeface="Arial" panose="020B0604020202020204" pitchFamily="34" charset="0"/>
              <a:buChar char="•"/>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SDCC Environmental Awareness Office running regular anti-dumping/anti-litter campaigns. </a:t>
            </a:r>
          </a:p>
          <a:p>
            <a:pPr marL="1371600" lvl="2" indent="-457200">
              <a:buFont typeface="Arial" panose="020B0604020202020204" pitchFamily="34" charset="0"/>
              <a:buChar char="•"/>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dog fouling campaign were launched in South Dublin in July. </a:t>
            </a:r>
          </a:p>
          <a:p>
            <a:pPr marL="1371600" lvl="2" indent="-457200">
              <a:buFont typeface="Arial" panose="020B0604020202020204" pitchFamily="34" charset="0"/>
              <a:buChar char="•"/>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Anti-Graffiti - Dublin Canvas 2022: Traffic light control cabinets across the county were decorated/painted under the project. </a:t>
            </a:r>
          </a:p>
          <a:p>
            <a:pPr marL="1371600" lvl="2" indent="-457200">
              <a:buFont typeface="Arial" panose="020B0604020202020204" pitchFamily="34" charset="0"/>
              <a:buChar char="•"/>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Anti-Dumping Initiatives being progressed including a mattress amnesty and household hazardous liquid takeback scheme. </a:t>
            </a:r>
          </a:p>
          <a:p>
            <a:pPr marL="1371600" lvl="2"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400" dirty="0"/>
              <a:t>Other initiatives and campaigns in 2022:</a:t>
            </a:r>
          </a:p>
          <a:p>
            <a:pPr marL="1371600" lvl="2" indent="-457200">
              <a:buFont typeface="Arial" panose="020B0604020202020204" pitchFamily="34" charset="0"/>
              <a:buChar char="•"/>
            </a:pPr>
            <a:r>
              <a:rPr lang="en-GB" sz="2000" dirty="0"/>
              <a:t>Launching a gum litter taskforce</a:t>
            </a:r>
          </a:p>
          <a:p>
            <a:pPr marL="1371600" lvl="2" indent="-457200">
              <a:buFont typeface="Arial" panose="020B0604020202020204" pitchFamily="34" charset="0"/>
              <a:buChar char="•"/>
            </a:pPr>
            <a:r>
              <a:rPr lang="en-GB" sz="2000" dirty="0"/>
              <a:t>WEEE Collection</a:t>
            </a:r>
          </a:p>
          <a:p>
            <a:pPr marL="1371600" lvl="2" indent="-457200">
              <a:buFont typeface="Arial" panose="020B0604020202020204" pitchFamily="34" charset="0"/>
              <a:buChar char="•"/>
            </a:pPr>
            <a:r>
              <a:rPr lang="en-GB" sz="2000" dirty="0"/>
              <a:t>Anti – Dumping Initiative Clean-up at </a:t>
            </a:r>
            <a:r>
              <a:rPr lang="en-GB" sz="2000" dirty="0" err="1"/>
              <a:t>Killtalown</a:t>
            </a:r>
            <a:r>
              <a:rPr lang="en-GB" sz="2000" dirty="0"/>
              <a:t> Project</a:t>
            </a:r>
          </a:p>
          <a:p>
            <a:pPr marL="1371600" lvl="2" indent="-457200">
              <a:buFont typeface="Arial" panose="020B0604020202020204" pitchFamily="34" charset="0"/>
              <a:buChar char="•"/>
            </a:pPr>
            <a:r>
              <a:rPr lang="en-GB" sz="2000" dirty="0"/>
              <a:t>Outreach programme with Vulnerable Communities</a:t>
            </a:r>
          </a:p>
          <a:p>
            <a:pPr marL="1371600" lvl="2"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400" dirty="0"/>
              <a:t>Anaerobic Digestor Feasibility Study</a:t>
            </a:r>
          </a:p>
          <a:p>
            <a:pPr marL="1200150" lvl="2" indent="-285750" fontAlgn="b">
              <a:lnSpc>
                <a:spcPct val="120000"/>
              </a:lnSpc>
              <a:buFont typeface="Arial" panose="020B0604020202020204" pitchFamily="34" charset="0"/>
              <a:buChar char="•"/>
            </a:pPr>
            <a:r>
              <a:rPr lang="en-GB" dirty="0"/>
              <a:t>To review/examine sustainable solutions/options to managing grass cuttings</a:t>
            </a:r>
          </a:p>
          <a:p>
            <a:pPr marL="1200150" lvl="2" indent="-285750" fontAlgn="b">
              <a:lnSpc>
                <a:spcPct val="120000"/>
              </a:lnSpc>
              <a:buFont typeface="Arial" panose="020B0604020202020204" pitchFamily="34" charset="0"/>
              <a:buChar char="•"/>
            </a:pPr>
            <a:r>
              <a:rPr lang="en-US" spc="-25" dirty="0">
                <a:latin typeface="Calibri" panose="020F0502020204030204" pitchFamily="34" charset="0"/>
              </a:rPr>
              <a:t>Tender issued. SDCC reviewing the response.</a:t>
            </a:r>
          </a:p>
        </p:txBody>
      </p:sp>
    </p:spTree>
    <p:extLst>
      <p:ext uri="{BB962C8B-B14F-4D97-AF65-F5344CB8AC3E}">
        <p14:creationId xmlns:p14="http://schemas.microsoft.com/office/powerpoint/2010/main" val="269525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145467"/>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50D4D385-BDE6-6587-7913-395CBA489126}"/>
              </a:ext>
            </a:extLst>
          </p:cNvPr>
          <p:cNvSpPr>
            <a:spLocks noGrp="1"/>
          </p:cNvSpPr>
          <p:nvPr>
            <p:ph type="title"/>
          </p:nvPr>
        </p:nvSpPr>
        <p:spPr>
          <a:xfrm>
            <a:off x="274768" y="278751"/>
            <a:ext cx="7878821" cy="990310"/>
          </a:xfrm>
        </p:spPr>
        <p:txBody>
          <a:bodyPr>
            <a:normAutofit/>
          </a:bodyPr>
          <a:lstStyle/>
          <a:p>
            <a:r>
              <a:rPr lang="en-GB" sz="4000" b="1" dirty="0"/>
              <a:t>SDCC CCAP 2022 - Citizen Engagement</a:t>
            </a:r>
            <a:endParaRPr lang="en-IE" sz="4000" b="1" dirty="0"/>
          </a:p>
        </p:txBody>
      </p:sp>
      <p:sp>
        <p:nvSpPr>
          <p:cNvPr id="8" name="TextBox 7">
            <a:extLst>
              <a:ext uri="{FF2B5EF4-FFF2-40B4-BE49-F238E27FC236}">
                <a16:creationId xmlns:a16="http://schemas.microsoft.com/office/drawing/2014/main" id="{BB11E9CA-3440-ACE5-B5C6-46DA63341BE7}"/>
              </a:ext>
            </a:extLst>
          </p:cNvPr>
          <p:cNvSpPr txBox="1"/>
          <p:nvPr/>
        </p:nvSpPr>
        <p:spPr>
          <a:xfrm>
            <a:off x="532435" y="1220987"/>
            <a:ext cx="7895921" cy="5420586"/>
          </a:xfrm>
          <a:prstGeom prst="rect">
            <a:avLst/>
          </a:prstGeom>
          <a:solidFill>
            <a:schemeClr val="bg1">
              <a:alpha val="20000"/>
            </a:schemeClr>
          </a:solidFill>
        </p:spPr>
        <p:txBody>
          <a:bodyPr wrap="square">
            <a:spAutoFit/>
          </a:bodyPr>
          <a:lstStyle/>
          <a:p>
            <a:pPr marL="285750" indent="-285750" fontAlgn="b">
              <a:lnSpc>
                <a:spcPct val="150000"/>
              </a:lnSpc>
              <a:buFont typeface="Arial" panose="020B0604020202020204" pitchFamily="34" charset="0"/>
              <a:buChar char="•"/>
            </a:pPr>
            <a:r>
              <a:rPr lang="en-GB" dirty="0"/>
              <a:t>Launched new South Dublin Climate Action website in June 2022 – continuing to review and update.</a:t>
            </a:r>
          </a:p>
          <a:p>
            <a:pPr marL="285750" indent="-285750" fontAlgn="b">
              <a:lnSpc>
                <a:spcPct val="150000"/>
              </a:lnSpc>
              <a:buFont typeface="Arial" panose="020B0604020202020204" pitchFamily="34" charset="0"/>
              <a:buChar char="•"/>
            </a:pPr>
            <a:r>
              <a:rPr lang="en-GB" dirty="0"/>
              <a:t>Climate Change Newsletter published over the year - Including a special Energy Edition of the newsletter to hep citizens better understand their energy use</a:t>
            </a:r>
          </a:p>
          <a:p>
            <a:pPr marL="285750" indent="-285750" fontAlgn="b">
              <a:lnSpc>
                <a:spcPct val="150000"/>
              </a:lnSpc>
              <a:buFont typeface="Arial" panose="020B0604020202020204" pitchFamily="34" charset="0"/>
              <a:buChar char="•"/>
            </a:pPr>
            <a:r>
              <a:rPr lang="en-GB" dirty="0"/>
              <a:t>Worked with Culture Team to incorporate climate changes as a fundamental part of the South Dublin Culture and Creativity Strategy 2023 -2027.</a:t>
            </a:r>
          </a:p>
          <a:p>
            <a:pPr marL="285750" indent="-285750" fontAlgn="b">
              <a:lnSpc>
                <a:spcPct val="150000"/>
              </a:lnSpc>
              <a:buFont typeface="Arial" panose="020B0604020202020204" pitchFamily="34" charset="0"/>
              <a:buChar char="•"/>
            </a:pPr>
            <a:r>
              <a:rPr lang="en-GB" dirty="0"/>
              <a:t>Supported Tallaght Community Arts to deliver a climate/arts installation in St Enda’s Park.</a:t>
            </a:r>
          </a:p>
          <a:p>
            <a:pPr marL="285750" indent="-285750" fontAlgn="b">
              <a:lnSpc>
                <a:spcPct val="150000"/>
              </a:lnSpc>
              <a:buFont typeface="Arial" panose="020B0604020202020204" pitchFamily="34" charset="0"/>
              <a:buChar char="•"/>
            </a:pPr>
            <a:r>
              <a:rPr lang="en-GB" dirty="0"/>
              <a:t>Marked World Water Day in South Dublin in March 2022.</a:t>
            </a:r>
          </a:p>
          <a:p>
            <a:pPr marL="285750" indent="-285750" fontAlgn="b">
              <a:lnSpc>
                <a:spcPct val="150000"/>
              </a:lnSpc>
              <a:buFont typeface="Arial" panose="020B0604020202020204" pitchFamily="34" charset="0"/>
              <a:buChar char="•"/>
            </a:pPr>
            <a:r>
              <a:rPr lang="en-GB" dirty="0"/>
              <a:t>Delivered Climate Action Data Challenge with other DLAs and Smart Dublin.</a:t>
            </a:r>
          </a:p>
          <a:p>
            <a:pPr marL="285750" indent="-285750" fontAlgn="b">
              <a:lnSpc>
                <a:spcPct val="150000"/>
              </a:lnSpc>
              <a:buFont typeface="Arial" panose="020B0604020202020204" pitchFamily="34" charset="0"/>
              <a:buChar char="•"/>
            </a:pPr>
            <a:r>
              <a:rPr lang="en-GB" dirty="0"/>
              <a:t>Chaired Steering Group and delivered Dublin Climate Action Week in September 2022, including a range of South Dublin events such as Climate Fest in Tymon Park.</a:t>
            </a:r>
          </a:p>
        </p:txBody>
      </p:sp>
      <p:pic>
        <p:nvPicPr>
          <p:cNvPr id="6" name="Picture 8" descr="Text&#10;&#10;Description automatically generated">
            <a:extLst>
              <a:ext uri="{FF2B5EF4-FFF2-40B4-BE49-F238E27FC236}">
                <a16:creationId xmlns:a16="http://schemas.microsoft.com/office/drawing/2014/main" id="{E3369B47-3314-2DC7-4CEC-06B84FFF8091}"/>
              </a:ext>
            </a:extLst>
          </p:cNvPr>
          <p:cNvPicPr>
            <a:picLocks noChangeAspect="1"/>
          </p:cNvPicPr>
          <p:nvPr/>
        </p:nvPicPr>
        <p:blipFill>
          <a:blip r:embed="rId4"/>
          <a:stretch>
            <a:fillRect/>
          </a:stretch>
        </p:blipFill>
        <p:spPr>
          <a:xfrm>
            <a:off x="8634232" y="515585"/>
            <a:ext cx="2667000" cy="1857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person speaking at a podium&#10;&#10;Description automatically generated with medium confidence">
            <a:extLst>
              <a:ext uri="{FF2B5EF4-FFF2-40B4-BE49-F238E27FC236}">
                <a16:creationId xmlns:a16="http://schemas.microsoft.com/office/drawing/2014/main" id="{DF8DF180-AA63-567E-3BE6-8D087EFD9F14}"/>
              </a:ext>
            </a:extLst>
          </p:cNvPr>
          <p:cNvPicPr>
            <a:picLocks noChangeAspect="1"/>
          </p:cNvPicPr>
          <p:nvPr/>
        </p:nvPicPr>
        <p:blipFill rotWithShape="1">
          <a:blip r:embed="rId5">
            <a:extLst>
              <a:ext uri="{28A0092B-C50C-407E-A947-70E740481C1C}">
                <a14:useLocalDpi xmlns:a14="http://schemas.microsoft.com/office/drawing/2010/main" val="0"/>
              </a:ext>
            </a:extLst>
          </a:blip>
          <a:srcRect l="21471" t="-1804" r="21221" b="5214"/>
          <a:stretch/>
        </p:blipFill>
        <p:spPr bwMode="auto">
          <a:xfrm>
            <a:off x="8693051" y="2743078"/>
            <a:ext cx="3284621" cy="36873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1237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64008"/>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50D4D385-BDE6-6587-7913-395CBA489126}"/>
              </a:ext>
            </a:extLst>
          </p:cNvPr>
          <p:cNvSpPr>
            <a:spLocks noGrp="1"/>
          </p:cNvSpPr>
          <p:nvPr>
            <p:ph type="title"/>
          </p:nvPr>
        </p:nvSpPr>
        <p:spPr>
          <a:xfrm>
            <a:off x="468746" y="404492"/>
            <a:ext cx="10515600" cy="1020330"/>
          </a:xfrm>
        </p:spPr>
        <p:txBody>
          <a:bodyPr>
            <a:normAutofit fontScale="90000"/>
          </a:bodyPr>
          <a:lstStyle/>
          <a:p>
            <a:r>
              <a:rPr lang="en-GB" b="1" dirty="0"/>
              <a:t>Community Action Fund (CAF)</a:t>
            </a:r>
            <a:br>
              <a:rPr lang="en-GB" dirty="0"/>
            </a:br>
            <a:endParaRPr lang="en-IE" dirty="0"/>
          </a:p>
        </p:txBody>
      </p:sp>
      <p:sp>
        <p:nvSpPr>
          <p:cNvPr id="8" name="TextBox 7">
            <a:extLst>
              <a:ext uri="{FF2B5EF4-FFF2-40B4-BE49-F238E27FC236}">
                <a16:creationId xmlns:a16="http://schemas.microsoft.com/office/drawing/2014/main" id="{BB11E9CA-3440-ACE5-B5C6-46DA63341BE7}"/>
              </a:ext>
            </a:extLst>
          </p:cNvPr>
          <p:cNvSpPr txBox="1"/>
          <p:nvPr/>
        </p:nvSpPr>
        <p:spPr>
          <a:xfrm>
            <a:off x="468746" y="1134488"/>
            <a:ext cx="10358582" cy="5375574"/>
          </a:xfrm>
          <a:prstGeom prst="rect">
            <a:avLst/>
          </a:prstGeom>
          <a:solidFill>
            <a:schemeClr val="bg1">
              <a:alpha val="20000"/>
            </a:schemeClr>
          </a:solidFill>
        </p:spPr>
        <p:txBody>
          <a:bodyPr wrap="square">
            <a:spAutoFit/>
          </a:bodyPr>
          <a:lstStyle/>
          <a:p>
            <a:pPr algn="just">
              <a:lnSpc>
                <a:spcPct val="115000"/>
              </a:lnSpc>
            </a:pPr>
            <a:r>
              <a:rPr lang="en-IE" sz="2400" b="1" dirty="0">
                <a:solidFill>
                  <a:srgbClr val="000000"/>
                </a:solidFill>
                <a:effectLst/>
                <a:latin typeface="Calibri" panose="020F0502020204030204" pitchFamily="34" charset="0"/>
                <a:ea typeface="Calibri" panose="020F0502020204030204" pitchFamily="34" charset="0"/>
              </a:rPr>
              <a:t>Strand 1- Action: Building Low Carbon Communities </a:t>
            </a:r>
          </a:p>
          <a:p>
            <a:pPr algn="just">
              <a:lnSpc>
                <a:spcPct val="115000"/>
              </a:lnSpc>
            </a:pPr>
            <a:r>
              <a:rPr lang="en-IE" sz="2400" b="1" dirty="0">
                <a:solidFill>
                  <a:srgbClr val="000000"/>
                </a:solidFill>
                <a:latin typeface="Calibri" panose="020F0502020204030204" pitchFamily="34" charset="0"/>
                <a:ea typeface="Calibri" panose="020F0502020204030204" pitchFamily="34" charset="0"/>
              </a:rPr>
              <a:t>Strand 1a – Shared Island Community Climate Action</a:t>
            </a:r>
            <a:endParaRPr lang="en-IE" sz="2400" b="1" dirty="0">
              <a:solidFill>
                <a:srgbClr val="000000"/>
              </a:solidFill>
              <a:effectLst/>
              <a:latin typeface="Calibri" panose="020F0502020204030204" pitchFamily="34" charset="0"/>
              <a:ea typeface="Calibri" panose="020F0502020204030204" pitchFamily="34" charset="0"/>
            </a:endParaRPr>
          </a:p>
          <a:p>
            <a:pPr algn="just">
              <a:lnSpc>
                <a:spcPct val="115000"/>
              </a:lnSpc>
            </a:pPr>
            <a:r>
              <a:rPr lang="en-IE" sz="1800" b="1" dirty="0">
                <a:solidFill>
                  <a:srgbClr val="000000"/>
                </a:solidFill>
                <a:effectLst/>
                <a:latin typeface="Calibri" panose="020F0502020204030204" pitchFamily="34" charset="0"/>
                <a:ea typeface="Calibri" panose="020F0502020204030204" pitchFamily="34" charset="0"/>
              </a:rPr>
              <a:t>€24 million </a:t>
            </a:r>
            <a:r>
              <a:rPr lang="en-IE" sz="1800" dirty="0">
                <a:solidFill>
                  <a:srgbClr val="000000"/>
                </a:solidFill>
                <a:effectLst/>
                <a:latin typeface="Calibri" panose="020F0502020204030204" pitchFamily="34" charset="0"/>
                <a:ea typeface="Calibri" panose="020F0502020204030204" pitchFamily="34" charset="0"/>
              </a:rPr>
              <a:t>is being provided to local authorities to partner communities, within their areas of operation to build low carbon communities in a considered and structured way.</a:t>
            </a:r>
          </a:p>
          <a:p>
            <a:pPr algn="just">
              <a:lnSpc>
                <a:spcPct val="115000"/>
              </a:lnSpc>
            </a:pPr>
            <a:r>
              <a:rPr lang="en-IE" sz="1800" dirty="0">
                <a:solidFill>
                  <a:srgbClr val="000000"/>
                </a:solidFill>
                <a:effectLst/>
                <a:latin typeface="Calibri" panose="020F0502020204030204" pitchFamily="34" charset="0"/>
                <a:ea typeface="Calibri" panose="020F0502020204030204" pitchFamily="34" charset="0"/>
              </a:rPr>
              <a:t>Allocation of €1,073,000.00 to SDCC under Strand 1 over 3 years</a:t>
            </a:r>
            <a:endParaRPr lang="en-IE" sz="1800" dirty="0">
              <a:solidFill>
                <a:srgbClr val="000000"/>
              </a:solidFill>
              <a:effectLst/>
              <a:latin typeface="Arial" panose="020B0604020202020204" pitchFamily="34" charset="0"/>
              <a:ea typeface="Calibri" panose="020F0502020204030204" pitchFamily="34" charset="0"/>
            </a:endParaRPr>
          </a:p>
          <a:p>
            <a:pPr algn="just">
              <a:lnSpc>
                <a:spcPct val="115000"/>
              </a:lnSpc>
            </a:pPr>
            <a:r>
              <a:rPr lang="en-IE" sz="1800" dirty="0">
                <a:solidFill>
                  <a:srgbClr val="000000"/>
                </a:solidFill>
                <a:effectLst/>
                <a:latin typeface="Calibri" panose="020F0502020204030204" pitchFamily="34" charset="0"/>
                <a:ea typeface="Calibri" panose="020F0502020204030204" pitchFamily="34" charset="0"/>
              </a:rPr>
              <a:t> </a:t>
            </a:r>
          </a:p>
          <a:p>
            <a:pPr algn="just">
              <a:lnSpc>
                <a:spcPct val="115000"/>
              </a:lnSpc>
            </a:pPr>
            <a:r>
              <a:rPr lang="en-GB" sz="1800" dirty="0"/>
              <a:t>Framework document for Strand 1 and Strand 1a issued to LAs to outline the implementation of the Programme and how it will work.</a:t>
            </a:r>
          </a:p>
          <a:p>
            <a:pPr algn="just">
              <a:lnSpc>
                <a:spcPct val="115000"/>
              </a:lnSpc>
            </a:pPr>
            <a:r>
              <a:rPr lang="en-GB" sz="1800" dirty="0"/>
              <a:t>Recr</a:t>
            </a:r>
            <a:r>
              <a:rPr lang="en-GB" dirty="0"/>
              <a:t>uitment for a Community Climate Action Officer (Grade 6) has commenced.</a:t>
            </a:r>
            <a:endParaRPr lang="en-GB" sz="1800" dirty="0"/>
          </a:p>
          <a:p>
            <a:pPr algn="just">
              <a:lnSpc>
                <a:spcPct val="115000"/>
              </a:lnSpc>
            </a:pPr>
            <a:endParaRPr lang="en-IE" sz="1800" dirty="0">
              <a:solidFill>
                <a:srgbClr val="000000"/>
              </a:solidFill>
              <a:effectLst/>
              <a:latin typeface="Arial" panose="020B0604020202020204" pitchFamily="34" charset="0"/>
              <a:ea typeface="Calibri" panose="020F0502020204030204" pitchFamily="34" charset="0"/>
            </a:endParaRPr>
          </a:p>
          <a:p>
            <a:pPr algn="just">
              <a:lnSpc>
                <a:spcPct val="115000"/>
              </a:lnSpc>
              <a:spcAft>
                <a:spcPts val="800"/>
              </a:spcAft>
            </a:pPr>
            <a:r>
              <a:rPr lang="en-I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Strand 2 Education: Climate Education, Capacity Building and Learning by Doing  </a:t>
            </a:r>
          </a:p>
          <a:p>
            <a:pPr algn="just">
              <a:lnSpc>
                <a:spcPct val="115000"/>
              </a:lnSpc>
              <a:spcAft>
                <a:spcPts val="800"/>
              </a:spcAft>
            </a:pPr>
            <a:r>
              <a:rPr lang="en-IE"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million </a:t>
            </a:r>
            <a:r>
              <a:rPr lang="en-I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being provided to </a:t>
            </a:r>
            <a:r>
              <a:rPr lang="en-I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Pobal</a:t>
            </a:r>
            <a:r>
              <a:rPr lang="en-I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the Creative Ireland Programme to build community capacity to undertake and step-up climate action. The focus of this strand is on education directly leading to action as opposed to awareness education. </a:t>
            </a:r>
          </a:p>
          <a:p>
            <a:pPr algn="just">
              <a:lnSpc>
                <a:spcPct val="115000"/>
              </a:lnSpc>
              <a:spcAft>
                <a:spcPts val="800"/>
              </a:spcAft>
            </a:pPr>
            <a:endParaRPr lang="en-IE"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4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57150" y="84723"/>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50D4D385-BDE6-6587-7913-395CBA489126}"/>
              </a:ext>
            </a:extLst>
          </p:cNvPr>
          <p:cNvSpPr>
            <a:spLocks noGrp="1"/>
          </p:cNvSpPr>
          <p:nvPr>
            <p:ph type="title"/>
          </p:nvPr>
        </p:nvSpPr>
        <p:spPr>
          <a:xfrm>
            <a:off x="129699" y="260245"/>
            <a:ext cx="10515600" cy="1020330"/>
          </a:xfrm>
        </p:spPr>
        <p:txBody>
          <a:bodyPr>
            <a:normAutofit fontScale="90000"/>
          </a:bodyPr>
          <a:lstStyle/>
          <a:p>
            <a:r>
              <a:rPr lang="en-GB" b="1" dirty="0"/>
              <a:t>SDCC Climate Innovation Fund 2022</a:t>
            </a:r>
            <a:br>
              <a:rPr lang="en-GB" dirty="0"/>
            </a:br>
            <a:endParaRPr lang="en-IE" dirty="0"/>
          </a:p>
        </p:txBody>
      </p:sp>
      <p:sp>
        <p:nvSpPr>
          <p:cNvPr id="8" name="TextBox 7">
            <a:extLst>
              <a:ext uri="{FF2B5EF4-FFF2-40B4-BE49-F238E27FC236}">
                <a16:creationId xmlns:a16="http://schemas.microsoft.com/office/drawing/2014/main" id="{BB11E9CA-3440-ACE5-B5C6-46DA63341BE7}"/>
              </a:ext>
            </a:extLst>
          </p:cNvPr>
          <p:cNvSpPr txBox="1"/>
          <p:nvPr/>
        </p:nvSpPr>
        <p:spPr>
          <a:xfrm>
            <a:off x="430300" y="834941"/>
            <a:ext cx="6662263" cy="6023059"/>
          </a:xfrm>
          <a:prstGeom prst="rect">
            <a:avLst/>
          </a:prstGeom>
          <a:solidFill>
            <a:schemeClr val="bg1">
              <a:alpha val="20000"/>
            </a:schemeClr>
          </a:solidFill>
        </p:spPr>
        <p:txBody>
          <a:bodyPr wrap="square">
            <a:spAutoFit/>
          </a:bodyPr>
          <a:lstStyle/>
          <a:p>
            <a:pPr marL="285750" indent="-285750" algn="l" fontAlgn="b">
              <a:lnSpc>
                <a:spcPct val="120000"/>
              </a:lnSpc>
              <a:buFont typeface="Arial" panose="020B0604020202020204" pitchFamily="34" charset="0"/>
              <a:buChar char="•"/>
            </a:pPr>
            <a:r>
              <a:rPr lang="en-GB" dirty="0"/>
              <a:t>UCD - </a:t>
            </a:r>
            <a:r>
              <a:rPr lang="en-GB" dirty="0" err="1"/>
              <a:t>WeCount</a:t>
            </a:r>
            <a:r>
              <a:rPr lang="en-GB" dirty="0"/>
              <a:t> Community Air Quality Monitoring - €1,660</a:t>
            </a:r>
          </a:p>
          <a:p>
            <a:pPr marL="285750" indent="-285750" algn="l" fontAlgn="b">
              <a:lnSpc>
                <a:spcPct val="120000"/>
              </a:lnSpc>
              <a:buFont typeface="Arial" panose="020B0604020202020204" pitchFamily="34" charset="0"/>
              <a:buChar char="•"/>
            </a:pPr>
            <a:r>
              <a:rPr lang="en-GB" dirty="0"/>
              <a:t>SDCC Climate Action Website - €14,637</a:t>
            </a:r>
          </a:p>
          <a:p>
            <a:pPr marL="285750" indent="-285750" algn="l" fontAlgn="b">
              <a:lnSpc>
                <a:spcPct val="120000"/>
              </a:lnSpc>
              <a:buFont typeface="Arial" panose="020B0604020202020204" pitchFamily="34" charset="0"/>
              <a:buChar char="•"/>
            </a:pPr>
            <a:r>
              <a:rPr lang="en-GB" dirty="0"/>
              <a:t>SuDS Guidance - €22,447</a:t>
            </a:r>
          </a:p>
          <a:p>
            <a:pPr marL="285750" indent="-285750" algn="l" fontAlgn="b">
              <a:lnSpc>
                <a:spcPct val="120000"/>
              </a:lnSpc>
              <a:buFont typeface="Arial" panose="020B0604020202020204" pitchFamily="34" charset="0"/>
              <a:buChar char="•"/>
            </a:pPr>
            <a:r>
              <a:rPr lang="en-GB" dirty="0"/>
              <a:t>EV Strategy – €5,462</a:t>
            </a:r>
          </a:p>
          <a:p>
            <a:pPr marL="285750" indent="-285750" algn="l" fontAlgn="b">
              <a:lnSpc>
                <a:spcPct val="120000"/>
              </a:lnSpc>
              <a:buFont typeface="Arial" panose="020B0604020202020204" pitchFamily="34" charset="0"/>
              <a:buChar char="•"/>
            </a:pPr>
            <a:r>
              <a:rPr lang="en-GB" dirty="0"/>
              <a:t>Energy Elephant – €14,760</a:t>
            </a:r>
          </a:p>
          <a:p>
            <a:pPr marL="285750" indent="-285750" algn="l" fontAlgn="b">
              <a:lnSpc>
                <a:spcPct val="120000"/>
              </a:lnSpc>
              <a:buFont typeface="Arial" panose="020B0604020202020204" pitchFamily="34" charset="0"/>
              <a:buChar char="•"/>
            </a:pPr>
            <a:r>
              <a:rPr lang="en-GB" dirty="0"/>
              <a:t>South Dublin Sports Partnership - North Clondalkin Bicycle </a:t>
            </a:r>
            <a:br>
              <a:rPr lang="en-GB" dirty="0"/>
            </a:br>
            <a:r>
              <a:rPr lang="en-GB" dirty="0"/>
              <a:t>Hub - €30,000</a:t>
            </a:r>
          </a:p>
          <a:p>
            <a:pPr marL="285750" indent="-285750" algn="l" fontAlgn="b">
              <a:lnSpc>
                <a:spcPct val="120000"/>
              </a:lnSpc>
              <a:buFont typeface="Arial" panose="020B0604020202020204" pitchFamily="34" charset="0"/>
              <a:buChar char="•"/>
            </a:pPr>
            <a:r>
              <a:rPr lang="en-GB" dirty="0"/>
              <a:t>E-Bicycles for Park Rangers - €6,900</a:t>
            </a:r>
          </a:p>
          <a:p>
            <a:pPr marL="285750" indent="-285750" algn="l" fontAlgn="b">
              <a:lnSpc>
                <a:spcPct val="120000"/>
              </a:lnSpc>
              <a:buFont typeface="Arial" panose="020B0604020202020204" pitchFamily="34" charset="0"/>
              <a:buChar char="•"/>
            </a:pPr>
            <a:r>
              <a:rPr lang="en-GB" dirty="0"/>
              <a:t>GPS Equipment to support SuDS, ICWs and Drainage projects - €24,354</a:t>
            </a:r>
          </a:p>
          <a:p>
            <a:pPr marL="285750" indent="-285750" algn="l" fontAlgn="b">
              <a:lnSpc>
                <a:spcPct val="120000"/>
              </a:lnSpc>
              <a:buFont typeface="Arial" panose="020B0604020202020204" pitchFamily="34" charset="0"/>
              <a:buChar char="•"/>
            </a:pPr>
            <a:r>
              <a:rPr lang="en-GB" dirty="0"/>
              <a:t>Mini Woodlands Media and Information - € 7,500</a:t>
            </a:r>
          </a:p>
          <a:p>
            <a:pPr marL="285750" indent="-285750" algn="l" fontAlgn="b">
              <a:lnSpc>
                <a:spcPct val="120000"/>
              </a:lnSpc>
              <a:buFont typeface="Arial" panose="020B0604020202020204" pitchFamily="34" charset="0"/>
              <a:buChar char="•"/>
            </a:pPr>
            <a:r>
              <a:rPr lang="en-GB" dirty="0"/>
              <a:t>Biodiversity Video - €4,875</a:t>
            </a:r>
          </a:p>
          <a:p>
            <a:pPr marL="285750" indent="-285750" algn="l" fontAlgn="b">
              <a:lnSpc>
                <a:spcPct val="120000"/>
              </a:lnSpc>
              <a:buFont typeface="Arial" panose="020B0604020202020204" pitchFamily="34" charset="0"/>
              <a:buChar char="•"/>
            </a:pPr>
            <a:r>
              <a:rPr lang="en-GB" dirty="0"/>
              <a:t>Dublin Climate Action Week 2022 - €22,871</a:t>
            </a:r>
          </a:p>
          <a:p>
            <a:pPr marL="285750" indent="-285750" algn="l" fontAlgn="b">
              <a:lnSpc>
                <a:spcPct val="120000"/>
              </a:lnSpc>
              <a:buFont typeface="Arial" panose="020B0604020202020204" pitchFamily="34" charset="0"/>
              <a:buChar char="•"/>
            </a:pPr>
            <a:r>
              <a:rPr lang="en-GB" dirty="0"/>
              <a:t>Fast Fashion Video – €25,000 (Contributions from DLAs)</a:t>
            </a:r>
          </a:p>
          <a:p>
            <a:pPr marL="285750" indent="-285750" algn="l" fontAlgn="b">
              <a:lnSpc>
                <a:spcPct val="120000"/>
              </a:lnSpc>
              <a:buFont typeface="Arial" panose="020B0604020202020204" pitchFamily="34" charset="0"/>
              <a:buChar char="•"/>
            </a:pPr>
            <a:r>
              <a:rPr lang="en-GB" dirty="0"/>
              <a:t>Climate Action Family Event at SDCC Libraries - €3,630</a:t>
            </a:r>
          </a:p>
          <a:p>
            <a:pPr marL="285750" indent="-285750" algn="l" fontAlgn="b">
              <a:lnSpc>
                <a:spcPct val="120000"/>
              </a:lnSpc>
              <a:buFont typeface="Arial" panose="020B0604020202020204" pitchFamily="34" charset="0"/>
              <a:buChar char="•"/>
            </a:pPr>
            <a:r>
              <a:rPr lang="en-GB" dirty="0"/>
              <a:t>Anaerobic Digestor Feasibility Study - €25,000</a:t>
            </a:r>
          </a:p>
          <a:p>
            <a:pPr marL="285750" indent="-285750" algn="l" fontAlgn="b">
              <a:lnSpc>
                <a:spcPct val="120000"/>
              </a:lnSpc>
              <a:buFont typeface="Arial" panose="020B0604020202020204" pitchFamily="34" charset="0"/>
              <a:buChar char="•"/>
            </a:pPr>
            <a:r>
              <a:rPr lang="en-GB" dirty="0"/>
              <a:t>Greening Tallaght Stadium Feasibility Study - €20,000</a:t>
            </a:r>
          </a:p>
          <a:p>
            <a:pPr marL="285750" indent="-285750" algn="l" fontAlgn="b">
              <a:lnSpc>
                <a:spcPct val="120000"/>
              </a:lnSpc>
              <a:buFont typeface="Arial" panose="020B0604020202020204" pitchFamily="34" charset="0"/>
              <a:buChar char="•"/>
            </a:pPr>
            <a:r>
              <a:rPr lang="en-GB" dirty="0"/>
              <a:t>DLAs, Smart Dublin - Open Data Challenge - €2,000</a:t>
            </a:r>
          </a:p>
        </p:txBody>
      </p:sp>
      <p:pic>
        <p:nvPicPr>
          <p:cNvPr id="5" name="Picture 4">
            <a:extLst>
              <a:ext uri="{FF2B5EF4-FFF2-40B4-BE49-F238E27FC236}">
                <a16:creationId xmlns:a16="http://schemas.microsoft.com/office/drawing/2014/main" id="{5A3347E2-B27D-1A12-D16A-3F11FC030141}"/>
              </a:ext>
            </a:extLst>
          </p:cNvPr>
          <p:cNvPicPr>
            <a:picLocks noChangeAspect="1"/>
          </p:cNvPicPr>
          <p:nvPr/>
        </p:nvPicPr>
        <p:blipFill>
          <a:blip r:embed="rId4"/>
          <a:stretch>
            <a:fillRect/>
          </a:stretch>
        </p:blipFill>
        <p:spPr>
          <a:xfrm>
            <a:off x="7008155" y="1280575"/>
            <a:ext cx="5054146" cy="4466297"/>
          </a:xfrm>
          <a:prstGeom prst="rect">
            <a:avLst/>
          </a:prstGeom>
        </p:spPr>
      </p:pic>
      <p:sp>
        <p:nvSpPr>
          <p:cNvPr id="3" name="TextBox 2">
            <a:extLst>
              <a:ext uri="{FF2B5EF4-FFF2-40B4-BE49-F238E27FC236}">
                <a16:creationId xmlns:a16="http://schemas.microsoft.com/office/drawing/2014/main" id="{7CC8F988-489B-8F4F-49B0-CE62A8320751}"/>
              </a:ext>
            </a:extLst>
          </p:cNvPr>
          <p:cNvSpPr txBox="1"/>
          <p:nvPr/>
        </p:nvSpPr>
        <p:spPr>
          <a:xfrm>
            <a:off x="6182224" y="6023059"/>
            <a:ext cx="3395207" cy="830997"/>
          </a:xfrm>
          <a:prstGeom prst="rect">
            <a:avLst/>
          </a:prstGeom>
          <a:noFill/>
          <a:ln>
            <a:solidFill>
              <a:srgbClr val="002060"/>
            </a:solidFill>
          </a:ln>
        </p:spPr>
        <p:txBody>
          <a:bodyPr wrap="square" rtlCol="0">
            <a:spAutoFit/>
          </a:bodyPr>
          <a:lstStyle/>
          <a:p>
            <a:pPr algn="ctr"/>
            <a:r>
              <a:rPr lang="en-GB" sz="2400" dirty="0"/>
              <a:t>Total Approved Funding   €211,000 (Approx.)</a:t>
            </a:r>
            <a:endParaRPr lang="en-IE" sz="2400" dirty="0"/>
          </a:p>
        </p:txBody>
      </p:sp>
    </p:spTree>
    <p:extLst>
      <p:ext uri="{BB962C8B-B14F-4D97-AF65-F5344CB8AC3E}">
        <p14:creationId xmlns:p14="http://schemas.microsoft.com/office/powerpoint/2010/main" val="422635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accent6">
                <a:alpha val="29000"/>
              </a:schemeClr>
            </a:glow>
          </a:effectLst>
        </p:spPr>
      </p:pic>
      <p:sp>
        <p:nvSpPr>
          <p:cNvPr id="3" name="Arrow: Pentagon 2">
            <a:extLst>
              <a:ext uri="{FF2B5EF4-FFF2-40B4-BE49-F238E27FC236}">
                <a16:creationId xmlns:a16="http://schemas.microsoft.com/office/drawing/2014/main" id="{974DA7F9-FA5A-6C63-3306-135B21D71212}"/>
              </a:ext>
            </a:extLst>
          </p:cNvPr>
          <p:cNvSpPr/>
          <p:nvPr/>
        </p:nvSpPr>
        <p:spPr>
          <a:xfrm>
            <a:off x="332069" y="543914"/>
            <a:ext cx="5568546" cy="3162300"/>
          </a:xfrm>
          <a:prstGeom prst="homePlate">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GB" sz="3600" b="1" dirty="0">
                <a:solidFill>
                  <a:schemeClr val="tx1"/>
                </a:solidFill>
              </a:rPr>
              <a:t>Next Steps:</a:t>
            </a:r>
            <a:endParaRPr lang="en-GB" sz="3600" b="1" u="none" strike="noStrike" dirty="0">
              <a:solidFill>
                <a:schemeClr val="tx1"/>
              </a:solidFill>
              <a:effectLst/>
            </a:endParaRPr>
          </a:p>
          <a:p>
            <a:pPr algn="ctr" fontAlgn="b"/>
            <a:r>
              <a:rPr lang="en-GB" sz="3200" u="none" strike="noStrike" dirty="0">
                <a:solidFill>
                  <a:schemeClr val="tx1"/>
                </a:solidFill>
                <a:effectLst/>
              </a:rPr>
              <a:t>National LA CAP review process to commence </a:t>
            </a:r>
            <a:r>
              <a:rPr lang="en-GB" sz="3200" dirty="0">
                <a:solidFill>
                  <a:schemeClr val="tx1"/>
                </a:solidFill>
              </a:rPr>
              <a:t>March </a:t>
            </a:r>
            <a:r>
              <a:rPr lang="en-GB" sz="3200" u="none" strike="noStrike" dirty="0">
                <a:solidFill>
                  <a:schemeClr val="tx1"/>
                </a:solidFill>
                <a:effectLst/>
              </a:rPr>
              <a:t>2023 </a:t>
            </a:r>
          </a:p>
        </p:txBody>
      </p:sp>
      <p:pic>
        <p:nvPicPr>
          <p:cNvPr id="4" name="Picture 3">
            <a:extLst>
              <a:ext uri="{FF2B5EF4-FFF2-40B4-BE49-F238E27FC236}">
                <a16:creationId xmlns:a16="http://schemas.microsoft.com/office/drawing/2014/main" id="{FFE473D2-4157-85B4-8378-1A38B02AA61D}"/>
              </a:ext>
            </a:extLst>
          </p:cNvPr>
          <p:cNvPicPr>
            <a:picLocks noChangeAspect="1"/>
          </p:cNvPicPr>
          <p:nvPr/>
        </p:nvPicPr>
        <p:blipFill>
          <a:blip r:embed="rId4"/>
          <a:stretch>
            <a:fillRect/>
          </a:stretch>
        </p:blipFill>
        <p:spPr>
          <a:xfrm>
            <a:off x="6542153" y="706327"/>
            <a:ext cx="5095396" cy="2722673"/>
          </a:xfrm>
          <a:prstGeom prst="rect">
            <a:avLst/>
          </a:prstGeom>
        </p:spPr>
      </p:pic>
      <p:sp>
        <p:nvSpPr>
          <p:cNvPr id="5" name="TextBox 4">
            <a:extLst>
              <a:ext uri="{FF2B5EF4-FFF2-40B4-BE49-F238E27FC236}">
                <a16:creationId xmlns:a16="http://schemas.microsoft.com/office/drawing/2014/main" id="{1476AECA-8F11-4EDD-D508-E2FFF49C878F}"/>
              </a:ext>
            </a:extLst>
          </p:cNvPr>
          <p:cNvSpPr txBox="1"/>
          <p:nvPr/>
        </p:nvSpPr>
        <p:spPr>
          <a:xfrm>
            <a:off x="630936" y="4674847"/>
            <a:ext cx="10405872"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a:t>Draft Guidelines issued by LGMA to each LA</a:t>
            </a:r>
          </a:p>
          <a:p>
            <a:pPr marL="457200" indent="-457200">
              <a:buFont typeface="Arial" panose="020B0604020202020204" pitchFamily="34" charset="0"/>
              <a:buChar char="•"/>
            </a:pPr>
            <a:r>
              <a:rPr lang="en-GB" sz="2800" dirty="0"/>
              <a:t>Getting started workshops held in November</a:t>
            </a:r>
          </a:p>
          <a:p>
            <a:pPr marL="457200" indent="-457200">
              <a:buFont typeface="Arial" panose="020B0604020202020204" pitchFamily="34" charset="0"/>
              <a:buChar char="•"/>
            </a:pPr>
            <a:r>
              <a:rPr lang="en-GB" sz="2800" dirty="0"/>
              <a:t>Ministerial Instruction due March 2023 to require each LA to have a Statutory Climate Action Plan (CAP) in place within 12 months. </a:t>
            </a:r>
          </a:p>
          <a:p>
            <a:pPr marL="457200" indent="-457200">
              <a:buFont typeface="Arial" panose="020B0604020202020204" pitchFamily="34" charset="0"/>
              <a:buChar char="•"/>
            </a:pPr>
            <a:r>
              <a:rPr lang="en-GB" sz="2800" dirty="0"/>
              <a:t>SDCC building on existing CAP</a:t>
            </a:r>
            <a:endParaRPr lang="en-IE" sz="3600" dirty="0"/>
          </a:p>
        </p:txBody>
      </p:sp>
    </p:spTree>
    <p:extLst>
      <p:ext uri="{BB962C8B-B14F-4D97-AF65-F5344CB8AC3E}">
        <p14:creationId xmlns:p14="http://schemas.microsoft.com/office/powerpoint/2010/main" val="248062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sheep, outdoor&#10;&#10;Description automatically generated">
            <a:extLst>
              <a:ext uri="{FF2B5EF4-FFF2-40B4-BE49-F238E27FC236}">
                <a16:creationId xmlns:a16="http://schemas.microsoft.com/office/drawing/2014/main" id="{9DC54033-0407-25EC-610F-A11D979CE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65"/>
            <a:ext cx="12192000" cy="7084613"/>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a:p>
          <a:p>
            <a:pPr marL="0" indent="0" algn="ctr">
              <a:buNone/>
            </a:pPr>
            <a:endParaRPr lang="en-GB" sz="4000"/>
          </a:p>
        </p:txBody>
      </p:sp>
      <p:sp>
        <p:nvSpPr>
          <p:cNvPr id="7" name="TextBox 6">
            <a:extLst>
              <a:ext uri="{FF2B5EF4-FFF2-40B4-BE49-F238E27FC236}">
                <a16:creationId xmlns:a16="http://schemas.microsoft.com/office/drawing/2014/main" id="{142C0AAA-DA9F-FBE1-2E8B-30DFF0B1E910}"/>
              </a:ext>
            </a:extLst>
          </p:cNvPr>
          <p:cNvSpPr txBox="1"/>
          <p:nvPr/>
        </p:nvSpPr>
        <p:spPr>
          <a:xfrm>
            <a:off x="1669451" y="614081"/>
            <a:ext cx="6150334" cy="721736"/>
          </a:xfrm>
          <a:prstGeom prst="rect">
            <a:avLst/>
          </a:prstGeom>
          <a:noFill/>
        </p:spPr>
        <p:txBody>
          <a:bodyPr wrap="square">
            <a:spAutoFit/>
          </a:bodyPr>
          <a:lstStyle/>
          <a:p>
            <a:pPr>
              <a:lnSpc>
                <a:spcPct val="107000"/>
              </a:lnSpc>
              <a:spcAft>
                <a:spcPts val="800"/>
              </a:spcAft>
            </a:pPr>
            <a:r>
              <a:rPr lang="en-GB" sz="4000">
                <a:solidFill>
                  <a:schemeClr val="accent6">
                    <a:lumMod val="75000"/>
                  </a:schemeClr>
                </a:solidFill>
                <a:effectLst>
                  <a:reflection blurRad="6350" stA="96000" dist="1092200" dir="5400000" sy="-100000" algn="bl"/>
                </a:effectLst>
                <a:latin typeface="Calibri" panose="020F0502020204030204" pitchFamily="34" charset="0"/>
                <a:ea typeface="Calibri" panose="020F0502020204030204" pitchFamily="34" charset="0"/>
                <a:cs typeface="Times New Roman" panose="02020603050405020304" pitchFamily="18" charset="0"/>
              </a:rPr>
              <a:t>Thank You </a:t>
            </a:r>
            <a:endParaRPr lang="en-IE" sz="400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45011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50D4D385-BDE6-6587-7913-395CBA489126}"/>
              </a:ext>
            </a:extLst>
          </p:cNvPr>
          <p:cNvSpPr>
            <a:spLocks noGrp="1"/>
          </p:cNvSpPr>
          <p:nvPr>
            <p:ph type="title"/>
          </p:nvPr>
        </p:nvSpPr>
        <p:spPr>
          <a:xfrm>
            <a:off x="0" y="279168"/>
            <a:ext cx="10515600" cy="669855"/>
          </a:xfrm>
        </p:spPr>
        <p:txBody>
          <a:bodyPr>
            <a:normAutofit/>
          </a:bodyPr>
          <a:lstStyle/>
          <a:p>
            <a:r>
              <a:rPr lang="en-GB" sz="4000" b="1" dirty="0"/>
              <a:t>SDCC Climate Change Action Plan 2019-2024</a:t>
            </a:r>
            <a:endParaRPr lang="en-IE" sz="4000" b="1" dirty="0"/>
          </a:p>
        </p:txBody>
      </p:sp>
      <p:sp>
        <p:nvSpPr>
          <p:cNvPr id="4" name="TextBox 3">
            <a:extLst>
              <a:ext uri="{FF2B5EF4-FFF2-40B4-BE49-F238E27FC236}">
                <a16:creationId xmlns:a16="http://schemas.microsoft.com/office/drawing/2014/main" id="{3E6A520F-B872-F94F-EE33-1E49BCEDE31D}"/>
              </a:ext>
            </a:extLst>
          </p:cNvPr>
          <p:cNvSpPr txBox="1"/>
          <p:nvPr/>
        </p:nvSpPr>
        <p:spPr>
          <a:xfrm>
            <a:off x="159449" y="1228191"/>
            <a:ext cx="8057987" cy="461665"/>
          </a:xfrm>
          <a:prstGeom prst="rect">
            <a:avLst/>
          </a:prstGeom>
          <a:noFill/>
        </p:spPr>
        <p:txBody>
          <a:bodyPr wrap="square" rtlCol="0">
            <a:spAutoFit/>
          </a:bodyPr>
          <a:lstStyle/>
          <a:p>
            <a:r>
              <a:rPr lang="en-GB" sz="2400" dirty="0"/>
              <a:t>SDCC progress Report to DECC End of Year 2022</a:t>
            </a:r>
            <a:endParaRPr lang="en-IE" sz="2400" dirty="0"/>
          </a:p>
        </p:txBody>
      </p:sp>
      <p:pic>
        <p:nvPicPr>
          <p:cNvPr id="8" name="Picture 7">
            <a:extLst>
              <a:ext uri="{FF2B5EF4-FFF2-40B4-BE49-F238E27FC236}">
                <a16:creationId xmlns:a16="http://schemas.microsoft.com/office/drawing/2014/main" id="{C2E96D0A-DFB2-EF84-FD5B-1663877AAEE7}"/>
              </a:ext>
            </a:extLst>
          </p:cNvPr>
          <p:cNvPicPr>
            <a:picLocks noChangeAspect="1"/>
          </p:cNvPicPr>
          <p:nvPr/>
        </p:nvPicPr>
        <p:blipFill>
          <a:blip r:embed="rId4"/>
          <a:stretch>
            <a:fillRect/>
          </a:stretch>
        </p:blipFill>
        <p:spPr>
          <a:xfrm>
            <a:off x="0" y="2128626"/>
            <a:ext cx="12192000" cy="4729374"/>
          </a:xfrm>
          <a:prstGeom prst="rect">
            <a:avLst/>
          </a:prstGeom>
        </p:spPr>
      </p:pic>
      <p:sp>
        <p:nvSpPr>
          <p:cNvPr id="6" name="Rectangle: Rounded Corners 5">
            <a:extLst>
              <a:ext uri="{FF2B5EF4-FFF2-40B4-BE49-F238E27FC236}">
                <a16:creationId xmlns:a16="http://schemas.microsoft.com/office/drawing/2014/main" id="{9A0F8DB6-AC24-E2FA-7105-FD046E725AD2}"/>
              </a:ext>
            </a:extLst>
          </p:cNvPr>
          <p:cNvSpPr/>
          <p:nvPr/>
        </p:nvSpPr>
        <p:spPr>
          <a:xfrm>
            <a:off x="8983034" y="949023"/>
            <a:ext cx="2610719" cy="1924717"/>
          </a:xfrm>
          <a:prstGeom prst="roundRect">
            <a:avLst/>
          </a:prstGeom>
          <a:solidFill>
            <a:schemeClr val="tx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GB" sz="1800" u="sng" strike="noStrike" dirty="0">
                <a:solidFill>
                  <a:schemeClr val="bg1"/>
                </a:solidFill>
                <a:effectLst/>
              </a:rPr>
              <a:t>154 Actions</a:t>
            </a:r>
          </a:p>
          <a:p>
            <a:pPr marL="285750" indent="-285750" fontAlgn="b">
              <a:buFont typeface="Arial" panose="020B0604020202020204" pitchFamily="34" charset="0"/>
              <a:buChar char="•"/>
            </a:pPr>
            <a:r>
              <a:rPr lang="en-GB" sz="1800" u="none" strike="noStrike" dirty="0">
                <a:solidFill>
                  <a:srgbClr val="FFFF00"/>
                </a:solidFill>
                <a:effectLst/>
              </a:rPr>
              <a:t>23 Complete</a:t>
            </a:r>
          </a:p>
          <a:p>
            <a:pPr marL="285750" indent="-285750" fontAlgn="b">
              <a:buFont typeface="Arial" panose="020B0604020202020204" pitchFamily="34" charset="0"/>
              <a:buChar char="•"/>
            </a:pPr>
            <a:r>
              <a:rPr lang="en-GB" sz="1800" u="none" strike="noStrike" dirty="0">
                <a:solidFill>
                  <a:srgbClr val="FFC000"/>
                </a:solidFill>
                <a:effectLst/>
              </a:rPr>
              <a:t>107 Ongoing</a:t>
            </a:r>
          </a:p>
          <a:p>
            <a:pPr marL="285750" indent="-285750" fontAlgn="b">
              <a:buFont typeface="Arial" panose="020B0604020202020204" pitchFamily="34" charset="0"/>
              <a:buChar char="•"/>
            </a:pPr>
            <a:r>
              <a:rPr lang="en-GB" sz="1800" u="none" strike="noStrike" dirty="0">
                <a:solidFill>
                  <a:schemeClr val="accent5">
                    <a:lumMod val="75000"/>
                  </a:schemeClr>
                </a:solidFill>
                <a:effectLst/>
              </a:rPr>
              <a:t>0 Not Started</a:t>
            </a:r>
          </a:p>
          <a:p>
            <a:pPr marL="285750" indent="-285750" fontAlgn="b">
              <a:buFont typeface="Arial" panose="020B0604020202020204" pitchFamily="34" charset="0"/>
              <a:buChar char="•"/>
            </a:pPr>
            <a:r>
              <a:rPr lang="en-GB" sz="1800" u="none" strike="noStrike" dirty="0">
                <a:solidFill>
                  <a:schemeClr val="accent5">
                    <a:lumMod val="60000"/>
                    <a:lumOff val="40000"/>
                  </a:schemeClr>
                </a:solidFill>
                <a:effectLst/>
              </a:rPr>
              <a:t>24 New Actions</a:t>
            </a:r>
          </a:p>
        </p:txBody>
      </p:sp>
    </p:spTree>
    <p:extLst>
      <p:ext uri="{BB962C8B-B14F-4D97-AF65-F5344CB8AC3E}">
        <p14:creationId xmlns:p14="http://schemas.microsoft.com/office/powerpoint/2010/main" val="227853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87087" y="110483"/>
            <a:ext cx="12192000" cy="6858000"/>
          </a:xfrm>
          <a:prstGeom prst="rect">
            <a:avLst/>
          </a:prstGeom>
          <a:effectLst>
            <a:glow rad="127000">
              <a:schemeClr val="accent6">
                <a:alpha val="29000"/>
              </a:schemeClr>
            </a:glow>
          </a:effectLst>
        </p:spPr>
      </p:pic>
      <p:graphicFrame>
        <p:nvGraphicFramePr>
          <p:cNvPr id="19" name="TextBox 9">
            <a:extLst>
              <a:ext uri="{FF2B5EF4-FFF2-40B4-BE49-F238E27FC236}">
                <a16:creationId xmlns:a16="http://schemas.microsoft.com/office/drawing/2014/main" id="{EEEF30C7-3D68-5699-79C3-6C58238C4674}"/>
              </a:ext>
            </a:extLst>
          </p:cNvPr>
          <p:cNvGraphicFramePr/>
          <p:nvPr>
            <p:extLst>
              <p:ext uri="{D42A27DB-BD31-4B8C-83A1-F6EECF244321}">
                <p14:modId xmlns:p14="http://schemas.microsoft.com/office/powerpoint/2010/main" val="3672898610"/>
              </p:ext>
            </p:extLst>
          </p:nvPr>
        </p:nvGraphicFramePr>
        <p:xfrm>
          <a:off x="2809875" y="84691"/>
          <a:ext cx="9469212" cy="6909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rrow: Pentagon 2">
            <a:extLst>
              <a:ext uri="{FF2B5EF4-FFF2-40B4-BE49-F238E27FC236}">
                <a16:creationId xmlns:a16="http://schemas.microsoft.com/office/drawing/2014/main" id="{974DA7F9-FA5A-6C63-3306-135B21D71212}"/>
              </a:ext>
            </a:extLst>
          </p:cNvPr>
          <p:cNvSpPr/>
          <p:nvPr/>
        </p:nvSpPr>
        <p:spPr>
          <a:xfrm>
            <a:off x="496662" y="266700"/>
            <a:ext cx="2424474" cy="3162300"/>
          </a:xfrm>
          <a:prstGeom prst="homePlate">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GB" sz="3600" b="1" u="none" strike="noStrike">
                <a:solidFill>
                  <a:schemeClr val="tx1"/>
                </a:solidFill>
                <a:effectLst/>
              </a:rPr>
              <a:t>24 New Actions in the CCAP</a:t>
            </a:r>
          </a:p>
        </p:txBody>
      </p:sp>
    </p:spTree>
    <p:extLst>
      <p:ext uri="{BB962C8B-B14F-4D97-AF65-F5344CB8AC3E}">
        <p14:creationId xmlns:p14="http://schemas.microsoft.com/office/powerpoint/2010/main" val="411636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87087" y="84691"/>
            <a:ext cx="12192000" cy="6858000"/>
          </a:xfrm>
          <a:prstGeom prst="rect">
            <a:avLst/>
          </a:prstGeom>
          <a:effectLst>
            <a:glow rad="127000">
              <a:schemeClr val="accent6">
                <a:alpha val="29000"/>
              </a:schemeClr>
            </a:glow>
          </a:effectLst>
        </p:spPr>
      </p:pic>
      <p:graphicFrame>
        <p:nvGraphicFramePr>
          <p:cNvPr id="19" name="TextBox 9">
            <a:extLst>
              <a:ext uri="{FF2B5EF4-FFF2-40B4-BE49-F238E27FC236}">
                <a16:creationId xmlns:a16="http://schemas.microsoft.com/office/drawing/2014/main" id="{EEEF30C7-3D68-5699-79C3-6C58238C4674}"/>
              </a:ext>
            </a:extLst>
          </p:cNvPr>
          <p:cNvGraphicFramePr/>
          <p:nvPr>
            <p:extLst>
              <p:ext uri="{D42A27DB-BD31-4B8C-83A1-F6EECF244321}">
                <p14:modId xmlns:p14="http://schemas.microsoft.com/office/powerpoint/2010/main" val="872824150"/>
              </p:ext>
            </p:extLst>
          </p:nvPr>
        </p:nvGraphicFramePr>
        <p:xfrm>
          <a:off x="2664709" y="546808"/>
          <a:ext cx="8507183" cy="4518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rrow: Pentagon 2">
            <a:extLst>
              <a:ext uri="{FF2B5EF4-FFF2-40B4-BE49-F238E27FC236}">
                <a16:creationId xmlns:a16="http://schemas.microsoft.com/office/drawing/2014/main" id="{974DA7F9-FA5A-6C63-3306-135B21D71212}"/>
              </a:ext>
            </a:extLst>
          </p:cNvPr>
          <p:cNvSpPr/>
          <p:nvPr/>
        </p:nvSpPr>
        <p:spPr>
          <a:xfrm>
            <a:off x="163661" y="637672"/>
            <a:ext cx="2424474" cy="2610853"/>
          </a:xfrm>
          <a:prstGeom prst="homePlate">
            <a:avLst>
              <a:gd name="adj" fmla="val 0"/>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GB" sz="3600" b="1" u="none" strike="noStrike" dirty="0">
                <a:solidFill>
                  <a:schemeClr val="tx1"/>
                </a:solidFill>
                <a:effectLst/>
              </a:rPr>
              <a:t>6 Key Themes in the CCAP</a:t>
            </a:r>
          </a:p>
        </p:txBody>
      </p:sp>
    </p:spTree>
    <p:extLst>
      <p:ext uri="{BB962C8B-B14F-4D97-AF65-F5344CB8AC3E}">
        <p14:creationId xmlns:p14="http://schemas.microsoft.com/office/powerpoint/2010/main" val="17184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116584" y="110483"/>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10F724D2-3E10-7A1C-EE4A-4C15C9C74BB4}"/>
              </a:ext>
            </a:extLst>
          </p:cNvPr>
          <p:cNvSpPr>
            <a:spLocks noGrp="1"/>
          </p:cNvSpPr>
          <p:nvPr>
            <p:ph type="title"/>
          </p:nvPr>
        </p:nvSpPr>
        <p:spPr>
          <a:xfrm>
            <a:off x="403978" y="385122"/>
            <a:ext cx="10515600" cy="669855"/>
          </a:xfrm>
        </p:spPr>
        <p:txBody>
          <a:bodyPr>
            <a:normAutofit/>
          </a:bodyPr>
          <a:lstStyle/>
          <a:p>
            <a:r>
              <a:rPr lang="en-GB" sz="4000" b="1" dirty="0"/>
              <a:t>SDCC CCAP 2022 – Energy and Buildings</a:t>
            </a:r>
            <a:endParaRPr lang="en-IE" sz="4000" b="1" dirty="0"/>
          </a:p>
        </p:txBody>
      </p:sp>
      <p:sp>
        <p:nvSpPr>
          <p:cNvPr id="10" name="TextBox 9">
            <a:extLst>
              <a:ext uri="{FF2B5EF4-FFF2-40B4-BE49-F238E27FC236}">
                <a16:creationId xmlns:a16="http://schemas.microsoft.com/office/drawing/2014/main" id="{59E87F75-E629-07AA-41D3-FFD11FE2BAF9}"/>
              </a:ext>
            </a:extLst>
          </p:cNvPr>
          <p:cNvSpPr txBox="1"/>
          <p:nvPr/>
        </p:nvSpPr>
        <p:spPr>
          <a:xfrm>
            <a:off x="403978" y="1054977"/>
            <a:ext cx="8677810" cy="4466031"/>
          </a:xfrm>
          <a:prstGeom prst="rect">
            <a:avLst/>
          </a:prstGeom>
          <a:solidFill>
            <a:schemeClr val="bg1">
              <a:alpha val="20000"/>
            </a:schemeClr>
          </a:solidFill>
        </p:spPr>
        <p:txBody>
          <a:bodyPr wrap="square">
            <a:spAutoFit/>
          </a:bodyPr>
          <a:lstStyle/>
          <a:p>
            <a:pPr marL="457200" indent="-457200">
              <a:lnSpc>
                <a:spcPct val="120000"/>
              </a:lnSpc>
              <a:buFont typeface="Arial" panose="020B0604020202020204" pitchFamily="34" charset="0"/>
              <a:buChar char="•"/>
            </a:pPr>
            <a:r>
              <a:rPr lang="en-GB" sz="2400" dirty="0"/>
              <a:t>Dublin Region Energy Masterplan completed.</a:t>
            </a:r>
          </a:p>
          <a:p>
            <a:pPr marL="457200" indent="-457200">
              <a:lnSpc>
                <a:spcPct val="120000"/>
              </a:lnSpc>
              <a:buFont typeface="Arial" panose="020B0604020202020204" pitchFamily="34" charset="0"/>
              <a:buChar char="•"/>
            </a:pPr>
            <a:r>
              <a:rPr lang="en-GB" sz="2400" dirty="0"/>
              <a:t>Phase 2 of Public Lighting Programme (2020 -2026)</a:t>
            </a:r>
          </a:p>
          <a:p>
            <a:pPr marL="457200" indent="-457200">
              <a:lnSpc>
                <a:spcPct val="120000"/>
              </a:lnSpc>
              <a:buFont typeface="Arial" panose="020B0604020202020204" pitchFamily="34" charset="0"/>
              <a:buChar char="•"/>
            </a:pPr>
            <a:r>
              <a:rPr lang="en-GB" sz="2400" dirty="0"/>
              <a:t>Phase 1 of Tallaght District Heating Scheme currently being commissioned</a:t>
            </a:r>
          </a:p>
          <a:p>
            <a:pPr marL="457200" indent="-457200">
              <a:lnSpc>
                <a:spcPct val="120000"/>
              </a:lnSpc>
              <a:buFont typeface="Arial" panose="020B0604020202020204" pitchFamily="34" charset="0"/>
              <a:buChar char="•"/>
            </a:pPr>
            <a:r>
              <a:rPr lang="en-GB" sz="2400" dirty="0"/>
              <a:t>PV Projects</a:t>
            </a:r>
          </a:p>
          <a:p>
            <a:pPr marL="1200150" lvl="2" indent="-285750" fontAlgn="b">
              <a:lnSpc>
                <a:spcPct val="120000"/>
              </a:lnSpc>
              <a:buFont typeface="Arial" panose="020B0604020202020204" pitchFamily="34" charset="0"/>
              <a:buChar char="•"/>
            </a:pPr>
            <a:r>
              <a:rPr lang="en-GB" sz="2000" dirty="0" err="1"/>
              <a:t>Arthurstown</a:t>
            </a:r>
            <a:r>
              <a:rPr lang="en-GB" sz="2000" dirty="0"/>
              <a:t> Landfill – Project Appraisal to assess potential for solar PV to meet onsite energy demand.</a:t>
            </a:r>
          </a:p>
          <a:p>
            <a:pPr marL="1200150" lvl="2" indent="-285750" fontAlgn="b">
              <a:lnSpc>
                <a:spcPct val="120000"/>
              </a:lnSpc>
              <a:buFont typeface="Arial" panose="020B0604020202020204" pitchFamily="34" charset="0"/>
              <a:buChar char="•"/>
            </a:pPr>
            <a:r>
              <a:rPr lang="en-GB" sz="2000" dirty="0"/>
              <a:t>Planned procurement of consultant to assess site for potential commercial solar PV opportunities.</a:t>
            </a:r>
          </a:p>
          <a:p>
            <a:pPr marL="1200150" lvl="2" indent="-285750" fontAlgn="b">
              <a:lnSpc>
                <a:spcPct val="120000"/>
              </a:lnSpc>
              <a:buFont typeface="Arial" panose="020B0604020202020204" pitchFamily="34" charset="0"/>
              <a:buChar char="•"/>
            </a:pPr>
            <a:r>
              <a:rPr lang="en-GB" sz="2000" dirty="0"/>
              <a:t>Review of SDCC buildings/facilities with potential for Solar PV installations to meet operational energy costs.</a:t>
            </a:r>
          </a:p>
        </p:txBody>
      </p:sp>
      <p:pic>
        <p:nvPicPr>
          <p:cNvPr id="16" name="Picture 15" descr="A picture containing diagram">
            <a:extLst>
              <a:ext uri="{FF2B5EF4-FFF2-40B4-BE49-F238E27FC236}">
                <a16:creationId xmlns:a16="http://schemas.microsoft.com/office/drawing/2014/main" id="{70F8DC83-A0DA-5707-226A-19C83BA5D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823714" y="1965259"/>
            <a:ext cx="5317274" cy="2993626"/>
          </a:xfrm>
          <a:prstGeom prst="rect">
            <a:avLst/>
          </a:prstGeom>
        </p:spPr>
      </p:pic>
    </p:spTree>
    <p:extLst>
      <p:ext uri="{BB962C8B-B14F-4D97-AF65-F5344CB8AC3E}">
        <p14:creationId xmlns:p14="http://schemas.microsoft.com/office/powerpoint/2010/main" val="222848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75895" y="57509"/>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50D4D385-BDE6-6587-7913-395CBA489126}"/>
              </a:ext>
            </a:extLst>
          </p:cNvPr>
          <p:cNvSpPr>
            <a:spLocks noGrp="1"/>
          </p:cNvSpPr>
          <p:nvPr>
            <p:ph type="title"/>
          </p:nvPr>
        </p:nvSpPr>
        <p:spPr>
          <a:xfrm>
            <a:off x="432454" y="254561"/>
            <a:ext cx="10515600" cy="826366"/>
          </a:xfrm>
        </p:spPr>
        <p:txBody>
          <a:bodyPr/>
          <a:lstStyle/>
          <a:p>
            <a:r>
              <a:rPr lang="en-GB" b="1"/>
              <a:t>Decarbonising Zones (DZ)</a:t>
            </a:r>
            <a:endParaRPr lang="en-IE" b="1"/>
          </a:p>
        </p:txBody>
      </p:sp>
      <p:pic>
        <p:nvPicPr>
          <p:cNvPr id="3" name="Picture 2">
            <a:extLst>
              <a:ext uri="{FF2B5EF4-FFF2-40B4-BE49-F238E27FC236}">
                <a16:creationId xmlns:a16="http://schemas.microsoft.com/office/drawing/2014/main" id="{AC7C5340-27A3-8CF5-7EF9-989A994AC2A1}"/>
              </a:ext>
            </a:extLst>
          </p:cNvPr>
          <p:cNvPicPr>
            <a:picLocks noChangeAspect="1"/>
          </p:cNvPicPr>
          <p:nvPr/>
        </p:nvPicPr>
        <p:blipFill>
          <a:blip r:embed="rId4"/>
          <a:stretch>
            <a:fillRect/>
          </a:stretch>
        </p:blipFill>
        <p:spPr>
          <a:xfrm>
            <a:off x="351613" y="3310992"/>
            <a:ext cx="3302283" cy="2938252"/>
          </a:xfrm>
          <a:prstGeom prst="rect">
            <a:avLst/>
          </a:prstGeom>
        </p:spPr>
      </p:pic>
      <p:pic>
        <p:nvPicPr>
          <p:cNvPr id="1026" name="Picture 2">
            <a:extLst>
              <a:ext uri="{FF2B5EF4-FFF2-40B4-BE49-F238E27FC236}">
                <a16:creationId xmlns:a16="http://schemas.microsoft.com/office/drawing/2014/main" id="{68D0D888-FA04-3956-F48D-621D0BFD5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166" y="3310992"/>
            <a:ext cx="3369490" cy="293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4192D9F-6398-FC08-10C4-F41019621C46}"/>
              </a:ext>
            </a:extLst>
          </p:cNvPr>
          <p:cNvSpPr txBox="1"/>
          <p:nvPr/>
        </p:nvSpPr>
        <p:spPr>
          <a:xfrm>
            <a:off x="351613" y="5876848"/>
            <a:ext cx="1264751" cy="646331"/>
          </a:xfrm>
          <a:prstGeom prst="rect">
            <a:avLst/>
          </a:prstGeom>
          <a:noFill/>
        </p:spPr>
        <p:txBody>
          <a:bodyPr wrap="square">
            <a:spAutoFit/>
          </a:bodyPr>
          <a:lstStyle/>
          <a:p>
            <a:pPr algn="l" fontAlgn="b"/>
            <a:r>
              <a:rPr lang="en-GB" sz="1800" u="sng" strike="noStrike">
                <a:effectLst/>
              </a:rPr>
              <a:t>Clondalkin</a:t>
            </a:r>
          </a:p>
          <a:p>
            <a:pPr marL="285750" indent="-285750" algn="l" fontAlgn="b">
              <a:buFont typeface="Arial" panose="020B0604020202020204" pitchFamily="34" charset="0"/>
              <a:buChar char="•"/>
            </a:pPr>
            <a:endParaRPr lang="en-GB"/>
          </a:p>
        </p:txBody>
      </p:sp>
      <p:sp>
        <p:nvSpPr>
          <p:cNvPr id="10" name="TextBox 9">
            <a:extLst>
              <a:ext uri="{FF2B5EF4-FFF2-40B4-BE49-F238E27FC236}">
                <a16:creationId xmlns:a16="http://schemas.microsoft.com/office/drawing/2014/main" id="{57555DA8-DB72-3157-C347-C1D979DFBDF0}"/>
              </a:ext>
            </a:extLst>
          </p:cNvPr>
          <p:cNvSpPr txBox="1"/>
          <p:nvPr/>
        </p:nvSpPr>
        <p:spPr>
          <a:xfrm>
            <a:off x="3794130" y="5853513"/>
            <a:ext cx="1483980" cy="646331"/>
          </a:xfrm>
          <a:prstGeom prst="rect">
            <a:avLst/>
          </a:prstGeom>
          <a:noFill/>
        </p:spPr>
        <p:txBody>
          <a:bodyPr wrap="square">
            <a:spAutoFit/>
          </a:bodyPr>
          <a:lstStyle/>
          <a:p>
            <a:pPr algn="l" fontAlgn="b"/>
            <a:r>
              <a:rPr lang="en-GB" sz="1800" u="sng" strike="noStrike">
                <a:effectLst/>
              </a:rPr>
              <a:t>Tallaght</a:t>
            </a:r>
          </a:p>
          <a:p>
            <a:pPr marL="285750" indent="-285750" algn="l" fontAlgn="b">
              <a:buFont typeface="Arial" panose="020B0604020202020204" pitchFamily="34" charset="0"/>
              <a:buChar char="•"/>
            </a:pPr>
            <a:endParaRPr lang="en-GB"/>
          </a:p>
        </p:txBody>
      </p:sp>
      <p:graphicFrame>
        <p:nvGraphicFramePr>
          <p:cNvPr id="1032" name="TextBox 4">
            <a:extLst>
              <a:ext uri="{FF2B5EF4-FFF2-40B4-BE49-F238E27FC236}">
                <a16:creationId xmlns:a16="http://schemas.microsoft.com/office/drawing/2014/main" id="{CB41D244-FA43-6BCF-12C0-BC3EF536F488}"/>
              </a:ext>
            </a:extLst>
          </p:cNvPr>
          <p:cNvGraphicFramePr/>
          <p:nvPr>
            <p:extLst>
              <p:ext uri="{D42A27DB-BD31-4B8C-83A1-F6EECF244321}">
                <p14:modId xmlns:p14="http://schemas.microsoft.com/office/powerpoint/2010/main" val="1826209457"/>
              </p:ext>
            </p:extLst>
          </p:nvPr>
        </p:nvGraphicFramePr>
        <p:xfrm>
          <a:off x="7000847" y="254561"/>
          <a:ext cx="4839539" cy="64602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A2387C63-BDB6-DC51-5223-37AFD1474173}"/>
              </a:ext>
            </a:extLst>
          </p:cNvPr>
          <p:cNvSpPr txBox="1"/>
          <p:nvPr/>
        </p:nvSpPr>
        <p:spPr>
          <a:xfrm>
            <a:off x="432454" y="981152"/>
            <a:ext cx="6225308" cy="646331"/>
          </a:xfrm>
          <a:prstGeom prst="rect">
            <a:avLst/>
          </a:prstGeom>
          <a:noFill/>
        </p:spPr>
        <p:txBody>
          <a:bodyPr wrap="square">
            <a:spAutoFit/>
          </a:bodyPr>
          <a:lstStyle/>
          <a:p>
            <a:pPr lvl="0"/>
            <a:r>
              <a:rPr lang="en-IE"/>
              <a:t>Action 165 of the National Climate Action Plan (2019), to enable Ireland meet its carbon emissions reduction targets by 2030</a:t>
            </a:r>
            <a:endParaRPr lang="en-US"/>
          </a:p>
        </p:txBody>
      </p:sp>
      <p:sp>
        <p:nvSpPr>
          <p:cNvPr id="8" name="TextBox 7">
            <a:extLst>
              <a:ext uri="{FF2B5EF4-FFF2-40B4-BE49-F238E27FC236}">
                <a16:creationId xmlns:a16="http://schemas.microsoft.com/office/drawing/2014/main" id="{5441CE81-EBD8-04C3-F27E-488C121B2AD2}"/>
              </a:ext>
            </a:extLst>
          </p:cNvPr>
          <p:cNvSpPr txBox="1"/>
          <p:nvPr/>
        </p:nvSpPr>
        <p:spPr>
          <a:xfrm>
            <a:off x="432454" y="1744746"/>
            <a:ext cx="6234544" cy="1415772"/>
          </a:xfrm>
          <a:prstGeom prst="rect">
            <a:avLst/>
          </a:prstGeom>
          <a:noFill/>
        </p:spPr>
        <p:txBody>
          <a:bodyPr wrap="square" lIns="91440" tIns="45720" rIns="91440" bIns="45720" anchor="t">
            <a:spAutoFit/>
          </a:bodyPr>
          <a:lstStyle/>
          <a:p>
            <a:r>
              <a:rPr lang="en-GB" sz="1600" dirty="0">
                <a:latin typeface="Open Sans"/>
                <a:ea typeface="Open Sans"/>
                <a:cs typeface="Open Sans"/>
              </a:rPr>
              <a:t>DZ Implementation:</a:t>
            </a:r>
            <a:endParaRPr lang="en-US" dirty="0"/>
          </a:p>
          <a:p>
            <a:pPr marL="285750" indent="-285750">
              <a:buFont typeface="Arial" panose="020B0604020202020204" pitchFamily="34" charset="0"/>
              <a:buChar char="•"/>
            </a:pPr>
            <a:r>
              <a:rPr lang="en-GB" sz="1400" dirty="0">
                <a:ea typeface="Open Sans"/>
                <a:cs typeface="Calibri Light"/>
              </a:rPr>
              <a:t>Map and analyse energy demand across the Decarbonising Zone, mapping stakeholders, identifying early-stage projects to create a Register of Opportunities</a:t>
            </a:r>
            <a:endParaRPr lang="en-GB" dirty="0"/>
          </a:p>
          <a:p>
            <a:pPr marL="285750" indent="-285750">
              <a:buFont typeface="Arial" panose="020B0604020202020204" pitchFamily="34" charset="0"/>
              <a:buChar char="•"/>
            </a:pPr>
            <a:r>
              <a:rPr lang="en-GB" sz="1400" dirty="0">
                <a:ea typeface="Open Sans"/>
                <a:cs typeface="Calibri Light"/>
              </a:rPr>
              <a:t>Define the portfolio and pipeline of decarbonisation projects and develop an appropriate plan for delivery</a:t>
            </a:r>
            <a:endParaRPr lang="en-IE" sz="1400" dirty="0">
              <a:ea typeface="Open Sans"/>
              <a:cs typeface="Calibri Light"/>
            </a:endParaRPr>
          </a:p>
        </p:txBody>
      </p:sp>
    </p:spTree>
    <p:extLst>
      <p:ext uri="{BB962C8B-B14F-4D97-AF65-F5344CB8AC3E}">
        <p14:creationId xmlns:p14="http://schemas.microsoft.com/office/powerpoint/2010/main" val="144684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50D4D385-BDE6-6587-7913-395CBA489126}"/>
              </a:ext>
            </a:extLst>
          </p:cNvPr>
          <p:cNvSpPr>
            <a:spLocks noGrp="1"/>
          </p:cNvSpPr>
          <p:nvPr>
            <p:ph type="title"/>
          </p:nvPr>
        </p:nvSpPr>
        <p:spPr>
          <a:xfrm>
            <a:off x="290490" y="94912"/>
            <a:ext cx="7870284" cy="962743"/>
          </a:xfrm>
        </p:spPr>
        <p:txBody>
          <a:bodyPr>
            <a:normAutofit/>
          </a:bodyPr>
          <a:lstStyle/>
          <a:p>
            <a:r>
              <a:rPr lang="en-GB" sz="4000" b="1" dirty="0"/>
              <a:t>SDCC CCAP 2022 – Transport</a:t>
            </a:r>
            <a:endParaRPr lang="en-IE" sz="4000" b="1" dirty="0"/>
          </a:p>
        </p:txBody>
      </p:sp>
      <p:sp>
        <p:nvSpPr>
          <p:cNvPr id="8" name="TextBox 7">
            <a:extLst>
              <a:ext uri="{FF2B5EF4-FFF2-40B4-BE49-F238E27FC236}">
                <a16:creationId xmlns:a16="http://schemas.microsoft.com/office/drawing/2014/main" id="{BB11E9CA-3440-ACE5-B5C6-46DA63341BE7}"/>
              </a:ext>
            </a:extLst>
          </p:cNvPr>
          <p:cNvSpPr txBox="1"/>
          <p:nvPr/>
        </p:nvSpPr>
        <p:spPr>
          <a:xfrm>
            <a:off x="290489" y="883045"/>
            <a:ext cx="8116785" cy="3363870"/>
          </a:xfrm>
          <a:prstGeom prst="rect">
            <a:avLst/>
          </a:prstGeom>
          <a:solidFill>
            <a:schemeClr val="bg1">
              <a:alpha val="20000"/>
            </a:schemeClr>
          </a:solidFill>
        </p:spPr>
        <p:txBody>
          <a:bodyPr wrap="square">
            <a:spAutoFit/>
          </a:bodyPr>
          <a:lstStyle/>
          <a:p>
            <a:pPr fontAlgn="b">
              <a:lnSpc>
                <a:spcPct val="120000"/>
              </a:lnSpc>
            </a:pPr>
            <a:r>
              <a:rPr lang="en-GB" b="1" dirty="0"/>
              <a:t>EV Strategy</a:t>
            </a:r>
          </a:p>
          <a:p>
            <a:pPr marL="285750" indent="-285750" fontAlgn="b">
              <a:lnSpc>
                <a:spcPct val="120000"/>
              </a:lnSpc>
              <a:buFont typeface="Arial" panose="020B0604020202020204" pitchFamily="34" charset="0"/>
              <a:buChar char="•"/>
            </a:pPr>
            <a:r>
              <a:rPr lang="en-GB" dirty="0"/>
              <a:t>SDCC Working Group Established (EWCC, LUPT, Planning)</a:t>
            </a:r>
          </a:p>
          <a:p>
            <a:pPr marL="285750" indent="-285750" algn="l" fontAlgn="b">
              <a:lnSpc>
                <a:spcPct val="120000"/>
              </a:lnSpc>
              <a:buFont typeface="Arial" panose="020B0604020202020204" pitchFamily="34" charset="0"/>
              <a:buChar char="•"/>
            </a:pPr>
            <a:r>
              <a:rPr lang="en-GB" dirty="0"/>
              <a:t>Review of Fleet and Depot Requirements underway – Sustainability Consultant Appointed</a:t>
            </a:r>
          </a:p>
          <a:p>
            <a:pPr marL="285750" indent="-285750" algn="l" fontAlgn="b">
              <a:lnSpc>
                <a:spcPct val="120000"/>
              </a:lnSpc>
              <a:buFont typeface="Arial" panose="020B0604020202020204" pitchFamily="34" charset="0"/>
              <a:buChar char="•"/>
            </a:pPr>
            <a:r>
              <a:rPr lang="en-GB" dirty="0"/>
              <a:t>Pilot scheme for Public charging at SDCC facilities</a:t>
            </a:r>
          </a:p>
          <a:p>
            <a:pPr marL="742950" lvl="1" indent="-285750" fontAlgn="b">
              <a:lnSpc>
                <a:spcPct val="120000"/>
              </a:lnSpc>
              <a:buFont typeface="Arial" panose="020B0604020202020204" pitchFamily="34" charset="0"/>
              <a:buChar char="•"/>
            </a:pPr>
            <a:r>
              <a:rPr lang="en-GB" dirty="0"/>
              <a:t>Identified 14 trial locations for public charging at SDCC public facilities, predominately in SDCC carparks near amenities.</a:t>
            </a:r>
          </a:p>
          <a:p>
            <a:pPr marL="742950" lvl="1" indent="-285750" fontAlgn="b">
              <a:lnSpc>
                <a:spcPct val="120000"/>
              </a:lnSpc>
              <a:buFont typeface="Arial" panose="020B0604020202020204" pitchFamily="34" charset="0"/>
              <a:buChar char="•"/>
            </a:pPr>
            <a:r>
              <a:rPr lang="en-GB" dirty="0"/>
              <a:t>Coordinated tender with Dublin Region LAs planned for delivery</a:t>
            </a:r>
          </a:p>
          <a:p>
            <a:pPr marL="285750" indent="-285750" algn="l" fontAlgn="b">
              <a:lnSpc>
                <a:spcPct val="120000"/>
              </a:lnSpc>
              <a:buFont typeface="Arial" panose="020B0604020202020204" pitchFamily="34" charset="0"/>
              <a:buChar char="•"/>
            </a:pPr>
            <a:r>
              <a:rPr lang="en-GB" dirty="0"/>
              <a:t>Identifying solutions around Taking in Charge – (parking spaces, equipment)</a:t>
            </a:r>
          </a:p>
          <a:p>
            <a:pPr marL="285750" indent="-285750" algn="l" fontAlgn="b">
              <a:lnSpc>
                <a:spcPct val="120000"/>
              </a:lnSpc>
              <a:buFont typeface="Arial" panose="020B0604020202020204" pitchFamily="34" charset="0"/>
              <a:buChar char="•"/>
            </a:pPr>
            <a:r>
              <a:rPr lang="en-GB" dirty="0"/>
              <a:t>Steering Group continue to meet, engage with stakeholders</a:t>
            </a:r>
          </a:p>
        </p:txBody>
      </p:sp>
      <p:pic>
        <p:nvPicPr>
          <p:cNvPr id="6" name="Picture 5" descr="A picture containing text&#10;&#10;Description automatically generated">
            <a:extLst>
              <a:ext uri="{FF2B5EF4-FFF2-40B4-BE49-F238E27FC236}">
                <a16:creationId xmlns:a16="http://schemas.microsoft.com/office/drawing/2014/main" id="{A844E756-5E73-6287-C754-7FD6A5FFF9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03843" y="366673"/>
            <a:ext cx="3145088" cy="388024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FC95443-991E-7983-5C9E-6AD491F1EC4F}"/>
              </a:ext>
            </a:extLst>
          </p:cNvPr>
          <p:cNvSpPr txBox="1"/>
          <p:nvPr/>
        </p:nvSpPr>
        <p:spPr>
          <a:xfrm>
            <a:off x="290489" y="4491326"/>
            <a:ext cx="10298853" cy="1701876"/>
          </a:xfrm>
          <a:prstGeom prst="rect">
            <a:avLst/>
          </a:prstGeom>
          <a:solidFill>
            <a:schemeClr val="bg1">
              <a:alpha val="20000"/>
            </a:schemeClr>
          </a:solidFill>
        </p:spPr>
        <p:txBody>
          <a:bodyPr wrap="square">
            <a:spAutoFit/>
          </a:bodyPr>
          <a:lstStyle/>
          <a:p>
            <a:pPr fontAlgn="b">
              <a:lnSpc>
                <a:spcPct val="120000"/>
              </a:lnSpc>
            </a:pPr>
            <a:r>
              <a:rPr lang="en-GB" b="1" dirty="0"/>
              <a:t>Fleet Review Feasibility Study</a:t>
            </a:r>
          </a:p>
          <a:p>
            <a:pPr marL="285750" indent="-285750" fontAlgn="b">
              <a:lnSpc>
                <a:spcPct val="120000"/>
              </a:lnSpc>
              <a:buFont typeface="Arial" panose="020B0604020202020204" pitchFamily="34" charset="0"/>
              <a:buChar char="•"/>
            </a:pPr>
            <a:r>
              <a:rPr lang="en-GB" dirty="0"/>
              <a:t>Prepare a robust plan to achieve a sustainable, decarbonised fleet to 2030.</a:t>
            </a:r>
          </a:p>
          <a:p>
            <a:pPr marL="285750" indent="-285750" fontAlgn="b">
              <a:lnSpc>
                <a:spcPct val="120000"/>
              </a:lnSpc>
              <a:buFont typeface="Arial" panose="020B0604020202020204" pitchFamily="34" charset="0"/>
              <a:buChar char="•"/>
            </a:pPr>
            <a:r>
              <a:rPr lang="en-GB" dirty="0"/>
              <a:t>Two Packages of work:  Vehicle, Plant and Machinery Review and Fleet Management System Review</a:t>
            </a:r>
          </a:p>
          <a:p>
            <a:pPr marL="285750" indent="-285750" fontAlgn="b">
              <a:lnSpc>
                <a:spcPct val="120000"/>
              </a:lnSpc>
              <a:buFont typeface="Arial" panose="020B0604020202020204" pitchFamily="34" charset="0"/>
              <a:buChar char="•"/>
            </a:pPr>
            <a:r>
              <a:rPr lang="en-GB" dirty="0"/>
              <a:t>Procurement Process – Sustainability consultant appointed</a:t>
            </a:r>
          </a:p>
          <a:p>
            <a:pPr marL="285750" indent="-285750" fontAlgn="b">
              <a:lnSpc>
                <a:spcPct val="120000"/>
              </a:lnSpc>
              <a:buFont typeface="Arial" panose="020B0604020202020204" pitchFamily="34" charset="0"/>
              <a:buChar char="•"/>
            </a:pPr>
            <a:r>
              <a:rPr lang="en-GB" dirty="0"/>
              <a:t>Data Collection and Review stage commencing</a:t>
            </a:r>
          </a:p>
        </p:txBody>
      </p:sp>
    </p:spTree>
    <p:extLst>
      <p:ext uri="{BB962C8B-B14F-4D97-AF65-F5344CB8AC3E}">
        <p14:creationId xmlns:p14="http://schemas.microsoft.com/office/powerpoint/2010/main" val="148538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87087" y="110483"/>
            <a:ext cx="12192000" cy="6858000"/>
          </a:xfrm>
          <a:prstGeom prst="rect">
            <a:avLst/>
          </a:prstGeom>
          <a:effectLst>
            <a:glow rad="127000">
              <a:schemeClr val="accent6">
                <a:alpha val="29000"/>
              </a:schemeClr>
            </a:glow>
          </a:effectLst>
        </p:spPr>
      </p:pic>
      <p:sp>
        <p:nvSpPr>
          <p:cNvPr id="2" name="Title 1">
            <a:extLst>
              <a:ext uri="{FF2B5EF4-FFF2-40B4-BE49-F238E27FC236}">
                <a16:creationId xmlns:a16="http://schemas.microsoft.com/office/drawing/2014/main" id="{10F724D2-3E10-7A1C-EE4A-4C15C9C74BB4}"/>
              </a:ext>
            </a:extLst>
          </p:cNvPr>
          <p:cNvSpPr>
            <a:spLocks noGrp="1"/>
          </p:cNvSpPr>
          <p:nvPr>
            <p:ph type="title"/>
          </p:nvPr>
        </p:nvSpPr>
        <p:spPr>
          <a:xfrm>
            <a:off x="403978" y="385122"/>
            <a:ext cx="10515600" cy="669855"/>
          </a:xfrm>
        </p:spPr>
        <p:txBody>
          <a:bodyPr>
            <a:normAutofit/>
          </a:bodyPr>
          <a:lstStyle/>
          <a:p>
            <a:r>
              <a:rPr lang="en-GB" sz="4000" b="1" dirty="0"/>
              <a:t>SDCC CCAP 2022 – Flood Resilience</a:t>
            </a:r>
            <a:endParaRPr lang="en-IE" sz="4000" b="1" dirty="0"/>
          </a:p>
        </p:txBody>
      </p:sp>
      <p:sp>
        <p:nvSpPr>
          <p:cNvPr id="6" name="TextBox 5">
            <a:extLst>
              <a:ext uri="{FF2B5EF4-FFF2-40B4-BE49-F238E27FC236}">
                <a16:creationId xmlns:a16="http://schemas.microsoft.com/office/drawing/2014/main" id="{B31BA030-581B-9327-9E7C-3DC9EE832812}"/>
              </a:ext>
            </a:extLst>
          </p:cNvPr>
          <p:cNvSpPr txBox="1"/>
          <p:nvPr/>
        </p:nvSpPr>
        <p:spPr>
          <a:xfrm>
            <a:off x="1224544" y="1490008"/>
            <a:ext cx="7073882" cy="1077218"/>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IE" sz="3600" dirty="0"/>
          </a:p>
        </p:txBody>
      </p:sp>
      <p:sp>
        <p:nvSpPr>
          <p:cNvPr id="3" name="TextBox 2">
            <a:extLst>
              <a:ext uri="{FF2B5EF4-FFF2-40B4-BE49-F238E27FC236}">
                <a16:creationId xmlns:a16="http://schemas.microsoft.com/office/drawing/2014/main" id="{5415BD7C-558C-6D8C-14B8-95588151E7AF}"/>
              </a:ext>
            </a:extLst>
          </p:cNvPr>
          <p:cNvSpPr txBox="1"/>
          <p:nvPr/>
        </p:nvSpPr>
        <p:spPr>
          <a:xfrm>
            <a:off x="403978" y="1109475"/>
            <a:ext cx="9025157" cy="5166414"/>
          </a:xfrm>
          <a:prstGeom prst="rect">
            <a:avLst/>
          </a:prstGeom>
          <a:solidFill>
            <a:schemeClr val="bg1">
              <a:alpha val="20000"/>
            </a:schemeClr>
          </a:solidFill>
        </p:spPr>
        <p:txBody>
          <a:bodyPr wrap="square">
            <a:spAutoFit/>
          </a:bodyPr>
          <a:lstStyle/>
          <a:p>
            <a:pPr marL="285750" indent="-285750">
              <a:lnSpc>
                <a:spcPct val="107000"/>
              </a:lnSpc>
              <a:spcAft>
                <a:spcPts val="800"/>
              </a:spcAft>
              <a:buFont typeface="Arial" panose="020B0604020202020204" pitchFamily="34" charset="0"/>
              <a:buChar char="•"/>
            </a:pPr>
            <a:r>
              <a:rPr lang="en-I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River </a:t>
            </a:r>
            <a:r>
              <a:rPr lang="en-IE"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Poddle</a:t>
            </a:r>
            <a:r>
              <a:rPr lang="en-I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FAS: In Part 10 Planning. Awaiting ABP Decision – expected by end of 2022. </a:t>
            </a:r>
          </a:p>
          <a:p>
            <a:pPr marL="285750" indent="-285750">
              <a:lnSpc>
                <a:spcPct val="107000"/>
              </a:lnSpc>
              <a:spcAft>
                <a:spcPts val="800"/>
              </a:spcAft>
              <a:buFont typeface="Arial" panose="020B0604020202020204" pitchFamily="34" charset="0"/>
              <a:buChar char="•"/>
            </a:pPr>
            <a:r>
              <a:rPr lang="en-I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Whitechurch Steam FAS: Supreme Court judgement delivered on 15/11. Judgement in favour of scheme to commence. Scheme expected to commence in Q1 2023</a:t>
            </a:r>
          </a:p>
          <a:p>
            <a:pPr marL="285750" indent="-285750">
              <a:lnSpc>
                <a:spcPct val="107000"/>
              </a:lnSpc>
              <a:spcAft>
                <a:spcPts val="800"/>
              </a:spcAft>
              <a:buFont typeface="Arial" panose="020B0604020202020204" pitchFamily="34" charset="0"/>
              <a:buChar char="•"/>
            </a:pPr>
            <a:r>
              <a:rPr lang="en-I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River </a:t>
            </a:r>
            <a:r>
              <a:rPr lang="en-IE"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Camac</a:t>
            </a:r>
            <a:r>
              <a:rPr lang="en-I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FAS: Stage 1 - Flood extents full model works currently scheduled to be completed in early Q4 2022. Appropriate Assessment, required on Site Investigation locations completed and reports being reviewed by OPW Environmental team. Site Investigation tender to proceed by end of Q4. </a:t>
            </a:r>
            <a:endParaRPr lang="en-IE"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Whitehall Rd Drainage: Outputs from CCTV and Rainfall and Flow Surveys currently being assessed to determine if Scheme is required.</a:t>
            </a:r>
            <a:endParaRPr lang="en-IE"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Integrated Constructe</a:t>
            </a:r>
            <a:r>
              <a:rPr lang="en-IE" sz="2000" dirty="0">
                <a:latin typeface="Calibri" panose="020F0502020204030204" pitchFamily="34" charset="0"/>
                <a:ea typeface="Calibri" panose="020F0502020204030204" pitchFamily="34" charset="0"/>
                <a:cs typeface="Times New Roman" panose="02020603050405020304" pitchFamily="18" charset="0"/>
              </a:rPr>
              <a:t>d Wetlands (ICWs)</a:t>
            </a:r>
            <a:r>
              <a:rPr lang="en-IE" sz="2000" dirty="0">
                <a:effectLst/>
                <a:latin typeface="Calibri" panose="020F0502020204030204" pitchFamily="34" charset="0"/>
                <a:ea typeface="Calibri" panose="020F0502020204030204" pitchFamily="34" charset="0"/>
                <a:cs typeface="Times New Roman" panose="02020603050405020304" pitchFamily="18" charset="0"/>
              </a:rPr>
              <a:t> – 3 ICWs constructed in 2022 as part of the DURL Life Project (1 No in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Griffeen</a:t>
            </a:r>
            <a:r>
              <a:rPr lang="en-IE" sz="2000" dirty="0">
                <a:effectLst/>
                <a:latin typeface="Calibri" panose="020F0502020204030204" pitchFamily="34" charset="0"/>
                <a:ea typeface="Calibri" panose="020F0502020204030204" pitchFamily="34" charset="0"/>
                <a:cs typeface="Times New Roman" panose="02020603050405020304" pitchFamily="18" charset="0"/>
              </a:rPr>
              <a:t> Valley Park and 2 No on the Dodder)</a:t>
            </a:r>
          </a:p>
          <a:p>
            <a:pPr marL="285750" indent="-285750" fontAlgn="b">
              <a:lnSpc>
                <a:spcPct val="120000"/>
              </a:lnSpc>
              <a:buFont typeface="Arial" panose="020B0604020202020204" pitchFamily="34" charset="0"/>
              <a:buChar char="•"/>
            </a:pPr>
            <a:endParaRPr lang="en-GB" dirty="0"/>
          </a:p>
        </p:txBody>
      </p:sp>
      <p:pic>
        <p:nvPicPr>
          <p:cNvPr id="4" name="Picture 3" descr="A picture containing tree, outdoor, grass, standing&#10;&#10;Description automatically generated">
            <a:extLst>
              <a:ext uri="{FF2B5EF4-FFF2-40B4-BE49-F238E27FC236}">
                <a16:creationId xmlns:a16="http://schemas.microsoft.com/office/drawing/2014/main" id="{86841BBA-09E3-7FD4-53DB-045B6AF24B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763" y="1546387"/>
            <a:ext cx="2503148" cy="2041678"/>
          </a:xfrm>
          <a:prstGeom prst="rect">
            <a:avLst/>
          </a:prstGeom>
          <a:noFill/>
          <a:ln>
            <a:noFill/>
          </a:ln>
        </p:spPr>
      </p:pic>
      <p:pic>
        <p:nvPicPr>
          <p:cNvPr id="9" name="Picture 8" descr="A picture containing grass, outdoor, nature, pond">
            <a:extLst>
              <a:ext uri="{FF2B5EF4-FFF2-40B4-BE49-F238E27FC236}">
                <a16:creationId xmlns:a16="http://schemas.microsoft.com/office/drawing/2014/main" id="{094F4BB8-BDC0-57DA-33A4-3FBA5630C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1763" y="3797619"/>
            <a:ext cx="2503149" cy="1873885"/>
          </a:xfrm>
          <a:prstGeom prst="rect">
            <a:avLst/>
          </a:prstGeom>
        </p:spPr>
      </p:pic>
    </p:spTree>
    <p:extLst>
      <p:ext uri="{BB962C8B-B14F-4D97-AF65-F5344CB8AC3E}">
        <p14:creationId xmlns:p14="http://schemas.microsoft.com/office/powerpoint/2010/main" val="256648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sky, sheep, outdoor&#10;&#10;Description automatically generated">
            <a:extLst>
              <a:ext uri="{FF2B5EF4-FFF2-40B4-BE49-F238E27FC236}">
                <a16:creationId xmlns:a16="http://schemas.microsoft.com/office/drawing/2014/main" id="{2B9DE9B7-FEF5-1E57-0666-95D03B118305}"/>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94912"/>
            <a:ext cx="12192000" cy="6858000"/>
          </a:xfrm>
          <a:prstGeom prst="rect">
            <a:avLst/>
          </a:prstGeom>
          <a:effectLst>
            <a:glow rad="127000">
              <a:schemeClr val="accent6">
                <a:alpha val="29000"/>
              </a:schemeClr>
            </a:glow>
          </a:effectLst>
        </p:spPr>
      </p:pic>
      <p:sp>
        <p:nvSpPr>
          <p:cNvPr id="6" name="Title 1">
            <a:extLst>
              <a:ext uri="{FF2B5EF4-FFF2-40B4-BE49-F238E27FC236}">
                <a16:creationId xmlns:a16="http://schemas.microsoft.com/office/drawing/2014/main" id="{272EED54-AA78-850C-8206-5688CAF0C26F}"/>
              </a:ext>
            </a:extLst>
          </p:cNvPr>
          <p:cNvSpPr txBox="1">
            <a:spLocks/>
          </p:cNvSpPr>
          <p:nvPr/>
        </p:nvSpPr>
        <p:spPr>
          <a:xfrm>
            <a:off x="403978" y="385122"/>
            <a:ext cx="10515600" cy="669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SDCC CCAP 2022 – Nature-Based Solutions</a:t>
            </a:r>
            <a:endParaRPr lang="en-IE" sz="4000" b="1" dirty="0"/>
          </a:p>
        </p:txBody>
      </p:sp>
      <p:sp>
        <p:nvSpPr>
          <p:cNvPr id="9" name="TextBox 8">
            <a:extLst>
              <a:ext uri="{FF2B5EF4-FFF2-40B4-BE49-F238E27FC236}">
                <a16:creationId xmlns:a16="http://schemas.microsoft.com/office/drawing/2014/main" id="{530D38F3-D5BB-8C5C-42FB-33DF89C914F1}"/>
              </a:ext>
            </a:extLst>
          </p:cNvPr>
          <p:cNvSpPr txBox="1"/>
          <p:nvPr/>
        </p:nvSpPr>
        <p:spPr>
          <a:xfrm>
            <a:off x="414816" y="1177180"/>
            <a:ext cx="8889606" cy="4693464"/>
          </a:xfrm>
          <a:prstGeom prst="rect">
            <a:avLst/>
          </a:prstGeom>
          <a:solidFill>
            <a:schemeClr val="bg1">
              <a:alpha val="20000"/>
            </a:schemeClr>
          </a:solidFill>
        </p:spPr>
        <p:txBody>
          <a:bodyPr wrap="square">
            <a:spAutoFit/>
          </a:bodyPr>
          <a:lstStyle/>
          <a:p>
            <a:pPr marL="285750" indent="-285750" fontAlgn="b">
              <a:lnSpc>
                <a:spcPct val="130000"/>
              </a:lnSpc>
              <a:buFont typeface="Arial" panose="020B0604020202020204" pitchFamily="34" charset="0"/>
              <a:buChar char="•"/>
            </a:pPr>
            <a:r>
              <a:rPr lang="en-IE" dirty="0">
                <a:effectLst/>
                <a:latin typeface="Calibri" panose="020F0502020204030204" pitchFamily="34" charset="0"/>
                <a:ea typeface="Calibri" panose="020F0502020204030204" pitchFamily="34" charset="0"/>
              </a:rPr>
              <a:t>The programme to incorporate natural play areas into existing parks has been completed. </a:t>
            </a:r>
          </a:p>
          <a:p>
            <a:pPr marL="285750" indent="-285750" fontAlgn="b">
              <a:lnSpc>
                <a:spcPct val="130000"/>
              </a:lnSpc>
              <a:buFont typeface="Arial" panose="020B0604020202020204" pitchFamily="34" charset="0"/>
              <a:buChar char="•"/>
            </a:pPr>
            <a:r>
              <a:rPr lang="en-GB" dirty="0"/>
              <a:t>New 3 year Tree Ma</a:t>
            </a:r>
            <a:r>
              <a:rPr lang="en-IE" dirty="0" err="1">
                <a:solidFill>
                  <a:srgbClr val="000000"/>
                </a:solidFill>
                <a:effectLst/>
                <a:latin typeface="Calibri" panose="020F0502020204030204" pitchFamily="34" charset="0"/>
                <a:ea typeface="Calibri" panose="020F0502020204030204" pitchFamily="34" charset="0"/>
              </a:rPr>
              <a:t>intenance</a:t>
            </a:r>
            <a:r>
              <a:rPr lang="en-IE" dirty="0">
                <a:solidFill>
                  <a:srgbClr val="000000"/>
                </a:solidFill>
                <a:effectLst/>
                <a:latin typeface="Calibri" panose="020F0502020204030204" pitchFamily="34" charset="0"/>
                <a:ea typeface="Calibri" panose="020F0502020204030204" pitchFamily="34" charset="0"/>
              </a:rPr>
              <a:t> programme for period 2023 is being prepared, with current maintenance programme currently being implemented</a:t>
            </a:r>
          </a:p>
          <a:p>
            <a:pPr marL="285750" indent="-285750" fontAlgn="b">
              <a:lnSpc>
                <a:spcPct val="130000"/>
              </a:lnSpc>
              <a:buFont typeface="Arial" panose="020B0604020202020204" pitchFamily="34" charset="0"/>
              <a:buChar char="•"/>
            </a:pPr>
            <a:r>
              <a:rPr lang="en-IE" dirty="0">
                <a:solidFill>
                  <a:srgbClr val="000000"/>
                </a:solidFill>
                <a:effectLst/>
                <a:latin typeface="Calibri" panose="020F0502020204030204" pitchFamily="34" charset="0"/>
                <a:ea typeface="Calibri" panose="020F0502020204030204" pitchFamily="34" charset="0"/>
              </a:rPr>
              <a:t>Surveying of trees is continuing - Approximately 50,000 trees have been surveyed. Tree surveying is being managed by </a:t>
            </a:r>
            <a:r>
              <a:rPr lang="en-IE" dirty="0" err="1">
                <a:solidFill>
                  <a:srgbClr val="000000"/>
                </a:solidFill>
                <a:effectLst/>
                <a:latin typeface="Calibri" panose="020F0502020204030204" pitchFamily="34" charset="0"/>
                <a:ea typeface="Calibri" panose="020F0502020204030204" pitchFamily="34" charset="0"/>
              </a:rPr>
              <a:t>Arbortrack</a:t>
            </a:r>
            <a:r>
              <a:rPr lang="en-IE" dirty="0">
                <a:solidFill>
                  <a:srgbClr val="000000"/>
                </a:solidFill>
                <a:effectLst/>
                <a:latin typeface="Calibri" panose="020F0502020204030204" pitchFamily="34" charset="0"/>
                <a:ea typeface="Calibri" panose="020F0502020204030204" pitchFamily="34" charset="0"/>
              </a:rPr>
              <a:t> .</a:t>
            </a:r>
            <a:r>
              <a:rPr lang="en-IE" dirty="0">
                <a:solidFill>
                  <a:srgbClr val="000000"/>
                </a:solidFill>
                <a:latin typeface="Calibri" panose="020F0502020204030204" pitchFamily="34" charset="0"/>
                <a:ea typeface="Calibri" panose="020F0502020204030204" pitchFamily="34" charset="0"/>
              </a:rPr>
              <a:t> </a:t>
            </a:r>
            <a:r>
              <a:rPr lang="en-IE" dirty="0">
                <a:effectLst/>
                <a:latin typeface="Calibri" panose="020F0502020204030204" pitchFamily="34" charset="0"/>
                <a:ea typeface="Calibri" panose="020F0502020204030204" pitchFamily="34" charset="0"/>
              </a:rPr>
              <a:t>2625 trees were planted in 2022.</a:t>
            </a:r>
          </a:p>
          <a:p>
            <a:pPr marL="285750" indent="-285750" fontAlgn="b">
              <a:lnSpc>
                <a:spcPct val="130000"/>
              </a:lnSpc>
              <a:buFont typeface="Arial" panose="020B0604020202020204" pitchFamily="34" charset="0"/>
              <a:buChar char="•"/>
            </a:pPr>
            <a:r>
              <a:rPr lang="en-IE" dirty="0">
                <a:effectLst/>
                <a:latin typeface="Calibri" panose="020F0502020204030204" pitchFamily="34" charset="0"/>
                <a:ea typeface="Calibri" panose="020F0502020204030204" pitchFamily="34" charset="0"/>
              </a:rPr>
              <a:t>Mini Woodlands Project at Mill Lane Park, Palmerstown. Staff and clients of Stewarts Hospital and local schoolchildren helped to plant around 1500 native trees.</a:t>
            </a:r>
          </a:p>
          <a:p>
            <a:pPr marL="285750" indent="-285750" fontAlgn="b">
              <a:lnSpc>
                <a:spcPct val="130000"/>
              </a:lnSpc>
              <a:buFont typeface="Arial" panose="020B0604020202020204" pitchFamily="34" charset="0"/>
              <a:buChar char="•"/>
            </a:pPr>
            <a:r>
              <a:rPr lang="en-IE" dirty="0">
                <a:effectLst/>
                <a:latin typeface="Calibri" panose="020F0502020204030204" pitchFamily="34" charset="0"/>
                <a:ea typeface="Calibri" panose="020F0502020204030204" pitchFamily="34" charset="0"/>
              </a:rPr>
              <a:t>Workshops on Nature Based Solutions were delivered, including </a:t>
            </a:r>
            <a:r>
              <a:rPr lang="en-IE" dirty="0" err="1">
                <a:effectLst/>
                <a:latin typeface="Calibri" panose="020F0502020204030204" pitchFamily="34" charset="0"/>
                <a:ea typeface="Calibri" panose="020F0502020204030204" pitchFamily="34" charset="0"/>
              </a:rPr>
              <a:t>SuDS</a:t>
            </a:r>
            <a:r>
              <a:rPr lang="en-IE" dirty="0">
                <a:effectLst/>
                <a:latin typeface="Calibri" panose="020F0502020204030204" pitchFamily="34" charset="0"/>
                <a:ea typeface="Calibri" panose="020F0502020204030204" pitchFamily="34" charset="0"/>
              </a:rPr>
              <a:t> guidance</a:t>
            </a:r>
          </a:p>
          <a:p>
            <a:pPr marL="285750" indent="-285750" fontAlgn="b">
              <a:lnSpc>
                <a:spcPct val="130000"/>
              </a:lnSpc>
              <a:buFont typeface="Arial" panose="020B0604020202020204" pitchFamily="34" charset="0"/>
              <a:buChar char="•"/>
            </a:pPr>
            <a:r>
              <a:rPr lang="en-IE" dirty="0">
                <a:effectLst/>
                <a:latin typeface="Calibri" panose="020F0502020204030204" pitchFamily="34" charset="0"/>
                <a:ea typeface="Calibri" panose="020F0502020204030204" pitchFamily="34" charset="0"/>
              </a:rPr>
              <a:t>South Dublin County Council </a:t>
            </a:r>
            <a:r>
              <a:rPr lang="en-IE" dirty="0" err="1">
                <a:effectLst/>
                <a:latin typeface="Calibri" panose="020F0502020204030204" pitchFamily="34" charset="0"/>
                <a:ea typeface="Calibri" panose="020F0502020204030204" pitchFamily="34" charset="0"/>
              </a:rPr>
              <a:t>SuDS</a:t>
            </a:r>
            <a:r>
              <a:rPr lang="en-IE" dirty="0">
                <a:effectLst/>
                <a:latin typeface="Calibri" panose="020F0502020204030204" pitchFamily="34" charset="0"/>
                <a:ea typeface="Calibri" panose="020F0502020204030204" pitchFamily="34" charset="0"/>
              </a:rPr>
              <a:t> guidance documents were launched on 7th February 2022 and is available on SDCC website. </a:t>
            </a:r>
            <a:r>
              <a:rPr lang="en-IE" u="sng" dirty="0">
                <a:solidFill>
                  <a:srgbClr val="0563C1"/>
                </a:solidFill>
                <a:effectLst/>
                <a:latin typeface="Calibri" panose="020F0502020204030204" pitchFamily="34" charset="0"/>
                <a:ea typeface="Calibri" panose="020F0502020204030204" pitchFamily="34" charset="0"/>
                <a:hlinkClick r:id="rId4"/>
              </a:rPr>
              <a:t>https://www.sdcc.ie/en/services/planning/planning-applications/water-and-drainage-considerations/</a:t>
            </a:r>
            <a:r>
              <a:rPr lang="en-IE" dirty="0">
                <a:effectLst/>
                <a:latin typeface="Calibri" panose="020F0502020204030204" pitchFamily="34" charset="0"/>
                <a:ea typeface="Calibri" panose="020F0502020204030204" pitchFamily="34" charset="0"/>
              </a:rPr>
              <a:t>. Householders guide to </a:t>
            </a:r>
            <a:r>
              <a:rPr lang="en-IE" dirty="0" err="1">
                <a:effectLst/>
                <a:latin typeface="Calibri" panose="020F0502020204030204" pitchFamily="34" charset="0"/>
                <a:ea typeface="Calibri" panose="020F0502020204030204" pitchFamily="34" charset="0"/>
              </a:rPr>
              <a:t>SuDS</a:t>
            </a:r>
            <a:r>
              <a:rPr lang="en-IE" dirty="0">
                <a:effectLst/>
                <a:latin typeface="Calibri" panose="020F0502020204030204" pitchFamily="34" charset="0"/>
                <a:ea typeface="Calibri" panose="020F0502020204030204" pitchFamily="34" charset="0"/>
              </a:rPr>
              <a:t> was launched in May 2022. </a:t>
            </a:r>
          </a:p>
          <a:p>
            <a:pPr marL="285750" indent="-285750" fontAlgn="b">
              <a:lnSpc>
                <a:spcPct val="120000"/>
              </a:lnSpc>
              <a:buFont typeface="Arial" panose="020B0604020202020204" pitchFamily="34" charset="0"/>
              <a:buChar char="•"/>
            </a:pPr>
            <a:endParaRPr lang="en-IE" sz="1800" dirty="0">
              <a:effectLst/>
              <a:latin typeface="Calibri" panose="020F0502020204030204" pitchFamily="34" charset="0"/>
              <a:ea typeface="Calibri" panose="020F0502020204030204" pitchFamily="34" charset="0"/>
            </a:endParaRPr>
          </a:p>
        </p:txBody>
      </p:sp>
      <p:pic>
        <p:nvPicPr>
          <p:cNvPr id="11" name="Picture 10" descr="A picture containing text, nature, shore&#10;&#10;Description automatically generated">
            <a:extLst>
              <a:ext uri="{FF2B5EF4-FFF2-40B4-BE49-F238E27FC236}">
                <a16:creationId xmlns:a16="http://schemas.microsoft.com/office/drawing/2014/main" id="{3FA09E2D-A3E1-5C9A-5EC5-B9476B7E99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6636" y="1089294"/>
            <a:ext cx="2343150" cy="2914650"/>
          </a:xfrm>
          <a:prstGeom prst="rect">
            <a:avLst/>
          </a:prstGeom>
          <a:noFill/>
          <a:ln>
            <a:noFill/>
          </a:ln>
        </p:spPr>
      </p:pic>
    </p:spTree>
    <p:extLst>
      <p:ext uri="{BB962C8B-B14F-4D97-AF65-F5344CB8AC3E}">
        <p14:creationId xmlns:p14="http://schemas.microsoft.com/office/powerpoint/2010/main" val="1000403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1564</Words>
  <Application>Microsoft Office PowerPoint</Application>
  <PresentationFormat>Widescreen</PresentationFormat>
  <Paragraphs>170</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Open Sans</vt:lpstr>
      <vt:lpstr>Office Theme</vt:lpstr>
      <vt:lpstr>Office Theme</vt:lpstr>
      <vt:lpstr>PowerPoint Presentation</vt:lpstr>
      <vt:lpstr>SDCC Climate Change Action Plan 2019-2024</vt:lpstr>
      <vt:lpstr>PowerPoint Presentation</vt:lpstr>
      <vt:lpstr>PowerPoint Presentation</vt:lpstr>
      <vt:lpstr>SDCC CCAP 2022 – Energy and Buildings</vt:lpstr>
      <vt:lpstr>Decarbonising Zones (DZ)</vt:lpstr>
      <vt:lpstr>SDCC CCAP 2022 – Transport</vt:lpstr>
      <vt:lpstr>SDCC CCAP 2022 – Flood Resilience</vt:lpstr>
      <vt:lpstr>PowerPoint Presentation</vt:lpstr>
      <vt:lpstr>PowerPoint Presentation</vt:lpstr>
      <vt:lpstr>SDCC CCAP 2022 - Citizen Engagement</vt:lpstr>
      <vt:lpstr>Community Action Fund (CAF) </vt:lpstr>
      <vt:lpstr>SDCC Climate Innovation Fund 2022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Darby Mullen</dc:creator>
  <cp:lastModifiedBy>Teresa Walsh</cp:lastModifiedBy>
  <cp:revision>34</cp:revision>
  <dcterms:created xsi:type="dcterms:W3CDTF">2022-08-26T12:49:14Z</dcterms:created>
  <dcterms:modified xsi:type="dcterms:W3CDTF">2022-12-07T18:38:59Z</dcterms:modified>
</cp:coreProperties>
</file>