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947375-A928-469E-93F1-A171F898AA2C}" v="95" dt="2022-10-27T13:51:45.9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33" autoAdjust="0"/>
    <p:restoredTop sz="94660"/>
  </p:normalViewPr>
  <p:slideViewPr>
    <p:cSldViewPr snapToGrid="0">
      <p:cViewPr varScale="1">
        <p:scale>
          <a:sx n="65" d="100"/>
          <a:sy n="65" d="100"/>
        </p:scale>
        <p:origin x="6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ron Conroy" userId="7e9b9891-3dea-495c-9946-2f618094edbd" providerId="ADAL" clId="{E1947375-A928-469E-93F1-A171F898AA2C}"/>
    <pc:docChg chg="addSld delSld modSld">
      <pc:chgData name="Sharon Conroy" userId="7e9b9891-3dea-495c-9946-2f618094edbd" providerId="ADAL" clId="{E1947375-A928-469E-93F1-A171F898AA2C}" dt="2022-10-27T13:51:45.975" v="118" actId="20577"/>
      <pc:docMkLst>
        <pc:docMk/>
      </pc:docMkLst>
      <pc:sldChg chg="modSp">
        <pc:chgData name="Sharon Conroy" userId="7e9b9891-3dea-495c-9946-2f618094edbd" providerId="ADAL" clId="{E1947375-A928-469E-93F1-A171F898AA2C}" dt="2022-10-27T13:50:12.775" v="61" actId="6549"/>
        <pc:sldMkLst>
          <pc:docMk/>
          <pc:sldMk cId="4004341368" sldId="263"/>
        </pc:sldMkLst>
        <pc:spChg chg="mod">
          <ac:chgData name="Sharon Conroy" userId="7e9b9891-3dea-495c-9946-2f618094edbd" providerId="ADAL" clId="{E1947375-A928-469E-93F1-A171F898AA2C}" dt="2022-10-27T13:50:12.775" v="61" actId="6549"/>
          <ac:spMkLst>
            <pc:docMk/>
            <pc:sldMk cId="4004341368" sldId="263"/>
            <ac:spMk id="3" creationId="{04634556-1B75-42EB-8675-1B000C82F1C0}"/>
          </ac:spMkLst>
        </pc:spChg>
      </pc:sldChg>
      <pc:sldChg chg="modSp mod">
        <pc:chgData name="Sharon Conroy" userId="7e9b9891-3dea-495c-9946-2f618094edbd" providerId="ADAL" clId="{E1947375-A928-469E-93F1-A171F898AA2C}" dt="2022-10-27T13:51:45.975" v="118" actId="20577"/>
        <pc:sldMkLst>
          <pc:docMk/>
          <pc:sldMk cId="3769872046" sldId="264"/>
        </pc:sldMkLst>
        <pc:spChg chg="mod">
          <ac:chgData name="Sharon Conroy" userId="7e9b9891-3dea-495c-9946-2f618094edbd" providerId="ADAL" clId="{E1947375-A928-469E-93F1-A171F898AA2C}" dt="2022-10-27T13:50:47.414" v="67" actId="20577"/>
          <ac:spMkLst>
            <pc:docMk/>
            <pc:sldMk cId="3769872046" sldId="264"/>
            <ac:spMk id="2" creationId="{3C3AC7A9-08A9-4E7F-84C0-C3D5F76D4D57}"/>
          </ac:spMkLst>
        </pc:spChg>
        <pc:spChg chg="mod">
          <ac:chgData name="Sharon Conroy" userId="7e9b9891-3dea-495c-9946-2f618094edbd" providerId="ADAL" clId="{E1947375-A928-469E-93F1-A171F898AA2C}" dt="2022-10-27T13:51:45.975" v="118" actId="20577"/>
          <ac:spMkLst>
            <pc:docMk/>
            <pc:sldMk cId="3769872046" sldId="264"/>
            <ac:spMk id="3" creationId="{3998CE0B-CCB1-40C1-A034-4D68C210E0EB}"/>
          </ac:spMkLst>
        </pc:spChg>
      </pc:sldChg>
      <pc:sldChg chg="del">
        <pc:chgData name="Sharon Conroy" userId="7e9b9891-3dea-495c-9946-2f618094edbd" providerId="ADAL" clId="{E1947375-A928-469E-93F1-A171F898AA2C}" dt="2022-10-27T13:37:06.820" v="26" actId="47"/>
        <pc:sldMkLst>
          <pc:docMk/>
          <pc:sldMk cId="2929423028" sldId="265"/>
        </pc:sldMkLst>
      </pc:sldChg>
      <pc:sldChg chg="modSp add mod modAnim">
        <pc:chgData name="Sharon Conroy" userId="7e9b9891-3dea-495c-9946-2f618094edbd" providerId="ADAL" clId="{E1947375-A928-469E-93F1-A171F898AA2C}" dt="2022-10-27T13:37:25.900" v="28" actId="14100"/>
        <pc:sldMkLst>
          <pc:docMk/>
          <pc:sldMk cId="1203568531" sldId="266"/>
        </pc:sldMkLst>
        <pc:spChg chg="mod">
          <ac:chgData name="Sharon Conroy" userId="7e9b9891-3dea-495c-9946-2f618094edbd" providerId="ADAL" clId="{E1947375-A928-469E-93F1-A171F898AA2C}" dt="2022-10-27T13:37:16.330" v="27" actId="14100"/>
          <ac:spMkLst>
            <pc:docMk/>
            <pc:sldMk cId="1203568531" sldId="266"/>
            <ac:spMk id="2" creationId="{3C3AC7A9-08A9-4E7F-84C0-C3D5F76D4D57}"/>
          </ac:spMkLst>
        </pc:spChg>
        <pc:spChg chg="mod">
          <ac:chgData name="Sharon Conroy" userId="7e9b9891-3dea-495c-9946-2f618094edbd" providerId="ADAL" clId="{E1947375-A928-469E-93F1-A171F898AA2C}" dt="2022-10-27T13:37:25.900" v="28" actId="14100"/>
          <ac:spMkLst>
            <pc:docMk/>
            <pc:sldMk cId="1203568531" sldId="266"/>
            <ac:spMk id="3" creationId="{3998CE0B-CCB1-40C1-A034-4D68C210E0E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B7BA2-12E1-49E3-B9E7-B6F9BEE4C5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7E2469-1E3B-44DE-A54E-EE767F184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78ACC-51DF-49B0-82DC-2CDF6D458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90440-FDB8-44DC-8E4E-D72061689280}" type="datetimeFigureOut">
              <a:rPr lang="en-IE" smtClean="0"/>
              <a:t>01/12/2022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052E49-F983-49CB-8AE8-1D7A0D0FE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FE79A-D20A-4572-B538-632B36054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1530C-DF44-4217-A3BD-294DEF47418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62034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73AB9-673C-495B-A494-4E5A3FCAA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7AD09E-9FDC-487C-9FB3-897A3C9C7A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41FB8F-AF2C-4643-8CDF-4134E5431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90440-FDB8-44DC-8E4E-D72061689280}" type="datetimeFigureOut">
              <a:rPr lang="en-IE" smtClean="0"/>
              <a:t>01/12/2022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2578F-FA0B-4DBD-B832-1BA404E67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ECCE4-7A1B-4629-91F2-CA4636716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1530C-DF44-4217-A3BD-294DEF47418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09992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A87827-2612-40C7-9CF1-B24F53EFFA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AA8C2D-EA69-4FFA-90FC-B16FE4F73C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464BD-8EF9-4A4A-BD21-764A80D51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90440-FDB8-44DC-8E4E-D72061689280}" type="datetimeFigureOut">
              <a:rPr lang="en-IE" smtClean="0"/>
              <a:t>01/12/2022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D3E508-355B-4AB8-9DFA-69FA20DA5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CF04B-F053-4576-A751-E35CCA81A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1530C-DF44-4217-A3BD-294DEF47418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99605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16E9F-91D0-4ACC-88AD-4EA6739DA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39E20-1540-487F-A84B-041F47DA5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275DEB-E639-475F-8F34-A7E3B8209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90440-FDB8-44DC-8E4E-D72061689280}" type="datetimeFigureOut">
              <a:rPr lang="en-IE" smtClean="0"/>
              <a:t>01/12/2022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514D5-552C-49BC-A81C-2ED1E7775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45346-D1D1-4C9E-B149-FCD5F22DE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1530C-DF44-4217-A3BD-294DEF47418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04899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083E8-4450-4FF1-89FC-A6D8562AA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4DB858-48BE-467A-A893-576703A283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4FE46E-C63F-4C5F-8EE6-2C659B910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90440-FDB8-44DC-8E4E-D72061689280}" type="datetimeFigureOut">
              <a:rPr lang="en-IE" smtClean="0"/>
              <a:t>01/12/2022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50141-1109-42ED-8BD0-888DCD56C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FD4BB8-96F5-46CB-A166-441B6B1F7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1530C-DF44-4217-A3BD-294DEF47418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95515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714F9-CC49-4B12-83BC-F09BF056C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A4E5C-FEAE-439E-8E9E-C9333661F4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1688D1-B6F9-4837-BCE8-14F919CAAA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FF1C8-FCEA-44A1-9F43-4BFACA4D2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90440-FDB8-44DC-8E4E-D72061689280}" type="datetimeFigureOut">
              <a:rPr lang="en-IE" smtClean="0"/>
              <a:t>01/12/2022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05B432-0B4F-477F-B582-E48F6AD43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FADD5-DAC9-4ED3-8D3F-D5154032E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1530C-DF44-4217-A3BD-294DEF47418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02048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23611-0CA2-4A20-9341-DA7B7A356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A5344-A2E4-4FD2-A281-D2296C22DE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52649-765F-4069-BCA2-E38ABEEAE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96C651-20FD-4943-9EF6-1C5BDB8F25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997BC6-BF36-4151-BE0F-82C2CBAE32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D25299-9A69-49EB-BCC7-BC52069B7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90440-FDB8-44DC-8E4E-D72061689280}" type="datetimeFigureOut">
              <a:rPr lang="en-IE" smtClean="0"/>
              <a:t>01/12/2022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5C132B-61B0-466F-8264-3862A477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84986A-5AEB-46BA-8BFC-0B145A363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1530C-DF44-4217-A3BD-294DEF47418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22897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A333B-F050-4BB9-82D8-AAF52B50D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BA9563-F10A-474F-9561-FC936C7BA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90440-FDB8-44DC-8E4E-D72061689280}" type="datetimeFigureOut">
              <a:rPr lang="en-IE" smtClean="0"/>
              <a:t>01/12/2022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1679AD-FBC7-43C0-AE7B-AA237BA5E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862632-4C23-4AE2-BEF5-747A27DEA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1530C-DF44-4217-A3BD-294DEF47418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95398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AEC72B-70D6-4180-BDC7-75BE13A98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90440-FDB8-44DC-8E4E-D72061689280}" type="datetimeFigureOut">
              <a:rPr lang="en-IE" smtClean="0"/>
              <a:t>01/12/2022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4E7507-4D7D-4D55-84E6-15C087FB3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526323-1D2B-4930-9C44-451D804D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1530C-DF44-4217-A3BD-294DEF47418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34035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0A8C8-B863-47E0-8700-8A94A5A8F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6C7ECC-2F58-4602-8B32-3344C807A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606B4F-2571-496A-A8A2-B0C1A4E066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595ECC-9925-47AC-AD6E-613B0630F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90440-FDB8-44DC-8E4E-D72061689280}" type="datetimeFigureOut">
              <a:rPr lang="en-IE" smtClean="0"/>
              <a:t>01/12/2022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F9AC38-6214-424B-8DE5-07ACAE241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01B379-125B-42F5-9E0E-FCCF63106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1530C-DF44-4217-A3BD-294DEF47418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44303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15561-422A-4540-8E05-D3EDA32F2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A37EDC-1CB4-4C3E-A85E-2D86E1FE5B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761AF3-9EC3-4F38-9312-86E2EF056C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B9EE7A-4763-452D-87F6-B8E3376DF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90440-FDB8-44DC-8E4E-D72061689280}" type="datetimeFigureOut">
              <a:rPr lang="en-IE" smtClean="0"/>
              <a:t>01/12/2022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41EAED-2850-4903-A269-CE8DEB8E5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D79E62-888F-46C6-B2B6-A694A100E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1530C-DF44-4217-A3BD-294DEF47418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0896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29477C-3CE6-4F95-A7E3-3458E3384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B510CE-FDD0-474F-9A96-132434318A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F5EC1-C33D-492A-AC39-C7C4472432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90440-FDB8-44DC-8E4E-D72061689280}" type="datetimeFigureOut">
              <a:rPr lang="en-IE" smtClean="0"/>
              <a:t>01/12/2022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37617B-13DF-4D69-9DD1-96B0FFE96A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AAE64B-B8BD-4D6E-949B-AEA7AFFB2A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1530C-DF44-4217-A3BD-294DEF47418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5610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0">
            <a:extLst>
              <a:ext uri="{FF2B5EF4-FFF2-40B4-BE49-F238E27FC236}">
                <a16:creationId xmlns:a16="http://schemas.microsoft.com/office/drawing/2014/main" id="{D8386171-E87D-46AB-8718-4CE2A8874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207CB456-8849-413C-8210-B663779A32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513936D-D1EB-4E42-A97F-942BA1F3D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6A0027-1314-4F94-852C-CF90A43FBE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76362"/>
            <a:ext cx="9144000" cy="2603274"/>
          </a:xfrm>
        </p:spPr>
        <p:txBody>
          <a:bodyPr>
            <a:normAutofit/>
          </a:bodyPr>
          <a:lstStyle/>
          <a:p>
            <a:br>
              <a:rPr lang="en-IE" sz="3800" b="1" dirty="0"/>
            </a:br>
            <a:r>
              <a:rPr lang="en-IE" sz="3800" b="1" dirty="0"/>
              <a:t>SOUTH DUBLIN COUNTY COUNCIL</a:t>
            </a:r>
            <a:br>
              <a:rPr lang="en-IE" sz="3800" b="1" dirty="0"/>
            </a:br>
            <a:r>
              <a:rPr lang="en-IE" sz="3800" b="1" dirty="0"/>
              <a:t>DRAFT LITTER MANAGEMENT PLAN 2023-2025</a:t>
            </a:r>
            <a:br>
              <a:rPr lang="en-IE" sz="3800" dirty="0"/>
            </a:br>
            <a:r>
              <a:rPr lang="en-IE" sz="3800" b="1" dirty="0"/>
              <a:t>Incorporating review of LMP 2020-2022</a:t>
            </a:r>
            <a:endParaRPr lang="en-IE" sz="3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CDE82E-9D64-42A6-82FF-704D1C2D8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18088"/>
            <a:ext cx="9144000" cy="1393711"/>
          </a:xfrm>
        </p:spPr>
        <p:txBody>
          <a:bodyPr>
            <a:normAutofit/>
          </a:bodyPr>
          <a:lstStyle/>
          <a:p>
            <a:r>
              <a:rPr lang="en-IE" sz="2400" b="1" dirty="0"/>
              <a:t>Environment, Public Realm &amp; Climate Change SPC </a:t>
            </a:r>
            <a:endParaRPr lang="en-IE" dirty="0"/>
          </a:p>
          <a:p>
            <a:r>
              <a:rPr lang="en-IE" sz="2400" b="1" dirty="0"/>
              <a:t>2</a:t>
            </a:r>
            <a:r>
              <a:rPr lang="en-IE" sz="2400" b="1" baseline="30000" dirty="0"/>
              <a:t>nd</a:t>
            </a:r>
            <a:r>
              <a:rPr lang="en-IE" sz="2400" b="1" dirty="0"/>
              <a:t> November 2022</a:t>
            </a:r>
            <a:endParaRPr lang="en-IE" sz="2400" dirty="0"/>
          </a:p>
          <a:p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1659738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3AC7A9-08A9-4E7F-84C0-C3D5F76D4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3703373"/>
          </a:xfrm>
        </p:spPr>
        <p:txBody>
          <a:bodyPr>
            <a:normAutofit/>
          </a:bodyPr>
          <a:lstStyle/>
          <a:p>
            <a:pPr algn="r"/>
            <a:r>
              <a:rPr lang="en-IE" sz="4400" dirty="0">
                <a:solidFill>
                  <a:schemeClr val="accent1"/>
                </a:solidFill>
              </a:rPr>
              <a:t>Next Steps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98CE0B-CCB1-40C1-A034-4D68C210E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1118587"/>
            <a:ext cx="6377769" cy="4465467"/>
          </a:xfrm>
        </p:spPr>
        <p:txBody>
          <a:bodyPr anchor="ctr">
            <a:normAutofit lnSpcReduction="10000"/>
          </a:bodyPr>
          <a:lstStyle/>
          <a:p>
            <a:endParaRPr lang="en-IE" dirty="0"/>
          </a:p>
          <a:p>
            <a:r>
              <a:rPr lang="en-IE" dirty="0"/>
              <a:t>Review current Litter Management Plan 2020-2022</a:t>
            </a:r>
          </a:p>
          <a:p>
            <a:r>
              <a:rPr lang="en-IE" dirty="0"/>
              <a:t>Draft Litter Management Plan 2023-2025</a:t>
            </a:r>
          </a:p>
          <a:p>
            <a:r>
              <a:rPr lang="en-IE" dirty="0"/>
              <a:t>Public consultation </a:t>
            </a:r>
          </a:p>
          <a:p>
            <a:pPr marL="457200" lvl="1" indent="0">
              <a:buNone/>
            </a:pPr>
            <a:r>
              <a:rPr lang="en-IE" dirty="0"/>
              <a:t>- SDCC consultation portal</a:t>
            </a:r>
          </a:p>
          <a:p>
            <a:pPr marL="457200" lvl="1" indent="0">
              <a:buNone/>
            </a:pPr>
            <a:r>
              <a:rPr lang="en-IE" dirty="0"/>
              <a:t>- Newspaper and radio advertisements</a:t>
            </a:r>
          </a:p>
          <a:p>
            <a:pPr marL="457200" lvl="1" indent="0">
              <a:buNone/>
            </a:pPr>
            <a:r>
              <a:rPr lang="en-IE" dirty="0"/>
              <a:t>- Public display in SDCC offices and libraries</a:t>
            </a:r>
          </a:p>
          <a:p>
            <a:r>
              <a:rPr lang="en-IE" dirty="0"/>
              <a:t>Preparation of Final Draft for consideration by the Members</a:t>
            </a:r>
          </a:p>
          <a:p>
            <a:pPr lvl="1"/>
            <a:endParaRPr lang="en-IE" sz="2400" dirty="0"/>
          </a:p>
          <a:p>
            <a:pPr lvl="1"/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1203568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ECD452-9932-4E4E-961E-2402DF88D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IE" sz="4400">
                <a:solidFill>
                  <a:schemeClr val="accent1"/>
                </a:solidFill>
              </a:rPr>
              <a:t>Litter Pollution Act 1997	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3CC55-1752-4DD1-A715-AE49AB2DB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IE" sz="2400" dirty="0"/>
              <a:t>Section 10 – Litter Management Plan required</a:t>
            </a:r>
          </a:p>
          <a:p>
            <a:r>
              <a:rPr lang="en-IE" sz="2400" dirty="0"/>
              <a:t>Section 11 – sets out the requirements of a Litter Management Plan</a:t>
            </a:r>
          </a:p>
          <a:p>
            <a:r>
              <a:rPr lang="en-IE" sz="2400" dirty="0"/>
              <a:t>Section 12 – sets out the procedure for making, amending or replacing a Litter Management Plan</a:t>
            </a:r>
          </a:p>
          <a:p>
            <a:r>
              <a:rPr lang="en-IE" sz="2400" dirty="0"/>
              <a:t>Section 13 – the making, review, amendment or replacement of a Litter Management Plan is a reserved function</a:t>
            </a:r>
          </a:p>
        </p:txBody>
      </p:sp>
    </p:spTree>
    <p:extLst>
      <p:ext uri="{BB962C8B-B14F-4D97-AF65-F5344CB8AC3E}">
        <p14:creationId xmlns:p14="http://schemas.microsoft.com/office/powerpoint/2010/main" val="1890104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AC6D65-CBF3-453B-B1AB-F7513C6D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IE" sz="4400" dirty="0">
                <a:solidFill>
                  <a:schemeClr val="accent1"/>
                </a:solidFill>
              </a:rPr>
              <a:t>What is Litter?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4002E-3ACC-4759-A05F-92D14FACCA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IE" sz="2400" dirty="0"/>
              <a:t>“Litter” is defined in Section 2 of the Litter Pollution Act</a:t>
            </a:r>
          </a:p>
          <a:p>
            <a:r>
              <a:rPr lang="en-IE" sz="2400" dirty="0"/>
              <a:t>The definition broadly means that any item that is not disposed of properly, or is likely to become unsightly, is litter.</a:t>
            </a:r>
          </a:p>
          <a:p>
            <a:r>
              <a:rPr lang="en-IE" sz="2400" dirty="0"/>
              <a:t>Litter includes: discarded coffee cups, cigarette ends, unauthorised signage, dog fouling and dumping of larger volumes of waste.</a:t>
            </a:r>
          </a:p>
          <a:p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2793828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561924-ADFC-48B1-903E-3BE9F478B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IE" sz="4400">
                <a:solidFill>
                  <a:schemeClr val="accent1"/>
                </a:solidFill>
              </a:rPr>
              <a:t>Who is responsible?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AE1EC-5FDD-4A1C-886E-F5A1A3A29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IE" sz="2400" dirty="0"/>
              <a:t>South Dublin County Council</a:t>
            </a:r>
          </a:p>
          <a:p>
            <a:r>
              <a:rPr lang="en-IE" sz="2400" dirty="0"/>
              <a:t>Business Community</a:t>
            </a:r>
          </a:p>
          <a:p>
            <a:r>
              <a:rPr lang="en-IE" sz="2400" dirty="0"/>
              <a:t>General Public</a:t>
            </a:r>
          </a:p>
        </p:txBody>
      </p:sp>
    </p:spTree>
    <p:extLst>
      <p:ext uri="{BB962C8B-B14F-4D97-AF65-F5344CB8AC3E}">
        <p14:creationId xmlns:p14="http://schemas.microsoft.com/office/powerpoint/2010/main" val="609943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D177EB-8EAA-40AE-9B31-5114CD87E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IE" sz="4100">
                <a:solidFill>
                  <a:schemeClr val="accent1"/>
                </a:solidFill>
              </a:rPr>
              <a:t>South Dublin County Council responsibilities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9CF6C-1795-44D3-B68B-060EECE02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IE" sz="2400" dirty="0"/>
              <a:t>Take all practical measures to prevent, control and dispose of litter</a:t>
            </a:r>
          </a:p>
          <a:p>
            <a:r>
              <a:rPr lang="en-IE" sz="2400" dirty="0"/>
              <a:t>Promote awareness of litter pollution and its effects</a:t>
            </a:r>
          </a:p>
          <a:p>
            <a:r>
              <a:rPr lang="en-IE" sz="2400" dirty="0"/>
              <a:t>Provide facilities and arrange for regular emptying and cleaning</a:t>
            </a:r>
          </a:p>
          <a:p>
            <a:r>
              <a:rPr lang="en-IE" sz="2400" dirty="0"/>
              <a:t>Enforce the law and apply the penalties and legal sanctions</a:t>
            </a:r>
          </a:p>
        </p:txBody>
      </p:sp>
    </p:spTree>
    <p:extLst>
      <p:ext uri="{BB962C8B-B14F-4D97-AF65-F5344CB8AC3E}">
        <p14:creationId xmlns:p14="http://schemas.microsoft.com/office/powerpoint/2010/main" val="3013740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C01976-D166-47B8-B1C7-C077A8310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IE" sz="4100">
                <a:solidFill>
                  <a:schemeClr val="accent1"/>
                </a:solidFill>
              </a:rPr>
              <a:t>Business responsibilities</a:t>
            </a:r>
          </a:p>
        </p:txBody>
      </p:sp>
      <p:cxnSp>
        <p:nvCxnSpPr>
          <p:cNvPr id="12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EC39C2C-AD4D-435C-BD1B-BC5646378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IE" sz="2400" dirty="0"/>
              <a:t>Keep footpaths, pavements within a 100m radius of their premises litter free</a:t>
            </a:r>
          </a:p>
          <a:p>
            <a:r>
              <a:rPr lang="en-IE" sz="2400" dirty="0"/>
              <a:t>Remove graffiti from their property</a:t>
            </a:r>
          </a:p>
          <a:p>
            <a:r>
              <a:rPr lang="en-IE" sz="2400" dirty="0"/>
              <a:t>Not to place unauthorised advertisements or public notices in public places; prohibition on “flyers” on cars</a:t>
            </a:r>
          </a:p>
          <a:p>
            <a:r>
              <a:rPr lang="en-IE" sz="2400" dirty="0"/>
              <a:t>Responsibilities on operators of mobile outlets and  those who organise major events</a:t>
            </a:r>
          </a:p>
          <a:p>
            <a:r>
              <a:rPr lang="en-IE" sz="2400" dirty="0"/>
              <a:t>Ensure that any material being transported is secure and does not cause litter e.g. skips</a:t>
            </a:r>
          </a:p>
        </p:txBody>
      </p:sp>
    </p:spTree>
    <p:extLst>
      <p:ext uri="{BB962C8B-B14F-4D97-AF65-F5344CB8AC3E}">
        <p14:creationId xmlns:p14="http://schemas.microsoft.com/office/powerpoint/2010/main" val="3030498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C091F7-6E99-4036-957F-B5210EE42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IE" sz="4100" dirty="0">
                <a:solidFill>
                  <a:schemeClr val="accent1"/>
                </a:solidFill>
              </a:rPr>
              <a:t>Public responsibilities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6E962-CE61-4A6E-A90C-1F485D6C0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IE" sz="2400" dirty="0"/>
              <a:t>Don’t create litter in a public place or a place visible from a public road</a:t>
            </a:r>
          </a:p>
          <a:p>
            <a:r>
              <a:rPr lang="en-IE" sz="2400" dirty="0"/>
              <a:t>Clean up after your dog in public places and dispose of your dog’s litter responsibly – any bag, any public bin</a:t>
            </a:r>
          </a:p>
          <a:p>
            <a:r>
              <a:rPr lang="en-IE" sz="2400" dirty="0"/>
              <a:t>Present your waste for collection in an appropriate waste receptacle</a:t>
            </a:r>
          </a:p>
          <a:p>
            <a:r>
              <a:rPr lang="en-IE" sz="2400" dirty="0"/>
              <a:t>Ensure that your waste is given only to an authorised waste collector</a:t>
            </a:r>
          </a:p>
          <a:p>
            <a:r>
              <a:rPr lang="en-IE" sz="2400" dirty="0"/>
              <a:t>Don’t put household waste in a public bin</a:t>
            </a:r>
          </a:p>
        </p:txBody>
      </p:sp>
    </p:spTree>
    <p:extLst>
      <p:ext uri="{BB962C8B-B14F-4D97-AF65-F5344CB8AC3E}">
        <p14:creationId xmlns:p14="http://schemas.microsoft.com/office/powerpoint/2010/main" val="1866565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C7B090-BC51-4FAD-8631-AFB6BAB2E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IE" sz="4400" dirty="0">
                <a:solidFill>
                  <a:schemeClr val="accent1"/>
                </a:solidFill>
              </a:rPr>
              <a:t>Draft Litter Management Plan 2023 – 2025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34556-1B75-42EB-8675-1B000C82F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IE" sz="2400" dirty="0"/>
              <a:t>Will build on actions and learnings from LMP 2020-2022</a:t>
            </a:r>
          </a:p>
          <a:p>
            <a:r>
              <a:rPr lang="en-IE" sz="2400" dirty="0"/>
              <a:t>Will restate objectives to prevent and control litter through:</a:t>
            </a:r>
          </a:p>
          <a:p>
            <a:pPr lvl="1"/>
            <a:r>
              <a:rPr lang="en-IE" sz="2400" dirty="0"/>
              <a:t>Enforcement and Regulation</a:t>
            </a:r>
          </a:p>
          <a:p>
            <a:pPr lvl="1"/>
            <a:r>
              <a:rPr lang="en-IE" sz="2400" dirty="0"/>
              <a:t>Management of the Public Realm</a:t>
            </a:r>
          </a:p>
          <a:p>
            <a:pPr lvl="1"/>
            <a:r>
              <a:rPr lang="en-IE" sz="2400" dirty="0"/>
              <a:t>Communication, awareness and education</a:t>
            </a:r>
          </a:p>
          <a:p>
            <a:r>
              <a:rPr lang="en-IE" sz="2400" dirty="0"/>
              <a:t>Will include a detailed Action / Implementation Plan that has been updated to reflect current structures and activities</a:t>
            </a:r>
          </a:p>
          <a:p>
            <a:r>
              <a:rPr lang="en-IE" sz="2400" dirty="0"/>
              <a:t>Will provide for bi-annual reporting to Area Committees on implementation of actions</a:t>
            </a:r>
          </a:p>
          <a:p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4004341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3AC7A9-08A9-4E7F-84C0-C3D5F76D4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IE" sz="4400" dirty="0">
                <a:solidFill>
                  <a:schemeClr val="accent1"/>
                </a:solidFill>
              </a:rPr>
              <a:t>Draft Litter Management Plan 2023-2025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98CE0B-CCB1-40C1-A034-4D68C210E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IE" sz="2400" dirty="0"/>
              <a:t>The delivery of the plan will be supported by a number of protocols that have been revised and updated where appropriate:</a:t>
            </a:r>
          </a:p>
          <a:p>
            <a:pPr lvl="1"/>
            <a:r>
              <a:rPr lang="en-IE" sz="2400" dirty="0"/>
              <a:t>Bonfire Protocol</a:t>
            </a:r>
          </a:p>
          <a:p>
            <a:pPr lvl="1"/>
            <a:r>
              <a:rPr lang="en-IE" sz="2400" dirty="0"/>
              <a:t>CCTV and Environmental Technologies Protocol</a:t>
            </a:r>
          </a:p>
          <a:p>
            <a:pPr lvl="1"/>
            <a:r>
              <a:rPr lang="en-IE" sz="2400" dirty="0"/>
              <a:t>Cleansing Protocol</a:t>
            </a:r>
          </a:p>
          <a:p>
            <a:pPr lvl="1"/>
            <a:r>
              <a:rPr lang="en-IE" sz="2400" dirty="0"/>
              <a:t>Dog Fouling Management Protocol</a:t>
            </a:r>
          </a:p>
          <a:p>
            <a:pPr lvl="1"/>
            <a:r>
              <a:rPr lang="en-IE" sz="2400" dirty="0"/>
              <a:t>Graffiti Response Protocol</a:t>
            </a:r>
          </a:p>
          <a:p>
            <a:pPr lvl="1"/>
            <a:r>
              <a:rPr lang="en-IE" sz="2400" dirty="0"/>
              <a:t>Litter Bin Installation Protocol</a:t>
            </a:r>
          </a:p>
          <a:p>
            <a:pPr lvl="1"/>
            <a:endParaRPr lang="en-IE" sz="2400" dirty="0"/>
          </a:p>
          <a:p>
            <a:pPr lvl="1"/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3769872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504</Words>
  <Application>Microsoft Office PowerPoint</Application>
  <PresentationFormat>Widescreen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 SOUTH DUBLIN COUNTY COUNCIL DRAFT LITTER MANAGEMENT PLAN 2023-2025 Incorporating review of LMP 2020-2022</vt:lpstr>
      <vt:lpstr>Litter Pollution Act 1997 </vt:lpstr>
      <vt:lpstr>What is Litter?</vt:lpstr>
      <vt:lpstr>Who is responsible?</vt:lpstr>
      <vt:lpstr>South Dublin County Council responsibilities</vt:lpstr>
      <vt:lpstr>Business responsibilities</vt:lpstr>
      <vt:lpstr>Public responsibilities</vt:lpstr>
      <vt:lpstr>Draft Litter Management Plan 2023 – 2025</vt:lpstr>
      <vt:lpstr>Draft Litter Management Plan 2023-2025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SOUTH DUBLIN COUNTY COUNCIL DRAFT LITTER MANAGEMENT PLAN 2020-2024 Incorporating review of LMP 2015-2019</dc:title>
  <dc:creator>Brenda Shannon</dc:creator>
  <cp:lastModifiedBy>Sharon Conroy</cp:lastModifiedBy>
  <cp:revision>18</cp:revision>
  <dcterms:created xsi:type="dcterms:W3CDTF">2019-11-05T11:24:33Z</dcterms:created>
  <dcterms:modified xsi:type="dcterms:W3CDTF">2022-12-01T23:40:33Z</dcterms:modified>
</cp:coreProperties>
</file>