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96" r:id="rId3"/>
    <p:sldId id="257" r:id="rId4"/>
    <p:sldId id="312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7A5407-A440-4357-9379-4449CAFBD64E}" v="6" dt="2022-11-24T13:10:20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Hegarty" userId="0a7d15a6-6bbe-4194-ad68-71e173e24cc6" providerId="ADAL" clId="{587A5407-A440-4357-9379-4449CAFBD64E}"/>
    <pc:docChg chg="custSel addSld delSld modSld sldOrd">
      <pc:chgData name="John Hegarty" userId="0a7d15a6-6bbe-4194-ad68-71e173e24cc6" providerId="ADAL" clId="{587A5407-A440-4357-9379-4449CAFBD64E}" dt="2022-11-24T13:16:10.574" v="1344" actId="5793"/>
      <pc:docMkLst>
        <pc:docMk/>
      </pc:docMkLst>
      <pc:sldChg chg="del">
        <pc:chgData name="John Hegarty" userId="0a7d15a6-6bbe-4194-ad68-71e173e24cc6" providerId="ADAL" clId="{587A5407-A440-4357-9379-4449CAFBD64E}" dt="2022-11-24T13:08:26.148" v="1277" actId="47"/>
        <pc:sldMkLst>
          <pc:docMk/>
          <pc:sldMk cId="1584072532" sldId="256"/>
        </pc:sldMkLst>
      </pc:sldChg>
      <pc:sldChg chg="modSp mod">
        <pc:chgData name="John Hegarty" userId="0a7d15a6-6bbe-4194-ad68-71e173e24cc6" providerId="ADAL" clId="{587A5407-A440-4357-9379-4449CAFBD64E}" dt="2022-11-24T13:12:35.364" v="1295" actId="20577"/>
        <pc:sldMkLst>
          <pc:docMk/>
          <pc:sldMk cId="681273589" sldId="257"/>
        </pc:sldMkLst>
        <pc:spChg chg="mod">
          <ac:chgData name="John Hegarty" userId="0a7d15a6-6bbe-4194-ad68-71e173e24cc6" providerId="ADAL" clId="{587A5407-A440-4357-9379-4449CAFBD64E}" dt="2022-11-24T13:12:35.364" v="1295" actId="20577"/>
          <ac:spMkLst>
            <pc:docMk/>
            <pc:sldMk cId="681273589" sldId="257"/>
            <ac:spMk id="3" creationId="{57ED6CAA-DA80-9F86-E578-B7ED849BE05F}"/>
          </ac:spMkLst>
        </pc:spChg>
      </pc:sldChg>
      <pc:sldChg chg="modSp mod">
        <pc:chgData name="John Hegarty" userId="0a7d15a6-6bbe-4194-ad68-71e173e24cc6" providerId="ADAL" clId="{587A5407-A440-4357-9379-4449CAFBD64E}" dt="2022-11-24T13:14:35.794" v="1327" actId="20577"/>
        <pc:sldMkLst>
          <pc:docMk/>
          <pc:sldMk cId="324023735" sldId="260"/>
        </pc:sldMkLst>
        <pc:spChg chg="mod">
          <ac:chgData name="John Hegarty" userId="0a7d15a6-6bbe-4194-ad68-71e173e24cc6" providerId="ADAL" clId="{587A5407-A440-4357-9379-4449CAFBD64E}" dt="2022-11-24T13:14:35.794" v="1327" actId="20577"/>
          <ac:spMkLst>
            <pc:docMk/>
            <pc:sldMk cId="324023735" sldId="260"/>
            <ac:spMk id="3" creationId="{57ED6CAA-DA80-9F86-E578-B7ED849BE05F}"/>
          </ac:spMkLst>
        </pc:spChg>
      </pc:sldChg>
      <pc:sldChg chg="modSp add mod">
        <pc:chgData name="John Hegarty" userId="0a7d15a6-6bbe-4194-ad68-71e173e24cc6" providerId="ADAL" clId="{587A5407-A440-4357-9379-4449CAFBD64E}" dt="2022-11-24T13:15:36.974" v="1338" actId="947"/>
        <pc:sldMkLst>
          <pc:docMk/>
          <pc:sldMk cId="1445104896" sldId="261"/>
        </pc:sldMkLst>
        <pc:spChg chg="mod">
          <ac:chgData name="John Hegarty" userId="0a7d15a6-6bbe-4194-ad68-71e173e24cc6" providerId="ADAL" clId="{587A5407-A440-4357-9379-4449CAFBD64E}" dt="2022-11-24T13:15:36.974" v="1338" actId="947"/>
          <ac:spMkLst>
            <pc:docMk/>
            <pc:sldMk cId="1445104896" sldId="261"/>
            <ac:spMk id="3" creationId="{57ED6CAA-DA80-9F86-E578-B7ED849BE05F}"/>
          </ac:spMkLst>
        </pc:spChg>
      </pc:sldChg>
      <pc:sldChg chg="delSp modSp add mod">
        <pc:chgData name="John Hegarty" userId="0a7d15a6-6bbe-4194-ad68-71e173e24cc6" providerId="ADAL" clId="{587A5407-A440-4357-9379-4449CAFBD64E}" dt="2022-11-24T13:16:10.574" v="1344" actId="5793"/>
        <pc:sldMkLst>
          <pc:docMk/>
          <pc:sldMk cId="1908553767" sldId="262"/>
        </pc:sldMkLst>
        <pc:spChg chg="mod">
          <ac:chgData name="John Hegarty" userId="0a7d15a6-6bbe-4194-ad68-71e173e24cc6" providerId="ADAL" clId="{587A5407-A440-4357-9379-4449CAFBD64E}" dt="2022-11-24T13:16:10.574" v="1344" actId="5793"/>
          <ac:spMkLst>
            <pc:docMk/>
            <pc:sldMk cId="1908553767" sldId="262"/>
            <ac:spMk id="3" creationId="{57ED6CAA-DA80-9F86-E578-B7ED849BE05F}"/>
          </ac:spMkLst>
        </pc:spChg>
        <pc:picChg chg="del">
          <ac:chgData name="John Hegarty" userId="0a7d15a6-6bbe-4194-ad68-71e173e24cc6" providerId="ADAL" clId="{587A5407-A440-4357-9379-4449CAFBD64E}" dt="2022-11-24T13:10:16.957" v="1279"/>
          <ac:picMkLst>
            <pc:docMk/>
            <pc:sldMk cId="1908553767" sldId="262"/>
            <ac:picMk id="4" creationId="{2410C84B-8ACB-441C-7002-30FB5C16E554}"/>
          </ac:picMkLst>
        </pc:picChg>
      </pc:sldChg>
      <pc:sldChg chg="ord">
        <pc:chgData name="John Hegarty" userId="0a7d15a6-6bbe-4194-ad68-71e173e24cc6" providerId="ADAL" clId="{587A5407-A440-4357-9379-4449CAFBD64E}" dt="2022-11-24T13:07:57.748" v="1276"/>
        <pc:sldMkLst>
          <pc:docMk/>
          <pc:sldMk cId="0" sldId="296"/>
        </pc:sldMkLst>
      </pc:sldChg>
      <pc:sldChg chg="modSp del mod ord">
        <pc:chgData name="John Hegarty" userId="0a7d15a6-6bbe-4194-ad68-71e173e24cc6" providerId="ADAL" clId="{587A5407-A440-4357-9379-4449CAFBD64E}" dt="2022-11-24T13:10:54.276" v="1283" actId="5793"/>
        <pc:sldMkLst>
          <pc:docMk/>
          <pc:sldMk cId="449810537" sldId="312"/>
        </pc:sldMkLst>
        <pc:spChg chg="mod">
          <ac:chgData name="John Hegarty" userId="0a7d15a6-6bbe-4194-ad68-71e173e24cc6" providerId="ADAL" clId="{587A5407-A440-4357-9379-4449CAFBD64E}" dt="2022-11-24T13:10:54.276" v="1283" actId="5793"/>
          <ac:spMkLst>
            <pc:docMk/>
            <pc:sldMk cId="449810537" sldId="312"/>
            <ac:spMk id="10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D8E40A-4D9A-4B9B-ACB9-6A352002C9E6}" type="doc">
      <dgm:prSet loTypeId="urn:microsoft.com/office/officeart/2005/8/layout/vList2" loCatId="list" qsTypeId="urn:microsoft.com/office/officeart/2005/8/quickstyle/3d2#1" qsCatId="3D" csTypeId="urn:microsoft.com/office/officeart/2005/8/colors/accent0_3" csCatId="mainScheme" phldr="1"/>
      <dgm:spPr/>
      <dgm:t>
        <a:bodyPr/>
        <a:lstStyle/>
        <a:p>
          <a:endParaRPr lang="en-IE"/>
        </a:p>
      </dgm:t>
    </dgm:pt>
    <dgm:pt modelId="{5CF2D115-0EAD-4EFC-B9BD-E5A01295E6DD}">
      <dgm:prSet custT="1"/>
      <dgm:spPr/>
      <dgm:t>
        <a:bodyPr/>
        <a:lstStyle/>
        <a:p>
          <a:pPr algn="ctr" rtl="0"/>
          <a:r>
            <a:rPr lang="en-IE" sz="2400" b="1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An Garda Síochána </a:t>
          </a:r>
        </a:p>
        <a:p>
          <a:pPr algn="ctr" rtl="0"/>
          <a:r>
            <a:rPr lang="en-IE" sz="2400" b="1" u="none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Dublin Metropolitan Regional Roads Policing</a:t>
          </a:r>
        </a:p>
        <a:p>
          <a:pPr algn="ctr" rtl="0"/>
          <a:r>
            <a:rPr lang="en-IE" sz="2400" b="1" u="none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Operation Open City 2022</a:t>
          </a:r>
        </a:p>
      </dgm:t>
    </dgm:pt>
    <dgm:pt modelId="{F2827A3D-D1F8-4F66-BD36-76FB1069D579}" type="parTrans" cxnId="{26C2F8A7-D6B8-49AF-B055-943E420036DA}">
      <dgm:prSet/>
      <dgm:spPr/>
      <dgm:t>
        <a:bodyPr/>
        <a:lstStyle/>
        <a:p>
          <a:endParaRPr lang="en-IE"/>
        </a:p>
      </dgm:t>
    </dgm:pt>
    <dgm:pt modelId="{FEAD839F-116D-4DF4-A626-F469114C799F}" type="sibTrans" cxnId="{26C2F8A7-D6B8-49AF-B055-943E420036DA}">
      <dgm:prSet/>
      <dgm:spPr/>
      <dgm:t>
        <a:bodyPr/>
        <a:lstStyle/>
        <a:p>
          <a:endParaRPr lang="en-IE"/>
        </a:p>
      </dgm:t>
    </dgm:pt>
    <dgm:pt modelId="{0875B4F4-0151-4BEF-8B7F-785817317DD0}" type="pres">
      <dgm:prSet presAssocID="{79D8E40A-4D9A-4B9B-ACB9-6A352002C9E6}" presName="linear" presStyleCnt="0">
        <dgm:presLayoutVars>
          <dgm:animLvl val="lvl"/>
          <dgm:resizeHandles val="exact"/>
        </dgm:presLayoutVars>
      </dgm:prSet>
      <dgm:spPr/>
    </dgm:pt>
    <dgm:pt modelId="{2FE1A400-88B9-4534-8D9C-31E2A7ED7DC7}" type="pres">
      <dgm:prSet presAssocID="{5CF2D115-0EAD-4EFC-B9BD-E5A01295E6DD}" presName="parentText" presStyleLbl="node1" presStyleIdx="0" presStyleCnt="1" custLinFactNeighborX="327" custLinFactNeighborY="-4241">
        <dgm:presLayoutVars>
          <dgm:chMax val="0"/>
          <dgm:bulletEnabled val="1"/>
        </dgm:presLayoutVars>
      </dgm:prSet>
      <dgm:spPr/>
    </dgm:pt>
  </dgm:ptLst>
  <dgm:cxnLst>
    <dgm:cxn modelId="{C8DDED24-0D94-4387-808F-1F40DBD94349}" type="presOf" srcId="{79D8E40A-4D9A-4B9B-ACB9-6A352002C9E6}" destId="{0875B4F4-0151-4BEF-8B7F-785817317DD0}" srcOrd="0" destOrd="0" presId="urn:microsoft.com/office/officeart/2005/8/layout/vList2"/>
    <dgm:cxn modelId="{96BE1137-B5DC-41B5-90CB-0A48B7B469CB}" type="presOf" srcId="{5CF2D115-0EAD-4EFC-B9BD-E5A01295E6DD}" destId="{2FE1A400-88B9-4534-8D9C-31E2A7ED7DC7}" srcOrd="0" destOrd="0" presId="urn:microsoft.com/office/officeart/2005/8/layout/vList2"/>
    <dgm:cxn modelId="{26C2F8A7-D6B8-49AF-B055-943E420036DA}" srcId="{79D8E40A-4D9A-4B9B-ACB9-6A352002C9E6}" destId="{5CF2D115-0EAD-4EFC-B9BD-E5A01295E6DD}" srcOrd="0" destOrd="0" parTransId="{F2827A3D-D1F8-4F66-BD36-76FB1069D579}" sibTransId="{FEAD839F-116D-4DF4-A626-F469114C799F}"/>
    <dgm:cxn modelId="{8EDA52B9-4591-4F78-B547-8152527E4F1C}" type="presParOf" srcId="{0875B4F4-0151-4BEF-8B7F-785817317DD0}" destId="{2FE1A400-88B9-4534-8D9C-31E2A7ED7DC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1A400-88B9-4534-8D9C-31E2A7ED7DC7}">
      <dsp:nvSpPr>
        <dsp:cNvPr id="0" name=""/>
        <dsp:cNvSpPr/>
      </dsp:nvSpPr>
      <dsp:spPr>
        <a:xfrm>
          <a:off x="0" y="0"/>
          <a:ext cx="7110426" cy="1567617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kern="1200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An Garda Síochána </a:t>
          </a:r>
        </a:p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u="none" kern="1200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Dublin Metropolitan Regional Roads Policing</a:t>
          </a:r>
        </a:p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b="1" u="none" kern="1200" dirty="0">
              <a:ln w="3175">
                <a:solidFill>
                  <a:schemeClr val="accent1">
                    <a:lumMod val="75000"/>
                    <a:alpha val="45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rPr>
            <a:t>Operation Open City 2022</a:t>
          </a:r>
        </a:p>
      </dsp:txBody>
      <dsp:txXfrm>
        <a:off x="76525" y="76525"/>
        <a:ext cx="6957376" cy="1414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EC7F8-53F5-42C2-9F89-F6E1B34C1547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012C9-70C2-4D90-BC14-0F533341EF5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5848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CB1A35-6285-4E4C-905F-0A9ED41E30A0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E"/>
              <a:t>DRAFT - ALL FIGURES TO BE CHECKED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FCDEE-AA42-185C-1952-8D61DF4122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6C3AC4-9A1E-9C25-F1C4-E08792602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19348-CB0C-34FB-CAAD-2A2E5064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E21CA-E886-54DA-A130-ADE6B32B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05918-882D-93AE-5359-7BB5209D9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401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7C568-5571-5EFE-2C98-ADF8A34A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FEC3DC-24A9-0123-70C3-468E3C904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C861F-8DD2-0685-4844-B34EC4781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4380D-DB89-9ABD-D607-6CEA2A43A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BEF7D-61CC-421B-DB35-F0458CD3F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781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657D3A-0FEB-5C12-F514-EE277B2E9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59E39B-DC65-065B-7AE1-52F7A8189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E552A-0BD9-E8AE-D964-3D6B51601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7B425-DA10-EA90-9084-48F99B83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7EC5E-79A7-A4F1-3D95-F91915A7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6971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pPr/>
              <a:t>11/24/2022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35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41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95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850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85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98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56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4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9B15-7835-3B97-8ED2-0F16BF2D9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7E112-181E-3396-3EAE-B6E194844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88D76-188D-7A95-860C-C3F92543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4607C-CBC5-7B82-7CD6-55A5FFB34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2D6E0-0746-3819-12F4-9CF5B951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0100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836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4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pPr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4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CE39A-0C03-2FAD-9AA2-067C57B8F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6B7F1C-A157-4959-D7D9-5E8128F44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09649-16F8-6D37-C7FB-81FCA5CFD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0B7399-85CD-5C76-7B74-9F3B2927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42A0E-CB05-F330-7FB9-AD3C75B3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957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E580C-A8F9-59B9-E205-317F3F4AA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77180-D874-8A8B-AEA2-0F98DFD69B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EE755-61E3-186F-31DE-38CD89C13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4094B-FFFD-B084-ED00-4DB535DC6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D0489-A1A5-E994-86AA-58DF0486B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F8C3E-1F25-26DE-52F6-F9ED7FCC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602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4300-6CCB-EAAD-C974-548B7553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E0D2E-5F78-3865-5FF7-E4FE6670F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124FE-0234-4C77-54A9-ABD93AC22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37C932-BC63-5546-AA64-12E6D8CA8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5B2970-2BEC-16DA-AD41-69E2EDAAC4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FB25E-DA19-C643-67D0-37FF34E43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04255E-EA4F-CB06-D29B-42A06A0FB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AA32B8-F9FB-F974-DB62-751490ABE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238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0C94-D571-B377-04D8-95FB3F3A1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A23F5-53C0-21CB-70C2-0D468E03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8D9E5-5B0B-027F-99FB-C4B95F26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A36BFF-ECC2-25BB-FAED-F8D9497B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8443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F69799-658E-9DEB-3C4B-1DB477521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EFE307-7266-EB76-96F3-DE94E1BD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0577C-C961-687B-5126-27294135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9970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632-CB07-B49B-941A-51E7EAA2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C6F9-8C3F-B2B8-C937-56A9D0A61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E061E8-E4E9-2622-2876-8EDE71FEC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55A17-6794-7F22-5E3C-397A97F4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52D0D-8DE6-7DCF-1674-3DFCB318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F6E99F-5EDC-1AEE-94FC-220221B7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871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553C8-88F4-8145-11B7-7EB52688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31C502-5579-D36D-3555-BE7031D188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0F7A43-56D4-6535-AA8E-A44949B78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A78DA-310A-3EDB-7DF7-86AD91C1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57A01-D80B-1649-D2CE-0B39330EC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BCEAA5-C0D3-3F8A-450B-AD1DB16E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82067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13CC11-A777-6CE8-CCD4-21250AE54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97A86-D6B8-D541-840D-44C656FA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ACDF9-D554-3283-99FF-7BAFDD20C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6EC5E-3665-4CDF-B62C-A484E7F5BD4B}" type="datetimeFigureOut">
              <a:rPr lang="en-IE" smtClean="0"/>
              <a:t>24/11/2022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C0DF2-3FF9-CA2A-CCB8-C829EB210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E3938-E8C5-0D94-D476-AEE8BCE85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CA126-F2BA-4A40-B2C8-99093D67502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579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C4986D-6BE9-4264-908F-02DB36FD8D6C}" type="datetime1">
              <a:rPr lang="en-US" smtClean="0"/>
              <a:pPr/>
              <a:t>11/24/2022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13648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643174" y="158044"/>
          <a:ext cx="7110426" cy="156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20" descr="crest (new)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9796" y="1747124"/>
            <a:ext cx="1993556" cy="2207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28801" y="1896533"/>
            <a:ext cx="1964067" cy="1365956"/>
          </a:xfrm>
          <a:prstGeom prst="roundRect">
            <a:avLst>
              <a:gd name="adj" fmla="val 8594"/>
            </a:avLst>
          </a:prstGeom>
          <a:blipFill>
            <a:blip r:embed="rId10" cstate="print"/>
            <a:tile tx="0" ty="0" sx="100000" sy="100000" flip="none" algn="tl"/>
          </a:blip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24400" y="4195939"/>
            <a:ext cx="2743200" cy="1657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781697" y="1878469"/>
            <a:ext cx="1547636" cy="1636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836738" y="3827463"/>
            <a:ext cx="2219325" cy="1455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86209" y="3802583"/>
            <a:ext cx="2086681" cy="14800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" name="TextBox 19"/>
          <p:cNvSpPr txBox="1"/>
          <p:nvPr/>
        </p:nvSpPr>
        <p:spPr>
          <a:xfrm>
            <a:off x="2182585" y="6276279"/>
            <a:ext cx="7826828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freezing" dir="t"/>
          </a:scene3d>
          <a:sp3d prstMaterial="dkEdge"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>
                <a:solidFill>
                  <a:schemeClr val="accent1">
                    <a:lumMod val="50000"/>
                  </a:schemeClr>
                </a:solidFill>
              </a:rPr>
              <a:t>Stakeholders Meeting 24</a:t>
            </a:r>
            <a:r>
              <a:rPr lang="en-IE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IE" sz="2400" b="1" dirty="0">
                <a:solidFill>
                  <a:schemeClr val="accent1">
                    <a:lumMod val="50000"/>
                  </a:schemeClr>
                </a:solidFill>
              </a:rPr>
              <a:t> November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1E1B4-ACC1-A9D9-E3C5-FFD483C2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258465"/>
            <a:ext cx="4097020" cy="853439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Operation ‘Open City’</a:t>
            </a:r>
            <a:endParaRPr lang="en-IE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D6CAA-DA80-9F86-E578-B7ED849BE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43100"/>
            <a:ext cx="10858499" cy="42100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Operation ‘Open City’ runs from 1 December to 24</a:t>
            </a:r>
            <a:r>
              <a:rPr lang="en-GB" b="1" baseline="30000" dirty="0"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 December 2022.</a:t>
            </a:r>
          </a:p>
          <a:p>
            <a:pPr marL="0" indent="0">
              <a:buNone/>
            </a:pPr>
            <a:endParaRPr lang="en-GB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Aims:  </a:t>
            </a:r>
          </a:p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To ensure the City is Open for Business at this important retail time; </a:t>
            </a: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Sustainable Movement and Transportation is facilitated and Managed; and</a:t>
            </a: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</a:rPr>
              <a:t>The City is Safe for our Citizens at all times.</a:t>
            </a:r>
          </a:p>
          <a:p>
            <a:pPr marL="0" indent="0">
              <a:buNone/>
            </a:pPr>
            <a:endParaRPr lang="en-I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E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81273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E" sz="60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Candara" pitchFamily="34" charset="0"/>
              </a:rPr>
              <a:t>An Garda Síochána</a:t>
            </a:r>
            <a:br>
              <a:rPr lang="en-IE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rgbClr val="C00000"/>
                </a:solidFill>
                <a:latin typeface="Candara" pitchFamily="34" charset="0"/>
              </a:rPr>
            </a:br>
            <a:r>
              <a:rPr lang="en-IE" sz="3600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</a:rPr>
              <a:t>Open City 2022, 1st – 24th December</a:t>
            </a:r>
            <a:endParaRPr lang="en-IE" dirty="0">
              <a:latin typeface="Candara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>
                <a:latin typeface="Candara" pitchFamily="34" charset="0"/>
              </a:rPr>
              <a:t>Operation Objective: </a:t>
            </a:r>
            <a:r>
              <a:rPr lang="en-GB" sz="2000" i="1" dirty="0">
                <a:latin typeface="Candara" pitchFamily="34" charset="0"/>
              </a:rPr>
              <a:t>‘To facilitate the movement of Public Transport and minimise traffic disruption to the general public, through high visibility and enforcement activity’.</a:t>
            </a:r>
            <a:endParaRPr lang="en-IE" sz="2000" i="1" dirty="0">
              <a:latin typeface="Candara" pitchFamily="34" charset="0"/>
            </a:endParaRPr>
          </a:p>
          <a:p>
            <a:endParaRPr lang="en-IE" sz="1000" dirty="0"/>
          </a:p>
          <a:p>
            <a:pPr marL="0" indent="0">
              <a:buNone/>
            </a:pPr>
            <a:endParaRPr lang="en-IE" sz="1000" dirty="0"/>
          </a:p>
          <a:p>
            <a:r>
              <a:rPr lang="en-IE" dirty="0"/>
              <a:t>Arterial Beats 7am-10am, 4pm-7pm</a:t>
            </a:r>
          </a:p>
          <a:p>
            <a:endParaRPr lang="en-IE" sz="1000" dirty="0"/>
          </a:p>
          <a:p>
            <a:r>
              <a:rPr lang="en-IE" dirty="0"/>
              <a:t>City Centre Beats </a:t>
            </a:r>
          </a:p>
          <a:p>
            <a:endParaRPr lang="en-IE" sz="1000" dirty="0"/>
          </a:p>
          <a:p>
            <a:r>
              <a:rPr lang="en-IE" dirty="0"/>
              <a:t>High Visibility Policing -  HVP/ Beats</a:t>
            </a:r>
          </a:p>
          <a:p>
            <a:endParaRPr lang="en-IE" sz="1000" dirty="0"/>
          </a:p>
          <a:p>
            <a:pPr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49810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1E1B4-ACC1-A9D9-E3C5-FFD483C2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258465"/>
            <a:ext cx="4097020" cy="853439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Operation ‘Open City’</a:t>
            </a:r>
            <a:endParaRPr lang="en-IE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D6CAA-DA80-9F86-E578-B7ED849BE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43100"/>
            <a:ext cx="10858499" cy="4210050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Key Garda Actions: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Increase in Mobile traffic units to ensure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</a:rPr>
              <a:t>freeflow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	Concentration on the M50, M1, N2, N3, N4, and N7, N81 and   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            M11/N11.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Increased vehicle Checkpoints to ensure Drink and Drug driver compliance.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New Drug testing sets will be used.  Cartridge Type – more accurate and wide ranging test results possible.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Main City Centre Car parks patrolled and traffic movement managed around these locations. </a:t>
            </a:r>
          </a:p>
          <a:p>
            <a:pPr marL="0" indent="0">
              <a:buNone/>
            </a:pPr>
            <a:endParaRPr lang="en-I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E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402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1E1B4-ACC1-A9D9-E3C5-FFD483C2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258465"/>
            <a:ext cx="4097020" cy="853439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Operation ‘Open City’</a:t>
            </a:r>
            <a:endParaRPr lang="en-IE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D6CAA-DA80-9F86-E578-B7ED849BE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43100"/>
            <a:ext cx="10858499" cy="421005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Key Garda Actions (Continued):</a:t>
            </a:r>
          </a:p>
          <a:p>
            <a:pPr marL="0" indent="0">
              <a:buNone/>
            </a:pPr>
            <a:endParaRPr lang="en-I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Twice Weekly Conference Calls from Garda HQ Dublin Castle with all the transport </a:t>
            </a:r>
            <a:r>
              <a:rPr lang="en-I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Stakeholdes</a:t>
            </a:r>
            <a:r>
              <a:rPr lang="en-IE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</a:rPr>
              <a:t>Local liaison between the Garda Area Inspectors and the LA Traffic Management Teams.</a:t>
            </a:r>
          </a:p>
          <a:p>
            <a:pPr marL="0" indent="0">
              <a:buNone/>
            </a:pP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</a:rPr>
              <a:t>Extra patrols at late night drinking hotspots, Railway stations and Bus terminals to ensure law order prevails.</a:t>
            </a:r>
          </a:p>
          <a:p>
            <a:pPr marL="0" indent="0">
              <a:buNone/>
            </a:pP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</a:rPr>
              <a:t>New Garda Traffic Centre behind </a:t>
            </a:r>
            <a:r>
              <a:rPr lang="en-IE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Heuston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</a:rPr>
              <a:t> Station – twice the camera capacity</a:t>
            </a:r>
          </a:p>
          <a:p>
            <a:pPr marL="0" indent="0">
              <a:buNone/>
            </a:pP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</a:rPr>
              <a:t>Garda Numbers are limited – “the best service possible will be delivered with the resources at their disposal”.</a:t>
            </a:r>
            <a:endParaRPr lang="en-I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E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510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1E1B4-ACC1-A9D9-E3C5-FFD483C26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80" y="258465"/>
            <a:ext cx="4097020" cy="853439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</a:rPr>
              <a:t>Operation ‘Open City’</a:t>
            </a:r>
            <a:endParaRPr lang="en-IE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D6CAA-DA80-9F86-E578-B7ED849BE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943100"/>
            <a:ext cx="10858499" cy="42100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Other Stakeholder Actions </a:t>
            </a:r>
            <a:endParaRPr lang="en-IE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IE" sz="2000" b="1" dirty="0">
                <a:solidFill>
                  <a:schemeClr val="tx2"/>
                </a:solidFill>
              </a:rPr>
              <a:t>Additional night Bus Services being facilitated – Additional Cover Staff and Maintenance crews </a:t>
            </a:r>
          </a:p>
          <a:p>
            <a:pPr marL="0" indent="0">
              <a:buNone/>
            </a:pPr>
            <a:endParaRPr lang="en-IE" sz="1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IE" sz="2000" b="1" dirty="0">
                <a:solidFill>
                  <a:schemeClr val="tx2"/>
                </a:solidFill>
              </a:rPr>
              <a:t>Additional night Luas Services being facilitated – additional security measures being put in place</a:t>
            </a:r>
          </a:p>
          <a:p>
            <a:pPr marL="0" indent="0">
              <a:buNone/>
            </a:pPr>
            <a:endParaRPr lang="en-IE" sz="1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IE" sz="2000" b="1" dirty="0">
                <a:solidFill>
                  <a:schemeClr val="tx2"/>
                </a:solidFill>
              </a:rPr>
              <a:t>Additional night Irish Rail Services on key lines – additional security measures</a:t>
            </a:r>
          </a:p>
          <a:p>
            <a:pPr marL="0" indent="0">
              <a:buNone/>
            </a:pPr>
            <a:endParaRPr lang="en-IE" sz="1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IE" sz="2000" b="1" dirty="0">
                <a:solidFill>
                  <a:schemeClr val="tx2"/>
                </a:solidFill>
              </a:rPr>
              <a:t>Inner City Managers – Weekday Footfall is down 20% from pre-Covid levels. Saturday footfall up 25% - needs additional management</a:t>
            </a:r>
          </a:p>
          <a:p>
            <a:pPr marL="0" indent="0">
              <a:buNone/>
            </a:pPr>
            <a:endParaRPr lang="en-IE" sz="10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IE" sz="2000" b="1" dirty="0">
                <a:solidFill>
                  <a:schemeClr val="tx2"/>
                </a:solidFill>
              </a:rPr>
              <a:t>Garda Press Office and Transport Stakeholders – “promote the message of travel at non peak times “</a:t>
            </a:r>
          </a:p>
          <a:p>
            <a:endParaRPr lang="en-IE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0855376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399</Words>
  <Application>Microsoft Office PowerPoint</Application>
  <PresentationFormat>Widescreen</PresentationFormat>
  <Paragraphs>53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Constantia</vt:lpstr>
      <vt:lpstr>Wingdings 2</vt:lpstr>
      <vt:lpstr>Office Theme</vt:lpstr>
      <vt:lpstr>Flow</vt:lpstr>
      <vt:lpstr>PowerPoint Presentation</vt:lpstr>
      <vt:lpstr>Operation ‘Open City’</vt:lpstr>
      <vt:lpstr>An Garda Síochána Open City 2022, 1st – 24th December</vt:lpstr>
      <vt:lpstr>Operation ‘Open City’</vt:lpstr>
      <vt:lpstr>Operation ‘Open City’</vt:lpstr>
      <vt:lpstr>Operation ‘Open City’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LUPT SPC 24 November 2022</dc:title>
  <dc:creator>John Hegarty</dc:creator>
  <cp:lastModifiedBy>John Hegarty</cp:lastModifiedBy>
  <cp:revision>3</cp:revision>
  <dcterms:created xsi:type="dcterms:W3CDTF">2022-11-23T11:28:03Z</dcterms:created>
  <dcterms:modified xsi:type="dcterms:W3CDTF">2022-11-24T13:16:19Z</dcterms:modified>
</cp:coreProperties>
</file>