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62" r:id="rId5"/>
    <p:sldId id="263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6" r:id="rId16"/>
    <p:sldId id="275" r:id="rId17"/>
    <p:sldId id="277" r:id="rId18"/>
    <p:sldId id="278" r:id="rId19"/>
    <p:sldId id="279" r:id="rId20"/>
    <p:sldId id="280" r:id="rId21"/>
    <p:sldId id="281" r:id="rId22"/>
    <p:sldId id="28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FCDEE-AA42-185C-1952-8D61DF412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6C3AC4-9A1E-9C25-F1C4-E08792602F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19348-CB0C-34FB-CAAD-2A2E50647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6EC5E-3665-4CDF-B62C-A484E7F5BD4B}" type="datetimeFigureOut">
              <a:rPr lang="en-IE" smtClean="0"/>
              <a:t>24/11/2022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E21CA-E886-54DA-A130-ADE6B32B5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05918-882D-93AE-5359-7BB5209D9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CA126-F2BA-4A40-B2C8-99093D67502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14019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7C568-5571-5EFE-2C98-ADF8A34A2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FEC3DC-24A9-0123-70C3-468E3C9049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C861F-8DD2-0685-4844-B34EC4781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6EC5E-3665-4CDF-B62C-A484E7F5BD4B}" type="datetimeFigureOut">
              <a:rPr lang="en-IE" smtClean="0"/>
              <a:t>24/11/2022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4380D-DB89-9ABD-D607-6CEA2A43A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BEF7D-61CC-421B-DB35-F0458CD3F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CA126-F2BA-4A40-B2C8-99093D67502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17815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657D3A-0FEB-5C12-F514-EE277B2E94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59E39B-DC65-065B-7AE1-52F7A81896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3E552A-0BD9-E8AE-D964-3D6B51601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6EC5E-3665-4CDF-B62C-A484E7F5BD4B}" type="datetimeFigureOut">
              <a:rPr lang="en-IE" smtClean="0"/>
              <a:t>24/11/2022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47B425-DA10-EA90-9084-48F99B83F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97EC5E-79A7-A4F1-3D95-F91915A7D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CA126-F2BA-4A40-B2C8-99093D67502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46971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39B15-7835-3B97-8ED2-0F16BF2D9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7E112-181E-3396-3EAE-B6E194844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88D76-188D-7A95-860C-C3F925433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6EC5E-3665-4CDF-B62C-A484E7F5BD4B}" type="datetimeFigureOut">
              <a:rPr lang="en-IE" smtClean="0"/>
              <a:t>24/11/2022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4607C-CBC5-7B82-7CD6-55A5FFB34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2D6E0-0746-3819-12F4-9CF5B951E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CA126-F2BA-4A40-B2C8-99093D67502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50100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CE39A-0C03-2FAD-9AA2-067C57B8F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6B7F1C-A157-4959-D7D9-5E8128F447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09649-16F8-6D37-C7FB-81FCA5CFD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6EC5E-3665-4CDF-B62C-A484E7F5BD4B}" type="datetimeFigureOut">
              <a:rPr lang="en-IE" smtClean="0"/>
              <a:t>24/11/2022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B7399-85CD-5C76-7B74-9F3B29272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42A0E-CB05-F330-7FB9-AD3C75B33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CA126-F2BA-4A40-B2C8-99093D67502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59574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580C-A8F9-59B9-E205-317F3F4AA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77180-D874-8A8B-AEA2-0F98DFD69B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EE755-61E3-186F-31DE-38CD89C13A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34094B-FFFD-B084-ED00-4DB535DC6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6EC5E-3665-4CDF-B62C-A484E7F5BD4B}" type="datetimeFigureOut">
              <a:rPr lang="en-IE" smtClean="0"/>
              <a:t>24/11/2022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4D0489-A1A5-E994-86AA-58DF0486B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AF8C3E-1F25-26DE-52F6-F9ED7FCCB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CA126-F2BA-4A40-B2C8-99093D67502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76029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74300-6CCB-EAAD-C974-548B75530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CE0D2E-5F78-3865-5FF7-E4FE6670FE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D124FE-0234-4C77-54A9-ABD93AC220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37C932-BC63-5546-AA64-12E6D8CA83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5B2970-2BEC-16DA-AD41-69E2EDAAC4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9FB25E-DA19-C643-67D0-37FF34E43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6EC5E-3665-4CDF-B62C-A484E7F5BD4B}" type="datetimeFigureOut">
              <a:rPr lang="en-IE" smtClean="0"/>
              <a:t>24/11/2022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04255E-EA4F-CB06-D29B-42A06A0FB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AA32B8-F9FB-F974-DB62-751490ABE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CA126-F2BA-4A40-B2C8-99093D67502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22389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10C94-D571-B377-04D8-95FB3F3A1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7A23F5-53C0-21CB-70C2-0D468E037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6EC5E-3665-4CDF-B62C-A484E7F5BD4B}" type="datetimeFigureOut">
              <a:rPr lang="en-IE" smtClean="0"/>
              <a:t>24/11/2022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28D9E5-5B0B-027F-99FB-C4B95F26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A36BFF-ECC2-25BB-FAED-F8D9497B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CA126-F2BA-4A40-B2C8-99093D67502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84432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F69799-658E-9DEB-3C4B-1DB477521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6EC5E-3665-4CDF-B62C-A484E7F5BD4B}" type="datetimeFigureOut">
              <a:rPr lang="en-IE" smtClean="0"/>
              <a:t>24/11/2022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EFE307-7266-EB76-96F3-DE94E1BD1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0577C-C961-687B-5126-272941354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CA126-F2BA-4A40-B2C8-99093D67502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99708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E1632-CB07-B49B-941A-51E7EAA2D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6C6F9-8C3F-B2B8-C937-56A9D0A61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E061E8-E4E9-2622-2876-8EDE71FEC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C55A17-6794-7F22-5E3C-397A97F44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6EC5E-3665-4CDF-B62C-A484E7F5BD4B}" type="datetimeFigureOut">
              <a:rPr lang="en-IE" smtClean="0"/>
              <a:t>24/11/2022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52D0D-8DE6-7DCF-1674-3DFCB318F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F6E99F-5EDC-1AEE-94FC-220221B7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CA126-F2BA-4A40-B2C8-99093D67502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78718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553C8-88F4-8145-11B7-7EB52688E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31C502-5579-D36D-3555-BE7031D188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F7A43-56D4-6535-AA8E-A44949B78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A78DA-310A-3EDB-7DF7-86AD91C13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6EC5E-3665-4CDF-B62C-A484E7F5BD4B}" type="datetimeFigureOut">
              <a:rPr lang="en-IE" smtClean="0"/>
              <a:t>24/11/2022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957A01-D80B-1649-D2CE-0B39330EC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BCEAA5-C0D3-3F8A-450B-AD1DB16E0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CA126-F2BA-4A40-B2C8-99093D67502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82067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13CC11-A777-6CE8-CCD4-21250AE54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197A86-D6B8-D541-840D-44C656FA6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ACDF9-D554-3283-99FF-7BAFDD20CF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6EC5E-3665-4CDF-B62C-A484E7F5BD4B}" type="datetimeFigureOut">
              <a:rPr lang="en-IE" smtClean="0"/>
              <a:t>24/11/2022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DC0DF2-3FF9-CA2A-CCB8-C829EB210C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E3938-E8C5-0D94-D476-AEE8BCE854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CA126-F2BA-4A40-B2C8-99093D67502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95793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ucanscheme.ie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42A886-5042-F7EE-3F35-5B7ED7A5A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5729" y="1764407"/>
            <a:ext cx="5760846" cy="928441"/>
          </a:xfrm>
        </p:spPr>
        <p:txBody>
          <a:bodyPr>
            <a:normAutofit fontScale="90000"/>
          </a:bodyPr>
          <a:lstStyle/>
          <a:p>
            <a:r>
              <a:rPr lang="en-GB" sz="4000" dirty="0">
                <a:solidFill>
                  <a:schemeClr val="tx2"/>
                </a:solidFill>
              </a:rPr>
              <a:t>LUPT SPC 24 November 2022</a:t>
            </a:r>
            <a:endParaRPr lang="en-IE" sz="4000" dirty="0">
              <a:solidFill>
                <a:schemeClr val="tx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8AB3D8-ABA5-6098-F211-B3BBDE5F51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82240" y="3078480"/>
            <a:ext cx="7861543" cy="1768751"/>
          </a:xfrm>
        </p:spPr>
        <p:txBody>
          <a:bodyPr>
            <a:normAutofit lnSpcReduction="10000"/>
          </a:bodyPr>
          <a:lstStyle/>
          <a:p>
            <a:r>
              <a:rPr lang="en-GB" sz="3600" dirty="0">
                <a:solidFill>
                  <a:schemeClr val="tx2"/>
                </a:solidFill>
              </a:rPr>
              <a:t>Planning Application Lodged with ABP</a:t>
            </a:r>
          </a:p>
          <a:p>
            <a:endParaRPr lang="en-GB" sz="3600" dirty="0">
              <a:solidFill>
                <a:schemeClr val="tx2"/>
              </a:solidFill>
            </a:endParaRPr>
          </a:p>
          <a:p>
            <a:r>
              <a:rPr lang="en-GB" sz="3600" dirty="0">
                <a:solidFill>
                  <a:schemeClr val="tx2"/>
                </a:solidFill>
              </a:rPr>
              <a:t>“Lucan to City Centre Core Bus Corridor”</a:t>
            </a:r>
            <a:endParaRPr lang="en-IE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072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5A1E1B4-ACC1-A9D9-E3C5-FFD483C26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86081"/>
            <a:ext cx="7354570" cy="853439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chemeClr val="tx2"/>
                </a:solidFill>
              </a:rPr>
              <a:t>Lucan to City Centre Core Bus Corridor Planning Application</a:t>
            </a:r>
            <a:endParaRPr lang="en-IE" sz="2400" b="1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59856C56-A87E-B87E-AC3B-C5DC7C6B09F5}"/>
              </a:ext>
            </a:extLst>
          </p:cNvPr>
          <p:cNvSpPr txBox="1">
            <a:spLocks/>
          </p:cNvSpPr>
          <p:nvPr/>
        </p:nvSpPr>
        <p:spPr>
          <a:xfrm>
            <a:off x="427900" y="580840"/>
            <a:ext cx="2871027" cy="15489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chemeClr val="tx2"/>
                </a:solidFill>
              </a:rPr>
              <a:t>SHEET 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0FF0F8-2A43-32B8-8764-7913C9961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142" y="1172381"/>
            <a:ext cx="8405568" cy="542372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0108C93-ADC7-4662-1030-904AB2F52185}"/>
              </a:ext>
            </a:extLst>
          </p:cNvPr>
          <p:cNvSpPr txBox="1">
            <a:spLocks/>
          </p:cNvSpPr>
          <p:nvPr/>
        </p:nvSpPr>
        <p:spPr>
          <a:xfrm>
            <a:off x="418920" y="1325462"/>
            <a:ext cx="2871027" cy="17403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chemeClr val="tx2"/>
                </a:solidFill>
              </a:rPr>
              <a:t>Junction of</a:t>
            </a:r>
          </a:p>
          <a:p>
            <a:r>
              <a:rPr lang="en-GB" sz="2400" b="1" dirty="0">
                <a:solidFill>
                  <a:schemeClr val="tx2"/>
                </a:solidFill>
              </a:rPr>
              <a:t>N4 at Junction 2</a:t>
            </a:r>
          </a:p>
        </p:txBody>
      </p:sp>
    </p:spTree>
    <p:extLst>
      <p:ext uri="{BB962C8B-B14F-4D97-AF65-F5344CB8AC3E}">
        <p14:creationId xmlns:p14="http://schemas.microsoft.com/office/powerpoint/2010/main" val="422586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5A1E1B4-ACC1-A9D9-E3C5-FFD483C26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86081"/>
            <a:ext cx="7354570" cy="853439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chemeClr val="tx2"/>
                </a:solidFill>
              </a:rPr>
              <a:t>Lucan to City Centre Core Bus Corridor Planning Application</a:t>
            </a:r>
            <a:endParaRPr lang="en-IE" sz="2400" b="1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59856C56-A87E-B87E-AC3B-C5DC7C6B09F5}"/>
              </a:ext>
            </a:extLst>
          </p:cNvPr>
          <p:cNvSpPr txBox="1">
            <a:spLocks/>
          </p:cNvSpPr>
          <p:nvPr/>
        </p:nvSpPr>
        <p:spPr>
          <a:xfrm>
            <a:off x="427900" y="580840"/>
            <a:ext cx="2871027" cy="15489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chemeClr val="tx2"/>
                </a:solidFill>
              </a:rPr>
              <a:t>SHEET 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250F13-9B9C-8AA8-9E08-793A4ABEE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293" y="1167189"/>
            <a:ext cx="8380446" cy="542372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7ABF7D6-C470-8FBB-FB79-749E44ECC03E}"/>
              </a:ext>
            </a:extLst>
          </p:cNvPr>
          <p:cNvSpPr txBox="1">
            <a:spLocks/>
          </p:cNvSpPr>
          <p:nvPr/>
        </p:nvSpPr>
        <p:spPr>
          <a:xfrm>
            <a:off x="436880" y="1454395"/>
            <a:ext cx="2871027" cy="17403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chemeClr val="tx2"/>
                </a:solidFill>
              </a:rPr>
              <a:t>Junction of</a:t>
            </a:r>
          </a:p>
          <a:p>
            <a:r>
              <a:rPr lang="en-GB" sz="2400" b="1" dirty="0">
                <a:solidFill>
                  <a:schemeClr val="tx2"/>
                </a:solidFill>
              </a:rPr>
              <a:t>N4 at Junction 2</a:t>
            </a:r>
          </a:p>
        </p:txBody>
      </p:sp>
    </p:spTree>
    <p:extLst>
      <p:ext uri="{BB962C8B-B14F-4D97-AF65-F5344CB8AC3E}">
        <p14:creationId xmlns:p14="http://schemas.microsoft.com/office/powerpoint/2010/main" val="766951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5A1E1B4-ACC1-A9D9-E3C5-FFD483C26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86081"/>
            <a:ext cx="7354570" cy="853439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chemeClr val="tx2"/>
                </a:solidFill>
              </a:rPr>
              <a:t>Lucan to City Centre Core Bus Corridor Planning Application</a:t>
            </a:r>
            <a:endParaRPr lang="en-IE" sz="2400" b="1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59856C56-A87E-B87E-AC3B-C5DC7C6B09F5}"/>
              </a:ext>
            </a:extLst>
          </p:cNvPr>
          <p:cNvSpPr txBox="1">
            <a:spLocks/>
          </p:cNvSpPr>
          <p:nvPr/>
        </p:nvSpPr>
        <p:spPr>
          <a:xfrm>
            <a:off x="427900" y="580840"/>
            <a:ext cx="2871027" cy="15489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chemeClr val="tx2"/>
                </a:solidFill>
              </a:rPr>
              <a:t>SHEET 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3C277A-5B17-9250-05DB-EF6697F8E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530" y="1161997"/>
            <a:ext cx="8346307" cy="537465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68A82BE-2D65-7279-D5BE-5058C10EFD72}"/>
              </a:ext>
            </a:extLst>
          </p:cNvPr>
          <p:cNvSpPr txBox="1">
            <a:spLocks/>
          </p:cNvSpPr>
          <p:nvPr/>
        </p:nvSpPr>
        <p:spPr>
          <a:xfrm>
            <a:off x="418920" y="1325462"/>
            <a:ext cx="2871027" cy="17403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chemeClr val="tx2"/>
                </a:solidFill>
              </a:rPr>
              <a:t>Junction of</a:t>
            </a:r>
          </a:p>
          <a:p>
            <a:r>
              <a:rPr lang="en-GB" sz="2400" b="1" dirty="0">
                <a:solidFill>
                  <a:schemeClr val="tx2"/>
                </a:solidFill>
              </a:rPr>
              <a:t>N4 at Junction 2 at </a:t>
            </a:r>
          </a:p>
          <a:p>
            <a:r>
              <a:rPr lang="en-GB" sz="2400" b="1" dirty="0">
                <a:solidFill>
                  <a:schemeClr val="tx2"/>
                </a:solidFill>
              </a:rPr>
              <a:t>Deadman’s INN</a:t>
            </a:r>
          </a:p>
        </p:txBody>
      </p:sp>
    </p:spTree>
    <p:extLst>
      <p:ext uri="{BB962C8B-B14F-4D97-AF65-F5344CB8AC3E}">
        <p14:creationId xmlns:p14="http://schemas.microsoft.com/office/powerpoint/2010/main" val="3750049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5A1E1B4-ACC1-A9D9-E3C5-FFD483C26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86081"/>
            <a:ext cx="7354570" cy="853439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chemeClr val="tx2"/>
                </a:solidFill>
              </a:rPr>
              <a:t>Lucan to City Centre Core Bus Corridor Planning Application</a:t>
            </a:r>
            <a:endParaRPr lang="en-IE" sz="2400" b="1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59856C56-A87E-B87E-AC3B-C5DC7C6B09F5}"/>
              </a:ext>
            </a:extLst>
          </p:cNvPr>
          <p:cNvSpPr txBox="1">
            <a:spLocks/>
          </p:cNvSpPr>
          <p:nvPr/>
        </p:nvSpPr>
        <p:spPr>
          <a:xfrm>
            <a:off x="427900" y="580840"/>
            <a:ext cx="2871027" cy="15489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chemeClr val="tx2"/>
                </a:solidFill>
              </a:rPr>
              <a:t>SHEET 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81E894-7063-BE48-F841-3F97D8A50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393" y="1111904"/>
            <a:ext cx="8609444" cy="558229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F7A1841-2F60-435F-65AC-D0C43F392579}"/>
              </a:ext>
            </a:extLst>
          </p:cNvPr>
          <p:cNvSpPr txBox="1">
            <a:spLocks/>
          </p:cNvSpPr>
          <p:nvPr/>
        </p:nvSpPr>
        <p:spPr>
          <a:xfrm>
            <a:off x="418920" y="1325462"/>
            <a:ext cx="2871027" cy="17403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chemeClr val="tx2"/>
                </a:solidFill>
              </a:rPr>
              <a:t>Section of N4 </a:t>
            </a:r>
          </a:p>
          <a:p>
            <a:r>
              <a:rPr lang="en-GB" sz="2400" b="1" dirty="0">
                <a:solidFill>
                  <a:schemeClr val="tx2"/>
                </a:solidFill>
              </a:rPr>
              <a:t>West of M50</a:t>
            </a:r>
          </a:p>
        </p:txBody>
      </p:sp>
    </p:spTree>
    <p:extLst>
      <p:ext uri="{BB962C8B-B14F-4D97-AF65-F5344CB8AC3E}">
        <p14:creationId xmlns:p14="http://schemas.microsoft.com/office/powerpoint/2010/main" val="2709718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5A1E1B4-ACC1-A9D9-E3C5-FFD483C26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86081"/>
            <a:ext cx="7354570" cy="853439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chemeClr val="tx2"/>
                </a:solidFill>
              </a:rPr>
              <a:t>Lucan to City Centre Core Bus Corridor Planning Application</a:t>
            </a:r>
            <a:endParaRPr lang="en-IE" sz="2400" b="1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59856C56-A87E-B87E-AC3B-C5DC7C6B09F5}"/>
              </a:ext>
            </a:extLst>
          </p:cNvPr>
          <p:cNvSpPr txBox="1">
            <a:spLocks/>
          </p:cNvSpPr>
          <p:nvPr/>
        </p:nvSpPr>
        <p:spPr>
          <a:xfrm>
            <a:off x="427900" y="580840"/>
            <a:ext cx="2871027" cy="15489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chemeClr val="tx2"/>
                </a:solidFill>
              </a:rPr>
              <a:t>SHEET 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F9F7FF-9B66-54FD-FBFC-49560B555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927" y="1043999"/>
            <a:ext cx="8644363" cy="558229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F7E8B90-E163-1023-DF6E-680CDB0304B8}"/>
              </a:ext>
            </a:extLst>
          </p:cNvPr>
          <p:cNvSpPr txBox="1">
            <a:spLocks/>
          </p:cNvSpPr>
          <p:nvPr/>
        </p:nvSpPr>
        <p:spPr>
          <a:xfrm>
            <a:off x="418920" y="1325462"/>
            <a:ext cx="2871027" cy="17403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chemeClr val="tx2"/>
                </a:solidFill>
              </a:rPr>
              <a:t>Junction of</a:t>
            </a:r>
          </a:p>
          <a:p>
            <a:r>
              <a:rPr lang="en-GB" sz="2400" b="1" dirty="0">
                <a:solidFill>
                  <a:schemeClr val="tx2"/>
                </a:solidFill>
              </a:rPr>
              <a:t>N4 and M50</a:t>
            </a:r>
          </a:p>
          <a:p>
            <a:r>
              <a:rPr lang="en-GB" sz="2400" b="1" dirty="0">
                <a:solidFill>
                  <a:schemeClr val="tx2"/>
                </a:solidFill>
              </a:rPr>
              <a:t>(Western)</a:t>
            </a:r>
          </a:p>
        </p:txBody>
      </p:sp>
    </p:spTree>
    <p:extLst>
      <p:ext uri="{BB962C8B-B14F-4D97-AF65-F5344CB8AC3E}">
        <p14:creationId xmlns:p14="http://schemas.microsoft.com/office/powerpoint/2010/main" val="3966020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5A1E1B4-ACC1-A9D9-E3C5-FFD483C26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86081"/>
            <a:ext cx="7354570" cy="853439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chemeClr val="tx2"/>
                </a:solidFill>
              </a:rPr>
              <a:t>Lucan to City Centre Core Bus Corridor Planning Application</a:t>
            </a:r>
            <a:endParaRPr lang="en-IE" sz="2400" b="1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59856C56-A87E-B87E-AC3B-C5DC7C6B09F5}"/>
              </a:ext>
            </a:extLst>
          </p:cNvPr>
          <p:cNvSpPr txBox="1">
            <a:spLocks/>
          </p:cNvSpPr>
          <p:nvPr/>
        </p:nvSpPr>
        <p:spPr>
          <a:xfrm>
            <a:off x="427900" y="580840"/>
            <a:ext cx="2871027" cy="15489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chemeClr val="tx2"/>
                </a:solidFill>
              </a:rPr>
              <a:t>SHEET 10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AF509E-D5B5-885D-C76C-72C04E32B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0765" y="1111904"/>
            <a:ext cx="8410746" cy="541929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9E2CDBA-71FB-57C3-3002-0C4FEF1BE903}"/>
              </a:ext>
            </a:extLst>
          </p:cNvPr>
          <p:cNvSpPr txBox="1">
            <a:spLocks/>
          </p:cNvSpPr>
          <p:nvPr/>
        </p:nvSpPr>
        <p:spPr>
          <a:xfrm>
            <a:off x="418920" y="1325462"/>
            <a:ext cx="2871027" cy="17403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chemeClr val="tx2"/>
                </a:solidFill>
              </a:rPr>
              <a:t>Junction of</a:t>
            </a:r>
          </a:p>
          <a:p>
            <a:r>
              <a:rPr lang="en-GB" sz="2400" b="1" dirty="0">
                <a:solidFill>
                  <a:schemeClr val="tx2"/>
                </a:solidFill>
              </a:rPr>
              <a:t>Palmerstown By Pass and M50</a:t>
            </a:r>
          </a:p>
          <a:p>
            <a:r>
              <a:rPr lang="en-GB" sz="2400" b="1" dirty="0">
                <a:solidFill>
                  <a:schemeClr val="tx2"/>
                </a:solidFill>
              </a:rPr>
              <a:t>(Eastern)</a:t>
            </a:r>
          </a:p>
        </p:txBody>
      </p:sp>
    </p:spTree>
    <p:extLst>
      <p:ext uri="{BB962C8B-B14F-4D97-AF65-F5344CB8AC3E}">
        <p14:creationId xmlns:p14="http://schemas.microsoft.com/office/powerpoint/2010/main" val="485924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5A1E1B4-ACC1-A9D9-E3C5-FFD483C26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86081"/>
            <a:ext cx="7354570" cy="853439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chemeClr val="tx2"/>
                </a:solidFill>
              </a:rPr>
              <a:t>Lucan to City Centre Core Bus Corridor Planning Application</a:t>
            </a:r>
            <a:endParaRPr lang="en-IE" sz="2400" b="1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59856C56-A87E-B87E-AC3B-C5DC7C6B09F5}"/>
              </a:ext>
            </a:extLst>
          </p:cNvPr>
          <p:cNvSpPr txBox="1">
            <a:spLocks/>
          </p:cNvSpPr>
          <p:nvPr/>
        </p:nvSpPr>
        <p:spPr>
          <a:xfrm>
            <a:off x="427900" y="580840"/>
            <a:ext cx="2871027" cy="15489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chemeClr val="tx2"/>
                </a:solidFill>
              </a:rPr>
              <a:t>SHEET 11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6F5E2DA-E260-38FC-E838-29F75D210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1294" y="1105430"/>
            <a:ext cx="8444402" cy="547528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4F89C140-4E2F-4140-8EA1-32B16A5B96CD}"/>
              </a:ext>
            </a:extLst>
          </p:cNvPr>
          <p:cNvSpPr txBox="1">
            <a:spLocks/>
          </p:cNvSpPr>
          <p:nvPr/>
        </p:nvSpPr>
        <p:spPr>
          <a:xfrm>
            <a:off x="418920" y="1506053"/>
            <a:ext cx="2871027" cy="17403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chemeClr val="tx2"/>
                </a:solidFill>
              </a:rPr>
              <a:t>Section of Old Lucan Rd, Palmerstown </a:t>
            </a:r>
          </a:p>
          <a:p>
            <a:r>
              <a:rPr lang="en-GB" sz="2400" b="1" dirty="0">
                <a:solidFill>
                  <a:schemeClr val="tx2"/>
                </a:solidFill>
              </a:rPr>
              <a:t>(East of M50)</a:t>
            </a:r>
          </a:p>
        </p:txBody>
      </p:sp>
    </p:spTree>
    <p:extLst>
      <p:ext uri="{BB962C8B-B14F-4D97-AF65-F5344CB8AC3E}">
        <p14:creationId xmlns:p14="http://schemas.microsoft.com/office/powerpoint/2010/main" val="2711438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5A1E1B4-ACC1-A9D9-E3C5-FFD483C26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86081"/>
            <a:ext cx="7354570" cy="853439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chemeClr val="tx2"/>
                </a:solidFill>
              </a:rPr>
              <a:t>Lucan to City Centre Core Bus Corridor Planning Application</a:t>
            </a:r>
            <a:endParaRPr lang="en-IE" sz="2400" b="1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59856C56-A87E-B87E-AC3B-C5DC7C6B09F5}"/>
              </a:ext>
            </a:extLst>
          </p:cNvPr>
          <p:cNvSpPr txBox="1">
            <a:spLocks/>
          </p:cNvSpPr>
          <p:nvPr/>
        </p:nvSpPr>
        <p:spPr>
          <a:xfrm>
            <a:off x="427900" y="580840"/>
            <a:ext cx="2871027" cy="15489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chemeClr val="tx2"/>
                </a:solidFill>
              </a:rPr>
              <a:t>SHEET 12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315B6A-028C-7018-67F5-FCCD9031D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5954" y="1132173"/>
            <a:ext cx="8434099" cy="544175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1AB538D-6CCF-9F5D-3133-8C66C0DBAC2F}"/>
              </a:ext>
            </a:extLst>
          </p:cNvPr>
          <p:cNvSpPr txBox="1">
            <a:spLocks/>
          </p:cNvSpPr>
          <p:nvPr/>
        </p:nvSpPr>
        <p:spPr>
          <a:xfrm>
            <a:off x="427899" y="1454395"/>
            <a:ext cx="2871027" cy="17403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chemeClr val="tx2"/>
                </a:solidFill>
              </a:rPr>
              <a:t>Section of Palmerstown Bypass</a:t>
            </a:r>
          </a:p>
          <a:p>
            <a:r>
              <a:rPr lang="en-GB" sz="2400" b="1" dirty="0">
                <a:solidFill>
                  <a:schemeClr val="tx2"/>
                </a:solidFill>
              </a:rPr>
              <a:t>and</a:t>
            </a:r>
          </a:p>
          <a:p>
            <a:r>
              <a:rPr lang="en-GB" sz="2400" b="1" dirty="0">
                <a:solidFill>
                  <a:schemeClr val="tx2"/>
                </a:solidFill>
              </a:rPr>
              <a:t>Old Lucan Rd</a:t>
            </a:r>
          </a:p>
        </p:txBody>
      </p:sp>
    </p:spTree>
    <p:extLst>
      <p:ext uri="{BB962C8B-B14F-4D97-AF65-F5344CB8AC3E}">
        <p14:creationId xmlns:p14="http://schemas.microsoft.com/office/powerpoint/2010/main" val="42421774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5A1E1B4-ACC1-A9D9-E3C5-FFD483C26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86081"/>
            <a:ext cx="7354570" cy="853439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chemeClr val="tx2"/>
                </a:solidFill>
              </a:rPr>
              <a:t>Lucan to City Centre Core Bus Corridor Planning Application</a:t>
            </a:r>
            <a:endParaRPr lang="en-IE" sz="2400" b="1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59856C56-A87E-B87E-AC3B-C5DC7C6B09F5}"/>
              </a:ext>
            </a:extLst>
          </p:cNvPr>
          <p:cNvSpPr txBox="1">
            <a:spLocks/>
          </p:cNvSpPr>
          <p:nvPr/>
        </p:nvSpPr>
        <p:spPr>
          <a:xfrm>
            <a:off x="427900" y="580840"/>
            <a:ext cx="2871027" cy="15489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chemeClr val="tx2"/>
                </a:solidFill>
              </a:rPr>
              <a:t>SHEET 13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47D55E-08EE-CFFF-C0F7-887E1D3FB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636" y="1150880"/>
            <a:ext cx="8446375" cy="547541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961318D-2999-54E2-A4BB-4EE1F3F20EA1}"/>
              </a:ext>
            </a:extLst>
          </p:cNvPr>
          <p:cNvSpPr txBox="1">
            <a:spLocks/>
          </p:cNvSpPr>
          <p:nvPr/>
        </p:nvSpPr>
        <p:spPr>
          <a:xfrm>
            <a:off x="418920" y="1448482"/>
            <a:ext cx="2880007" cy="2697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chemeClr val="tx2"/>
                </a:solidFill>
              </a:rPr>
              <a:t>Section of Old Lucan Rd </a:t>
            </a:r>
          </a:p>
          <a:p>
            <a:endParaRPr lang="en-GB" sz="2400" b="1" dirty="0">
              <a:solidFill>
                <a:schemeClr val="tx2"/>
              </a:solidFill>
            </a:endParaRPr>
          </a:p>
          <a:p>
            <a:r>
              <a:rPr lang="en-GB" sz="2400" b="1" dirty="0">
                <a:solidFill>
                  <a:schemeClr val="tx2"/>
                </a:solidFill>
              </a:rPr>
              <a:t>and</a:t>
            </a:r>
          </a:p>
          <a:p>
            <a:endParaRPr lang="en-GB" sz="2400" b="1" dirty="0">
              <a:solidFill>
                <a:schemeClr val="tx2"/>
              </a:solidFill>
            </a:endParaRPr>
          </a:p>
          <a:p>
            <a:r>
              <a:rPr lang="en-GB" sz="2400" b="1" dirty="0">
                <a:solidFill>
                  <a:schemeClr val="tx2"/>
                </a:solidFill>
              </a:rPr>
              <a:t>Junction of Palmerstown Bypass to </a:t>
            </a:r>
            <a:r>
              <a:rPr lang="en-GB" sz="2400" b="1" dirty="0" err="1">
                <a:solidFill>
                  <a:schemeClr val="tx2"/>
                </a:solidFill>
              </a:rPr>
              <a:t>Kennelsfort</a:t>
            </a:r>
            <a:r>
              <a:rPr lang="en-GB" sz="2400" b="1" dirty="0">
                <a:solidFill>
                  <a:schemeClr val="tx2"/>
                </a:solidFill>
              </a:rPr>
              <a:t> Rd Lower</a:t>
            </a:r>
          </a:p>
        </p:txBody>
      </p:sp>
    </p:spTree>
    <p:extLst>
      <p:ext uri="{BB962C8B-B14F-4D97-AF65-F5344CB8AC3E}">
        <p14:creationId xmlns:p14="http://schemas.microsoft.com/office/powerpoint/2010/main" val="1983191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5A1E1B4-ACC1-A9D9-E3C5-FFD483C26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86081"/>
            <a:ext cx="7354570" cy="853439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chemeClr val="tx2"/>
                </a:solidFill>
              </a:rPr>
              <a:t>Lucan to City Centre Core Bus Corridor Planning Application</a:t>
            </a:r>
            <a:endParaRPr lang="en-IE" sz="2400" b="1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59856C56-A87E-B87E-AC3B-C5DC7C6B09F5}"/>
              </a:ext>
            </a:extLst>
          </p:cNvPr>
          <p:cNvSpPr txBox="1">
            <a:spLocks/>
          </p:cNvSpPr>
          <p:nvPr/>
        </p:nvSpPr>
        <p:spPr>
          <a:xfrm>
            <a:off x="427900" y="580840"/>
            <a:ext cx="2871027" cy="15489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chemeClr val="tx2"/>
                </a:solidFill>
              </a:rPr>
              <a:t>SHEET 14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E1D2C8-05FD-B56E-9316-359C7839E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933" y="1132173"/>
            <a:ext cx="8461443" cy="5475412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3565E509-5918-30B6-8677-9D4F8F9F189E}"/>
              </a:ext>
            </a:extLst>
          </p:cNvPr>
          <p:cNvSpPr txBox="1">
            <a:spLocks/>
          </p:cNvSpPr>
          <p:nvPr/>
        </p:nvSpPr>
        <p:spPr>
          <a:xfrm>
            <a:off x="418920" y="1505442"/>
            <a:ext cx="2880007" cy="33350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chemeClr val="tx2"/>
                </a:solidFill>
              </a:rPr>
              <a:t>Junction of </a:t>
            </a:r>
            <a:r>
              <a:rPr lang="en-GB" sz="2400" b="1" dirty="0" err="1">
                <a:solidFill>
                  <a:schemeClr val="tx2"/>
                </a:solidFill>
              </a:rPr>
              <a:t>Kennelsfort</a:t>
            </a:r>
            <a:r>
              <a:rPr lang="en-GB" sz="2400" b="1" dirty="0">
                <a:solidFill>
                  <a:schemeClr val="tx2"/>
                </a:solidFill>
              </a:rPr>
              <a:t> Rd Lower to Old Lucan Rd</a:t>
            </a:r>
          </a:p>
          <a:p>
            <a:r>
              <a:rPr lang="en-GB" sz="2400" b="1" dirty="0">
                <a:solidFill>
                  <a:schemeClr val="tx2"/>
                </a:solidFill>
              </a:rPr>
              <a:t> </a:t>
            </a:r>
          </a:p>
          <a:p>
            <a:r>
              <a:rPr lang="en-GB" sz="2400" b="1" dirty="0">
                <a:solidFill>
                  <a:schemeClr val="tx2"/>
                </a:solidFill>
              </a:rPr>
              <a:t>and</a:t>
            </a:r>
          </a:p>
          <a:p>
            <a:endParaRPr lang="en-GB" sz="2400" b="1" dirty="0">
              <a:solidFill>
                <a:schemeClr val="tx2"/>
              </a:solidFill>
            </a:endParaRPr>
          </a:p>
          <a:p>
            <a:r>
              <a:rPr lang="en-GB" sz="2400" b="1" dirty="0">
                <a:solidFill>
                  <a:schemeClr val="tx2"/>
                </a:solidFill>
              </a:rPr>
              <a:t>Junction of Palmerstown Bypass to </a:t>
            </a:r>
            <a:r>
              <a:rPr lang="en-GB" sz="2400" b="1" dirty="0" err="1">
                <a:solidFill>
                  <a:schemeClr val="tx2"/>
                </a:solidFill>
              </a:rPr>
              <a:t>Kennelsfort</a:t>
            </a:r>
            <a:r>
              <a:rPr lang="en-GB" sz="2400" b="1" dirty="0">
                <a:solidFill>
                  <a:schemeClr val="tx2"/>
                </a:solidFill>
              </a:rPr>
              <a:t> Rd Lower</a:t>
            </a:r>
          </a:p>
        </p:txBody>
      </p:sp>
    </p:spTree>
    <p:extLst>
      <p:ext uri="{BB962C8B-B14F-4D97-AF65-F5344CB8AC3E}">
        <p14:creationId xmlns:p14="http://schemas.microsoft.com/office/powerpoint/2010/main" val="1433978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5A1E1B4-ACC1-A9D9-E3C5-FFD483C26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86081"/>
            <a:ext cx="7354570" cy="853439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chemeClr val="tx2"/>
                </a:solidFill>
              </a:rPr>
              <a:t>Lucan to City Centre Core Bus Corridor Planning Application</a:t>
            </a:r>
            <a:endParaRPr lang="en-IE" sz="24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D6CAA-DA80-9F86-E578-B7ED849BE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125" y="1943100"/>
            <a:ext cx="10858499" cy="421005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NTA has applied under Section 51(2) of the Roads Act 1993 to an Bord Pleanála for approval in relation to a road proposal consisting of the construction of the </a:t>
            </a:r>
            <a:r>
              <a:rPr lang="en-GB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Lucan to City Centre Core Bus Corridor Scheme.</a:t>
            </a:r>
            <a:endParaRPr lang="en-IE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IE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Submission are invited in writing to an Bord Pleanála (Strategic Infrastructure Division)</a:t>
            </a:r>
          </a:p>
          <a:p>
            <a:pPr marL="0" indent="0">
              <a:buNone/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64 Marlborough Street, Dublin1, D01 V902 between </a:t>
            </a:r>
            <a:r>
              <a:rPr lang="en-GB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Wednesday 2</a:t>
            </a:r>
            <a:r>
              <a:rPr lang="en-GB" sz="20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nd</a:t>
            </a:r>
            <a:r>
              <a:rPr lang="en-GB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November 2022 and Wednesday 11</a:t>
            </a:r>
            <a:r>
              <a:rPr lang="en-GB" sz="20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</a:t>
            </a:r>
            <a:r>
              <a:rPr lang="en-GB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January 2023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IE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IE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Further information on the particulars of th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</a:rPr>
              <a:t>e scheme 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can be obtained at </a:t>
            </a:r>
            <a:r>
              <a:rPr lang="en-GB" sz="2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www.lucanscheme.ie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endParaRPr lang="en-GB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SDCC will make an official submission on the scheme as part of this consultation process.</a:t>
            </a:r>
          </a:p>
          <a:p>
            <a:pPr marL="0" indent="0">
              <a:buNone/>
            </a:pP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GB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IE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I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IE" sz="2000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81273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5A1E1B4-ACC1-A9D9-E3C5-FFD483C26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86081"/>
            <a:ext cx="7354570" cy="853439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chemeClr val="tx2"/>
                </a:solidFill>
              </a:rPr>
              <a:t>Lucan to City Centre Core Bus Corridor Planning Application</a:t>
            </a:r>
            <a:endParaRPr lang="en-IE" sz="2400" b="1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59856C56-A87E-B87E-AC3B-C5DC7C6B09F5}"/>
              </a:ext>
            </a:extLst>
          </p:cNvPr>
          <p:cNvSpPr txBox="1">
            <a:spLocks/>
          </p:cNvSpPr>
          <p:nvPr/>
        </p:nvSpPr>
        <p:spPr>
          <a:xfrm>
            <a:off x="427900" y="580840"/>
            <a:ext cx="2871027" cy="15489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chemeClr val="tx2"/>
                </a:solidFill>
              </a:rPr>
              <a:t>SHEET 15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3CC4D7-1FE0-68B5-C9BC-B84B6A993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953" y="1111903"/>
            <a:ext cx="8506332" cy="547541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6EFEFC8-71BF-DB20-834E-8190C1E4A7AB}"/>
              </a:ext>
            </a:extLst>
          </p:cNvPr>
          <p:cNvSpPr txBox="1">
            <a:spLocks/>
          </p:cNvSpPr>
          <p:nvPr/>
        </p:nvSpPr>
        <p:spPr>
          <a:xfrm>
            <a:off x="436880" y="1660859"/>
            <a:ext cx="2871027" cy="2005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chemeClr val="tx2"/>
                </a:solidFill>
              </a:rPr>
              <a:t>Section of Palmerstown Bypass</a:t>
            </a:r>
          </a:p>
          <a:p>
            <a:r>
              <a:rPr lang="en-GB" sz="2400" b="1" dirty="0">
                <a:solidFill>
                  <a:schemeClr val="tx2"/>
                </a:solidFill>
              </a:rPr>
              <a:t>and</a:t>
            </a:r>
          </a:p>
          <a:p>
            <a:r>
              <a:rPr lang="en-GB" sz="2400" b="1" dirty="0">
                <a:solidFill>
                  <a:schemeClr val="tx2"/>
                </a:solidFill>
              </a:rPr>
              <a:t>Old Lucan Rd at Junction with The Oval</a:t>
            </a:r>
          </a:p>
        </p:txBody>
      </p:sp>
    </p:spTree>
    <p:extLst>
      <p:ext uri="{BB962C8B-B14F-4D97-AF65-F5344CB8AC3E}">
        <p14:creationId xmlns:p14="http://schemas.microsoft.com/office/powerpoint/2010/main" val="24361563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5A1E1B4-ACC1-A9D9-E3C5-FFD483C26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86081"/>
            <a:ext cx="7354570" cy="853439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chemeClr val="tx2"/>
                </a:solidFill>
              </a:rPr>
              <a:t>Lucan to City Centre Core Bus Corridor Planning Application</a:t>
            </a:r>
            <a:endParaRPr lang="en-IE" sz="2400" b="1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59856C56-A87E-B87E-AC3B-C5DC7C6B09F5}"/>
              </a:ext>
            </a:extLst>
          </p:cNvPr>
          <p:cNvSpPr txBox="1">
            <a:spLocks/>
          </p:cNvSpPr>
          <p:nvPr/>
        </p:nvSpPr>
        <p:spPr>
          <a:xfrm>
            <a:off x="427900" y="580840"/>
            <a:ext cx="2871027" cy="15489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chemeClr val="tx2"/>
                </a:solidFill>
              </a:rPr>
              <a:t>SHEET 16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03B197-9E85-340B-E1B5-875FE5454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720" y="1137747"/>
            <a:ext cx="8378798" cy="542372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AEEE0B9-3BD7-62EA-9173-4EBC8A57C6AE}"/>
              </a:ext>
            </a:extLst>
          </p:cNvPr>
          <p:cNvSpPr txBox="1">
            <a:spLocks/>
          </p:cNvSpPr>
          <p:nvPr/>
        </p:nvSpPr>
        <p:spPr>
          <a:xfrm>
            <a:off x="427899" y="1454395"/>
            <a:ext cx="2871027" cy="17403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chemeClr val="tx2"/>
                </a:solidFill>
              </a:rPr>
              <a:t>Section of Palmerstown Bypass</a:t>
            </a:r>
          </a:p>
        </p:txBody>
      </p:sp>
    </p:spTree>
    <p:extLst>
      <p:ext uri="{BB962C8B-B14F-4D97-AF65-F5344CB8AC3E}">
        <p14:creationId xmlns:p14="http://schemas.microsoft.com/office/powerpoint/2010/main" val="4093108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5A1E1B4-ACC1-A9D9-E3C5-FFD483C26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86081"/>
            <a:ext cx="7354570" cy="853439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chemeClr val="tx2"/>
                </a:solidFill>
              </a:rPr>
              <a:t>Lucan to City Centre Core Bus Corridor Planning Application</a:t>
            </a:r>
            <a:endParaRPr lang="en-IE" sz="2400" b="1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59856C56-A87E-B87E-AC3B-C5DC7C6B09F5}"/>
              </a:ext>
            </a:extLst>
          </p:cNvPr>
          <p:cNvSpPr txBox="1">
            <a:spLocks/>
          </p:cNvSpPr>
          <p:nvPr/>
        </p:nvSpPr>
        <p:spPr>
          <a:xfrm>
            <a:off x="427900" y="580840"/>
            <a:ext cx="2871027" cy="15489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chemeClr val="tx2"/>
                </a:solidFill>
              </a:rPr>
              <a:t>SHEET 17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0080D2-B261-EB94-2A6C-7CBB1C34C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720" y="1156250"/>
            <a:ext cx="8306380" cy="537507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B94F98B-B183-0ED0-ACEB-715144D5CAED}"/>
              </a:ext>
            </a:extLst>
          </p:cNvPr>
          <p:cNvSpPr txBox="1">
            <a:spLocks/>
          </p:cNvSpPr>
          <p:nvPr/>
        </p:nvSpPr>
        <p:spPr>
          <a:xfrm>
            <a:off x="446130" y="1556539"/>
            <a:ext cx="2871027" cy="17403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chemeClr val="tx2"/>
                </a:solidFill>
              </a:rPr>
              <a:t>Section of </a:t>
            </a:r>
            <a:r>
              <a:rPr lang="en-GB" sz="2400" b="1" dirty="0" err="1">
                <a:solidFill>
                  <a:schemeClr val="tx2"/>
                </a:solidFill>
              </a:rPr>
              <a:t>Chapelizod</a:t>
            </a:r>
            <a:r>
              <a:rPr lang="en-GB" sz="2400" b="1" dirty="0">
                <a:solidFill>
                  <a:schemeClr val="tx2"/>
                </a:solidFill>
              </a:rPr>
              <a:t> Bypass</a:t>
            </a:r>
          </a:p>
        </p:txBody>
      </p:sp>
    </p:spTree>
    <p:extLst>
      <p:ext uri="{BB962C8B-B14F-4D97-AF65-F5344CB8AC3E}">
        <p14:creationId xmlns:p14="http://schemas.microsoft.com/office/powerpoint/2010/main" val="1785672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5A1E1B4-ACC1-A9D9-E3C5-FFD483C26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86081"/>
            <a:ext cx="7354570" cy="853439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chemeClr val="tx2"/>
                </a:solidFill>
              </a:rPr>
              <a:t>Lucan to City Centre Core Bus Corridor Planning Application</a:t>
            </a:r>
            <a:endParaRPr lang="en-IE" sz="2400" b="1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050" name="Picture 1">
            <a:extLst>
              <a:ext uri="{FF2B5EF4-FFF2-40B4-BE49-F238E27FC236}">
                <a16:creationId xmlns:a16="http://schemas.microsoft.com/office/drawing/2014/main" id="{E0E02C7B-4C72-2E85-BF02-793F3E064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256" y="1111904"/>
            <a:ext cx="9642762" cy="558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5820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5A1E1B4-ACC1-A9D9-E3C5-FFD483C26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86081"/>
            <a:ext cx="7354570" cy="853439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chemeClr val="tx2"/>
                </a:solidFill>
              </a:rPr>
              <a:t>Lucan to City Centre Core Bus Corridor Planning Application</a:t>
            </a:r>
            <a:endParaRPr lang="en-IE" sz="2400" b="1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340B95AF-7CDC-1165-3F16-09104E4127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" t="4041" r="3489" b="3307"/>
          <a:stretch/>
        </p:blipFill>
        <p:spPr bwMode="auto">
          <a:xfrm>
            <a:off x="4596401" y="1022731"/>
            <a:ext cx="6975835" cy="583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09F8690-914E-09A9-1D0A-351B3B25D15E}"/>
              </a:ext>
            </a:extLst>
          </p:cNvPr>
          <p:cNvSpPr txBox="1">
            <a:spLocks/>
          </p:cNvSpPr>
          <p:nvPr/>
        </p:nvSpPr>
        <p:spPr>
          <a:xfrm>
            <a:off x="436880" y="1488582"/>
            <a:ext cx="7354570" cy="853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chemeClr val="tx2"/>
                </a:solidFill>
              </a:rPr>
              <a:t>6. Lucan to City Centre Route</a:t>
            </a:r>
            <a:endParaRPr lang="en-IE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586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5A1E1B4-ACC1-A9D9-E3C5-FFD483C26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86081"/>
            <a:ext cx="7354570" cy="853439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chemeClr val="tx2"/>
                </a:solidFill>
              </a:rPr>
              <a:t>Lucan to City Centre Core Bus Corridor Planning Application</a:t>
            </a:r>
            <a:endParaRPr lang="en-IE" sz="2400" b="1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EE3B9F0-6260-CECD-1589-231612C21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41" y="1449845"/>
            <a:ext cx="11457318" cy="5155791"/>
          </a:xfrm>
          <a:prstGeom prst="rect">
            <a:avLst/>
          </a:prstGeom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2699AD2-B839-AA5B-F8B1-0BE6A4E96AA3}"/>
              </a:ext>
            </a:extLst>
          </p:cNvPr>
          <p:cNvSpPr txBox="1">
            <a:spLocks/>
          </p:cNvSpPr>
          <p:nvPr/>
        </p:nvSpPr>
        <p:spPr>
          <a:xfrm>
            <a:off x="436880" y="833070"/>
            <a:ext cx="7354570" cy="853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chemeClr val="tx2"/>
                </a:solidFill>
              </a:rPr>
              <a:t>6. Lucan to City Centre Route</a:t>
            </a:r>
            <a:endParaRPr lang="en-IE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450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5A1E1B4-ACC1-A9D9-E3C5-FFD483C26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86081"/>
            <a:ext cx="7354570" cy="853439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chemeClr val="tx2"/>
                </a:solidFill>
              </a:rPr>
              <a:t>Lucan to City Centre Core Bus Corridor Planning Application</a:t>
            </a:r>
            <a:endParaRPr lang="en-IE" sz="2400" b="1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79EFAA2-5183-4857-6FBA-789C96B54E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2" t="766" r="1233" b="922"/>
          <a:stretch/>
        </p:blipFill>
        <p:spPr>
          <a:xfrm>
            <a:off x="3445164" y="1132173"/>
            <a:ext cx="8481524" cy="550413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9856C56-A87E-B87E-AC3B-C5DC7C6B09F5}"/>
              </a:ext>
            </a:extLst>
          </p:cNvPr>
          <p:cNvSpPr txBox="1">
            <a:spLocks/>
          </p:cNvSpPr>
          <p:nvPr/>
        </p:nvSpPr>
        <p:spPr>
          <a:xfrm>
            <a:off x="427900" y="580840"/>
            <a:ext cx="2871027" cy="1691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chemeClr val="tx2"/>
                </a:solidFill>
              </a:rPr>
              <a:t>SHEET 1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4149823-8AF3-159B-8218-3493F009A7D2}"/>
              </a:ext>
            </a:extLst>
          </p:cNvPr>
          <p:cNvSpPr txBox="1">
            <a:spLocks/>
          </p:cNvSpPr>
          <p:nvPr/>
        </p:nvSpPr>
        <p:spPr>
          <a:xfrm>
            <a:off x="480191" y="1580897"/>
            <a:ext cx="2871027" cy="1691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400" b="1" dirty="0">
              <a:solidFill>
                <a:schemeClr val="tx2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B95A09A-6C4D-F9A8-5E1B-3319B316BA8E}"/>
              </a:ext>
            </a:extLst>
          </p:cNvPr>
          <p:cNvSpPr txBox="1">
            <a:spLocks/>
          </p:cNvSpPr>
          <p:nvPr/>
        </p:nvSpPr>
        <p:spPr>
          <a:xfrm>
            <a:off x="418920" y="1325462"/>
            <a:ext cx="2871027" cy="17403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chemeClr val="tx2"/>
                </a:solidFill>
              </a:rPr>
              <a:t>Junction of </a:t>
            </a:r>
          </a:p>
          <a:p>
            <a:r>
              <a:rPr lang="en-GB" sz="2400" b="1" dirty="0" err="1">
                <a:solidFill>
                  <a:schemeClr val="tx2"/>
                </a:solidFill>
              </a:rPr>
              <a:t>Ballyowen</a:t>
            </a:r>
            <a:r>
              <a:rPr lang="en-GB" sz="2400" b="1" dirty="0">
                <a:solidFill>
                  <a:schemeClr val="tx2"/>
                </a:solidFill>
              </a:rPr>
              <a:t> Rd to </a:t>
            </a:r>
          </a:p>
          <a:p>
            <a:r>
              <a:rPr lang="en-GB" sz="2400" b="1" dirty="0">
                <a:solidFill>
                  <a:schemeClr val="tx2"/>
                </a:solidFill>
              </a:rPr>
              <a:t>Lucan Rd</a:t>
            </a:r>
          </a:p>
        </p:txBody>
      </p:sp>
    </p:spTree>
    <p:extLst>
      <p:ext uri="{BB962C8B-B14F-4D97-AF65-F5344CB8AC3E}">
        <p14:creationId xmlns:p14="http://schemas.microsoft.com/office/powerpoint/2010/main" val="4276793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5A1E1B4-ACC1-A9D9-E3C5-FFD483C26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86081"/>
            <a:ext cx="7354570" cy="853439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chemeClr val="tx2"/>
                </a:solidFill>
              </a:rPr>
              <a:t>Lucan to City Centre Core Bus Corridor Planning Application</a:t>
            </a:r>
            <a:endParaRPr lang="en-IE" sz="2400" b="1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59856C56-A87E-B87E-AC3B-C5DC7C6B09F5}"/>
              </a:ext>
            </a:extLst>
          </p:cNvPr>
          <p:cNvSpPr txBox="1">
            <a:spLocks/>
          </p:cNvSpPr>
          <p:nvPr/>
        </p:nvSpPr>
        <p:spPr>
          <a:xfrm>
            <a:off x="427900" y="528720"/>
            <a:ext cx="2871027" cy="15489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chemeClr val="tx2"/>
                </a:solidFill>
              </a:rPr>
              <a:t>SHEET 2</a:t>
            </a:r>
            <a:endParaRPr lang="en-IE" sz="2400" b="1" dirty="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3BE51E-0B34-FDED-B785-9D8D813E71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1573"/>
          <a:stretch/>
        </p:blipFill>
        <p:spPr>
          <a:xfrm>
            <a:off x="2968366" y="1021743"/>
            <a:ext cx="8786754" cy="560455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0B77CCF-A525-4E67-89D3-1B4E98A8367E}"/>
              </a:ext>
            </a:extLst>
          </p:cNvPr>
          <p:cNvSpPr txBox="1">
            <a:spLocks/>
          </p:cNvSpPr>
          <p:nvPr/>
        </p:nvSpPr>
        <p:spPr>
          <a:xfrm>
            <a:off x="418920" y="1325462"/>
            <a:ext cx="2871027" cy="17403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chemeClr val="tx2"/>
                </a:solidFill>
              </a:rPr>
              <a:t>Junction of </a:t>
            </a:r>
          </a:p>
          <a:p>
            <a:r>
              <a:rPr lang="en-GB" sz="2400" b="1" dirty="0">
                <a:solidFill>
                  <a:schemeClr val="tx2"/>
                </a:solidFill>
              </a:rPr>
              <a:t>Lucan Rd to N4</a:t>
            </a:r>
          </a:p>
        </p:txBody>
      </p:sp>
    </p:spTree>
    <p:extLst>
      <p:ext uri="{BB962C8B-B14F-4D97-AF65-F5344CB8AC3E}">
        <p14:creationId xmlns:p14="http://schemas.microsoft.com/office/powerpoint/2010/main" val="325689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5A1E1B4-ACC1-A9D9-E3C5-FFD483C26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86081"/>
            <a:ext cx="7354570" cy="853439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chemeClr val="tx2"/>
                </a:solidFill>
              </a:rPr>
              <a:t>Lucan to City Centre Core Bus Corridor Planning Application</a:t>
            </a:r>
            <a:endParaRPr lang="en-IE" sz="2400" b="1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59856C56-A87E-B87E-AC3B-C5DC7C6B09F5}"/>
              </a:ext>
            </a:extLst>
          </p:cNvPr>
          <p:cNvSpPr txBox="1">
            <a:spLocks/>
          </p:cNvSpPr>
          <p:nvPr/>
        </p:nvSpPr>
        <p:spPr>
          <a:xfrm>
            <a:off x="427900" y="528720"/>
            <a:ext cx="2871027" cy="15489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chemeClr val="tx2"/>
                </a:solidFill>
              </a:rPr>
              <a:t>SHEET 3</a:t>
            </a:r>
            <a:endParaRPr lang="en-IE" sz="2400" b="1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28B919-BCFA-0BDF-0D55-22CD938D8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927" y="1050441"/>
            <a:ext cx="8580580" cy="557585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1314F85-C91C-BA0E-401B-A9BC2D609F62}"/>
              </a:ext>
            </a:extLst>
          </p:cNvPr>
          <p:cNvSpPr txBox="1">
            <a:spLocks/>
          </p:cNvSpPr>
          <p:nvPr/>
        </p:nvSpPr>
        <p:spPr>
          <a:xfrm>
            <a:off x="418920" y="1325462"/>
            <a:ext cx="2871027" cy="17403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chemeClr val="tx2"/>
                </a:solidFill>
              </a:rPr>
              <a:t>Junction of </a:t>
            </a:r>
          </a:p>
          <a:p>
            <a:r>
              <a:rPr lang="en-GB" sz="2400" b="1" dirty="0" err="1">
                <a:solidFill>
                  <a:schemeClr val="tx2"/>
                </a:solidFill>
              </a:rPr>
              <a:t>Ballyowen</a:t>
            </a:r>
            <a:r>
              <a:rPr lang="en-GB" sz="2400" b="1" dirty="0">
                <a:solidFill>
                  <a:schemeClr val="tx2"/>
                </a:solidFill>
              </a:rPr>
              <a:t> Lane to </a:t>
            </a:r>
          </a:p>
          <a:p>
            <a:r>
              <a:rPr lang="en-GB" sz="2400" b="1" dirty="0">
                <a:solidFill>
                  <a:schemeClr val="tx2"/>
                </a:solidFill>
              </a:rPr>
              <a:t>N4</a:t>
            </a:r>
          </a:p>
        </p:txBody>
      </p:sp>
    </p:spTree>
    <p:extLst>
      <p:ext uri="{BB962C8B-B14F-4D97-AF65-F5344CB8AC3E}">
        <p14:creationId xmlns:p14="http://schemas.microsoft.com/office/powerpoint/2010/main" val="2771403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5A1E1B4-ACC1-A9D9-E3C5-FFD483C26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86081"/>
            <a:ext cx="7354570" cy="853439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chemeClr val="tx2"/>
                </a:solidFill>
              </a:rPr>
              <a:t>Lucan to City Centre Core Bus Corridor Planning Application</a:t>
            </a:r>
            <a:endParaRPr lang="en-IE" sz="2400" b="1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59856C56-A87E-B87E-AC3B-C5DC7C6B09F5}"/>
              </a:ext>
            </a:extLst>
          </p:cNvPr>
          <p:cNvSpPr txBox="1">
            <a:spLocks/>
          </p:cNvSpPr>
          <p:nvPr/>
        </p:nvSpPr>
        <p:spPr>
          <a:xfrm>
            <a:off x="427900" y="528720"/>
            <a:ext cx="2871027" cy="15489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chemeClr val="tx2"/>
                </a:solidFill>
              </a:rPr>
              <a:t>SHEET 4</a:t>
            </a:r>
            <a:endParaRPr lang="en-IE" sz="2400" b="1" dirty="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63413D-5DBA-4088-6412-3ECA8141B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430" y="1027470"/>
            <a:ext cx="8698944" cy="559882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F59AF70-6A55-8DBB-8501-EF526EF14301}"/>
              </a:ext>
            </a:extLst>
          </p:cNvPr>
          <p:cNvSpPr txBox="1">
            <a:spLocks/>
          </p:cNvSpPr>
          <p:nvPr/>
        </p:nvSpPr>
        <p:spPr>
          <a:xfrm>
            <a:off x="418920" y="1325462"/>
            <a:ext cx="2871027" cy="17403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chemeClr val="tx2"/>
                </a:solidFill>
              </a:rPr>
              <a:t>Section of N4 </a:t>
            </a:r>
          </a:p>
          <a:p>
            <a:r>
              <a:rPr lang="en-GB" sz="2400" b="1" dirty="0">
                <a:solidFill>
                  <a:schemeClr val="tx2"/>
                </a:solidFill>
              </a:rPr>
              <a:t>before J2</a:t>
            </a:r>
          </a:p>
        </p:txBody>
      </p:sp>
    </p:spTree>
    <p:extLst>
      <p:ext uri="{BB962C8B-B14F-4D97-AF65-F5344CB8AC3E}">
        <p14:creationId xmlns:p14="http://schemas.microsoft.com/office/powerpoint/2010/main" val="19883509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505</Words>
  <Application>Microsoft Office PowerPoint</Application>
  <PresentationFormat>Widescreen</PresentationFormat>
  <Paragraphs>100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LUPT SPC 24 November 2022</vt:lpstr>
      <vt:lpstr>Lucan to City Centre Core Bus Corridor Planning Application</vt:lpstr>
      <vt:lpstr>Lucan to City Centre Core Bus Corridor Planning Application</vt:lpstr>
      <vt:lpstr>Lucan to City Centre Core Bus Corridor Planning Application</vt:lpstr>
      <vt:lpstr>Lucan to City Centre Core Bus Corridor Planning Application</vt:lpstr>
      <vt:lpstr>Lucan to City Centre Core Bus Corridor Planning Application</vt:lpstr>
      <vt:lpstr>Lucan to City Centre Core Bus Corridor Planning Application</vt:lpstr>
      <vt:lpstr>Lucan to City Centre Core Bus Corridor Planning Application</vt:lpstr>
      <vt:lpstr>Lucan to City Centre Core Bus Corridor Planning Application</vt:lpstr>
      <vt:lpstr>Lucan to City Centre Core Bus Corridor Planning Application</vt:lpstr>
      <vt:lpstr>Lucan to City Centre Core Bus Corridor Planning Application</vt:lpstr>
      <vt:lpstr>Lucan to City Centre Core Bus Corridor Planning Application</vt:lpstr>
      <vt:lpstr>Lucan to City Centre Core Bus Corridor Planning Application</vt:lpstr>
      <vt:lpstr>Lucan to City Centre Core Bus Corridor Planning Application</vt:lpstr>
      <vt:lpstr>Lucan to City Centre Core Bus Corridor Planning Application</vt:lpstr>
      <vt:lpstr>Lucan to City Centre Core Bus Corridor Planning Application</vt:lpstr>
      <vt:lpstr>Lucan to City Centre Core Bus Corridor Planning Application</vt:lpstr>
      <vt:lpstr>Lucan to City Centre Core Bus Corridor Planning Application</vt:lpstr>
      <vt:lpstr>Lucan to City Centre Core Bus Corridor Planning Application</vt:lpstr>
      <vt:lpstr>Lucan to City Centre Core Bus Corridor Planning Application</vt:lpstr>
      <vt:lpstr>Lucan to City Centre Core Bus Corridor Planning Application</vt:lpstr>
      <vt:lpstr>Lucan to City Centre Core Bus Corridor Planning Application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LUPT SPC 24 November 2022</dc:title>
  <dc:creator>John Hegarty</dc:creator>
  <cp:lastModifiedBy>Patricia Brennan</cp:lastModifiedBy>
  <cp:revision>6</cp:revision>
  <dcterms:created xsi:type="dcterms:W3CDTF">2022-11-23T11:28:03Z</dcterms:created>
  <dcterms:modified xsi:type="dcterms:W3CDTF">2022-11-24T12:24:56Z</dcterms:modified>
</cp:coreProperties>
</file>