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7.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Lst>
  <p:notesMasterIdLst>
    <p:notesMasterId r:id="rId27"/>
  </p:notesMasterIdLst>
  <p:sldIdLst>
    <p:sldId id="306" r:id="rId5"/>
    <p:sldId id="307" r:id="rId6"/>
    <p:sldId id="308" r:id="rId7"/>
    <p:sldId id="322" r:id="rId8"/>
    <p:sldId id="294" r:id="rId9"/>
    <p:sldId id="295" r:id="rId10"/>
    <p:sldId id="317" r:id="rId11"/>
    <p:sldId id="324" r:id="rId12"/>
    <p:sldId id="310" r:id="rId13"/>
    <p:sldId id="327" r:id="rId14"/>
    <p:sldId id="320" r:id="rId15"/>
    <p:sldId id="313" r:id="rId16"/>
    <p:sldId id="314" r:id="rId17"/>
    <p:sldId id="321" r:id="rId18"/>
    <p:sldId id="328" r:id="rId19"/>
    <p:sldId id="325" r:id="rId20"/>
    <p:sldId id="318" r:id="rId21"/>
    <p:sldId id="323" r:id="rId22"/>
    <p:sldId id="319" r:id="rId23"/>
    <p:sldId id="315" r:id="rId24"/>
    <p:sldId id="326" r:id="rId25"/>
    <p:sldId id="3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F2739-AD21-4F77-BBE9-A25D5A36C32D}" v="1" dt="2022-11-22T15:35:37.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4967" autoAdjust="0"/>
  </p:normalViewPr>
  <p:slideViewPr>
    <p:cSldViewPr snapToGrid="0">
      <p:cViewPr varScale="1">
        <p:scale>
          <a:sx n="114" d="100"/>
          <a:sy n="114" d="100"/>
        </p:scale>
        <p:origin x="414" y="10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oin Burke" userId="4aafc82d-5189-4da3-bc5e-52a4f60cd126" providerId="ADAL" clId="{E46F2739-AD21-4F77-BBE9-A25D5A36C32D}"/>
    <pc:docChg chg="custSel delSld modSld sldOrd">
      <pc:chgData name="Eoin Burke" userId="4aafc82d-5189-4da3-bc5e-52a4f60cd126" providerId="ADAL" clId="{E46F2739-AD21-4F77-BBE9-A25D5A36C32D}" dt="2022-11-22T15:41:08.607" v="8"/>
      <pc:docMkLst>
        <pc:docMk/>
      </pc:docMkLst>
      <pc:sldChg chg="ord">
        <pc:chgData name="Eoin Burke" userId="4aafc82d-5189-4da3-bc5e-52a4f60cd126" providerId="ADAL" clId="{E46F2739-AD21-4F77-BBE9-A25D5A36C32D}" dt="2022-11-22T15:41:08.607" v="8"/>
        <pc:sldMkLst>
          <pc:docMk/>
          <pc:sldMk cId="277827655" sldId="295"/>
        </pc:sldMkLst>
      </pc:sldChg>
      <pc:sldChg chg="modSp mod">
        <pc:chgData name="Eoin Burke" userId="4aafc82d-5189-4da3-bc5e-52a4f60cd126" providerId="ADAL" clId="{E46F2739-AD21-4F77-BBE9-A25D5A36C32D}" dt="2022-11-22T15:29:50.696" v="4" actId="113"/>
        <pc:sldMkLst>
          <pc:docMk/>
          <pc:sldMk cId="1613598062" sldId="307"/>
        </pc:sldMkLst>
        <pc:spChg chg="mod">
          <ac:chgData name="Eoin Burke" userId="4aafc82d-5189-4da3-bc5e-52a4f60cd126" providerId="ADAL" clId="{E46F2739-AD21-4F77-BBE9-A25D5A36C32D}" dt="2022-11-22T15:29:50.696" v="4" actId="113"/>
          <ac:spMkLst>
            <pc:docMk/>
            <pc:sldMk cId="1613598062" sldId="307"/>
            <ac:spMk id="3" creationId="{1DDBBC93-70DF-4E4E-98E3-08124185AB18}"/>
          </ac:spMkLst>
        </pc:spChg>
      </pc:sldChg>
      <pc:sldChg chg="modSp mod">
        <pc:chgData name="Eoin Burke" userId="4aafc82d-5189-4da3-bc5e-52a4f60cd126" providerId="ADAL" clId="{E46F2739-AD21-4F77-BBE9-A25D5A36C32D}" dt="2022-11-22T15:29:39.274" v="2" actId="2711"/>
        <pc:sldMkLst>
          <pc:docMk/>
          <pc:sldMk cId="365334912" sldId="308"/>
        </pc:sldMkLst>
        <pc:spChg chg="mod">
          <ac:chgData name="Eoin Burke" userId="4aafc82d-5189-4da3-bc5e-52a4f60cd126" providerId="ADAL" clId="{E46F2739-AD21-4F77-BBE9-A25D5A36C32D}" dt="2022-11-22T15:29:39.274" v="2" actId="2711"/>
          <ac:spMkLst>
            <pc:docMk/>
            <pc:sldMk cId="365334912" sldId="308"/>
            <ac:spMk id="3" creationId="{0115FF41-AFA4-4D25-AB42-AB034F4B4FEC}"/>
          </ac:spMkLst>
        </pc:spChg>
      </pc:sldChg>
      <pc:sldChg chg="del">
        <pc:chgData name="Eoin Burke" userId="4aafc82d-5189-4da3-bc5e-52a4f60cd126" providerId="ADAL" clId="{E46F2739-AD21-4F77-BBE9-A25D5A36C32D}" dt="2022-11-22T15:29:05.630" v="0" actId="2696"/>
        <pc:sldMkLst>
          <pc:docMk/>
          <pc:sldMk cId="2227882511" sldId="309"/>
        </pc:sldMkLst>
      </pc:sldChg>
      <pc:sldChg chg="modSp mod">
        <pc:chgData name="Eoin Burke" userId="4aafc82d-5189-4da3-bc5e-52a4f60cd126" providerId="ADAL" clId="{E46F2739-AD21-4F77-BBE9-A25D5A36C32D}" dt="2022-11-22T15:29:25.777" v="1" actId="2711"/>
        <pc:sldMkLst>
          <pc:docMk/>
          <pc:sldMk cId="3208828949" sldId="322"/>
        </pc:sldMkLst>
        <pc:spChg chg="mod">
          <ac:chgData name="Eoin Burke" userId="4aafc82d-5189-4da3-bc5e-52a4f60cd126" providerId="ADAL" clId="{E46F2739-AD21-4F77-BBE9-A25D5A36C32D}" dt="2022-11-22T15:29:25.777" v="1" actId="2711"/>
          <ac:spMkLst>
            <pc:docMk/>
            <pc:sldMk cId="3208828949" sldId="322"/>
            <ac:spMk id="3" creationId="{C0B3B9CC-708E-D301-4582-9BF740587EAB}"/>
          </ac:spMkLst>
        </pc:spChg>
      </pc:sldChg>
      <pc:sldChg chg="modSp">
        <pc:chgData name="Eoin Burke" userId="4aafc82d-5189-4da3-bc5e-52a4f60cd126" providerId="ADAL" clId="{E46F2739-AD21-4F77-BBE9-A25D5A36C32D}" dt="2022-11-22T15:35:37.794" v="5" actId="113"/>
        <pc:sldMkLst>
          <pc:docMk/>
          <pc:sldMk cId="3865468960" sldId="326"/>
        </pc:sldMkLst>
        <pc:graphicFrameChg chg="mod">
          <ac:chgData name="Eoin Burke" userId="4aafc82d-5189-4da3-bc5e-52a4f60cd126" providerId="ADAL" clId="{E46F2739-AD21-4F77-BBE9-A25D5A36C32D}" dt="2022-11-22T15:35:37.794" v="5" actId="113"/>
          <ac:graphicFrameMkLst>
            <pc:docMk/>
            <pc:sldMk cId="3865468960" sldId="326"/>
            <ac:graphicFrameMk id="8" creationId="{6C26CDA0-7AE7-7F96-B680-758DDB258889}"/>
          </ac:graphicFrameMkLst>
        </pc:graphicFrameChg>
      </pc:sldChg>
      <pc:sldChg chg="delSp mod">
        <pc:chgData name="Eoin Burke" userId="4aafc82d-5189-4da3-bc5e-52a4f60cd126" providerId="ADAL" clId="{E46F2739-AD21-4F77-BBE9-A25D5A36C32D}" dt="2022-11-22T15:40:29.324" v="6" actId="478"/>
        <pc:sldMkLst>
          <pc:docMk/>
          <pc:sldMk cId="582052131" sldId="327"/>
        </pc:sldMkLst>
        <pc:spChg chg="del">
          <ac:chgData name="Eoin Burke" userId="4aafc82d-5189-4da3-bc5e-52a4f60cd126" providerId="ADAL" clId="{E46F2739-AD21-4F77-BBE9-A25D5A36C32D}" dt="2022-11-22T15:40:29.324" v="6" actId="478"/>
          <ac:spMkLst>
            <pc:docMk/>
            <pc:sldMk cId="582052131" sldId="327"/>
            <ac:spMk id="4" creationId="{E8775331-EFCF-9FA9-D48D-61D456C6ADA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SHD REVIEW with comments.xlsx]Suggestion1!PivotTable1</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D2D2D2"/>
          </a:solidFill>
          <a:ln>
            <a:noFill/>
          </a:ln>
          <a:effectLst/>
        </c:spPr>
      </c:pivotFmt>
      <c:pivotFmt>
        <c:idx val="2"/>
        <c:spPr>
          <a:solidFill>
            <a:srgbClr val="ED7331"/>
          </a:solidFill>
          <a:ln>
            <a:noFill/>
          </a:ln>
          <a:effectLst/>
        </c:spPr>
      </c:pivotFmt>
      <c:pivotFmt>
        <c:idx val="3"/>
        <c:spPr>
          <a:solidFill>
            <a:srgbClr val="D2D2D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ED7331"/>
          </a:solidFill>
          <a:ln>
            <a:noFill/>
          </a:ln>
          <a:effectLst/>
        </c:spPr>
      </c:pivotFmt>
      <c:pivotFmt>
        <c:idx val="5"/>
        <c:spPr>
          <a:solidFill>
            <a:srgbClr val="D2D2D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ED7331"/>
          </a:solidFill>
          <a:ln>
            <a:noFill/>
          </a:ln>
          <a:effectLst/>
        </c:spPr>
      </c:pivotFmt>
    </c:pivotFmts>
    <c:plotArea>
      <c:layout/>
      <c:barChart>
        <c:barDir val="bar"/>
        <c:grouping val="clustered"/>
        <c:varyColors val="0"/>
        <c:dLbls>
          <c:showLegendKey val="0"/>
          <c:showVal val="0"/>
          <c:showCatName val="0"/>
          <c:showSerName val="0"/>
          <c:showPercent val="0"/>
          <c:showBubbleSize val="0"/>
        </c:dLbls>
        <c:gapWidth val="33"/>
        <c:overlap val="-30"/>
        <c:axId val="737769696"/>
        <c:axId val="737771008"/>
      </c:barChart>
      <c:catAx>
        <c:axId val="737769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7771008"/>
        <c:crosses val="autoZero"/>
        <c:auto val="1"/>
        <c:lblAlgn val="ctr"/>
        <c:lblOffset val="100"/>
        <c:noMultiLvlLbl val="0"/>
      </c:catAx>
      <c:valAx>
        <c:axId val="737771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77696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v>Field2</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JR'!$A$20:$A$26</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JR'!$B$20:$B$26</c:f>
              <c:numCache>
                <c:formatCode>General</c:formatCode>
                <c:ptCount val="7"/>
                <c:pt idx="0">
                  <c:v>6</c:v>
                </c:pt>
                <c:pt idx="1">
                  <c:v>7</c:v>
                </c:pt>
                <c:pt idx="2">
                  <c:v>1</c:v>
                </c:pt>
                <c:pt idx="3">
                  <c:v>2</c:v>
                </c:pt>
                <c:pt idx="4">
                  <c:v>3</c:v>
                </c:pt>
                <c:pt idx="5">
                  <c:v>1</c:v>
                </c:pt>
                <c:pt idx="6">
                  <c:v>1</c:v>
                </c:pt>
              </c:numCache>
            </c:numRef>
          </c:val>
          <c:extLst>
            <c:ext xmlns:c16="http://schemas.microsoft.com/office/drawing/2014/chart" uri="{C3380CC4-5D6E-409C-BE32-E72D297353CC}">
              <c16:uniqueId val="{00000000-F75E-46F5-8DE2-C885E23B0604}"/>
            </c:ext>
          </c:extLst>
        </c:ser>
        <c:dLbls>
          <c:dLblPos val="outEnd"/>
          <c:showLegendKey val="0"/>
          <c:showVal val="1"/>
          <c:showCatName val="0"/>
          <c:showSerName val="0"/>
          <c:showPercent val="0"/>
          <c:showBubbleSize val="0"/>
        </c:dLbls>
        <c:gapWidth val="444"/>
        <c:overlap val="-90"/>
        <c:axId val="737352048"/>
        <c:axId val="737349424"/>
      </c:barChart>
      <c:catAx>
        <c:axId val="737352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37349424"/>
        <c:crosses val="autoZero"/>
        <c:auto val="1"/>
        <c:lblAlgn val="ctr"/>
        <c:lblOffset val="100"/>
        <c:noMultiLvlLbl val="0"/>
      </c:catAx>
      <c:valAx>
        <c:axId val="737349424"/>
        <c:scaling>
          <c:orientation val="minMax"/>
        </c:scaling>
        <c:delete val="1"/>
        <c:axPos val="l"/>
        <c:numFmt formatCode="General" sourceLinked="1"/>
        <c:majorTickMark val="none"/>
        <c:minorTickMark val="none"/>
        <c:tickLblPos val="nextTo"/>
        <c:crossAx val="737352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v>Field2</c:v>
          </c:tx>
          <c:spPr>
            <a:pattFill prst="narVert">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JR'!$A$29:$A$35</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JR'!$B$29:$B$35</c:f>
              <c:numCache>
                <c:formatCode>#,##0</c:formatCode>
                <c:ptCount val="7"/>
                <c:pt idx="0" formatCode="General">
                  <c:v>2294</c:v>
                </c:pt>
                <c:pt idx="1">
                  <c:v>3075</c:v>
                </c:pt>
                <c:pt idx="2" formatCode="General">
                  <c:v>1034</c:v>
                </c:pt>
                <c:pt idx="3" formatCode="General">
                  <c:v>502</c:v>
                </c:pt>
                <c:pt idx="4" formatCode="General">
                  <c:v>1033</c:v>
                </c:pt>
                <c:pt idx="5" formatCode="General">
                  <c:v>381</c:v>
                </c:pt>
                <c:pt idx="6">
                  <c:v>171</c:v>
                </c:pt>
              </c:numCache>
            </c:numRef>
          </c:val>
          <c:extLst>
            <c:ext xmlns:c16="http://schemas.microsoft.com/office/drawing/2014/chart" uri="{C3380CC4-5D6E-409C-BE32-E72D297353CC}">
              <c16:uniqueId val="{00000000-5731-42F5-951C-5D16A5210975}"/>
            </c:ext>
          </c:extLst>
        </c:ser>
        <c:dLbls>
          <c:dLblPos val="inEnd"/>
          <c:showLegendKey val="0"/>
          <c:showVal val="1"/>
          <c:showCatName val="0"/>
          <c:showSerName val="0"/>
          <c:showPercent val="0"/>
          <c:showBubbleSize val="0"/>
        </c:dLbls>
        <c:gapWidth val="227"/>
        <c:overlap val="-48"/>
        <c:axId val="737346800"/>
        <c:axId val="737343520"/>
      </c:barChart>
      <c:catAx>
        <c:axId val="73734680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7343520"/>
        <c:crosses val="autoZero"/>
        <c:auto val="1"/>
        <c:lblAlgn val="ctr"/>
        <c:lblOffset val="100"/>
        <c:noMultiLvlLbl val="0"/>
      </c:catAx>
      <c:valAx>
        <c:axId val="737343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734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'REVISED FOR JR'!$B$71</c:f>
              <c:strCache>
                <c:ptCount val="1"/>
                <c:pt idx="0">
                  <c:v>APARTMENTS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JR'!$A$72:$A$78</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JR'!$B$72:$B$78</c:f>
              <c:numCache>
                <c:formatCode>General</c:formatCode>
                <c:ptCount val="7"/>
                <c:pt idx="0">
                  <c:v>2294</c:v>
                </c:pt>
                <c:pt idx="1">
                  <c:v>2281</c:v>
                </c:pt>
                <c:pt idx="2">
                  <c:v>456</c:v>
                </c:pt>
                <c:pt idx="3">
                  <c:v>497</c:v>
                </c:pt>
                <c:pt idx="4">
                  <c:v>893</c:v>
                </c:pt>
                <c:pt idx="5">
                  <c:v>125</c:v>
                </c:pt>
                <c:pt idx="6">
                  <c:v>171</c:v>
                </c:pt>
              </c:numCache>
            </c:numRef>
          </c:val>
          <c:extLst>
            <c:ext xmlns:c16="http://schemas.microsoft.com/office/drawing/2014/chart" uri="{C3380CC4-5D6E-409C-BE32-E72D297353CC}">
              <c16:uniqueId val="{00000000-148D-4659-A97E-446DD36A4CB2}"/>
            </c:ext>
          </c:extLst>
        </c:ser>
        <c:ser>
          <c:idx val="1"/>
          <c:order val="1"/>
          <c:tx>
            <c:strRef>
              <c:f>'REVISED FOR JR'!$C$71</c:f>
              <c:strCache>
                <c:ptCount val="1"/>
                <c:pt idx="0">
                  <c:v>HOUSES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JR'!$A$72:$A$78</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JR'!$C$72:$C$78</c:f>
              <c:numCache>
                <c:formatCode>General</c:formatCode>
                <c:ptCount val="7"/>
                <c:pt idx="0">
                  <c:v>0</c:v>
                </c:pt>
                <c:pt idx="1">
                  <c:v>794</c:v>
                </c:pt>
                <c:pt idx="2">
                  <c:v>578</c:v>
                </c:pt>
                <c:pt idx="3">
                  <c:v>5</c:v>
                </c:pt>
                <c:pt idx="4">
                  <c:v>140</c:v>
                </c:pt>
                <c:pt idx="5">
                  <c:v>256</c:v>
                </c:pt>
                <c:pt idx="6">
                  <c:v>0</c:v>
                </c:pt>
              </c:numCache>
            </c:numRef>
          </c:val>
          <c:extLst>
            <c:ext xmlns:c16="http://schemas.microsoft.com/office/drawing/2014/chart" uri="{C3380CC4-5D6E-409C-BE32-E72D297353CC}">
              <c16:uniqueId val="{00000001-148D-4659-A97E-446DD36A4CB2}"/>
            </c:ext>
          </c:extLst>
        </c:ser>
        <c:dLbls>
          <c:dLblPos val="outEnd"/>
          <c:showLegendKey val="0"/>
          <c:showVal val="1"/>
          <c:showCatName val="0"/>
          <c:showSerName val="0"/>
          <c:showPercent val="0"/>
          <c:showBubbleSize val="0"/>
        </c:dLbls>
        <c:gapWidth val="444"/>
        <c:overlap val="-90"/>
        <c:axId val="330675648"/>
        <c:axId val="330675976"/>
      </c:barChart>
      <c:catAx>
        <c:axId val="330675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n-US"/>
          </a:p>
        </c:txPr>
        <c:crossAx val="330675976"/>
        <c:crosses val="autoZero"/>
        <c:auto val="1"/>
        <c:lblAlgn val="ctr"/>
        <c:lblOffset val="100"/>
        <c:noMultiLvlLbl val="0"/>
      </c:catAx>
      <c:valAx>
        <c:axId val="330675976"/>
        <c:scaling>
          <c:orientation val="minMax"/>
        </c:scaling>
        <c:delete val="1"/>
        <c:axPos val="l"/>
        <c:numFmt formatCode="General" sourceLinked="1"/>
        <c:majorTickMark val="none"/>
        <c:minorTickMark val="none"/>
        <c:tickLblPos val="nextTo"/>
        <c:crossAx val="330675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r>
              <a:rPr lang="en-GB" dirty="0"/>
              <a:t>NUMBER OF SHD’S COMMENCED</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'REVISED FOR JR'!$B$107</c:f>
              <c:strCache>
                <c:ptCount val="1"/>
                <c:pt idx="0">
                  <c:v>NUMBER OF SHD'S ON SITE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FOR JR'!$A$108:$A$114</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JR'!$B$108:$B$114</c:f>
              <c:numCache>
                <c:formatCode>General</c:formatCode>
                <c:ptCount val="7"/>
                <c:pt idx="0">
                  <c:v>1</c:v>
                </c:pt>
                <c:pt idx="1">
                  <c:v>3</c:v>
                </c:pt>
                <c:pt idx="2">
                  <c:v>1</c:v>
                </c:pt>
                <c:pt idx="3">
                  <c:v>2</c:v>
                </c:pt>
                <c:pt idx="4">
                  <c:v>1</c:v>
                </c:pt>
                <c:pt idx="5">
                  <c:v>1</c:v>
                </c:pt>
                <c:pt idx="6">
                  <c:v>0</c:v>
                </c:pt>
              </c:numCache>
            </c:numRef>
          </c:val>
          <c:extLst>
            <c:ext xmlns:c16="http://schemas.microsoft.com/office/drawing/2014/chart" uri="{C3380CC4-5D6E-409C-BE32-E72D297353CC}">
              <c16:uniqueId val="{00000000-03D1-4AEB-B001-B3FE004AAE62}"/>
            </c:ext>
          </c:extLst>
        </c:ser>
        <c:dLbls>
          <c:dLblPos val="inEnd"/>
          <c:showLegendKey val="0"/>
          <c:showVal val="1"/>
          <c:showCatName val="0"/>
          <c:showSerName val="0"/>
          <c:showPercent val="0"/>
          <c:showBubbleSize val="0"/>
        </c:dLbls>
        <c:gapWidth val="115"/>
        <c:overlap val="-20"/>
        <c:axId val="444443247"/>
        <c:axId val="444441583"/>
      </c:barChart>
      <c:catAx>
        <c:axId val="444443247"/>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441583"/>
        <c:crosses val="autoZero"/>
        <c:auto val="1"/>
        <c:lblAlgn val="ctr"/>
        <c:lblOffset val="100"/>
        <c:noMultiLvlLbl val="0"/>
      </c:catAx>
      <c:valAx>
        <c:axId val="444441583"/>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44443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1 BEDS</c:v>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JR'!$A$46:$A$52</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JR'!$B$46:$B$52</c:f>
              <c:numCache>
                <c:formatCode>General</c:formatCode>
                <c:ptCount val="7"/>
                <c:pt idx="0">
                  <c:v>790</c:v>
                </c:pt>
                <c:pt idx="1">
                  <c:v>647</c:v>
                </c:pt>
                <c:pt idx="2">
                  <c:v>142</c:v>
                </c:pt>
                <c:pt idx="3">
                  <c:v>247</c:v>
                </c:pt>
                <c:pt idx="4">
                  <c:v>335</c:v>
                </c:pt>
                <c:pt idx="5">
                  <c:v>8</c:v>
                </c:pt>
                <c:pt idx="6">
                  <c:v>61</c:v>
                </c:pt>
              </c:numCache>
            </c:numRef>
          </c:val>
          <c:extLst>
            <c:ext xmlns:c16="http://schemas.microsoft.com/office/drawing/2014/chart" uri="{C3380CC4-5D6E-409C-BE32-E72D297353CC}">
              <c16:uniqueId val="{00000000-D42C-47C8-833B-8455CA3B0B3B}"/>
            </c:ext>
          </c:extLst>
        </c:ser>
        <c:ser>
          <c:idx val="1"/>
          <c:order val="1"/>
          <c:tx>
            <c:v>2 BEDS</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JR'!$A$46:$A$52</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JR'!$C$46:$C$52</c:f>
              <c:numCache>
                <c:formatCode>General</c:formatCode>
                <c:ptCount val="7"/>
                <c:pt idx="0">
                  <c:v>972</c:v>
                </c:pt>
                <c:pt idx="1">
                  <c:v>1468</c:v>
                </c:pt>
                <c:pt idx="2">
                  <c:v>224</c:v>
                </c:pt>
                <c:pt idx="3">
                  <c:v>247</c:v>
                </c:pt>
                <c:pt idx="4">
                  <c:v>474</c:v>
                </c:pt>
                <c:pt idx="5">
                  <c:v>96</c:v>
                </c:pt>
                <c:pt idx="6">
                  <c:v>103</c:v>
                </c:pt>
              </c:numCache>
            </c:numRef>
          </c:val>
          <c:extLst>
            <c:ext xmlns:c16="http://schemas.microsoft.com/office/drawing/2014/chart" uri="{C3380CC4-5D6E-409C-BE32-E72D297353CC}">
              <c16:uniqueId val="{00000001-D42C-47C8-833B-8455CA3B0B3B}"/>
            </c:ext>
          </c:extLst>
        </c:ser>
        <c:ser>
          <c:idx val="2"/>
          <c:order val="2"/>
          <c:tx>
            <c:v>3 BEDS</c:v>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JR'!$A$46:$A$52</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JR'!$D$46:$D$52</c:f>
              <c:numCache>
                <c:formatCode>General</c:formatCode>
                <c:ptCount val="7"/>
                <c:pt idx="0">
                  <c:v>124</c:v>
                </c:pt>
                <c:pt idx="1">
                  <c:v>703</c:v>
                </c:pt>
                <c:pt idx="2">
                  <c:v>539</c:v>
                </c:pt>
                <c:pt idx="3">
                  <c:v>8</c:v>
                </c:pt>
                <c:pt idx="4">
                  <c:v>169</c:v>
                </c:pt>
                <c:pt idx="5">
                  <c:v>277</c:v>
                </c:pt>
                <c:pt idx="6">
                  <c:v>7</c:v>
                </c:pt>
              </c:numCache>
            </c:numRef>
          </c:val>
          <c:extLst>
            <c:ext xmlns:c16="http://schemas.microsoft.com/office/drawing/2014/chart" uri="{C3380CC4-5D6E-409C-BE32-E72D297353CC}">
              <c16:uniqueId val="{00000002-D42C-47C8-833B-8455CA3B0B3B}"/>
            </c:ext>
          </c:extLst>
        </c:ser>
        <c:ser>
          <c:idx val="3"/>
          <c:order val="3"/>
          <c:tx>
            <c:v>4+ BEDS</c:v>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JR'!$A$46:$A$52</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JR'!$E$46:$E$52</c:f>
              <c:numCache>
                <c:formatCode>General</c:formatCode>
                <c:ptCount val="7"/>
                <c:pt idx="0">
                  <c:v>0</c:v>
                </c:pt>
                <c:pt idx="1">
                  <c:v>257</c:v>
                </c:pt>
                <c:pt idx="2">
                  <c:v>129</c:v>
                </c:pt>
                <c:pt idx="3">
                  <c:v>0</c:v>
                </c:pt>
                <c:pt idx="4">
                  <c:v>55</c:v>
                </c:pt>
                <c:pt idx="5">
                  <c:v>0</c:v>
                </c:pt>
                <c:pt idx="6">
                  <c:v>0</c:v>
                </c:pt>
              </c:numCache>
            </c:numRef>
          </c:val>
          <c:extLst>
            <c:ext xmlns:c16="http://schemas.microsoft.com/office/drawing/2014/chart" uri="{C3380CC4-5D6E-409C-BE32-E72D297353CC}">
              <c16:uniqueId val="{00000003-D42C-47C8-833B-8455CA3B0B3B}"/>
            </c:ext>
          </c:extLst>
        </c:ser>
        <c:ser>
          <c:idx val="4"/>
          <c:order val="4"/>
          <c:tx>
            <c:v>STUDENT</c:v>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JR'!$A$46:$A$52</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JR'!$F$46:$F$52</c:f>
              <c:numCache>
                <c:formatCode>General</c:formatCode>
                <c:ptCount val="7"/>
                <c:pt idx="0">
                  <c:v>408</c:v>
                </c:pt>
                <c:pt idx="1">
                  <c:v>0</c:v>
                </c:pt>
                <c:pt idx="2">
                  <c:v>0</c:v>
                </c:pt>
                <c:pt idx="3">
                  <c:v>0</c:v>
                </c:pt>
                <c:pt idx="4">
                  <c:v>0</c:v>
                </c:pt>
                <c:pt idx="5">
                  <c:v>0</c:v>
                </c:pt>
                <c:pt idx="6">
                  <c:v>0</c:v>
                </c:pt>
              </c:numCache>
            </c:numRef>
          </c:val>
          <c:extLst>
            <c:ext xmlns:c16="http://schemas.microsoft.com/office/drawing/2014/chart" uri="{C3380CC4-5D6E-409C-BE32-E72D297353CC}">
              <c16:uniqueId val="{00000004-D42C-47C8-833B-8455CA3B0B3B}"/>
            </c:ext>
          </c:extLst>
        </c:ser>
        <c:dLbls>
          <c:dLblPos val="outEnd"/>
          <c:showLegendKey val="0"/>
          <c:showVal val="1"/>
          <c:showCatName val="0"/>
          <c:showSerName val="0"/>
          <c:showPercent val="0"/>
          <c:showBubbleSize val="0"/>
        </c:dLbls>
        <c:gapWidth val="444"/>
        <c:overlap val="-90"/>
        <c:axId val="747154448"/>
        <c:axId val="747153136"/>
      </c:barChart>
      <c:catAx>
        <c:axId val="747154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47153136"/>
        <c:crosses val="autoZero"/>
        <c:auto val="1"/>
        <c:lblAlgn val="ctr"/>
        <c:lblOffset val="100"/>
        <c:noMultiLvlLbl val="0"/>
      </c:catAx>
      <c:valAx>
        <c:axId val="747153136"/>
        <c:scaling>
          <c:orientation val="minMax"/>
        </c:scaling>
        <c:delete val="1"/>
        <c:axPos val="l"/>
        <c:numFmt formatCode="General" sourceLinked="1"/>
        <c:majorTickMark val="none"/>
        <c:minorTickMark val="none"/>
        <c:tickLblPos val="nextTo"/>
        <c:crossAx val="747154448"/>
        <c:crosses val="autoZero"/>
        <c:crossBetween val="between"/>
      </c:valAx>
      <c:spPr>
        <a:noFill/>
        <a:ln>
          <a:noFill/>
        </a:ln>
        <a:effectLst/>
      </c:spPr>
    </c:plotArea>
    <c:legend>
      <c:legendPos val="t"/>
      <c:layout>
        <c:manualLayout>
          <c:xMode val="edge"/>
          <c:yMode val="edge"/>
          <c:x val="0.37163299611208661"/>
          <c:y val="1.5234874988054019E-2"/>
          <c:w val="0.29490766272028751"/>
          <c:h val="0.1012487399238896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IE"/>
              <a:t>BREAKDOWN OF UNDECIDED SHD'S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438369083182684E-2"/>
          <c:y val="0.1271766999977624"/>
          <c:w val="0.97512326183363462"/>
          <c:h val="0.49017885465106331"/>
        </c:manualLayout>
      </c:layout>
      <c:barChart>
        <c:barDir val="col"/>
        <c:grouping val="clustered"/>
        <c:varyColors val="0"/>
        <c:ser>
          <c:idx val="0"/>
          <c:order val="0"/>
          <c:tx>
            <c:strRef>
              <c:f>'REVISED FOR JR'!$B$80</c:f>
              <c:strCache>
                <c:ptCount val="1"/>
                <c:pt idx="0">
                  <c:v>APARTMENTS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JR'!$A$81:$A$87</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JR'!$B$81:$B$87</c:f>
              <c:numCache>
                <c:formatCode>General</c:formatCode>
                <c:ptCount val="7"/>
                <c:pt idx="0">
                  <c:v>1183</c:v>
                </c:pt>
                <c:pt idx="1">
                  <c:v>398</c:v>
                </c:pt>
                <c:pt idx="2">
                  <c:v>115</c:v>
                </c:pt>
                <c:pt idx="3">
                  <c:v>0</c:v>
                </c:pt>
                <c:pt idx="4">
                  <c:v>0</c:v>
                </c:pt>
                <c:pt idx="5">
                  <c:v>152</c:v>
                </c:pt>
                <c:pt idx="6">
                  <c:v>0</c:v>
                </c:pt>
              </c:numCache>
            </c:numRef>
          </c:val>
          <c:extLst>
            <c:ext xmlns:c16="http://schemas.microsoft.com/office/drawing/2014/chart" uri="{C3380CC4-5D6E-409C-BE32-E72D297353CC}">
              <c16:uniqueId val="{00000000-15A9-48D7-B0CD-36DC538BA6DC}"/>
            </c:ext>
          </c:extLst>
        </c:ser>
        <c:ser>
          <c:idx val="1"/>
          <c:order val="1"/>
          <c:tx>
            <c:strRef>
              <c:f>'REVISED FOR JR'!$C$80</c:f>
              <c:strCache>
                <c:ptCount val="1"/>
                <c:pt idx="0">
                  <c:v>HOUSES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JR'!$A$81:$A$87</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JR'!$C$81:$C$87</c:f>
              <c:numCache>
                <c:formatCode>General</c:formatCode>
                <c:ptCount val="7"/>
                <c:pt idx="0">
                  <c:v>0</c:v>
                </c:pt>
                <c:pt idx="1">
                  <c:v>257</c:v>
                </c:pt>
                <c:pt idx="2">
                  <c:v>0</c:v>
                </c:pt>
                <c:pt idx="3">
                  <c:v>0</c:v>
                </c:pt>
                <c:pt idx="4">
                  <c:v>0</c:v>
                </c:pt>
                <c:pt idx="5">
                  <c:v>128</c:v>
                </c:pt>
                <c:pt idx="6">
                  <c:v>0</c:v>
                </c:pt>
              </c:numCache>
            </c:numRef>
          </c:val>
          <c:extLst>
            <c:ext xmlns:c16="http://schemas.microsoft.com/office/drawing/2014/chart" uri="{C3380CC4-5D6E-409C-BE32-E72D297353CC}">
              <c16:uniqueId val="{00000001-15A9-48D7-B0CD-36DC538BA6DC}"/>
            </c:ext>
          </c:extLst>
        </c:ser>
        <c:ser>
          <c:idx val="2"/>
          <c:order val="2"/>
          <c:tx>
            <c:strRef>
              <c:f>'REVISED FOR JR'!$D$80</c:f>
              <c:strCache>
                <c:ptCount val="1"/>
                <c:pt idx="0">
                  <c:v>OVERALL UNITS</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JR'!$A$81:$A$87</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JR'!$D$81:$D$87</c:f>
              <c:numCache>
                <c:formatCode>General</c:formatCode>
                <c:ptCount val="7"/>
                <c:pt idx="0">
                  <c:v>1183</c:v>
                </c:pt>
                <c:pt idx="1">
                  <c:v>655</c:v>
                </c:pt>
                <c:pt idx="2">
                  <c:v>115</c:v>
                </c:pt>
                <c:pt idx="3">
                  <c:v>0</c:v>
                </c:pt>
                <c:pt idx="4">
                  <c:v>0</c:v>
                </c:pt>
                <c:pt idx="5">
                  <c:v>280</c:v>
                </c:pt>
                <c:pt idx="6">
                  <c:v>0</c:v>
                </c:pt>
              </c:numCache>
            </c:numRef>
          </c:val>
          <c:extLst>
            <c:ext xmlns:c16="http://schemas.microsoft.com/office/drawing/2014/chart" uri="{C3380CC4-5D6E-409C-BE32-E72D297353CC}">
              <c16:uniqueId val="{00000002-15A9-48D7-B0CD-36DC538BA6DC}"/>
            </c:ext>
          </c:extLst>
        </c:ser>
        <c:ser>
          <c:idx val="3"/>
          <c:order val="3"/>
          <c:tx>
            <c:strRef>
              <c:f>'REVISED FOR JR'!$E$80</c:f>
              <c:strCache>
                <c:ptCount val="1"/>
                <c:pt idx="0">
                  <c:v>NO. OF SHD'S</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JR'!$A$81:$A$87</c:f>
              <c:strCache>
                <c:ptCount val="7"/>
                <c:pt idx="0">
                  <c:v>TALLAGHT</c:v>
                </c:pt>
                <c:pt idx="1">
                  <c:v>FORTUNESTOWN/CITYWEST/RATHCOOLE/SAGGART</c:v>
                </c:pt>
                <c:pt idx="2">
                  <c:v>CLONDALKIN</c:v>
                </c:pt>
                <c:pt idx="3">
                  <c:v>PALMERSTOWN</c:v>
                </c:pt>
                <c:pt idx="4">
                  <c:v>RATHFARNHAM AND BALLYCULLEN</c:v>
                </c:pt>
                <c:pt idx="5">
                  <c:v>NEWCASTLE</c:v>
                </c:pt>
                <c:pt idx="6">
                  <c:v>WALKINSTOWN</c:v>
                </c:pt>
              </c:strCache>
            </c:strRef>
          </c:cat>
          <c:val>
            <c:numRef>
              <c:f>'REVISED FOR JR'!$E$81:$E$87</c:f>
              <c:numCache>
                <c:formatCode>General</c:formatCode>
                <c:ptCount val="7"/>
                <c:pt idx="0">
                  <c:v>5</c:v>
                </c:pt>
                <c:pt idx="1">
                  <c:v>1</c:v>
                </c:pt>
                <c:pt idx="2">
                  <c:v>1</c:v>
                </c:pt>
                <c:pt idx="3">
                  <c:v>0</c:v>
                </c:pt>
                <c:pt idx="4">
                  <c:v>0</c:v>
                </c:pt>
                <c:pt idx="5">
                  <c:v>1</c:v>
                </c:pt>
                <c:pt idx="6">
                  <c:v>0</c:v>
                </c:pt>
              </c:numCache>
            </c:numRef>
          </c:val>
          <c:extLst>
            <c:ext xmlns:c16="http://schemas.microsoft.com/office/drawing/2014/chart" uri="{C3380CC4-5D6E-409C-BE32-E72D297353CC}">
              <c16:uniqueId val="{00000003-15A9-48D7-B0CD-36DC538BA6DC}"/>
            </c:ext>
          </c:extLst>
        </c:ser>
        <c:dLbls>
          <c:dLblPos val="outEnd"/>
          <c:showLegendKey val="0"/>
          <c:showVal val="1"/>
          <c:showCatName val="0"/>
          <c:showSerName val="0"/>
          <c:showPercent val="0"/>
          <c:showBubbleSize val="0"/>
        </c:dLbls>
        <c:gapWidth val="444"/>
        <c:overlap val="-90"/>
        <c:axId val="665960704"/>
        <c:axId val="665957424"/>
      </c:barChart>
      <c:catAx>
        <c:axId val="665960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665957424"/>
        <c:crosses val="autoZero"/>
        <c:auto val="1"/>
        <c:lblAlgn val="ctr"/>
        <c:lblOffset val="100"/>
        <c:noMultiLvlLbl val="0"/>
      </c:catAx>
      <c:valAx>
        <c:axId val="665957424"/>
        <c:scaling>
          <c:orientation val="minMax"/>
        </c:scaling>
        <c:delete val="1"/>
        <c:axPos val="l"/>
        <c:numFmt formatCode="General" sourceLinked="1"/>
        <c:majorTickMark val="none"/>
        <c:minorTickMark val="none"/>
        <c:tickLblPos val="nextTo"/>
        <c:crossAx val="665960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Field2</c:v>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DC71-4D66-9351-3E8489412B3B}"/>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DC71-4D66-9351-3E8489412B3B}"/>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C71-4D66-9351-3E8489412B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FOR JR'!$A$64:$A$66</c:f>
              <c:strCache>
                <c:ptCount val="3"/>
                <c:pt idx="0">
                  <c:v>TOTAL NUMBER OF UNITS COMPLETED TO DATE</c:v>
                </c:pt>
                <c:pt idx="1">
                  <c:v>TOTAL NUMBER OF UNITS UNDER CONSTRUCTION</c:v>
                </c:pt>
                <c:pt idx="2">
                  <c:v>TOTAL NUMBER OF UNITS YET TO BEGIN CONSTRUCTION</c:v>
                </c:pt>
              </c:strCache>
            </c:strRef>
          </c:cat>
          <c:val>
            <c:numRef>
              <c:f>'REVISED FOR JR'!$B$64:$B$66</c:f>
              <c:numCache>
                <c:formatCode>General</c:formatCode>
                <c:ptCount val="3"/>
                <c:pt idx="0">
                  <c:v>770</c:v>
                </c:pt>
                <c:pt idx="1">
                  <c:v>2222</c:v>
                </c:pt>
                <c:pt idx="2">
                  <c:v>5498</c:v>
                </c:pt>
              </c:numCache>
            </c:numRef>
          </c:val>
          <c:extLst>
            <c:ext xmlns:c16="http://schemas.microsoft.com/office/drawing/2014/chart" uri="{C3380CC4-5D6E-409C-BE32-E72D297353CC}">
              <c16:uniqueId val="{00000000-DC71-4D66-9351-3E8489412B3B}"/>
            </c:ext>
          </c:extLst>
        </c:ser>
        <c:dLbls>
          <c:dLblPos val="inEnd"/>
          <c:showLegendKey val="0"/>
          <c:showVal val="1"/>
          <c:showCatName val="0"/>
          <c:showSerName val="0"/>
          <c:showPercent val="0"/>
          <c:showBubbleSize val="0"/>
        </c:dLbls>
        <c:gapWidth val="182"/>
        <c:axId val="741569288"/>
        <c:axId val="741572568"/>
      </c:barChart>
      <c:catAx>
        <c:axId val="741569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1572568"/>
        <c:crosses val="autoZero"/>
        <c:auto val="1"/>
        <c:lblAlgn val="ctr"/>
        <c:lblOffset val="100"/>
        <c:noMultiLvlLbl val="0"/>
      </c:catAx>
      <c:valAx>
        <c:axId val="741572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569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v>Field2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FOR JR'!$A$54:$A$55</c:f>
              <c:strCache>
                <c:ptCount val="2"/>
                <c:pt idx="0">
                  <c:v>PART V PROVISION OF GRANTED UNITS</c:v>
                </c:pt>
                <c:pt idx="1">
                  <c:v>PART V UNITS DELIVERED TO SDCC TO DATE</c:v>
                </c:pt>
              </c:strCache>
            </c:strRef>
          </c:cat>
          <c:val>
            <c:numRef>
              <c:f>'REVISED FOR JR'!$B$54:$B$55</c:f>
              <c:numCache>
                <c:formatCode>General</c:formatCode>
                <c:ptCount val="2"/>
                <c:pt idx="0">
                  <c:v>658</c:v>
                </c:pt>
                <c:pt idx="1">
                  <c:v>68</c:v>
                </c:pt>
              </c:numCache>
            </c:numRef>
          </c:val>
          <c:extLst>
            <c:ext xmlns:c16="http://schemas.microsoft.com/office/drawing/2014/chart" uri="{C3380CC4-5D6E-409C-BE32-E72D297353CC}">
              <c16:uniqueId val="{00000000-ECFD-4587-B10F-E31D2D7B999E}"/>
            </c:ext>
          </c:extLst>
        </c:ser>
        <c:dLbls>
          <c:dLblPos val="inEnd"/>
          <c:showLegendKey val="0"/>
          <c:showVal val="1"/>
          <c:showCatName val="0"/>
          <c:showSerName val="0"/>
          <c:showPercent val="0"/>
          <c:showBubbleSize val="0"/>
        </c:dLbls>
        <c:gapWidth val="115"/>
        <c:overlap val="-20"/>
        <c:axId val="656304312"/>
        <c:axId val="656303984"/>
      </c:barChart>
      <c:catAx>
        <c:axId val="65630431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303984"/>
        <c:crosses val="autoZero"/>
        <c:auto val="1"/>
        <c:lblAlgn val="ctr"/>
        <c:lblOffset val="100"/>
        <c:noMultiLvlLbl val="0"/>
      </c:catAx>
      <c:valAx>
        <c:axId val="656303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304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cap="all" spc="120" normalizeH="0" baseline="0">
                <a:solidFill>
                  <a:schemeClr val="tx1">
                    <a:lumMod val="65000"/>
                    <a:lumOff val="35000"/>
                  </a:schemeClr>
                </a:solidFill>
                <a:latin typeface="+mn-lt"/>
                <a:ea typeface="+mn-ea"/>
                <a:cs typeface="+mn-cs"/>
              </a:defRPr>
            </a:pPr>
            <a:r>
              <a:rPr lang="en-US" sz="3200" b="0" dirty="0"/>
              <a:t>JR REVIEW</a:t>
            </a:r>
          </a:p>
        </c:rich>
      </c:tx>
      <c:overlay val="0"/>
      <c:spPr>
        <a:noFill/>
        <a:ln>
          <a:noFill/>
        </a:ln>
        <a:effectLst/>
      </c:spPr>
      <c:txPr>
        <a:bodyPr rot="0" spcFirstLastPara="1" vertOverflow="ellipsis" vert="horz" wrap="square" anchor="ctr" anchorCtr="1"/>
        <a:lstStyle/>
        <a:p>
          <a:pPr>
            <a:defRPr sz="3200" b="0"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JR'!$A$118:$A$121</c:f>
              <c:strCache>
                <c:ptCount val="4"/>
                <c:pt idx="0">
                  <c:v>NUMBER OF SHD'S WITH NO JR</c:v>
                </c:pt>
                <c:pt idx="1">
                  <c:v>NUMBER OF SHD'S WITH JR OVERALL</c:v>
                </c:pt>
                <c:pt idx="2">
                  <c:v>NUMBER OF SHD'S WITH JR OUTSTANDING JUDGEMENT</c:v>
                </c:pt>
                <c:pt idx="3">
                  <c:v>NUMBER OF SHD'S QUASHED VIA JR</c:v>
                </c:pt>
              </c:strCache>
            </c:strRef>
          </c:cat>
          <c:val>
            <c:numRef>
              <c:f>'REVISED FOR JR'!$B$118:$B$121</c:f>
              <c:numCache>
                <c:formatCode>General</c:formatCode>
                <c:ptCount val="4"/>
                <c:pt idx="0">
                  <c:v>18</c:v>
                </c:pt>
                <c:pt idx="1">
                  <c:v>4</c:v>
                </c:pt>
                <c:pt idx="2">
                  <c:v>3</c:v>
                </c:pt>
                <c:pt idx="3">
                  <c:v>1</c:v>
                </c:pt>
              </c:numCache>
            </c:numRef>
          </c:val>
          <c:extLst>
            <c:ext xmlns:c16="http://schemas.microsoft.com/office/drawing/2014/chart" uri="{C3380CC4-5D6E-409C-BE32-E72D297353CC}">
              <c16:uniqueId val="{00000000-2E80-4E6F-9AF5-4ED9234B2A52}"/>
            </c:ext>
          </c:extLst>
        </c:ser>
        <c:dLbls>
          <c:dLblPos val="outEnd"/>
          <c:showLegendKey val="0"/>
          <c:showVal val="1"/>
          <c:showCatName val="0"/>
          <c:showSerName val="0"/>
          <c:showPercent val="0"/>
          <c:showBubbleSize val="0"/>
        </c:dLbls>
        <c:gapWidth val="444"/>
        <c:overlap val="-90"/>
        <c:axId val="437677423"/>
        <c:axId val="437674511"/>
      </c:barChart>
      <c:catAx>
        <c:axId val="4376774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437674511"/>
        <c:crosses val="autoZero"/>
        <c:auto val="1"/>
        <c:lblAlgn val="ctr"/>
        <c:lblOffset val="100"/>
        <c:noMultiLvlLbl val="0"/>
      </c:catAx>
      <c:valAx>
        <c:axId val="437674511"/>
        <c:scaling>
          <c:orientation val="minMax"/>
        </c:scaling>
        <c:delete val="1"/>
        <c:axPos val="l"/>
        <c:numFmt formatCode="General" sourceLinked="1"/>
        <c:majorTickMark val="none"/>
        <c:minorTickMark val="none"/>
        <c:tickLblPos val="nextTo"/>
        <c:crossAx val="437677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Field2</c:v>
          </c:tx>
          <c:spPr>
            <a:solidFill>
              <a:schemeClr val="accent2"/>
            </a:solidFill>
            <a:ln>
              <a:noFill/>
            </a:ln>
            <a:effectLst/>
          </c:spPr>
          <c:invertIfNegative val="0"/>
          <c:dLbls>
            <c:dLbl>
              <c:idx val="1"/>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52D-4737-B6D4-C35381A3006B}"/>
                </c:ext>
              </c:extLst>
            </c:dLbl>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JR'!$A$3:$A$6</c:f>
              <c:strCache>
                <c:ptCount val="4"/>
                <c:pt idx="0">
                  <c:v>TOTAL NUMBER OF SHD's GRANTED</c:v>
                </c:pt>
                <c:pt idx="1">
                  <c:v>NUMBER OF SHD's AWAITING DECISION</c:v>
                </c:pt>
                <c:pt idx="2">
                  <c:v>TOTAL NUMBER OF SHD's ON SITE</c:v>
                </c:pt>
                <c:pt idx="3">
                  <c:v>TOTAL NUMBER OF COMMENCEMENT NOTICES ISSUED</c:v>
                </c:pt>
              </c:strCache>
            </c:strRef>
          </c:cat>
          <c:val>
            <c:numRef>
              <c:f>'REVISED FOR JR'!$B$3:$B$6</c:f>
              <c:numCache>
                <c:formatCode>General</c:formatCode>
                <c:ptCount val="4"/>
                <c:pt idx="0">
                  <c:v>21</c:v>
                </c:pt>
                <c:pt idx="1">
                  <c:v>7</c:v>
                </c:pt>
                <c:pt idx="2">
                  <c:v>9</c:v>
                </c:pt>
                <c:pt idx="3">
                  <c:v>11</c:v>
                </c:pt>
              </c:numCache>
            </c:numRef>
          </c:val>
          <c:extLst>
            <c:ext xmlns:c16="http://schemas.microsoft.com/office/drawing/2014/chart" uri="{C3380CC4-5D6E-409C-BE32-E72D297353CC}">
              <c16:uniqueId val="{00000000-77A4-4CF8-9089-8495809333C4}"/>
            </c:ext>
          </c:extLst>
        </c:ser>
        <c:dLbls>
          <c:dLblPos val="outEnd"/>
          <c:showLegendKey val="0"/>
          <c:showVal val="1"/>
          <c:showCatName val="0"/>
          <c:showSerName val="0"/>
          <c:showPercent val="0"/>
          <c:showBubbleSize val="0"/>
        </c:dLbls>
        <c:gapWidth val="444"/>
        <c:overlap val="-90"/>
        <c:axId val="814475232"/>
        <c:axId val="814474248"/>
      </c:barChart>
      <c:catAx>
        <c:axId val="814475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n-US"/>
          </a:p>
        </c:txPr>
        <c:crossAx val="814474248"/>
        <c:crosses val="autoZero"/>
        <c:auto val="1"/>
        <c:lblAlgn val="ctr"/>
        <c:lblOffset val="100"/>
        <c:noMultiLvlLbl val="0"/>
      </c:catAx>
      <c:valAx>
        <c:axId val="814474248"/>
        <c:scaling>
          <c:orientation val="minMax"/>
        </c:scaling>
        <c:delete val="1"/>
        <c:axPos val="l"/>
        <c:numFmt formatCode="General" sourceLinked="1"/>
        <c:majorTickMark val="none"/>
        <c:minorTickMark val="none"/>
        <c:tickLblPos val="nextTo"/>
        <c:crossAx val="81447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Field2</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JR'!$A$9:$A$13</c:f>
              <c:strCache>
                <c:ptCount val="5"/>
                <c:pt idx="0">
                  <c:v>TOTAL NUMBER OF 1 BED UNITS</c:v>
                </c:pt>
                <c:pt idx="1">
                  <c:v>TOTAL NUMBER OF 2 BED UNITS</c:v>
                </c:pt>
                <c:pt idx="2">
                  <c:v>TOTAL NUMBER OF 3 BED UNITS</c:v>
                </c:pt>
                <c:pt idx="3">
                  <c:v>TOTAL NUMBER OF 4+ BED UNITS</c:v>
                </c:pt>
                <c:pt idx="4">
                  <c:v>STUDENT BEDS</c:v>
                </c:pt>
              </c:strCache>
            </c:strRef>
          </c:cat>
          <c:val>
            <c:numRef>
              <c:f>'REVISED FOR JR'!$B$9:$B$13</c:f>
              <c:numCache>
                <c:formatCode>General</c:formatCode>
                <c:ptCount val="5"/>
                <c:pt idx="0">
                  <c:v>2230</c:v>
                </c:pt>
                <c:pt idx="1">
                  <c:v>3584</c:v>
                </c:pt>
                <c:pt idx="2">
                  <c:v>1827</c:v>
                </c:pt>
                <c:pt idx="3">
                  <c:v>441</c:v>
                </c:pt>
                <c:pt idx="4">
                  <c:v>408</c:v>
                </c:pt>
              </c:numCache>
            </c:numRef>
          </c:val>
          <c:extLst>
            <c:ext xmlns:c16="http://schemas.microsoft.com/office/drawing/2014/chart" uri="{C3380CC4-5D6E-409C-BE32-E72D297353CC}">
              <c16:uniqueId val="{00000000-D828-4F01-BEC6-1F83EB9C2342}"/>
            </c:ext>
          </c:extLst>
        </c:ser>
        <c:dLbls>
          <c:dLblPos val="outEnd"/>
          <c:showLegendKey val="0"/>
          <c:showVal val="1"/>
          <c:showCatName val="0"/>
          <c:showSerName val="0"/>
          <c:showPercent val="0"/>
          <c:showBubbleSize val="0"/>
        </c:dLbls>
        <c:gapWidth val="444"/>
        <c:overlap val="-90"/>
        <c:axId val="267306584"/>
        <c:axId val="267306256"/>
      </c:barChart>
      <c:catAx>
        <c:axId val="267306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n-US"/>
          </a:p>
        </c:txPr>
        <c:crossAx val="267306256"/>
        <c:crosses val="autoZero"/>
        <c:auto val="1"/>
        <c:lblAlgn val="ctr"/>
        <c:lblOffset val="100"/>
        <c:noMultiLvlLbl val="0"/>
      </c:catAx>
      <c:valAx>
        <c:axId val="267306256"/>
        <c:scaling>
          <c:orientation val="minMax"/>
        </c:scaling>
        <c:delete val="1"/>
        <c:axPos val="l"/>
        <c:numFmt formatCode="General" sourceLinked="1"/>
        <c:majorTickMark val="none"/>
        <c:minorTickMark val="none"/>
        <c:tickLblPos val="nextTo"/>
        <c:crossAx val="267306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Field2</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JR'!$A$16:$A$20</c:f>
              <c:strCache>
                <c:ptCount val="5"/>
                <c:pt idx="0">
                  <c:v>TOTAL NUMBER OF 1 BED UNITS</c:v>
                </c:pt>
                <c:pt idx="1">
                  <c:v>TOTAL NUMBER OF 2 BED UNITS</c:v>
                </c:pt>
                <c:pt idx="2">
                  <c:v>TOTAL NUMBER OF 3 BED UNITS</c:v>
                </c:pt>
                <c:pt idx="3">
                  <c:v>TOTAL NUMBER OF 4+ BED UNITS</c:v>
                </c:pt>
                <c:pt idx="4">
                  <c:v>STUDENT BEDS</c:v>
                </c:pt>
              </c:strCache>
            </c:strRef>
          </c:cat>
          <c:val>
            <c:numRef>
              <c:f>'REVISED FOR JR'!$B$16:$B$20</c:f>
              <c:numCache>
                <c:formatCode>General</c:formatCode>
                <c:ptCount val="5"/>
                <c:pt idx="0">
                  <c:v>710</c:v>
                </c:pt>
                <c:pt idx="1">
                  <c:v>1006</c:v>
                </c:pt>
                <c:pt idx="2">
                  <c:v>420</c:v>
                </c:pt>
                <c:pt idx="3">
                  <c:v>97</c:v>
                </c:pt>
                <c:pt idx="4">
                  <c:v>0</c:v>
                </c:pt>
              </c:numCache>
            </c:numRef>
          </c:val>
          <c:extLst>
            <c:ext xmlns:c16="http://schemas.microsoft.com/office/drawing/2014/chart" uri="{C3380CC4-5D6E-409C-BE32-E72D297353CC}">
              <c16:uniqueId val="{00000000-0E1D-4368-981F-025D401C2757}"/>
            </c:ext>
          </c:extLst>
        </c:ser>
        <c:dLbls>
          <c:dLblPos val="outEnd"/>
          <c:showLegendKey val="0"/>
          <c:showVal val="1"/>
          <c:showCatName val="0"/>
          <c:showSerName val="0"/>
          <c:showPercent val="0"/>
          <c:showBubbleSize val="0"/>
        </c:dLbls>
        <c:gapWidth val="444"/>
        <c:overlap val="-90"/>
        <c:axId val="321300584"/>
        <c:axId val="323405520"/>
      </c:barChart>
      <c:catAx>
        <c:axId val="321300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n-US"/>
          </a:p>
        </c:txPr>
        <c:crossAx val="323405520"/>
        <c:crosses val="autoZero"/>
        <c:auto val="1"/>
        <c:lblAlgn val="ctr"/>
        <c:lblOffset val="100"/>
        <c:noMultiLvlLbl val="0"/>
      </c:catAx>
      <c:valAx>
        <c:axId val="323405520"/>
        <c:scaling>
          <c:orientation val="minMax"/>
        </c:scaling>
        <c:delete val="1"/>
        <c:axPos val="l"/>
        <c:numFmt formatCode="General" sourceLinked="1"/>
        <c:majorTickMark val="none"/>
        <c:minorTickMark val="none"/>
        <c:tickLblPos val="nextTo"/>
        <c:crossAx val="321300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IE" dirty="0"/>
              <a:t>%</a:t>
            </a:r>
            <a:r>
              <a:rPr lang="en-IE" baseline="0" dirty="0"/>
              <a:t> BREAKDOWN OF UNITS AS PERCENTAGE OF OVERALL GRANTED</a:t>
            </a:r>
            <a:endParaRPr lang="en-IE"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F16B-40AD-B308-40D2AB204720}"/>
              </c:ext>
            </c:extLst>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F16B-40AD-B308-40D2AB204720}"/>
              </c:ext>
            </c:extLst>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F16B-40AD-B308-40D2AB204720}"/>
              </c:ext>
            </c:extLst>
          </c:dPt>
          <c:dPt>
            <c:idx val="3"/>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F16B-40AD-B308-40D2AB204720}"/>
              </c:ext>
            </c:extLst>
          </c:dPt>
          <c:dPt>
            <c:idx val="4"/>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F16B-40AD-B308-40D2AB204720}"/>
              </c:ext>
            </c:extLst>
          </c:dPt>
          <c:dLbls>
            <c:dLbl>
              <c:idx val="0"/>
              <c:layout>
                <c:manualLayout>
                  <c:x val="-0.2739364906972836"/>
                  <c:y val="-0.1763595274359027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16B-40AD-B308-40D2AB20472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'REVISED FOR JR'!$A$100:$A$104</c:f>
              <c:strCache>
                <c:ptCount val="5"/>
                <c:pt idx="0">
                  <c:v>1 &amp; 2 BED UNITS GRANTED</c:v>
                </c:pt>
                <c:pt idx="2">
                  <c:v>3 &amp; 4 BED UNITS GRANTED</c:v>
                </c:pt>
                <c:pt idx="4">
                  <c:v>STUDENT SPACES GRANTED</c:v>
                </c:pt>
              </c:strCache>
            </c:strRef>
          </c:cat>
          <c:val>
            <c:numRef>
              <c:f>'REVISED FOR JR'!$B$100:$B$104</c:f>
              <c:numCache>
                <c:formatCode>General</c:formatCode>
                <c:ptCount val="5"/>
                <c:pt idx="0" formatCode="0.00%">
                  <c:v>0.68369999999999997</c:v>
                </c:pt>
                <c:pt idx="2" formatCode="0.00%">
                  <c:v>0.26819999999999999</c:v>
                </c:pt>
                <c:pt idx="4" formatCode="0.00%">
                  <c:v>4.8099999999999997E-2</c:v>
                </c:pt>
              </c:numCache>
            </c:numRef>
          </c:val>
          <c:extLst>
            <c:ext xmlns:c16="http://schemas.microsoft.com/office/drawing/2014/chart" uri="{C3380CC4-5D6E-409C-BE32-E72D297353CC}">
              <c16:uniqueId val="{0000000A-F16B-40AD-B308-40D2AB204720}"/>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26870549113593"/>
          <c:y val="0.16678933873851357"/>
          <c:w val="0.54149158555068932"/>
          <c:h val="0.83321066126148646"/>
        </c:manualLayout>
      </c:layout>
      <c:pieChart>
        <c:varyColors val="1"/>
        <c:ser>
          <c:idx val="0"/>
          <c:order val="0"/>
          <c:tx>
            <c:v>Field2</c:v>
          </c:tx>
          <c:explosion val="26"/>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56C-469F-9A90-54C29FEE75ED}"/>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56C-469F-9A90-54C29FEE75ED}"/>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56C-469F-9A90-54C29FEE75ED}"/>
              </c:ext>
            </c:extLst>
          </c:dPt>
          <c:dLbls>
            <c:dLbl>
              <c:idx val="0"/>
              <c:layout>
                <c:manualLayout>
                  <c:x val="-0.11436422361466603"/>
                  <c:y val="0.18128723161081173"/>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DE38EEF9-258F-44C2-87A8-3A85D7C271F1}" type="PERCENTAGE">
                      <a:rPr lang="en-US" sz="1200" smtClean="0"/>
                      <a:pPr>
                        <a:defRPr/>
                      </a:pPr>
                      <a:t>[PERCENTAGE]</a:t>
                    </a:fld>
                    <a:r>
                      <a:rPr lang="en-US" sz="1200" dirty="0"/>
                      <a:t> - 1,462 </a:t>
                    </a:r>
                  </a:p>
                  <a:p>
                    <a:pPr>
                      <a:defRPr/>
                    </a:pPr>
                    <a:r>
                      <a:rPr lang="en-US" sz="1200" dirty="0"/>
                      <a:t>UNITS</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7499092072421107"/>
                      <c:h val="0.13805483602590121"/>
                    </c:manualLayout>
                  </c15:layout>
                  <c15:dlblFieldTable/>
                  <c15:showDataLabelsRange val="0"/>
                </c:ext>
                <c:ext xmlns:c16="http://schemas.microsoft.com/office/drawing/2014/chart" uri="{C3380CC4-5D6E-409C-BE32-E72D297353CC}">
                  <c16:uniqueId val="{00000001-A56C-469F-9A90-54C29FEE75ED}"/>
                </c:ext>
              </c:extLst>
            </c:dLbl>
            <c:dLbl>
              <c:idx val="1"/>
              <c:layout>
                <c:manualLayout>
                  <c:x val="0.20603473649985157"/>
                  <c:y val="-0.1737328643203060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r>
                      <a:rPr lang="en-US" sz="1050" dirty="0"/>
                      <a:t> </a:t>
                    </a:r>
                    <a:r>
                      <a:rPr lang="en-US" sz="1400" dirty="0"/>
                      <a:t>79% - 7,028 UNITS</a:t>
                    </a:r>
                    <a:endParaRPr lang="en-US" sz="1050" dirty="0"/>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5366498658812997"/>
                      <c:h val="0.15018272814179964"/>
                    </c:manualLayout>
                  </c15:layout>
                  <c15:showDataLabelsRange val="0"/>
                </c:ext>
                <c:ext xmlns:c16="http://schemas.microsoft.com/office/drawing/2014/chart" uri="{C3380CC4-5D6E-409C-BE32-E72D297353CC}">
                  <c16:uniqueId val="{00000003-A56C-469F-9A90-54C29FEE75ED}"/>
                </c:ext>
              </c:extLst>
            </c:dLbl>
            <c:dLbl>
              <c:idx val="2"/>
              <c:tx>
                <c:rich>
                  <a:bodyPr rot="5400000" spcFirstLastPara="1" vertOverflow="ellipsis"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779E12F6-1B65-44C5-BDFB-88F1B0A0BBEA}" type="PERCENTAGE">
                      <a:rPr lang="en-US" sz="1050" smtClean="0"/>
                      <a:pPr>
                        <a:defRPr/>
                      </a:pPr>
                      <a:t>[PERCENTAGE]</a:t>
                    </a:fld>
                    <a:r>
                      <a:rPr lang="en-US" sz="1050" dirty="0"/>
                      <a:t> - 408</a:t>
                    </a:r>
                  </a:p>
                </c:rich>
              </c:tx>
              <c:spPr>
                <a:noFill/>
                <a:ln>
                  <a:noFill/>
                </a:ln>
                <a:effectLst/>
              </c:spPr>
              <c:txPr>
                <a:bodyPr rot="5400000" spcFirstLastPara="1" vertOverflow="ellipsis"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layout>
                    <c:manualLayout>
                      <c:w val="0.11301172189113574"/>
                      <c:h val="0.1027955693631214"/>
                    </c:manualLayout>
                  </c15:layout>
                  <c15:dlblFieldTable/>
                  <c15:showDataLabelsRange val="0"/>
                </c:ext>
                <c:ext xmlns:c16="http://schemas.microsoft.com/office/drawing/2014/chart" uri="{C3380CC4-5D6E-409C-BE32-E72D297353CC}">
                  <c16:uniqueId val="{00000005-A56C-469F-9A90-54C29FEE75E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'REVISED FOR JR'!$A$15:$A$17</c:f>
              <c:strCache>
                <c:ptCount val="3"/>
                <c:pt idx="0">
                  <c:v>BUILD TO RENT GRANTED</c:v>
                </c:pt>
                <c:pt idx="1">
                  <c:v>BUILD FOR SALE GRANTED</c:v>
                </c:pt>
                <c:pt idx="2">
                  <c:v>STUDENT BEDS GRANTED</c:v>
                </c:pt>
              </c:strCache>
            </c:strRef>
          </c:cat>
          <c:val>
            <c:numRef>
              <c:f>'REVISED FOR JR'!$B$15:$B$17</c:f>
              <c:numCache>
                <c:formatCode>General</c:formatCode>
                <c:ptCount val="3"/>
                <c:pt idx="0">
                  <c:v>1462</c:v>
                </c:pt>
                <c:pt idx="1">
                  <c:v>7028</c:v>
                </c:pt>
                <c:pt idx="2">
                  <c:v>408</c:v>
                </c:pt>
              </c:numCache>
            </c:numRef>
          </c:val>
          <c:extLst>
            <c:ext xmlns:c16="http://schemas.microsoft.com/office/drawing/2014/chart" uri="{C3380CC4-5D6E-409C-BE32-E72D297353CC}">
              <c16:uniqueId val="{00000006-A56C-469F-9A90-54C29FEE75E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cap="all" spc="150" baseline="0">
                <a:solidFill>
                  <a:schemeClr val="tx1">
                    <a:lumMod val="50000"/>
                    <a:lumOff val="50000"/>
                  </a:schemeClr>
                </a:solidFill>
                <a:latin typeface="+mn-lt"/>
                <a:ea typeface="+mn-ea"/>
                <a:cs typeface="+mn-cs"/>
              </a:defRPr>
            </a:pPr>
            <a:r>
              <a:rPr lang="en-IE" sz="3600"/>
              <a:t>BUILD TO RENT ANALYSIS</a:t>
            </a:r>
          </a:p>
        </c:rich>
      </c:tx>
      <c:overlay val="0"/>
      <c:spPr>
        <a:noFill/>
        <a:ln>
          <a:noFill/>
        </a:ln>
        <a:effectLst/>
      </c:spPr>
      <c:txPr>
        <a:bodyPr rot="0" spcFirstLastPara="1" vertOverflow="ellipsis" vert="horz" wrap="square" anchor="ctr" anchorCtr="1"/>
        <a:lstStyle/>
        <a:p>
          <a:pPr>
            <a:defRPr sz="36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pattFill prst="narVert">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'REVISED FOR JR'!$A$124:$A$125</c:f>
              <c:strCache>
                <c:ptCount val="2"/>
                <c:pt idx="0">
                  <c:v>NUMBER OF BUILD TO RENT GRANTED</c:v>
                </c:pt>
                <c:pt idx="1">
                  <c:v>NUMBER OF BUILD TO RENT AWAITING APPROVAL</c:v>
                </c:pt>
              </c:strCache>
            </c:strRef>
          </c:cat>
          <c:val>
            <c:numRef>
              <c:f>'REVISED FOR JR'!$B$124:$B$125</c:f>
              <c:numCache>
                <c:formatCode>General</c:formatCode>
                <c:ptCount val="2"/>
                <c:pt idx="0">
                  <c:v>1462</c:v>
                </c:pt>
                <c:pt idx="1">
                  <c:v>543</c:v>
                </c:pt>
              </c:numCache>
            </c:numRef>
          </c:val>
          <c:extLst>
            <c:ext xmlns:c16="http://schemas.microsoft.com/office/drawing/2014/chart" uri="{C3380CC4-5D6E-409C-BE32-E72D297353CC}">
              <c16:uniqueId val="{00000000-8B56-4467-979E-B508CE7C3535}"/>
            </c:ext>
          </c:extLst>
        </c:ser>
        <c:dLbls>
          <c:dLblPos val="inEnd"/>
          <c:showLegendKey val="0"/>
          <c:showVal val="1"/>
          <c:showCatName val="0"/>
          <c:showSerName val="0"/>
          <c:showPercent val="0"/>
          <c:showBubbleSize val="0"/>
        </c:dLbls>
        <c:gapWidth val="227"/>
        <c:overlap val="-48"/>
        <c:axId val="440279599"/>
        <c:axId val="440279183"/>
      </c:barChart>
      <c:catAx>
        <c:axId val="440279599"/>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40279183"/>
        <c:crosses val="autoZero"/>
        <c:auto val="1"/>
        <c:lblAlgn val="ctr"/>
        <c:lblOffset val="100"/>
        <c:noMultiLvlLbl val="0"/>
      </c:catAx>
      <c:valAx>
        <c:axId val="4402791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279599"/>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IE" sz="3200" dirty="0"/>
              <a:t>Houses Vs Apartments in SHD Permissions</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FOR JR'!$A$68:$A$69</c:f>
              <c:strCache>
                <c:ptCount val="2"/>
                <c:pt idx="0">
                  <c:v>TOTAL NUMBER OF HOUSES</c:v>
                </c:pt>
                <c:pt idx="1">
                  <c:v>TOTAL NUMBER OF APARTMENTS (INC DUPLEX)</c:v>
                </c:pt>
              </c:strCache>
            </c:strRef>
          </c:cat>
          <c:val>
            <c:numRef>
              <c:f>'REVISED FOR JR'!$B$68:$B$69</c:f>
              <c:numCache>
                <c:formatCode>General</c:formatCode>
                <c:ptCount val="2"/>
                <c:pt idx="0">
                  <c:v>1773</c:v>
                </c:pt>
                <c:pt idx="1">
                  <c:v>6717</c:v>
                </c:pt>
              </c:numCache>
            </c:numRef>
          </c:val>
          <c:extLst>
            <c:ext xmlns:c16="http://schemas.microsoft.com/office/drawing/2014/chart" uri="{C3380CC4-5D6E-409C-BE32-E72D297353CC}">
              <c16:uniqueId val="{00000000-E147-4142-A5AF-AFD14A70A334}"/>
            </c:ext>
          </c:extLst>
        </c:ser>
        <c:dLbls>
          <c:dLblPos val="ctr"/>
          <c:showLegendKey val="0"/>
          <c:showVal val="1"/>
          <c:showCatName val="0"/>
          <c:showSerName val="0"/>
          <c:showPercent val="0"/>
          <c:showBubbleSize val="0"/>
        </c:dLbls>
        <c:gapWidth val="150"/>
        <c:overlap val="100"/>
        <c:axId val="330670400"/>
        <c:axId val="330670072"/>
      </c:barChart>
      <c:catAx>
        <c:axId val="33067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30670072"/>
        <c:crosses val="autoZero"/>
        <c:auto val="1"/>
        <c:lblAlgn val="ctr"/>
        <c:lblOffset val="100"/>
        <c:noMultiLvlLbl val="0"/>
      </c:catAx>
      <c:valAx>
        <c:axId val="330670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0670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inEnd"/>
          <c:showLegendKey val="0"/>
          <c:showVal val="1"/>
          <c:showCatName val="0"/>
          <c:showSerName val="0"/>
          <c:showPercent val="0"/>
          <c:showBubbleSize val="0"/>
        </c:dLbls>
        <c:gapWidth val="227"/>
        <c:overlap val="-48"/>
        <c:axId val="741290816"/>
        <c:axId val="741286224"/>
      </c:barChart>
      <c:catAx>
        <c:axId val="74129081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286224"/>
        <c:crosses val="autoZero"/>
        <c:auto val="1"/>
        <c:lblAlgn val="ctr"/>
        <c:lblOffset val="100"/>
        <c:noMultiLvlLbl val="0"/>
      </c:catAx>
      <c:valAx>
        <c:axId val="741286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290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11/22/2022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51525-4407-1067-C74D-751207A463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2F82FD90-75E2-AF48-D52F-4E396E4A8D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5C21342-2D60-6E50-5259-3A99E2255FE4}"/>
              </a:ext>
            </a:extLst>
          </p:cNvPr>
          <p:cNvSpPr>
            <a:spLocks noGrp="1"/>
          </p:cNvSpPr>
          <p:nvPr>
            <p:ph type="dt" sz="half" idx="10"/>
          </p:nvPr>
        </p:nvSpPr>
        <p:spPr/>
        <p:txBody>
          <a:bodyPr/>
          <a:lstStyle/>
          <a:p>
            <a:fld id="{02A4F9BE-5DBB-4473-9E85-FC5E56031491}" type="datetimeFigureOut">
              <a:rPr lang="en-IE" smtClean="0"/>
              <a:t>22/11/2022</a:t>
            </a:fld>
            <a:endParaRPr lang="en-IE"/>
          </a:p>
        </p:txBody>
      </p:sp>
      <p:sp>
        <p:nvSpPr>
          <p:cNvPr id="5" name="Footer Placeholder 4">
            <a:extLst>
              <a:ext uri="{FF2B5EF4-FFF2-40B4-BE49-F238E27FC236}">
                <a16:creationId xmlns:a16="http://schemas.microsoft.com/office/drawing/2014/main" id="{EFED3758-B089-270F-5589-E29BCB2839B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FB3BA8D-4A05-1F84-A2E3-0F4CC93E5BBC}"/>
              </a:ext>
            </a:extLst>
          </p:cNvPr>
          <p:cNvSpPr>
            <a:spLocks noGrp="1"/>
          </p:cNvSpPr>
          <p:nvPr>
            <p:ph type="sldNum" sz="quarter" idx="12"/>
          </p:nvPr>
        </p:nvSpPr>
        <p:spPr/>
        <p:txBody>
          <a:bodyPr/>
          <a:lstStyle/>
          <a:p>
            <a:fld id="{4E4DF050-C8E0-429B-A02F-83B68D3326A9}" type="slidenum">
              <a:rPr lang="en-IE" smtClean="0"/>
              <a:t>‹#›</a:t>
            </a:fld>
            <a:endParaRPr lang="en-IE"/>
          </a:p>
        </p:txBody>
      </p:sp>
    </p:spTree>
    <p:extLst>
      <p:ext uri="{BB962C8B-B14F-4D97-AF65-F5344CB8AC3E}">
        <p14:creationId xmlns:p14="http://schemas.microsoft.com/office/powerpoint/2010/main" val="4205292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ABF2-1453-6FF3-22FF-6757121D6E9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92835BE-5775-5FB6-6213-EB1664B37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5C8BA61-9ADA-3509-1DC1-C5D9AB49634C}"/>
              </a:ext>
            </a:extLst>
          </p:cNvPr>
          <p:cNvSpPr>
            <a:spLocks noGrp="1"/>
          </p:cNvSpPr>
          <p:nvPr>
            <p:ph type="dt" sz="half" idx="10"/>
          </p:nvPr>
        </p:nvSpPr>
        <p:spPr/>
        <p:txBody>
          <a:bodyPr/>
          <a:lstStyle/>
          <a:p>
            <a:r>
              <a:rPr lang="en-US"/>
              <a:t>9/3/20XX</a:t>
            </a:r>
            <a:endParaRPr lang="en-US" dirty="0"/>
          </a:p>
        </p:txBody>
      </p:sp>
      <p:sp>
        <p:nvSpPr>
          <p:cNvPr id="5" name="Footer Placeholder 4">
            <a:extLst>
              <a:ext uri="{FF2B5EF4-FFF2-40B4-BE49-F238E27FC236}">
                <a16:creationId xmlns:a16="http://schemas.microsoft.com/office/drawing/2014/main" id="{53B139D4-A3FE-26FE-7BEC-3FBE0587ECA3}"/>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CA4634A6-1687-1FAC-481A-090A40A047A7}"/>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65364049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E3198D-886E-3D4F-711B-202E5AB795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8A72E28-6C3C-8FA9-EADD-18C6757219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5C47105-1A50-6E34-CD3F-2E3CC6DF7E50}"/>
              </a:ext>
            </a:extLst>
          </p:cNvPr>
          <p:cNvSpPr>
            <a:spLocks noGrp="1"/>
          </p:cNvSpPr>
          <p:nvPr>
            <p:ph type="dt" sz="half" idx="10"/>
          </p:nvPr>
        </p:nvSpPr>
        <p:spPr/>
        <p:txBody>
          <a:bodyPr/>
          <a:lstStyle/>
          <a:p>
            <a:r>
              <a:rPr lang="en-US"/>
              <a:t>9/3/20XX</a:t>
            </a:r>
            <a:endParaRPr lang="en-US" dirty="0"/>
          </a:p>
        </p:txBody>
      </p:sp>
      <p:sp>
        <p:nvSpPr>
          <p:cNvPr id="5" name="Footer Placeholder 4">
            <a:extLst>
              <a:ext uri="{FF2B5EF4-FFF2-40B4-BE49-F238E27FC236}">
                <a16:creationId xmlns:a16="http://schemas.microsoft.com/office/drawing/2014/main" id="{9A81DB1F-6314-CA8F-1212-D8810BC4BC6F}"/>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289BA67-01AD-CE98-C0A0-5BEB49F309AD}"/>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17093638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12142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63212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83426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67594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339E-5BE0-43ED-939B-1B3AECBC10F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45C5053-79C6-A889-8117-AB14F9BAC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2D07417-9176-A5E3-C7EA-43C4C598A368}"/>
              </a:ext>
            </a:extLst>
          </p:cNvPr>
          <p:cNvSpPr>
            <a:spLocks noGrp="1"/>
          </p:cNvSpPr>
          <p:nvPr>
            <p:ph type="dt" sz="half" idx="10"/>
          </p:nvPr>
        </p:nvSpPr>
        <p:spPr/>
        <p:txBody>
          <a:bodyPr/>
          <a:lstStyle/>
          <a:p>
            <a:fld id="{02A4F9BE-5DBB-4473-9E85-FC5E56031491}" type="datetimeFigureOut">
              <a:rPr lang="en-IE" smtClean="0"/>
              <a:t>22/11/2022</a:t>
            </a:fld>
            <a:endParaRPr lang="en-IE"/>
          </a:p>
        </p:txBody>
      </p:sp>
      <p:sp>
        <p:nvSpPr>
          <p:cNvPr id="5" name="Footer Placeholder 4">
            <a:extLst>
              <a:ext uri="{FF2B5EF4-FFF2-40B4-BE49-F238E27FC236}">
                <a16:creationId xmlns:a16="http://schemas.microsoft.com/office/drawing/2014/main" id="{69FF59BB-31CF-14FB-DA28-A5E8905427C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10AAFF-CF81-E574-C404-CFA31C0AB097}"/>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02707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1A3D-3318-3666-DBAA-8BA456D0C4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30BFC5D-6827-C1EB-9721-A0F6571D7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22B79A-04DD-0841-F89C-4C1FED7BAE27}"/>
              </a:ext>
            </a:extLst>
          </p:cNvPr>
          <p:cNvSpPr>
            <a:spLocks noGrp="1"/>
          </p:cNvSpPr>
          <p:nvPr>
            <p:ph type="dt" sz="half" idx="10"/>
          </p:nvPr>
        </p:nvSpPr>
        <p:spPr/>
        <p:txBody>
          <a:bodyPr/>
          <a:lstStyle/>
          <a:p>
            <a:fld id="{02A4F9BE-5DBB-4473-9E85-FC5E56031491}" type="datetimeFigureOut">
              <a:rPr lang="en-IE" smtClean="0"/>
              <a:t>22/11/2022</a:t>
            </a:fld>
            <a:endParaRPr lang="en-IE"/>
          </a:p>
        </p:txBody>
      </p:sp>
      <p:sp>
        <p:nvSpPr>
          <p:cNvPr id="5" name="Footer Placeholder 4">
            <a:extLst>
              <a:ext uri="{FF2B5EF4-FFF2-40B4-BE49-F238E27FC236}">
                <a16:creationId xmlns:a16="http://schemas.microsoft.com/office/drawing/2014/main" id="{86CDF79D-1369-2E43-B04B-E687E7DB13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667DADE-41ED-FF49-6A13-E9C9B508B089}"/>
              </a:ext>
            </a:extLst>
          </p:cNvPr>
          <p:cNvSpPr>
            <a:spLocks noGrp="1"/>
          </p:cNvSpPr>
          <p:nvPr>
            <p:ph type="sldNum" sz="quarter" idx="12"/>
          </p:nvPr>
        </p:nvSpPr>
        <p:spPr/>
        <p:txBody>
          <a:bodyPr/>
          <a:lstStyle/>
          <a:p>
            <a:fld id="{4E4DF050-C8E0-429B-A02F-83B68D3326A9}" type="slidenum">
              <a:rPr lang="en-IE" smtClean="0"/>
              <a:t>‹#›</a:t>
            </a:fld>
            <a:endParaRPr lang="en-IE"/>
          </a:p>
        </p:txBody>
      </p:sp>
      <p:sp>
        <p:nvSpPr>
          <p:cNvPr id="7" name="Graphic 12">
            <a:extLst>
              <a:ext uri="{FF2B5EF4-FFF2-40B4-BE49-F238E27FC236}">
                <a16:creationId xmlns:a16="http://schemas.microsoft.com/office/drawing/2014/main" id="{772A768B-F906-EA42-705D-0647407E6815}"/>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8" name="Graphic 13">
            <a:extLst>
              <a:ext uri="{FF2B5EF4-FFF2-40B4-BE49-F238E27FC236}">
                <a16:creationId xmlns:a16="http://schemas.microsoft.com/office/drawing/2014/main" id="{D78A764E-2DB0-D780-1744-2B13DF314604}"/>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9" name="Graphic 15">
            <a:extLst>
              <a:ext uri="{FF2B5EF4-FFF2-40B4-BE49-F238E27FC236}">
                <a16:creationId xmlns:a16="http://schemas.microsoft.com/office/drawing/2014/main" id="{B4D1623D-DBAD-123C-359D-6B95EE9ACC9A}"/>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0" name="Graphic 22">
            <a:extLst>
              <a:ext uri="{FF2B5EF4-FFF2-40B4-BE49-F238E27FC236}">
                <a16:creationId xmlns:a16="http://schemas.microsoft.com/office/drawing/2014/main" id="{FE9BA1D9-A431-924F-3427-A5F7D422678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2C1317E9-BA74-383A-FAB5-6BE6EAB0C6E2}"/>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2" name="Graphic 23">
            <a:extLst>
              <a:ext uri="{FF2B5EF4-FFF2-40B4-BE49-F238E27FC236}">
                <a16:creationId xmlns:a16="http://schemas.microsoft.com/office/drawing/2014/main" id="{181B9714-CCCF-D19D-617A-30FE1C9FA424}"/>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63320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15BF-93C0-BF89-9540-49D839A6834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A6DC18B-EB6C-3061-2CC3-79F68F8C3E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0A0DB39-0F62-B082-808B-CF80451D79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32E7942-26BF-E7D1-A4DE-59425F2B3E01}"/>
              </a:ext>
            </a:extLst>
          </p:cNvPr>
          <p:cNvSpPr>
            <a:spLocks noGrp="1"/>
          </p:cNvSpPr>
          <p:nvPr>
            <p:ph type="dt" sz="half" idx="10"/>
          </p:nvPr>
        </p:nvSpPr>
        <p:spPr/>
        <p:txBody>
          <a:bodyPr/>
          <a:lstStyle/>
          <a:p>
            <a:fld id="{02A4F9BE-5DBB-4473-9E85-FC5E56031491}" type="datetimeFigureOut">
              <a:rPr lang="en-IE" smtClean="0"/>
              <a:t>22/11/2022</a:t>
            </a:fld>
            <a:endParaRPr lang="en-IE"/>
          </a:p>
        </p:txBody>
      </p:sp>
      <p:sp>
        <p:nvSpPr>
          <p:cNvPr id="6" name="Footer Placeholder 5">
            <a:extLst>
              <a:ext uri="{FF2B5EF4-FFF2-40B4-BE49-F238E27FC236}">
                <a16:creationId xmlns:a16="http://schemas.microsoft.com/office/drawing/2014/main" id="{2C61D7A4-9F43-9C63-1174-4B76CCC1001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A3B9399-D5DF-F5AF-F679-8ED9E70E9EF2}"/>
              </a:ext>
            </a:extLst>
          </p:cNvPr>
          <p:cNvSpPr>
            <a:spLocks noGrp="1"/>
          </p:cNvSpPr>
          <p:nvPr>
            <p:ph type="sldNum" sz="quarter" idx="12"/>
          </p:nvPr>
        </p:nvSpPr>
        <p:spPr/>
        <p:txBody>
          <a:bodyPr/>
          <a:lstStyle/>
          <a:p>
            <a:fld id="{4E4DF050-C8E0-429B-A02F-83B68D3326A9}" type="slidenum">
              <a:rPr lang="en-IE" smtClean="0"/>
              <a:t>‹#›</a:t>
            </a:fld>
            <a:endParaRPr lang="en-IE"/>
          </a:p>
        </p:txBody>
      </p:sp>
      <p:sp>
        <p:nvSpPr>
          <p:cNvPr id="8" name="Graphic 15">
            <a:extLst>
              <a:ext uri="{FF2B5EF4-FFF2-40B4-BE49-F238E27FC236}">
                <a16:creationId xmlns:a16="http://schemas.microsoft.com/office/drawing/2014/main" id="{7B97E069-BA2F-18AE-F1A6-69A5D86B0C1B}"/>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9" name="Graphic 16">
            <a:extLst>
              <a:ext uri="{FF2B5EF4-FFF2-40B4-BE49-F238E27FC236}">
                <a16:creationId xmlns:a16="http://schemas.microsoft.com/office/drawing/2014/main" id="{7B7BE91F-C207-F33E-6BFD-25F838FB44E9}"/>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0" name="Graphic 14">
            <a:extLst>
              <a:ext uri="{FF2B5EF4-FFF2-40B4-BE49-F238E27FC236}">
                <a16:creationId xmlns:a16="http://schemas.microsoft.com/office/drawing/2014/main" id="{6060C2F5-100B-3B50-3914-67017A62B88D}"/>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7786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1744-D4B1-D5E0-4C7F-650914DB7BA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C236704-5743-208B-6413-3D56B03D6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076D7B-B377-1006-22EA-42035B788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6C09962-5BB4-8C22-AD5B-96B2985100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9382C4-9AB7-0E3C-C7F4-A3372D8432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D91A577-55EA-02B9-CB2C-7A00FA6BBBE5}"/>
              </a:ext>
            </a:extLst>
          </p:cNvPr>
          <p:cNvSpPr>
            <a:spLocks noGrp="1"/>
          </p:cNvSpPr>
          <p:nvPr>
            <p:ph type="dt" sz="half" idx="10"/>
          </p:nvPr>
        </p:nvSpPr>
        <p:spPr/>
        <p:txBody>
          <a:bodyPr/>
          <a:lstStyle/>
          <a:p>
            <a:fld id="{02A4F9BE-5DBB-4473-9E85-FC5E56031491}" type="datetimeFigureOut">
              <a:rPr lang="en-IE" smtClean="0"/>
              <a:t>22/11/2022</a:t>
            </a:fld>
            <a:endParaRPr lang="en-IE"/>
          </a:p>
        </p:txBody>
      </p:sp>
      <p:sp>
        <p:nvSpPr>
          <p:cNvPr id="8" name="Footer Placeholder 7">
            <a:extLst>
              <a:ext uri="{FF2B5EF4-FFF2-40B4-BE49-F238E27FC236}">
                <a16:creationId xmlns:a16="http://schemas.microsoft.com/office/drawing/2014/main" id="{7BAD0275-9213-61DF-BD1B-8BD72B87ABCC}"/>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45BB1D2-0245-62F4-A9D2-879AD25EF049}"/>
              </a:ext>
            </a:extLst>
          </p:cNvPr>
          <p:cNvSpPr>
            <a:spLocks noGrp="1"/>
          </p:cNvSpPr>
          <p:nvPr>
            <p:ph type="sldNum" sz="quarter" idx="12"/>
          </p:nvPr>
        </p:nvSpPr>
        <p:spPr/>
        <p:txBody>
          <a:bodyPr/>
          <a:lstStyle/>
          <a:p>
            <a:fld id="{4E4DF050-C8E0-429B-A02F-83B68D3326A9}" type="slidenum">
              <a:rPr lang="en-IE" smtClean="0"/>
              <a:t>‹#›</a:t>
            </a:fld>
            <a:endParaRPr lang="en-IE"/>
          </a:p>
        </p:txBody>
      </p:sp>
      <p:sp>
        <p:nvSpPr>
          <p:cNvPr id="10" name="Graphic 15">
            <a:extLst>
              <a:ext uri="{FF2B5EF4-FFF2-40B4-BE49-F238E27FC236}">
                <a16:creationId xmlns:a16="http://schemas.microsoft.com/office/drawing/2014/main" id="{8DAA76B9-1937-E419-814C-70183AB4A936}"/>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1" name="Graphic 16">
            <a:extLst>
              <a:ext uri="{FF2B5EF4-FFF2-40B4-BE49-F238E27FC236}">
                <a16:creationId xmlns:a16="http://schemas.microsoft.com/office/drawing/2014/main" id="{7EC44D56-2D96-35B7-8E6B-501D5D42607E}"/>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2" name="Graphic 14">
            <a:extLst>
              <a:ext uri="{FF2B5EF4-FFF2-40B4-BE49-F238E27FC236}">
                <a16:creationId xmlns:a16="http://schemas.microsoft.com/office/drawing/2014/main" id="{5B5FCF89-6513-B6F8-783C-4F1122A44410}"/>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10244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8D0C-CB73-A82A-9651-2DDDFF5EA14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D81B6FF-55D3-8824-4B6A-F5284DB44E55}"/>
              </a:ext>
            </a:extLst>
          </p:cNvPr>
          <p:cNvSpPr>
            <a:spLocks noGrp="1"/>
          </p:cNvSpPr>
          <p:nvPr>
            <p:ph type="dt" sz="half" idx="10"/>
          </p:nvPr>
        </p:nvSpPr>
        <p:spPr/>
        <p:txBody>
          <a:bodyPr/>
          <a:lstStyle/>
          <a:p>
            <a:r>
              <a:rPr lang="en-US"/>
              <a:t>9/3/20XX</a:t>
            </a:r>
            <a:endParaRPr lang="en-US" dirty="0"/>
          </a:p>
        </p:txBody>
      </p:sp>
      <p:sp>
        <p:nvSpPr>
          <p:cNvPr id="4" name="Footer Placeholder 3">
            <a:extLst>
              <a:ext uri="{FF2B5EF4-FFF2-40B4-BE49-F238E27FC236}">
                <a16:creationId xmlns:a16="http://schemas.microsoft.com/office/drawing/2014/main" id="{81475626-9E99-45D3-7CF8-913286CE7398}"/>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4D59F52-3746-3295-DF92-806BAB193751}"/>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97133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2910F7-C57F-D970-EE9C-AD002F28548D}"/>
              </a:ext>
            </a:extLst>
          </p:cNvPr>
          <p:cNvSpPr>
            <a:spLocks noGrp="1"/>
          </p:cNvSpPr>
          <p:nvPr>
            <p:ph type="dt" sz="half" idx="10"/>
          </p:nvPr>
        </p:nvSpPr>
        <p:spPr/>
        <p:txBody>
          <a:bodyPr/>
          <a:lstStyle/>
          <a:p>
            <a:r>
              <a:rPr lang="en-US"/>
              <a:t>9/3/20XX</a:t>
            </a:r>
            <a:endParaRPr lang="en-US" dirty="0"/>
          </a:p>
        </p:txBody>
      </p:sp>
      <p:sp>
        <p:nvSpPr>
          <p:cNvPr id="3" name="Footer Placeholder 2">
            <a:extLst>
              <a:ext uri="{FF2B5EF4-FFF2-40B4-BE49-F238E27FC236}">
                <a16:creationId xmlns:a16="http://schemas.microsoft.com/office/drawing/2014/main" id="{8AADE0FF-8E4E-E45B-B997-0463ECD049DA}"/>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1BC0BF4-F860-A8A2-130B-1D7811D9AB2D}"/>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03543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6753-5307-06EE-6640-DC2C6CFBD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68F11EA-5E38-A625-921A-FA4108DD1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D77E8B7-A2AA-A2D6-9DBB-27B0135FE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685D0-0953-3AFF-9EA1-80FA514141B2}"/>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A9D6E685-BFE1-58C6-5D9D-5BAEB47FCD9B}"/>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C610D25B-AB81-7B81-25B4-DEDD68D042BB}"/>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73699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4454-3753-B054-7766-5A6CFE8214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F129AE5-282A-11A1-9B68-6203723C9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646F1DA-94EC-2DD7-B435-EAC5E450C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D3ECF-DA94-833B-0247-7B5A72EEAA45}"/>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36DC4CB3-E69C-2EE9-E8D9-62E7FBDB528A}"/>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4C409B6C-C315-26C4-FCAC-0EB187F888DF}"/>
              </a:ext>
            </a:extLst>
          </p:cNvPr>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52870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035CC-F8AF-D511-9602-8A1454F6E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B8232B4-7CDF-191D-CCEC-36B0FF016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435BCBF-C086-D65E-2746-8214C8C4E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2EE46290-8D0A-BE04-63EF-31E53F97C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FF07152-1D7D-0A88-5920-42E924A351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383403003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3315031" y="1380754"/>
            <a:ext cx="5561938" cy="2513516"/>
          </a:xfrm>
        </p:spPr>
        <p:txBody>
          <a:bodyPr>
            <a:noAutofit/>
          </a:bodyPr>
          <a:lstStyle/>
          <a:p>
            <a:r>
              <a:rPr lang="en-GB" sz="4000" spc="400" dirty="0">
                <a:solidFill>
                  <a:schemeClr val="tx1">
                    <a:lumMod val="65000"/>
                    <a:lumOff val="35000"/>
                  </a:schemeClr>
                </a:solidFill>
              </a:rPr>
              <a:t>Strategic Housing Development Delivery Review for South Dublin County Council</a:t>
            </a:r>
            <a:endParaRPr lang="en-US" sz="4000" dirty="0">
              <a:solidFill>
                <a:schemeClr val="tx1">
                  <a:lumMod val="65000"/>
                  <a:lumOff val="35000"/>
                </a:schemeClr>
              </a:solidFill>
            </a:endParaRP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3315031" y="4076802"/>
            <a:ext cx="5561938" cy="1534587"/>
          </a:xfrm>
        </p:spPr>
        <p:txBody>
          <a:bodyPr>
            <a:normAutofit/>
          </a:bodyPr>
          <a:lstStyle/>
          <a:p>
            <a:endParaRPr lang="en-US" dirty="0">
              <a:solidFill>
                <a:schemeClr val="accent2"/>
              </a:solidFill>
            </a:endParaRPr>
          </a:p>
          <a:p>
            <a:r>
              <a:rPr lang="en-US" dirty="0">
                <a:solidFill>
                  <a:schemeClr val="accent2"/>
                </a:solidFill>
              </a:rPr>
              <a:t>SPC November 2022 </a:t>
            </a:r>
          </a:p>
          <a:p>
            <a:r>
              <a:rPr lang="en-US" dirty="0">
                <a:solidFill>
                  <a:schemeClr val="accent2"/>
                </a:solidFill>
              </a:rPr>
              <a:t>Neal Murphy, Assistant Planner</a:t>
            </a:r>
          </a:p>
          <a:p>
            <a:endParaRPr lang="en-US" dirty="0"/>
          </a:p>
        </p:txBody>
      </p:sp>
      <p:sp>
        <p:nvSpPr>
          <p:cNvPr id="23"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6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par>
                                <p:cTn id="13" presetID="10" presetClass="entr" presetSubtype="0" fill="hold" grpId="0" nodeType="withEffect">
                                  <p:stCondLst>
                                    <p:cond delay="5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3C9BAB8-3E4E-599D-EE53-42AE51D10D89}"/>
              </a:ext>
            </a:extLst>
          </p:cNvPr>
          <p:cNvSpPr>
            <a:spLocks noGrp="1"/>
          </p:cNvSpPr>
          <p:nvPr>
            <p:ph type="ftr" sz="quarter" idx="11"/>
          </p:nvPr>
        </p:nvSpPr>
        <p:spPr>
          <a:xfrm>
            <a:off x="1879135" y="6356350"/>
            <a:ext cx="9286612" cy="365125"/>
          </a:xfrm>
        </p:spPr>
        <p:txBody>
          <a:bodyPr/>
          <a:lstStyle/>
          <a:p>
            <a:r>
              <a:rPr lang="en-GB" dirty="0">
                <a:solidFill>
                  <a:schemeClr val="tx1"/>
                </a:solidFill>
              </a:rPr>
              <a:t>Please note that the ‘Build to Rent’ referred to is a typology with reduced requirements in the Apartment Guidelines and requires specific advertising in public notices. There is no requirement to advertise as Build to Rent to construct to normal apartment standards and then rent</a:t>
            </a:r>
            <a:r>
              <a:rPr lang="en-GB" dirty="0"/>
              <a:t>.   </a:t>
            </a:r>
            <a:endParaRPr lang="en-IE" dirty="0"/>
          </a:p>
        </p:txBody>
      </p:sp>
      <p:sp>
        <p:nvSpPr>
          <p:cNvPr id="6" name="Slide Number Placeholder 5">
            <a:extLst>
              <a:ext uri="{FF2B5EF4-FFF2-40B4-BE49-F238E27FC236}">
                <a16:creationId xmlns:a16="http://schemas.microsoft.com/office/drawing/2014/main" id="{B771389F-E1AA-5236-862C-AFB68C7E50B6}"/>
              </a:ext>
            </a:extLst>
          </p:cNvPr>
          <p:cNvSpPr>
            <a:spLocks noGrp="1"/>
          </p:cNvSpPr>
          <p:nvPr>
            <p:ph type="sldNum" sz="quarter" idx="12"/>
          </p:nvPr>
        </p:nvSpPr>
        <p:spPr/>
        <p:txBody>
          <a:bodyPr/>
          <a:lstStyle/>
          <a:p>
            <a:fld id="{D8DA9DAA-006C-4F4B-980E-E3DF019B24E2}" type="slidenum">
              <a:rPr lang="en-US" smtClean="0"/>
              <a:t>10</a:t>
            </a:fld>
            <a:endParaRPr lang="en-US" dirty="0"/>
          </a:p>
        </p:txBody>
      </p:sp>
      <p:graphicFrame>
        <p:nvGraphicFramePr>
          <p:cNvPr id="7" name="Content Placeholder 6">
            <a:extLst>
              <a:ext uri="{FF2B5EF4-FFF2-40B4-BE49-F238E27FC236}">
                <a16:creationId xmlns:a16="http://schemas.microsoft.com/office/drawing/2014/main" id="{8F7499D4-E078-C817-B869-77E8CE786714}"/>
              </a:ext>
            </a:extLst>
          </p:cNvPr>
          <p:cNvGraphicFramePr>
            <a:graphicFrameLocks noGrp="1"/>
          </p:cNvGraphicFramePr>
          <p:nvPr>
            <p:ph idx="1"/>
            <p:extLst>
              <p:ext uri="{D42A27DB-BD31-4B8C-83A1-F6EECF244321}">
                <p14:modId xmlns:p14="http://schemas.microsoft.com/office/powerpoint/2010/main" val="2040577728"/>
              </p:ext>
            </p:extLst>
          </p:nvPr>
        </p:nvGraphicFramePr>
        <p:xfrm>
          <a:off x="838200" y="242888"/>
          <a:ext cx="10515600" cy="593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205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61EA-131C-0AC6-921D-E5DFA3C45602}"/>
              </a:ext>
            </a:extLst>
          </p:cNvPr>
          <p:cNvSpPr>
            <a:spLocks noGrp="1"/>
          </p:cNvSpPr>
          <p:nvPr>
            <p:ph type="ctrTitle"/>
          </p:nvPr>
        </p:nvSpPr>
        <p:spPr/>
        <p:txBody>
          <a:bodyPr/>
          <a:lstStyle/>
          <a:p>
            <a:pPr algn="ctr"/>
            <a:r>
              <a:rPr lang="en-GB" dirty="0">
                <a:solidFill>
                  <a:schemeClr val="accent2"/>
                </a:solidFill>
              </a:rPr>
              <a:t>Provision of 1,773 Houses </a:t>
            </a:r>
            <a:br>
              <a:rPr lang="en-GB" dirty="0">
                <a:solidFill>
                  <a:schemeClr val="accent2"/>
                </a:solidFill>
              </a:rPr>
            </a:br>
            <a:r>
              <a:rPr lang="en-GB" dirty="0">
                <a:solidFill>
                  <a:schemeClr val="accent2"/>
                </a:solidFill>
              </a:rPr>
              <a:t>Vs </a:t>
            </a:r>
            <a:br>
              <a:rPr lang="en-GB" dirty="0">
                <a:solidFill>
                  <a:schemeClr val="accent2"/>
                </a:solidFill>
              </a:rPr>
            </a:br>
            <a:r>
              <a:rPr lang="en-GB" dirty="0">
                <a:solidFill>
                  <a:schemeClr val="accent2"/>
                </a:solidFill>
              </a:rPr>
              <a:t>6,717 Apartments and Duplex’s</a:t>
            </a:r>
            <a:endParaRPr lang="en-IE" dirty="0">
              <a:solidFill>
                <a:schemeClr val="accent2"/>
              </a:solidFill>
            </a:endParaRPr>
          </a:p>
        </p:txBody>
      </p:sp>
      <p:sp>
        <p:nvSpPr>
          <p:cNvPr id="5" name="Slide Number Placeholder 4">
            <a:extLst>
              <a:ext uri="{FF2B5EF4-FFF2-40B4-BE49-F238E27FC236}">
                <a16:creationId xmlns:a16="http://schemas.microsoft.com/office/drawing/2014/main" id="{7B1C18D6-FA22-8123-71C2-13C070DB0E34}"/>
              </a:ext>
            </a:extLst>
          </p:cNvPr>
          <p:cNvSpPr>
            <a:spLocks noGrp="1"/>
          </p:cNvSpPr>
          <p:nvPr>
            <p:ph type="sldNum" sz="quarter" idx="12"/>
          </p:nvPr>
        </p:nvSpPr>
        <p:spPr/>
        <p:txBody>
          <a:bodyPr/>
          <a:lstStyle/>
          <a:p>
            <a:fld id="{D8DA9DAA-006C-4F4B-980E-E3DF019B24E2}" type="slidenum">
              <a:rPr lang="en-US" smtClean="0"/>
              <a:pPr/>
              <a:t>11</a:t>
            </a:fld>
            <a:endParaRPr lang="en-US" dirty="0"/>
          </a:p>
        </p:txBody>
      </p:sp>
      <p:graphicFrame>
        <p:nvGraphicFramePr>
          <p:cNvPr id="7" name="Picture Placeholder 6">
            <a:extLst>
              <a:ext uri="{FF2B5EF4-FFF2-40B4-BE49-F238E27FC236}">
                <a16:creationId xmlns:a16="http://schemas.microsoft.com/office/drawing/2014/main" id="{C54C2B22-4566-9AAE-0F1E-E347D479F0D9}"/>
              </a:ext>
            </a:extLst>
          </p:cNvPr>
          <p:cNvGraphicFramePr>
            <a:graphicFrameLocks noGrp="1"/>
          </p:cNvGraphicFramePr>
          <p:nvPr>
            <p:ph type="pic" sz="quarter" idx="13"/>
            <p:extLst>
              <p:ext uri="{D42A27DB-BD31-4B8C-83A1-F6EECF244321}">
                <p14:modId xmlns:p14="http://schemas.microsoft.com/office/powerpoint/2010/main" val="3328134702"/>
              </p:ext>
            </p:extLst>
          </p:nvPr>
        </p:nvGraphicFramePr>
        <p:xfrm>
          <a:off x="284163" y="301625"/>
          <a:ext cx="5221287" cy="6264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450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p:txBody>
          <a:bodyPr>
            <a:normAutofit/>
          </a:bodyPr>
          <a:lstStyle/>
          <a:p>
            <a:r>
              <a:rPr lang="en-US" sz="3600" dirty="0">
                <a:solidFill>
                  <a:schemeClr val="bg2">
                    <a:lumMod val="50000"/>
                  </a:schemeClr>
                </a:solidFill>
              </a:rPr>
              <a:t>BREAKDOWN BY AREA – NUMBER OF SHD’s GRANTED</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a:lstStyle/>
          <a:p>
            <a:fld id="{D8DA9DAA-006C-4F4B-980E-E3DF019B24E2}" type="slidenum">
              <a:rPr lang="en-US" smtClean="0"/>
              <a:pPr/>
              <a:t>12</a:t>
            </a:fld>
            <a:endParaRPr lang="en-US" dirty="0"/>
          </a:p>
        </p:txBody>
      </p:sp>
      <p:graphicFrame>
        <p:nvGraphicFramePr>
          <p:cNvPr id="9" name="Content Placeholder 8" descr="Chart type: Clustered Bar. 'Field2'&#10;&#10;Description automatically generated">
            <a:extLst>
              <a:ext uri="{FF2B5EF4-FFF2-40B4-BE49-F238E27FC236}">
                <a16:creationId xmlns:a16="http://schemas.microsoft.com/office/drawing/2014/main" id="{56DC7FAD-719F-DAF4-3238-772A0089AF2D}"/>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Chart type: Clustered Column. 'Field2'&#10;&#10;Description automatically generated">
            <a:extLst>
              <a:ext uri="{FF2B5EF4-FFF2-40B4-BE49-F238E27FC236}">
                <a16:creationId xmlns:a16="http://schemas.microsoft.com/office/drawing/2014/main" id="{94B25A05-343E-6CF7-D617-D023ABF8CD33}"/>
              </a:ext>
            </a:extLst>
          </p:cNvPr>
          <p:cNvGraphicFramePr>
            <a:graphicFrameLocks/>
          </p:cNvGraphicFramePr>
          <p:nvPr>
            <p:extLst>
              <p:ext uri="{D42A27DB-BD31-4B8C-83A1-F6EECF244321}">
                <p14:modId xmlns:p14="http://schemas.microsoft.com/office/powerpoint/2010/main" val="3194546192"/>
              </p:ext>
            </p:extLst>
          </p:nvPr>
        </p:nvGraphicFramePr>
        <p:xfrm>
          <a:off x="733925" y="1540042"/>
          <a:ext cx="10996863" cy="4771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002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p:txBody>
          <a:bodyPr>
            <a:normAutofit/>
          </a:bodyPr>
          <a:lstStyle/>
          <a:p>
            <a:r>
              <a:rPr lang="en-US" sz="3600" dirty="0">
                <a:solidFill>
                  <a:schemeClr val="bg2">
                    <a:lumMod val="50000"/>
                  </a:schemeClr>
                </a:solidFill>
              </a:rPr>
              <a:t>BREAKDOWN BY AREA – NUMBER OF UNITS GRANTED</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a:lstStyle/>
          <a:p>
            <a:fld id="{D8DA9DAA-006C-4F4B-980E-E3DF019B24E2}" type="slidenum">
              <a:rPr lang="en-US" smtClean="0"/>
              <a:pPr/>
              <a:t>13</a:t>
            </a:fld>
            <a:endParaRPr lang="en-US" dirty="0"/>
          </a:p>
        </p:txBody>
      </p:sp>
      <p:graphicFrame>
        <p:nvGraphicFramePr>
          <p:cNvPr id="12" name="Content Placeholder 11" descr="Chart type: Clustered Bar. 'Field2'&#10;&#10;Description automatically generated">
            <a:extLst>
              <a:ext uri="{FF2B5EF4-FFF2-40B4-BE49-F238E27FC236}">
                <a16:creationId xmlns:a16="http://schemas.microsoft.com/office/drawing/2014/main" id="{7987D731-E040-6B21-C2E6-03E0D1B91E55}"/>
              </a:ext>
            </a:extLst>
          </p:cNvPr>
          <p:cNvGraphicFramePr>
            <a:graphicFrameLocks noGrp="1"/>
          </p:cNvGraphicFramePr>
          <p:nvPr>
            <p:ph idx="1"/>
            <p:extLst>
              <p:ext uri="{D42A27DB-BD31-4B8C-83A1-F6EECF244321}">
                <p14:modId xmlns:p14="http://schemas.microsoft.com/office/powerpoint/2010/main" val="293193085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872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ABD22B-E7D5-07A6-48FB-E59E690511BE}"/>
              </a:ext>
            </a:extLst>
          </p:cNvPr>
          <p:cNvSpPr>
            <a:spLocks noGrp="1"/>
          </p:cNvSpPr>
          <p:nvPr>
            <p:ph type="sldNum" sz="quarter" idx="12"/>
          </p:nvPr>
        </p:nvSpPr>
        <p:spPr/>
        <p:txBody>
          <a:bodyPr/>
          <a:lstStyle/>
          <a:p>
            <a:fld id="{D8DA9DAA-006C-4F4B-980E-E3DF019B24E2}" type="slidenum">
              <a:rPr lang="en-US" smtClean="0"/>
              <a:pPr/>
              <a:t>14</a:t>
            </a:fld>
            <a:endParaRPr lang="en-US" dirty="0"/>
          </a:p>
        </p:txBody>
      </p:sp>
      <p:graphicFrame>
        <p:nvGraphicFramePr>
          <p:cNvPr id="14" name="Chart 13">
            <a:extLst>
              <a:ext uri="{FF2B5EF4-FFF2-40B4-BE49-F238E27FC236}">
                <a16:creationId xmlns:a16="http://schemas.microsoft.com/office/drawing/2014/main" id="{62FBDE83-1000-CDDE-5866-4FD92B5925F5}"/>
              </a:ext>
            </a:extLst>
          </p:cNvPr>
          <p:cNvGraphicFramePr>
            <a:graphicFrameLocks/>
          </p:cNvGraphicFramePr>
          <p:nvPr>
            <p:extLst>
              <p:ext uri="{D42A27DB-BD31-4B8C-83A1-F6EECF244321}">
                <p14:modId xmlns:p14="http://schemas.microsoft.com/office/powerpoint/2010/main" val="3696666351"/>
              </p:ext>
            </p:extLst>
          </p:nvPr>
        </p:nvGraphicFramePr>
        <p:xfrm>
          <a:off x="593124" y="556055"/>
          <a:ext cx="10997514" cy="56717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F39367D-4D87-2956-7216-8DB800AE8DD9}"/>
              </a:ext>
            </a:extLst>
          </p:cNvPr>
          <p:cNvSpPr txBox="1"/>
          <p:nvPr/>
        </p:nvSpPr>
        <p:spPr>
          <a:xfrm>
            <a:off x="3959603" y="227455"/>
            <a:ext cx="5176007" cy="400110"/>
          </a:xfrm>
          <a:prstGeom prst="rect">
            <a:avLst/>
          </a:prstGeom>
          <a:noFill/>
        </p:spPr>
        <p:txBody>
          <a:bodyPr wrap="square" rtlCol="0">
            <a:spAutoFit/>
          </a:bodyPr>
          <a:lstStyle/>
          <a:p>
            <a:r>
              <a:rPr lang="en-GB" sz="2000" dirty="0">
                <a:solidFill>
                  <a:schemeClr val="tx1">
                    <a:lumMod val="50000"/>
                    <a:lumOff val="50000"/>
                  </a:schemeClr>
                </a:solidFill>
              </a:rPr>
              <a:t>No. Of Apartments Vs Houses By Location</a:t>
            </a:r>
          </a:p>
        </p:txBody>
      </p:sp>
    </p:spTree>
    <p:extLst>
      <p:ext uri="{BB962C8B-B14F-4D97-AF65-F5344CB8AC3E}">
        <p14:creationId xmlns:p14="http://schemas.microsoft.com/office/powerpoint/2010/main" val="294404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03B5AFF9-11B4-105F-A147-D3D3BF77551A}"/>
              </a:ext>
            </a:extLst>
          </p:cNvPr>
          <p:cNvPicPr>
            <a:picLocks noChangeAspect="1"/>
          </p:cNvPicPr>
          <p:nvPr/>
        </p:nvPicPr>
        <p:blipFill>
          <a:blip r:embed="rId2"/>
          <a:stretch>
            <a:fillRect/>
          </a:stretch>
        </p:blipFill>
        <p:spPr>
          <a:xfrm>
            <a:off x="111622" y="96354"/>
            <a:ext cx="6432007" cy="6496978"/>
          </a:xfrm>
          <a:custGeom>
            <a:avLst/>
            <a:gdLst/>
            <a:ahLst/>
            <a:cxnLst/>
            <a:rect l="l" t="t" r="r" b="b"/>
            <a:pathLst>
              <a:path w="5227983" h="3454842">
                <a:moveTo>
                  <a:pt x="102712" y="0"/>
                </a:moveTo>
                <a:lnTo>
                  <a:pt x="5125271" y="0"/>
                </a:lnTo>
                <a:cubicBezTo>
                  <a:pt x="5181997" y="0"/>
                  <a:pt x="5227983" y="45986"/>
                  <a:pt x="5227983" y="102712"/>
                </a:cubicBezTo>
                <a:lnTo>
                  <a:pt x="5227983" y="3352130"/>
                </a:lnTo>
                <a:cubicBezTo>
                  <a:pt x="5227983" y="3408856"/>
                  <a:pt x="5181997" y="3454842"/>
                  <a:pt x="5125271" y="3454842"/>
                </a:cubicBezTo>
                <a:lnTo>
                  <a:pt x="102712" y="3454842"/>
                </a:lnTo>
                <a:cubicBezTo>
                  <a:pt x="45986" y="3454842"/>
                  <a:pt x="0" y="3408856"/>
                  <a:pt x="0" y="3352130"/>
                </a:cubicBezTo>
                <a:lnTo>
                  <a:pt x="0" y="102712"/>
                </a:lnTo>
                <a:cubicBezTo>
                  <a:pt x="0" y="45986"/>
                  <a:pt x="45986" y="0"/>
                  <a:pt x="102712" y="0"/>
                </a:cubicBezTo>
                <a:close/>
              </a:path>
            </a:pathLst>
          </a:custGeom>
        </p:spPr>
      </p:pic>
      <p:sp>
        <p:nvSpPr>
          <p:cNvPr id="20" name="Arc 14">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F924C3F-DD63-5E46-20D1-EA6F66D5720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E4DF050-C8E0-429B-A02F-83B68D3326A9}" type="slidenum">
              <a:rPr lang="en-US">
                <a:solidFill>
                  <a:srgbClr val="FFFFFF"/>
                </a:solidFill>
              </a:rPr>
              <a:pPr>
                <a:spcAft>
                  <a:spcPts val="600"/>
                </a:spcAft>
              </a:pPr>
              <a:t>15</a:t>
            </a:fld>
            <a:endParaRPr lang="en-US">
              <a:solidFill>
                <a:srgbClr val="FFFFFF"/>
              </a:solidFill>
            </a:endParaRPr>
          </a:p>
        </p:txBody>
      </p:sp>
      <p:sp>
        <p:nvSpPr>
          <p:cNvPr id="9" name="TextBox 8">
            <a:extLst>
              <a:ext uri="{FF2B5EF4-FFF2-40B4-BE49-F238E27FC236}">
                <a16:creationId xmlns:a16="http://schemas.microsoft.com/office/drawing/2014/main" id="{5BC904E3-1C41-6535-C63D-61810B275540}"/>
              </a:ext>
            </a:extLst>
          </p:cNvPr>
          <p:cNvSpPr txBox="1"/>
          <p:nvPr/>
        </p:nvSpPr>
        <p:spPr>
          <a:xfrm>
            <a:off x="7221894" y="1894114"/>
            <a:ext cx="3312367" cy="2585323"/>
          </a:xfrm>
          <a:prstGeom prst="rect">
            <a:avLst/>
          </a:prstGeom>
          <a:noFill/>
        </p:spPr>
        <p:txBody>
          <a:bodyPr wrap="square" rtlCol="0">
            <a:spAutoFit/>
          </a:bodyPr>
          <a:lstStyle/>
          <a:p>
            <a:r>
              <a:rPr lang="en-GB" sz="5400" dirty="0">
                <a:solidFill>
                  <a:schemeClr val="bg1"/>
                </a:solidFill>
              </a:rPr>
              <a:t>SHD LOCATION MAP</a:t>
            </a:r>
            <a:endParaRPr lang="en-IE" sz="5400" dirty="0">
              <a:solidFill>
                <a:schemeClr val="bg1"/>
              </a:solidFill>
            </a:endParaRPr>
          </a:p>
        </p:txBody>
      </p:sp>
      <p:pic>
        <p:nvPicPr>
          <p:cNvPr id="2" name="Picture 1">
            <a:extLst>
              <a:ext uri="{FF2B5EF4-FFF2-40B4-BE49-F238E27FC236}">
                <a16:creationId xmlns:a16="http://schemas.microsoft.com/office/drawing/2014/main" id="{EFE1E343-6587-D13F-AD04-61DBDC70F9A7}"/>
              </a:ext>
            </a:extLst>
          </p:cNvPr>
          <p:cNvPicPr>
            <a:picLocks noChangeAspect="1"/>
          </p:cNvPicPr>
          <p:nvPr/>
        </p:nvPicPr>
        <p:blipFill rotWithShape="1">
          <a:blip r:embed="rId2"/>
          <a:srcRect l="1263" t="245" r="76543" b="88318"/>
          <a:stretch/>
        </p:blipFill>
        <p:spPr>
          <a:xfrm>
            <a:off x="111622" y="0"/>
            <a:ext cx="3089868" cy="1608234"/>
          </a:xfrm>
          <a:custGeom>
            <a:avLst/>
            <a:gdLst/>
            <a:ahLst/>
            <a:cxnLst/>
            <a:rect l="l" t="t" r="r" b="b"/>
            <a:pathLst>
              <a:path w="5227983" h="3454842">
                <a:moveTo>
                  <a:pt x="102712" y="0"/>
                </a:moveTo>
                <a:lnTo>
                  <a:pt x="5125271" y="0"/>
                </a:lnTo>
                <a:cubicBezTo>
                  <a:pt x="5181997" y="0"/>
                  <a:pt x="5227983" y="45986"/>
                  <a:pt x="5227983" y="102712"/>
                </a:cubicBezTo>
                <a:lnTo>
                  <a:pt x="5227983" y="3352130"/>
                </a:lnTo>
                <a:cubicBezTo>
                  <a:pt x="5227983" y="3408856"/>
                  <a:pt x="5181997" y="3454842"/>
                  <a:pt x="5125271" y="3454842"/>
                </a:cubicBezTo>
                <a:lnTo>
                  <a:pt x="102712" y="3454842"/>
                </a:lnTo>
                <a:cubicBezTo>
                  <a:pt x="45986" y="3454842"/>
                  <a:pt x="0" y="3408856"/>
                  <a:pt x="0" y="3352130"/>
                </a:cubicBezTo>
                <a:lnTo>
                  <a:pt x="0" y="102712"/>
                </a:lnTo>
                <a:cubicBezTo>
                  <a:pt x="0" y="45986"/>
                  <a:pt x="45986" y="0"/>
                  <a:pt x="102712" y="0"/>
                </a:cubicBezTo>
                <a:close/>
              </a:path>
            </a:pathLst>
          </a:custGeom>
        </p:spPr>
      </p:pic>
    </p:spTree>
    <p:extLst>
      <p:ext uri="{BB962C8B-B14F-4D97-AF65-F5344CB8AC3E}">
        <p14:creationId xmlns:p14="http://schemas.microsoft.com/office/powerpoint/2010/main" val="72038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57CFC3-E6F5-90F1-34BB-9BC2CB47700E}"/>
              </a:ext>
            </a:extLst>
          </p:cNvPr>
          <p:cNvSpPr>
            <a:spLocks noGrp="1"/>
          </p:cNvSpPr>
          <p:nvPr>
            <p:ph type="sldNum" sz="quarter" idx="12"/>
          </p:nvPr>
        </p:nvSpPr>
        <p:spPr/>
        <p:txBody>
          <a:bodyPr/>
          <a:lstStyle/>
          <a:p>
            <a:fld id="{D8DA9DAA-006C-4F4B-980E-E3DF019B24E2}" type="slidenum">
              <a:rPr lang="en-US" smtClean="0"/>
              <a:t>16</a:t>
            </a:fld>
            <a:endParaRPr lang="en-US" dirty="0"/>
          </a:p>
        </p:txBody>
      </p:sp>
      <p:graphicFrame>
        <p:nvGraphicFramePr>
          <p:cNvPr id="5" name="Chart 4">
            <a:extLst>
              <a:ext uri="{FF2B5EF4-FFF2-40B4-BE49-F238E27FC236}">
                <a16:creationId xmlns:a16="http://schemas.microsoft.com/office/drawing/2014/main" id="{3026E836-4A37-BEBE-C05D-1B34FE5D16F6}"/>
              </a:ext>
            </a:extLst>
          </p:cNvPr>
          <p:cNvGraphicFramePr>
            <a:graphicFrameLocks/>
          </p:cNvGraphicFramePr>
          <p:nvPr>
            <p:extLst>
              <p:ext uri="{D42A27DB-BD31-4B8C-83A1-F6EECF244321}">
                <p14:modId xmlns:p14="http://schemas.microsoft.com/office/powerpoint/2010/main" val="3735215786"/>
              </p:ext>
            </p:extLst>
          </p:nvPr>
        </p:nvGraphicFramePr>
        <p:xfrm>
          <a:off x="354563" y="597159"/>
          <a:ext cx="11485984" cy="5458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827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643467" y="321734"/>
            <a:ext cx="10905066" cy="1135737"/>
          </a:xfrm>
        </p:spPr>
        <p:txBody>
          <a:bodyPr>
            <a:normAutofit/>
          </a:bodyPr>
          <a:lstStyle/>
          <a:p>
            <a:r>
              <a:rPr lang="en-US" sz="3200" dirty="0">
                <a:solidFill>
                  <a:schemeClr val="accent2"/>
                </a:solidFill>
              </a:rPr>
              <a:t>BREAKDOWN BY AREA – UNITS GRANTED PER No. OF BEDROOMS</a:t>
            </a:r>
          </a:p>
        </p:txBody>
      </p:sp>
      <p:sp>
        <p:nvSpPr>
          <p:cNvPr id="49"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8805333" y="6356350"/>
            <a:ext cx="2743200" cy="365125"/>
          </a:xfrm>
        </p:spPr>
        <p:txBody>
          <a:bodyPr>
            <a:normAutofit/>
          </a:bodyPr>
          <a:lstStyle/>
          <a:p>
            <a:pPr>
              <a:spcAft>
                <a:spcPts val="600"/>
              </a:spcAft>
            </a:pPr>
            <a:fld id="{D8DA9DAA-006C-4F4B-980E-E3DF019B24E2}" type="slidenum">
              <a:rPr lang="en-US" smtClean="0"/>
              <a:pPr>
                <a:spcAft>
                  <a:spcPts val="600"/>
                </a:spcAft>
              </a:pPr>
              <a:t>17</a:t>
            </a:fld>
            <a:endParaRPr lang="en-US"/>
          </a:p>
        </p:txBody>
      </p:sp>
      <p:graphicFrame>
        <p:nvGraphicFramePr>
          <p:cNvPr id="5" name="Content Placeholder 4" descr="Chart type: Clustered Column. Multiple values by 'AREA'&#10;&#10;Description automatically generated">
            <a:extLst>
              <a:ext uri="{FF2B5EF4-FFF2-40B4-BE49-F238E27FC236}">
                <a16:creationId xmlns:a16="http://schemas.microsoft.com/office/drawing/2014/main" id="{E621AEBA-C64F-9EA9-3345-2051492812D7}"/>
              </a:ext>
            </a:extLst>
          </p:cNvPr>
          <p:cNvGraphicFramePr>
            <a:graphicFrameLocks noGrp="1"/>
          </p:cNvGraphicFramePr>
          <p:nvPr>
            <p:ph idx="1"/>
            <p:extLst>
              <p:ext uri="{D42A27DB-BD31-4B8C-83A1-F6EECF244321}">
                <p14:modId xmlns:p14="http://schemas.microsoft.com/office/powerpoint/2010/main" val="163116799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4779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0CDC2E-4D5F-CE52-184C-AF309C306105}"/>
              </a:ext>
            </a:extLst>
          </p:cNvPr>
          <p:cNvSpPr>
            <a:spLocks noGrp="1"/>
          </p:cNvSpPr>
          <p:nvPr>
            <p:ph type="sldNum" sz="quarter" idx="12"/>
          </p:nvPr>
        </p:nvSpPr>
        <p:spPr>
          <a:xfrm>
            <a:off x="8610600" y="6356350"/>
            <a:ext cx="2743200" cy="365125"/>
          </a:xfrm>
        </p:spPr>
        <p:txBody>
          <a:bodyPr>
            <a:normAutofit/>
          </a:bodyPr>
          <a:lstStyle/>
          <a:p>
            <a:pPr>
              <a:spcAft>
                <a:spcPts val="600"/>
              </a:spcAft>
            </a:pPr>
            <a:fld id="{D8DA9DAA-006C-4F4B-980E-E3DF019B24E2}" type="slidenum">
              <a:rPr lang="en-US" smtClean="0"/>
              <a:pPr>
                <a:spcAft>
                  <a:spcPts val="600"/>
                </a:spcAft>
              </a:pPr>
              <a:t>18</a:t>
            </a:fld>
            <a:endParaRPr lang="en-US"/>
          </a:p>
        </p:txBody>
      </p:sp>
      <p:graphicFrame>
        <p:nvGraphicFramePr>
          <p:cNvPr id="5" name="Chart 4">
            <a:extLst>
              <a:ext uri="{FF2B5EF4-FFF2-40B4-BE49-F238E27FC236}">
                <a16:creationId xmlns:a16="http://schemas.microsoft.com/office/drawing/2014/main" id="{91F9BAE3-B6E8-943E-DBC8-F062D6391DCE}"/>
              </a:ext>
            </a:extLst>
          </p:cNvPr>
          <p:cNvGraphicFramePr>
            <a:graphicFrameLocks/>
          </p:cNvGraphicFramePr>
          <p:nvPr>
            <p:extLst>
              <p:ext uri="{D42A27DB-BD31-4B8C-83A1-F6EECF244321}">
                <p14:modId xmlns:p14="http://schemas.microsoft.com/office/powerpoint/2010/main" val="3312874970"/>
              </p:ext>
            </p:extLst>
          </p:nvPr>
        </p:nvGraphicFramePr>
        <p:xfrm>
          <a:off x="643467" y="136526"/>
          <a:ext cx="11231376" cy="60780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616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1053040" y="1056506"/>
            <a:ext cx="10173010" cy="833551"/>
          </a:xfrm>
        </p:spPr>
        <p:txBody>
          <a:bodyPr anchor="ctr">
            <a:normAutofit/>
          </a:bodyPr>
          <a:lstStyle/>
          <a:p>
            <a:r>
              <a:rPr lang="en-US" dirty="0">
                <a:solidFill>
                  <a:schemeClr val="bg2">
                    <a:lumMod val="50000"/>
                  </a:schemeClr>
                </a:solidFill>
              </a:rPr>
              <a:t>REVIEW OF UNITS UNDER CONSTRUCTION</a:t>
            </a:r>
          </a:p>
        </p:txBody>
      </p:sp>
      <p:cxnSp>
        <p:nvCxnSpPr>
          <p:cNvPr id="23"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8610600" y="6492240"/>
            <a:ext cx="2743200" cy="365125"/>
          </a:xfrm>
        </p:spPr>
        <p:txBody>
          <a:bodyPr>
            <a:normAutofit/>
          </a:bodyPr>
          <a:lstStyle/>
          <a:p>
            <a:pPr>
              <a:spcAft>
                <a:spcPts val="600"/>
              </a:spcAft>
            </a:pPr>
            <a:fld id="{D8DA9DAA-006C-4F4B-980E-E3DF019B24E2}" type="slidenum">
              <a:rPr lang="en-US" smtClean="0"/>
              <a:pPr>
                <a:spcAft>
                  <a:spcPts val="600"/>
                </a:spcAft>
              </a:pPr>
              <a:t>19</a:t>
            </a:fld>
            <a:endParaRPr lang="en-US"/>
          </a:p>
        </p:txBody>
      </p:sp>
      <p:graphicFrame>
        <p:nvGraphicFramePr>
          <p:cNvPr id="10" name="Content Placeholder 9" descr="Chart type: Clustered Bar. 'Field2'&#10;&#10;Description automatically generated">
            <a:extLst>
              <a:ext uri="{FF2B5EF4-FFF2-40B4-BE49-F238E27FC236}">
                <a16:creationId xmlns:a16="http://schemas.microsoft.com/office/drawing/2014/main" id="{D0126C59-CB4A-DC50-7C39-794DB8FF5713}"/>
              </a:ext>
            </a:extLst>
          </p:cNvPr>
          <p:cNvGraphicFramePr>
            <a:graphicFrameLocks noGrp="1"/>
          </p:cNvGraphicFramePr>
          <p:nvPr>
            <p:ph idx="1"/>
            <p:extLst>
              <p:ext uri="{D42A27DB-BD31-4B8C-83A1-F6EECF244321}">
                <p14:modId xmlns:p14="http://schemas.microsoft.com/office/powerpoint/2010/main" val="3645869973"/>
              </p:ext>
            </p:extLst>
          </p:nvPr>
        </p:nvGraphicFramePr>
        <p:xfrm>
          <a:off x="640079" y="2514995"/>
          <a:ext cx="10907487" cy="36619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816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descr="Map&#10;&#10;Description automatically generated">
            <a:extLst>
              <a:ext uri="{FF2B5EF4-FFF2-40B4-BE49-F238E27FC236}">
                <a16:creationId xmlns:a16="http://schemas.microsoft.com/office/drawing/2014/main" id="{5CDCF5F6-F94F-7A64-EAD3-A59AB65422DF}"/>
              </a:ext>
            </a:extLst>
          </p:cNvPr>
          <p:cNvPicPr>
            <a:picLocks noGrp="1" noChangeAspect="1"/>
          </p:cNvPicPr>
          <p:nvPr>
            <p:ph type="pic" sz="quarter" idx="14"/>
          </p:nvPr>
        </p:nvPicPr>
        <p:blipFill rotWithShape="1">
          <a:blip r:embed="rId2"/>
          <a:srcRect t="9672" r="-1" b="46355"/>
          <a:stretch/>
        </p:blipFill>
        <p:spPr>
          <a:xfrm>
            <a:off x="1" y="10"/>
            <a:ext cx="9669642" cy="6857990"/>
          </a:xfrm>
          <a:prstGeom prst="rect">
            <a:avLst/>
          </a:prstGeom>
        </p:spPr>
      </p:pic>
      <p:sp>
        <p:nvSpPr>
          <p:cNvPr id="43" name="Rectangle 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7531610" y="365125"/>
            <a:ext cx="3822189" cy="1899912"/>
          </a:xfrm>
        </p:spPr>
        <p:txBody>
          <a:bodyPr vert="horz" lIns="91440" tIns="45720" rIns="91440" bIns="45720" rtlCol="0" anchor="ctr">
            <a:normAutofit/>
          </a:bodyPr>
          <a:lstStyle/>
          <a:p>
            <a:pPr algn="l"/>
            <a:r>
              <a:rPr lang="en-US" sz="4000" b="0" cap="all" spc="400" dirty="0">
                <a:solidFill>
                  <a:schemeClr val="tx1"/>
                </a:solidFill>
                <a:latin typeface="+mn-lt"/>
              </a:rPr>
              <a:t>overview</a:t>
            </a:r>
            <a:endParaRPr lang="en-US" sz="4000" b="0" dirty="0">
              <a:solidFill>
                <a:schemeClr val="tx1"/>
              </a:solidFill>
              <a:latin typeface="+mn-lt"/>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6702804" y="1670803"/>
            <a:ext cx="4852331" cy="4159546"/>
          </a:xfrm>
          <a:solidFill>
            <a:schemeClr val="bg1"/>
          </a:solidFill>
        </p:spPr>
        <p:txBody>
          <a:bodyPr vert="horz" lIns="91440" tIns="45720" rIns="91440" bIns="45720" rtlCol="0">
            <a:normAutofit fontScale="92500" lnSpcReduction="20000"/>
          </a:bodyPr>
          <a:lstStyle/>
          <a:p>
            <a:pPr indent="-228600" algn="l">
              <a:buFont typeface="Arial" panose="020B0604020202020204" pitchFamily="34" charset="0"/>
              <a:buChar char="•"/>
            </a:pPr>
            <a:r>
              <a:rPr lang="en-US" sz="1900" dirty="0">
                <a:solidFill>
                  <a:schemeClr val="tx1"/>
                </a:solidFill>
              </a:rPr>
              <a:t>The following report aims to establish the relationship between the approval of Strategic Housing Developments (SHD) and the delivery of housing. </a:t>
            </a:r>
          </a:p>
          <a:p>
            <a:pPr indent="-228600" algn="l">
              <a:buFont typeface="Arial" panose="020B0604020202020204" pitchFamily="34" charset="0"/>
              <a:buChar char="•"/>
            </a:pPr>
            <a:r>
              <a:rPr lang="en-US" sz="1900" dirty="0">
                <a:solidFill>
                  <a:schemeClr val="tx1"/>
                </a:solidFill>
              </a:rPr>
              <a:t>South Dublin County Council has had 22 SHD’s approved to date.</a:t>
            </a:r>
          </a:p>
          <a:p>
            <a:pPr indent="-228600" algn="l">
              <a:buFont typeface="Arial" panose="020B0604020202020204" pitchFamily="34" charset="0"/>
              <a:buChar char="•"/>
            </a:pPr>
            <a:r>
              <a:rPr lang="en-US" sz="1900" dirty="0">
                <a:solidFill>
                  <a:schemeClr val="tx1"/>
                </a:solidFill>
              </a:rPr>
              <a:t>1 SHD has been quashed by Judicial Review (JR) and 3 more are subject to ongoing JR challenge</a:t>
            </a:r>
          </a:p>
          <a:p>
            <a:pPr indent="-228600" algn="l">
              <a:buFont typeface="Arial" panose="020B0604020202020204" pitchFamily="34" charset="0"/>
              <a:buChar char="•"/>
            </a:pPr>
            <a:r>
              <a:rPr lang="en-US" sz="1900" dirty="0">
                <a:solidFill>
                  <a:schemeClr val="tx1"/>
                </a:solidFill>
              </a:rPr>
              <a:t>Awaiting decisions from An Bord </a:t>
            </a:r>
            <a:r>
              <a:rPr lang="en-US" sz="1900" dirty="0" err="1">
                <a:solidFill>
                  <a:schemeClr val="tx1"/>
                </a:solidFill>
              </a:rPr>
              <a:t>Pleanala</a:t>
            </a:r>
            <a:r>
              <a:rPr lang="en-US" sz="1900" dirty="0">
                <a:solidFill>
                  <a:schemeClr val="tx1"/>
                </a:solidFill>
              </a:rPr>
              <a:t> on 8 SHD’s</a:t>
            </a:r>
          </a:p>
          <a:p>
            <a:pPr indent="-228600" algn="l">
              <a:buFont typeface="Arial" panose="020B0604020202020204" pitchFamily="34" charset="0"/>
              <a:buChar char="•"/>
            </a:pPr>
            <a:r>
              <a:rPr lang="en-US" sz="1900" dirty="0">
                <a:solidFill>
                  <a:schemeClr val="tx1"/>
                </a:solidFill>
              </a:rPr>
              <a:t>A total of 277 SHD applications have been approved in Ireland with development beginning on 100 sites and this report looks at South Dublin County Councils position in relation to the SHD. </a:t>
            </a:r>
          </a:p>
          <a:p>
            <a:pPr indent="-228600" algn="l">
              <a:buFont typeface="Arial" panose="020B0604020202020204" pitchFamily="34" charset="0"/>
              <a:buChar char="•"/>
            </a:pPr>
            <a:r>
              <a:rPr lang="en-US" sz="1300" i="1" dirty="0">
                <a:solidFill>
                  <a:schemeClr val="accent2"/>
                </a:solidFill>
              </a:rPr>
              <a:t>Information correct as of 1/10/2022</a:t>
            </a:r>
          </a:p>
          <a:p>
            <a:pPr indent="-228600" algn="l">
              <a:buFont typeface="Arial" panose="020B0604020202020204" pitchFamily="34" charset="0"/>
              <a:buChar char="•"/>
            </a:pPr>
            <a:r>
              <a:rPr lang="en-US" sz="1300" i="1" dirty="0">
                <a:solidFill>
                  <a:schemeClr val="accent2"/>
                </a:solidFill>
              </a:rPr>
              <a:t>The term Apartments include Duplex’s</a:t>
            </a:r>
          </a:p>
        </p:txBody>
      </p:sp>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October 2022</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8DA9DAA-006C-4F4B-980E-E3DF019B24E2}" type="slidenum">
              <a:rPr lang="en-US">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61359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c 53">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C1E10B-ABB4-90F9-0C5A-DC06A1EAF185}"/>
              </a:ext>
            </a:extLst>
          </p:cNvPr>
          <p:cNvSpPr>
            <a:spLocks noGrp="1"/>
          </p:cNvSpPr>
          <p:nvPr>
            <p:ph type="title"/>
          </p:nvPr>
        </p:nvSpPr>
        <p:spPr>
          <a:xfrm>
            <a:off x="838200" y="365125"/>
            <a:ext cx="10515600" cy="1325563"/>
          </a:xfrm>
        </p:spPr>
        <p:txBody>
          <a:bodyPr>
            <a:normAutofit/>
          </a:bodyPr>
          <a:lstStyle/>
          <a:p>
            <a:pPr algn="ctr"/>
            <a:r>
              <a:rPr lang="en-GB" dirty="0"/>
              <a:t>PART V HOUSING PROVISION</a:t>
            </a:r>
            <a:br>
              <a:rPr lang="en-GB" dirty="0"/>
            </a:br>
            <a:r>
              <a:rPr lang="en-GB" sz="1000" dirty="0"/>
              <a:t>Note: As supplied by Housing Section</a:t>
            </a:r>
            <a:endParaRPr lang="en-IE" sz="1000" dirty="0"/>
          </a:p>
        </p:txBody>
      </p:sp>
      <p:sp>
        <p:nvSpPr>
          <p:cNvPr id="6" name="Slide Number Placeholder 5">
            <a:extLst>
              <a:ext uri="{FF2B5EF4-FFF2-40B4-BE49-F238E27FC236}">
                <a16:creationId xmlns:a16="http://schemas.microsoft.com/office/drawing/2014/main" id="{5BEAD191-7567-AA11-72E0-3EB3020DEEBF}"/>
              </a:ext>
            </a:extLst>
          </p:cNvPr>
          <p:cNvSpPr>
            <a:spLocks noGrp="1"/>
          </p:cNvSpPr>
          <p:nvPr>
            <p:ph type="sldNum" sz="quarter" idx="12"/>
          </p:nvPr>
        </p:nvSpPr>
        <p:spPr>
          <a:xfrm>
            <a:off x="8610600" y="6356350"/>
            <a:ext cx="2743200" cy="365125"/>
          </a:xfrm>
        </p:spPr>
        <p:txBody>
          <a:bodyPr>
            <a:normAutofit/>
          </a:bodyPr>
          <a:lstStyle/>
          <a:p>
            <a:pPr>
              <a:spcAft>
                <a:spcPts val="600"/>
              </a:spcAft>
            </a:pPr>
            <a:fld id="{D8DA9DAA-006C-4F4B-980E-E3DF019B24E2}" type="slidenum">
              <a:rPr lang="en-US"/>
              <a:pPr>
                <a:spcAft>
                  <a:spcPts val="600"/>
                </a:spcAft>
              </a:pPr>
              <a:t>20</a:t>
            </a:fld>
            <a:endParaRPr lang="en-US"/>
          </a:p>
        </p:txBody>
      </p:sp>
      <p:graphicFrame>
        <p:nvGraphicFramePr>
          <p:cNvPr id="5" name="Content Placeholder 4" descr="Chart type: Clustered Bar. 'Field2'&#10;&#10;Description automatically generated">
            <a:extLst>
              <a:ext uri="{FF2B5EF4-FFF2-40B4-BE49-F238E27FC236}">
                <a16:creationId xmlns:a16="http://schemas.microsoft.com/office/drawing/2014/main" id="{C7B05C22-4DCE-C34F-CAA9-DD209FAEF071}"/>
              </a:ext>
            </a:extLst>
          </p:cNvPr>
          <p:cNvGraphicFramePr>
            <a:graphicFrameLocks noGrp="1"/>
          </p:cNvGraphicFramePr>
          <p:nvPr>
            <p:ph idx="1"/>
            <p:extLst>
              <p:ext uri="{D42A27DB-BD31-4B8C-83A1-F6EECF244321}">
                <p14:modId xmlns:p14="http://schemas.microsoft.com/office/powerpoint/2010/main" val="275882838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6883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4948A5-C68E-C654-4AC1-8B8206B9EFED}"/>
              </a:ext>
            </a:extLst>
          </p:cNvPr>
          <p:cNvSpPr>
            <a:spLocks noGrp="1"/>
          </p:cNvSpPr>
          <p:nvPr>
            <p:ph type="sldNum" sz="quarter" idx="12"/>
          </p:nvPr>
        </p:nvSpPr>
        <p:spPr/>
        <p:txBody>
          <a:bodyPr/>
          <a:lstStyle/>
          <a:p>
            <a:fld id="{D8DA9DAA-006C-4F4B-980E-E3DF019B24E2}" type="slidenum">
              <a:rPr lang="en-US" smtClean="0"/>
              <a:t>21</a:t>
            </a:fld>
            <a:endParaRPr lang="en-US" dirty="0"/>
          </a:p>
        </p:txBody>
      </p:sp>
      <p:graphicFrame>
        <p:nvGraphicFramePr>
          <p:cNvPr id="8" name="Content Placeholder 7">
            <a:extLst>
              <a:ext uri="{FF2B5EF4-FFF2-40B4-BE49-F238E27FC236}">
                <a16:creationId xmlns:a16="http://schemas.microsoft.com/office/drawing/2014/main" id="{6C26CDA0-7AE7-7F96-B680-758DDB258889}"/>
              </a:ext>
            </a:extLst>
          </p:cNvPr>
          <p:cNvGraphicFramePr>
            <a:graphicFrameLocks noGrp="1"/>
          </p:cNvGraphicFramePr>
          <p:nvPr>
            <p:ph idx="1"/>
            <p:extLst>
              <p:ext uri="{D42A27DB-BD31-4B8C-83A1-F6EECF244321}">
                <p14:modId xmlns:p14="http://schemas.microsoft.com/office/powerpoint/2010/main" val="1082031695"/>
              </p:ext>
            </p:extLst>
          </p:nvPr>
        </p:nvGraphicFramePr>
        <p:xfrm>
          <a:off x="838200" y="304800"/>
          <a:ext cx="10515600" cy="5872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5468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c 3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rgbClr val="FFFFFF"/>
                </a:solidFill>
              </a:rPr>
              <a:pPr>
                <a:spcAft>
                  <a:spcPts val="600"/>
                </a:spcAft>
              </a:pPr>
              <a:t>22</a:t>
            </a:fld>
            <a:endParaRPr lang="en-US">
              <a:solidFill>
                <a:srgbClr val="FFFFFF"/>
              </a:solidFill>
            </a:endParaRPr>
          </a:p>
        </p:txBody>
      </p:sp>
      <p:sp>
        <p:nvSpPr>
          <p:cNvPr id="33" name="Oval 3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838200" y="647594"/>
            <a:ext cx="4467792" cy="1366960"/>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End</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838200" y="2295338"/>
            <a:ext cx="4349401" cy="3915069"/>
          </a:xfrm>
        </p:spPr>
        <p:txBody>
          <a:bodyPr vert="horz" lIns="91440" tIns="45720" rIns="91440" bIns="45720" rtlCol="0">
            <a:normAutofit/>
          </a:bodyPr>
          <a:lstStyle/>
          <a:p>
            <a:pPr marL="342900" indent="-342900">
              <a:lnSpc>
                <a:spcPct val="90000"/>
              </a:lnSpc>
              <a:buFont typeface="Arial" panose="020B0604020202020204" pitchFamily="34" charset="0"/>
              <a:buChar char="•"/>
            </a:pPr>
            <a:r>
              <a:rPr lang="en-US" sz="6000" dirty="0">
                <a:solidFill>
                  <a:srgbClr val="FFFFFF"/>
                </a:solidFill>
              </a:rPr>
              <a:t>Questions?</a:t>
            </a:r>
            <a:endParaRPr lang="en-US" sz="6000" kern="1200" dirty="0">
              <a:solidFill>
                <a:srgbClr val="FFFFFF"/>
              </a:solidFill>
              <a:latin typeface="+mn-lt"/>
              <a:ea typeface="+mn-ea"/>
              <a:cs typeface="+mn-cs"/>
            </a:endParaRPr>
          </a:p>
          <a:p>
            <a:pPr marL="342900" indent="-342900">
              <a:lnSpc>
                <a:spcPct val="90000"/>
              </a:lnSpc>
              <a:buFont typeface="Arial" panose="020B0604020202020204" pitchFamily="34" charset="0"/>
              <a:buChar char="•"/>
            </a:pPr>
            <a:endParaRPr lang="en-US" kern="1200" dirty="0">
              <a:solidFill>
                <a:srgbClr val="FFFFFF"/>
              </a:solidFill>
              <a:latin typeface="+mn-lt"/>
              <a:ea typeface="+mn-ea"/>
              <a:cs typeface="+mn-cs"/>
            </a:endParaRPr>
          </a:p>
          <a:p>
            <a:pPr marL="342900" indent="-342900">
              <a:lnSpc>
                <a:spcPct val="90000"/>
              </a:lnSpc>
              <a:buFont typeface="Arial" panose="020B0604020202020204" pitchFamily="34" charset="0"/>
              <a:buChar char="•"/>
            </a:pPr>
            <a:endParaRPr lang="en-US" kern="1200" dirty="0">
              <a:solidFill>
                <a:srgbClr val="FFFFFF"/>
              </a:solidFill>
              <a:latin typeface="+mn-lt"/>
              <a:ea typeface="+mn-ea"/>
              <a:cs typeface="+mn-cs"/>
            </a:endParaRPr>
          </a:p>
          <a:p>
            <a:pPr marL="342900" indent="-342900">
              <a:lnSpc>
                <a:spcPct val="90000"/>
              </a:lnSpc>
              <a:buFont typeface="Arial" panose="020B0604020202020204" pitchFamily="34" charset="0"/>
              <a:buChar char="•"/>
            </a:pPr>
            <a:endParaRPr lang="en-US" kern="1200" dirty="0">
              <a:solidFill>
                <a:srgbClr val="FFFFFF"/>
              </a:solidFill>
              <a:latin typeface="+mn-lt"/>
              <a:ea typeface="+mn-ea"/>
              <a:cs typeface="+mn-cs"/>
            </a:endParaRPr>
          </a:p>
        </p:txBody>
      </p:sp>
      <p:pic>
        <p:nvPicPr>
          <p:cNvPr id="15" name="Picture Placeholder 14" descr="Logo, company name&#10;&#10;Description automatically generated">
            <a:extLst>
              <a:ext uri="{FF2B5EF4-FFF2-40B4-BE49-F238E27FC236}">
                <a16:creationId xmlns:a16="http://schemas.microsoft.com/office/drawing/2014/main" id="{6F6B6BFE-6D59-4303-0A5C-559159220A3A}"/>
              </a:ext>
            </a:extLst>
          </p:cNvPr>
          <p:cNvPicPr>
            <a:picLocks noGrp="1" noChangeAspect="1"/>
          </p:cNvPicPr>
          <p:nvPr>
            <p:ph type="pic" sz="quarter" idx="13"/>
          </p:nvPr>
        </p:nvPicPr>
        <p:blipFill>
          <a:blip r:embed="rId2"/>
          <a:stretch>
            <a:fillRect/>
          </a:stretch>
        </p:blipFill>
        <p:spPr>
          <a:xfrm>
            <a:off x="5632256" y="2014553"/>
            <a:ext cx="5276889" cy="2480137"/>
          </a:xfrm>
        </p:spPr>
      </p:pic>
    </p:spTree>
    <p:extLst>
      <p:ext uri="{BB962C8B-B14F-4D97-AF65-F5344CB8AC3E}">
        <p14:creationId xmlns:p14="http://schemas.microsoft.com/office/powerpoint/2010/main" val="358477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sz="4400" dirty="0">
                <a:latin typeface="+mn-lt"/>
              </a:rPr>
              <a:t>Methodology </a:t>
            </a:r>
          </a:p>
        </p:txBody>
      </p:sp>
      <p:sp>
        <p:nvSpPr>
          <p:cNvPr id="52"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54996" y="1295416"/>
            <a:ext cx="5570706" cy="4878881"/>
          </a:xfrm>
        </p:spPr>
        <p:txBody>
          <a:bodyPr vert="horz" lIns="91440" tIns="45720" rIns="91440" bIns="45720" rtlCol="0">
            <a:noAutofit/>
          </a:bodyPr>
          <a:lstStyle/>
          <a:p>
            <a:pPr indent="-228600">
              <a:lnSpc>
                <a:spcPct val="90000"/>
              </a:lnSpc>
              <a:spcBef>
                <a:spcPts val="0"/>
              </a:spcBef>
              <a:buFont typeface="Arial" panose="020B0604020202020204" pitchFamily="34" charset="0"/>
              <a:buChar char="•"/>
            </a:pPr>
            <a:r>
              <a:rPr lang="en-US" sz="1600" dirty="0"/>
              <a:t>The initial research was derived from South Dublin County Council internal sources including empirical evidence collated by the following:</a:t>
            </a:r>
          </a:p>
          <a:p>
            <a:pPr>
              <a:lnSpc>
                <a:spcPct val="90000"/>
              </a:lnSpc>
              <a:spcBef>
                <a:spcPts val="0"/>
              </a:spcBef>
            </a:pPr>
            <a:r>
              <a:rPr lang="en-US" sz="1600" dirty="0"/>
              <a:t>SDCC Forward Planning Section  </a:t>
            </a:r>
          </a:p>
          <a:p>
            <a:pPr>
              <a:lnSpc>
                <a:spcPct val="90000"/>
              </a:lnSpc>
              <a:spcBef>
                <a:spcPts val="0"/>
              </a:spcBef>
            </a:pPr>
            <a:r>
              <a:rPr lang="en-US" sz="1600" dirty="0"/>
              <a:t>SDCC Drawing Office</a:t>
            </a:r>
          </a:p>
          <a:p>
            <a:pPr>
              <a:lnSpc>
                <a:spcPct val="90000"/>
              </a:lnSpc>
              <a:spcBef>
                <a:spcPts val="0"/>
              </a:spcBef>
            </a:pPr>
            <a:r>
              <a:rPr lang="en-US" sz="1600" dirty="0"/>
              <a:t>SDCC Housing Section</a:t>
            </a:r>
          </a:p>
          <a:p>
            <a:pPr marL="342900" indent="-342900">
              <a:lnSpc>
                <a:spcPct val="90000"/>
              </a:lnSpc>
              <a:buFont typeface="Arial" panose="020B0604020202020204" pitchFamily="34" charset="0"/>
              <a:buChar char="•"/>
            </a:pPr>
            <a:r>
              <a:rPr lang="en-US" sz="1600" dirty="0"/>
              <a:t>BCMS W</a:t>
            </a:r>
            <a:r>
              <a:rPr lang="en-US" sz="1600" dirty="0">
                <a:solidFill>
                  <a:srgbClr val="000000"/>
                </a:solidFill>
                <a:latin typeface="Google Sans"/>
              </a:rPr>
              <a:t>ebsite for Commencement Notices</a:t>
            </a:r>
          </a:p>
          <a:p>
            <a:pPr indent="-228600">
              <a:lnSpc>
                <a:spcPct val="90000"/>
              </a:lnSpc>
              <a:buFont typeface="Arial" panose="020B0604020202020204" pitchFamily="34" charset="0"/>
              <a:buChar char="•"/>
            </a:pPr>
            <a:r>
              <a:rPr lang="en-IE" sz="1600" b="0" i="0" dirty="0">
                <a:solidFill>
                  <a:srgbClr val="000000"/>
                </a:solidFill>
                <a:effectLst/>
                <a:latin typeface="Google Sans"/>
              </a:rPr>
              <a:t>FP Logue SHD Tracker provided information on all SHD applications countrywide including Judicial Reviews and their outcomes</a:t>
            </a:r>
            <a:r>
              <a:rPr lang="en-IE" sz="1600" dirty="0">
                <a:solidFill>
                  <a:srgbClr val="000000"/>
                </a:solidFill>
                <a:latin typeface="Google Sans"/>
              </a:rPr>
              <a:t> compiled by </a:t>
            </a:r>
            <a:r>
              <a:rPr lang="en-IE" sz="1600" b="0" i="0" dirty="0">
                <a:solidFill>
                  <a:srgbClr val="000000"/>
                </a:solidFill>
                <a:effectLst/>
                <a:latin typeface="Google Sans"/>
              </a:rPr>
              <a:t>FP Logue Solicitors (https://www.fplogue.com/shd-tracker/)</a:t>
            </a:r>
          </a:p>
          <a:p>
            <a:pPr indent="-228600">
              <a:lnSpc>
                <a:spcPct val="90000"/>
              </a:lnSpc>
              <a:buFont typeface="Arial" panose="020B0604020202020204" pitchFamily="34" charset="0"/>
              <a:buChar char="•"/>
            </a:pPr>
            <a:r>
              <a:rPr lang="en-IE" sz="1600" dirty="0">
                <a:solidFill>
                  <a:srgbClr val="000000"/>
                </a:solidFill>
                <a:latin typeface="Google Sans"/>
              </a:rPr>
              <a:t>A substantial amount of the practical evidence was available in-house due to the diligent collation of statistics and information undertaken by the various departments.</a:t>
            </a:r>
          </a:p>
          <a:p>
            <a:pPr indent="-228600">
              <a:lnSpc>
                <a:spcPct val="90000"/>
              </a:lnSpc>
              <a:buFont typeface="Arial" panose="020B0604020202020204" pitchFamily="34" charset="0"/>
              <a:buChar char="•"/>
            </a:pPr>
            <a:r>
              <a:rPr lang="en-IE" sz="1600" dirty="0">
                <a:solidFill>
                  <a:srgbClr val="000000"/>
                </a:solidFill>
                <a:latin typeface="Google Sans"/>
              </a:rPr>
              <a:t>It should be noted that SHD3ABP-309836-21</a:t>
            </a:r>
            <a:r>
              <a:rPr lang="en-IE" sz="1600" dirty="0"/>
              <a:t> was quashed in the High Court following a Judicial Review which had been granted and accounted for 241 units.</a:t>
            </a:r>
            <a:endParaRPr lang="en-US" sz="1600" dirty="0"/>
          </a:p>
        </p:txBody>
      </p:sp>
      <p:pic>
        <p:nvPicPr>
          <p:cNvPr id="15" name="Picture Placeholder 14" descr="A picture containing sky, outdoor, road, street&#10;&#10;Description automatically generated">
            <a:extLst>
              <a:ext uri="{FF2B5EF4-FFF2-40B4-BE49-F238E27FC236}">
                <a16:creationId xmlns:a16="http://schemas.microsoft.com/office/drawing/2014/main" id="{0793B581-FE04-3EF7-108B-5429FCD4A336}"/>
              </a:ext>
            </a:extLst>
          </p:cNvPr>
          <p:cNvPicPr>
            <a:picLocks noGrp="1" noChangeAspect="1"/>
          </p:cNvPicPr>
          <p:nvPr>
            <p:ph type="pic" sz="quarter" idx="13"/>
          </p:nvPr>
        </p:nvPicPr>
        <p:blipFill rotWithShape="1">
          <a:blip r:embed="rId2"/>
          <a:srcRect l="18950" r="27471"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4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8DA9DAA-006C-4F4B-980E-E3DF019B24E2}" type="slidenum">
              <a:rPr lang="en-US" smtClean="0">
                <a:solidFill>
                  <a:srgbClr val="FFFFFF"/>
                </a:solidFill>
                <a:latin typeface="Calibri" panose="020F0502020204030204"/>
              </a:rPr>
              <a:pPr>
                <a:spcAft>
                  <a:spcPts val="600"/>
                </a:spcAft>
                <a:defRPr/>
              </a:pPr>
              <a:t>3</a:t>
            </a:fld>
            <a:endParaRPr lang="en-US">
              <a:solidFill>
                <a:srgbClr val="FFFFFF"/>
              </a:solidFill>
              <a:latin typeface="Calibri" panose="020F0502020204030204"/>
            </a:endParaRPr>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3B9CC-708E-D301-4582-9BF740587EAB}"/>
              </a:ext>
            </a:extLst>
          </p:cNvPr>
          <p:cNvSpPr>
            <a:spLocks noGrp="1"/>
          </p:cNvSpPr>
          <p:nvPr>
            <p:ph type="title"/>
          </p:nvPr>
        </p:nvSpPr>
        <p:spPr>
          <a:xfrm>
            <a:off x="804672" y="1335024"/>
            <a:ext cx="11026084" cy="617954"/>
          </a:xfrm>
        </p:spPr>
        <p:txBody>
          <a:bodyPr>
            <a:noAutofit/>
          </a:bodyPr>
          <a:lstStyle/>
          <a:p>
            <a:r>
              <a:rPr lang="en-GB" sz="4000" dirty="0">
                <a:latin typeface="+mn-lt"/>
              </a:rPr>
              <a:t>Introduction To Strategic Housing Developments</a:t>
            </a:r>
            <a:endParaRPr lang="en-IE" sz="4000" dirty="0">
              <a:latin typeface="+mn-lt"/>
            </a:endParaRPr>
          </a:p>
        </p:txBody>
      </p:sp>
      <p:sp>
        <p:nvSpPr>
          <p:cNvPr id="4" name="Content Placeholder 3">
            <a:extLst>
              <a:ext uri="{FF2B5EF4-FFF2-40B4-BE49-F238E27FC236}">
                <a16:creationId xmlns:a16="http://schemas.microsoft.com/office/drawing/2014/main" id="{7E628873-7FC0-B6B7-7FFE-3CD25F25A113}"/>
              </a:ext>
            </a:extLst>
          </p:cNvPr>
          <p:cNvSpPr>
            <a:spLocks noGrp="1"/>
          </p:cNvSpPr>
          <p:nvPr>
            <p:ph idx="1"/>
          </p:nvPr>
        </p:nvSpPr>
        <p:spPr>
          <a:xfrm>
            <a:off x="428978" y="1952977"/>
            <a:ext cx="11311466" cy="4617155"/>
          </a:xfrm>
        </p:spPr>
        <p:txBody>
          <a:bodyPr>
            <a:normAutofit/>
          </a:bodyPr>
          <a:lstStyle/>
          <a:p>
            <a:pPr marL="342900" indent="-342900" algn="l">
              <a:buFont typeface="Arial" panose="020B0604020202020204" pitchFamily="34" charset="0"/>
              <a:buChar char="•"/>
            </a:pPr>
            <a:r>
              <a:rPr lang="en-IE" sz="1600" b="0" i="0" dirty="0">
                <a:effectLst/>
              </a:rPr>
              <a:t>Planning applications for housing developments of more than 100 residential units and 200 plus student bed spaces made directly to An Bord Pleanála. The legislation was enacted on 19</a:t>
            </a:r>
            <a:r>
              <a:rPr lang="en-IE" sz="1600" b="0" i="0" baseline="30000" dirty="0">
                <a:effectLst/>
              </a:rPr>
              <a:t>th</a:t>
            </a:r>
            <a:r>
              <a:rPr lang="en-IE" sz="1600" b="0" i="0" dirty="0">
                <a:effectLst/>
              </a:rPr>
              <a:t> December 2016 and the associated regulations came in to effect on 3</a:t>
            </a:r>
            <a:r>
              <a:rPr lang="en-IE" sz="1600" b="0" i="0" baseline="30000" dirty="0">
                <a:effectLst/>
              </a:rPr>
              <a:t>rd</a:t>
            </a:r>
            <a:r>
              <a:rPr lang="en-IE" sz="1600" b="0" i="0" dirty="0">
                <a:effectLst/>
              </a:rPr>
              <a:t> July 2017 introduced as part of Rebuilding Ireland.</a:t>
            </a:r>
          </a:p>
          <a:p>
            <a:pPr marL="342900" indent="-342900" algn="l">
              <a:buFont typeface="Arial" panose="020B0604020202020204" pitchFamily="34" charset="0"/>
              <a:buChar char="•"/>
            </a:pPr>
            <a:r>
              <a:rPr lang="en-IE" sz="1600" b="0" i="0" dirty="0">
                <a:effectLst/>
              </a:rPr>
              <a:t>SDCC are currently awaiting decisions on 8 SHD applications from An Bord </a:t>
            </a:r>
            <a:r>
              <a:rPr lang="en-IE" sz="1600" b="0" i="0" dirty="0" err="1">
                <a:effectLst/>
              </a:rPr>
              <a:t>Pleanala</a:t>
            </a:r>
            <a:r>
              <a:rPr lang="en-IE" sz="1600" b="0" i="0" dirty="0">
                <a:effectLst/>
              </a:rPr>
              <a:t>.</a:t>
            </a:r>
          </a:p>
          <a:p>
            <a:pPr marL="342900" indent="-342900">
              <a:buFont typeface="Arial" panose="020B0604020202020204" pitchFamily="34" charset="0"/>
              <a:buChar char="•"/>
            </a:pPr>
            <a:r>
              <a:rPr lang="en-IE" sz="1600" dirty="0"/>
              <a:t>SHD system replaced by Large-Scale Residential Development (LRD) as of 17/12/2021 implemented via the </a:t>
            </a:r>
            <a:r>
              <a:rPr lang="en-GB" sz="1600" dirty="0"/>
              <a:t>Planning and Development (Amendment) (Large-scale Residential Development) Act 2021 and </a:t>
            </a:r>
            <a:r>
              <a:rPr lang="en-IE" sz="1600" dirty="0"/>
              <a:t>Planning and Development (Large-scale Residential Development) Regulations 2021 (SI 716 of 2021).</a:t>
            </a:r>
            <a:endParaRPr lang="en-GB" sz="1600" dirty="0"/>
          </a:p>
          <a:p>
            <a:pPr marL="342900" indent="-342900">
              <a:buFont typeface="Arial" panose="020B0604020202020204" pitchFamily="34" charset="0"/>
              <a:buChar char="•"/>
            </a:pPr>
            <a:r>
              <a:rPr lang="en-IE" sz="1600" dirty="0"/>
              <a:t>LRD system </a:t>
            </a:r>
            <a:r>
              <a:rPr lang="en-GB" sz="1600" dirty="0"/>
              <a:t>restores two stage planning process – decision making for LRDs returns to Planning Authority with right to appeal to An Bord </a:t>
            </a:r>
            <a:r>
              <a:rPr lang="en-GB" sz="1600" dirty="0" err="1"/>
              <a:t>Pleanala</a:t>
            </a:r>
            <a:r>
              <a:rPr lang="en-GB" sz="1600" dirty="0"/>
              <a:t> (ABP). </a:t>
            </a:r>
          </a:p>
          <a:p>
            <a:pPr marL="342900" indent="-342900">
              <a:buFont typeface="Arial" panose="020B0604020202020204" pitchFamily="34" charset="0"/>
              <a:buChar char="•"/>
            </a:pPr>
            <a:r>
              <a:rPr lang="en-IE" sz="1600" b="0" i="0" dirty="0">
                <a:effectLst/>
              </a:rPr>
              <a:t>Transitional Arrangements of moving from SHD process to LRD process:	</a:t>
            </a:r>
          </a:p>
          <a:p>
            <a:pPr marL="571500" lvl="1" indent="-342900"/>
            <a:r>
              <a:rPr lang="en-IE" sz="1400" b="0" i="0" dirty="0">
                <a:effectLst/>
              </a:rPr>
              <a:t>SHD prospective applicants/ developers already in receipt of an SHD opinion under the SHD arrangements on the commencement of the Act (17 December 2021) had 16 weeks to submit an SHD application to the Board from the 17 December 2021 (April 17th  2022). </a:t>
            </a:r>
          </a:p>
          <a:p>
            <a:pPr marL="571500" lvl="1" indent="-342900"/>
            <a:r>
              <a:rPr lang="en-IE" sz="1400" b="0" i="0" dirty="0">
                <a:effectLst/>
              </a:rPr>
              <a:t>Apa</a:t>
            </a:r>
            <a:r>
              <a:rPr lang="en-IE" sz="1400" dirty="0"/>
              <a:t>rt from the 8 pending decisions from ABP, no further SHD sites can come forward in SDCC</a:t>
            </a:r>
            <a:br>
              <a:rPr lang="en-IE" sz="1600" b="0" i="0" dirty="0">
                <a:solidFill>
                  <a:srgbClr val="363636"/>
                </a:solidFill>
                <a:effectLst/>
              </a:rPr>
            </a:br>
            <a:endParaRPr lang="en-IE" sz="1600" dirty="0"/>
          </a:p>
        </p:txBody>
      </p:sp>
      <p:sp>
        <p:nvSpPr>
          <p:cNvPr id="7" name="Slide Number Placeholder 6">
            <a:extLst>
              <a:ext uri="{FF2B5EF4-FFF2-40B4-BE49-F238E27FC236}">
                <a16:creationId xmlns:a16="http://schemas.microsoft.com/office/drawing/2014/main" id="{EBB74197-E871-D61F-295A-4121AEA4E8A9}"/>
              </a:ext>
            </a:extLst>
          </p:cNvPr>
          <p:cNvSpPr>
            <a:spLocks noGrp="1"/>
          </p:cNvSpPr>
          <p:nvPr>
            <p:ph type="sldNum" sz="quarter" idx="12"/>
          </p:nvPr>
        </p:nvSpPr>
        <p:spPr/>
        <p:txBody>
          <a:bodyPr/>
          <a:lstStyle/>
          <a:p>
            <a:fld id="{D8DA9DAA-006C-4F4B-980E-E3DF019B24E2}" type="slidenum">
              <a:rPr lang="en-US" smtClean="0"/>
              <a:pPr/>
              <a:t>4</a:t>
            </a:fld>
            <a:endParaRPr lang="en-US" dirty="0"/>
          </a:p>
        </p:txBody>
      </p:sp>
    </p:spTree>
    <p:extLst>
      <p:ext uri="{BB962C8B-B14F-4D97-AF65-F5344CB8AC3E}">
        <p14:creationId xmlns:p14="http://schemas.microsoft.com/office/powerpoint/2010/main" val="320882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dkDnDiag">
          <a:fgClr>
            <a:schemeClr val="accent1"/>
          </a:fgClr>
          <a:bgClr>
            <a:schemeClr val="bg1"/>
          </a:bgClr>
        </a:patt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a:xfrm>
            <a:off x="838200" y="459863"/>
            <a:ext cx="10515600" cy="1004594"/>
          </a:xfrm>
        </p:spPr>
        <p:txBody>
          <a:bodyPr>
            <a:normAutofit/>
          </a:bodyPr>
          <a:lstStyle/>
          <a:p>
            <a:pPr algn="ctr"/>
            <a:r>
              <a:rPr lang="en-US" dirty="0">
                <a:solidFill>
                  <a:schemeClr val="bg1"/>
                </a:solidFill>
              </a:rPr>
              <a:t>OVERVIEW OF SHD’s </a:t>
            </a:r>
          </a:p>
        </p:txBody>
      </p:sp>
      <p:sp>
        <p:nvSpPr>
          <p:cNvPr id="16" name="Rectangle: Rounded Corners 15">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FC290B8-BF94-4636-BFAB-9FD67F4AAC6D}"/>
              </a:ext>
            </a:extLst>
          </p:cNvPr>
          <p:cNvSpPr>
            <a:spLocks noGrp="1"/>
          </p:cNvSpPr>
          <p:nvPr>
            <p:ph type="sldNum" sz="quarter" idx="12"/>
          </p:nvPr>
        </p:nvSpPr>
        <p:spPr>
          <a:xfrm>
            <a:off x="8610600" y="6356350"/>
            <a:ext cx="2743200" cy="365125"/>
          </a:xfrm>
        </p:spPr>
        <p:txBody>
          <a:bodyPr>
            <a:normAutofit/>
          </a:bodyPr>
          <a:lstStyle/>
          <a:p>
            <a:pPr>
              <a:spcAft>
                <a:spcPts val="600"/>
              </a:spcAft>
            </a:pPr>
            <a:fld id="{D8DA9DAA-006C-4F4B-980E-E3DF019B24E2}" type="slidenum">
              <a:rPr lang="en-US" b="1" cap="all" spc="100">
                <a:solidFill>
                  <a:srgbClr val="FFFFFF"/>
                </a:solidFill>
              </a:rPr>
              <a:pPr>
                <a:spcAft>
                  <a:spcPts val="600"/>
                </a:spcAft>
              </a:pPr>
              <a:t>5</a:t>
            </a:fld>
            <a:endParaRPr lang="en-US" b="1" cap="all" spc="100">
              <a:solidFill>
                <a:srgbClr val="FFFFFF"/>
              </a:solidFill>
            </a:endParaRPr>
          </a:p>
        </p:txBody>
      </p:sp>
      <p:graphicFrame>
        <p:nvGraphicFramePr>
          <p:cNvPr id="5" name="Content Placeholder 4" descr="Chart type: Clustered Bar. 'Field1': TOTAL NUMBER OF SHD's GRANTED has noticeably higher 'Field2'.&#10;&#10;Description automatically generated">
            <a:extLst>
              <a:ext uri="{FF2B5EF4-FFF2-40B4-BE49-F238E27FC236}">
                <a16:creationId xmlns:a16="http://schemas.microsoft.com/office/drawing/2014/main" id="{600E5BDB-ACBF-0FCA-21CC-55585FF63B0B}"/>
              </a:ext>
            </a:extLst>
          </p:cNvPr>
          <p:cNvGraphicFramePr>
            <a:graphicFrameLocks noGrp="1"/>
          </p:cNvGraphicFramePr>
          <p:nvPr>
            <p:ph idx="1"/>
            <p:extLst>
              <p:ext uri="{D42A27DB-BD31-4B8C-83A1-F6EECF244321}">
                <p14:modId xmlns:p14="http://schemas.microsoft.com/office/powerpoint/2010/main" val="393167826"/>
              </p:ext>
            </p:extLst>
          </p:nvPr>
        </p:nvGraphicFramePr>
        <p:xfrm>
          <a:off x="838200" y="1800911"/>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descr="Chart type: Clustered Column. 'Field2'&#10;&#10;Description automatically generated">
            <a:extLst>
              <a:ext uri="{FF2B5EF4-FFF2-40B4-BE49-F238E27FC236}">
                <a16:creationId xmlns:a16="http://schemas.microsoft.com/office/drawing/2014/main" id="{0CCA5B92-4DEB-8C85-7B0A-B42A2DD2644C}"/>
              </a:ext>
            </a:extLst>
          </p:cNvPr>
          <p:cNvGraphicFramePr>
            <a:graphicFrameLocks/>
          </p:cNvGraphicFramePr>
          <p:nvPr>
            <p:extLst>
              <p:ext uri="{D42A27DB-BD31-4B8C-83A1-F6EECF244321}">
                <p14:modId xmlns:p14="http://schemas.microsoft.com/office/powerpoint/2010/main" val="1986133447"/>
              </p:ext>
            </p:extLst>
          </p:nvPr>
        </p:nvGraphicFramePr>
        <p:xfrm>
          <a:off x="1155700" y="1924321"/>
          <a:ext cx="9931400" cy="4227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391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ECDE54D-4BD2-4764-A36A-8487DB61E7A6}"/>
              </a:ext>
            </a:extLst>
          </p:cNvPr>
          <p:cNvSpPr>
            <a:spLocks noGrp="1"/>
          </p:cNvSpPr>
          <p:nvPr>
            <p:ph type="sldNum" sz="quarter" idx="12"/>
          </p:nvPr>
        </p:nvSpPr>
        <p:spPr/>
        <p:txBody>
          <a:bodyPr/>
          <a:lstStyle/>
          <a:p>
            <a:fld id="{D8DA9DAA-006C-4F4B-980E-E3DF019B24E2}" type="slidenum">
              <a:rPr lang="en-US" b="1" cap="all" spc="100" smtClean="0">
                <a:solidFill>
                  <a:schemeClr val="accent2"/>
                </a:solidFill>
              </a:rPr>
              <a:t>6</a:t>
            </a:fld>
            <a:endParaRPr lang="en-US" b="1" cap="all" spc="100" dirty="0">
              <a:solidFill>
                <a:schemeClr val="accent2"/>
              </a:solidFill>
            </a:endParaRPr>
          </a:p>
        </p:txBody>
      </p:sp>
      <p:sp>
        <p:nvSpPr>
          <p:cNvPr id="3" name="Title 2">
            <a:extLst>
              <a:ext uri="{FF2B5EF4-FFF2-40B4-BE49-F238E27FC236}">
                <a16:creationId xmlns:a16="http://schemas.microsoft.com/office/drawing/2014/main" id="{3EA5249C-12B0-0403-5BA4-101C1752B2C6}"/>
              </a:ext>
            </a:extLst>
          </p:cNvPr>
          <p:cNvSpPr>
            <a:spLocks noGrp="1"/>
          </p:cNvSpPr>
          <p:nvPr>
            <p:ph type="title"/>
          </p:nvPr>
        </p:nvSpPr>
        <p:spPr/>
        <p:txBody>
          <a:bodyPr>
            <a:normAutofit/>
          </a:bodyPr>
          <a:lstStyle/>
          <a:p>
            <a:r>
              <a:rPr lang="en-GB" sz="3600" dirty="0">
                <a:solidFill>
                  <a:schemeClr val="bg2">
                    <a:lumMod val="50000"/>
                  </a:schemeClr>
                </a:solidFill>
              </a:rPr>
              <a:t>REVIEW OF GRANTED UNITS BY No. OF BEDROOMS</a:t>
            </a:r>
            <a:endParaRPr lang="en-IE" sz="3600" dirty="0">
              <a:solidFill>
                <a:schemeClr val="bg2">
                  <a:lumMod val="50000"/>
                </a:schemeClr>
              </a:solidFill>
            </a:endParaRPr>
          </a:p>
        </p:txBody>
      </p:sp>
      <p:graphicFrame>
        <p:nvGraphicFramePr>
          <p:cNvPr id="5" name="Content Placeholder 4" descr="Chart type: Clustered Column. 'Field2'&#10;&#10;Description automatically generated">
            <a:extLst>
              <a:ext uri="{FF2B5EF4-FFF2-40B4-BE49-F238E27FC236}">
                <a16:creationId xmlns:a16="http://schemas.microsoft.com/office/drawing/2014/main" id="{714014BB-8B40-02FD-AD1B-F05F9DCD3930}"/>
              </a:ext>
            </a:extLst>
          </p:cNvPr>
          <p:cNvGraphicFramePr>
            <a:graphicFrameLocks noGrp="1"/>
          </p:cNvGraphicFramePr>
          <p:nvPr>
            <p:ph idx="1"/>
            <p:extLst>
              <p:ext uri="{D42A27DB-BD31-4B8C-83A1-F6EECF244321}">
                <p14:modId xmlns:p14="http://schemas.microsoft.com/office/powerpoint/2010/main" val="356738086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82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ECDE54D-4BD2-4764-A36A-8487DB61E7A6}"/>
              </a:ext>
            </a:extLst>
          </p:cNvPr>
          <p:cNvSpPr>
            <a:spLocks noGrp="1"/>
          </p:cNvSpPr>
          <p:nvPr>
            <p:ph type="sldNum" sz="quarter" idx="12"/>
          </p:nvPr>
        </p:nvSpPr>
        <p:spPr/>
        <p:txBody>
          <a:bodyPr/>
          <a:lstStyle/>
          <a:p>
            <a:fld id="{D8DA9DAA-006C-4F4B-980E-E3DF019B24E2}" type="slidenum">
              <a:rPr lang="en-US" b="1" cap="all" spc="100" smtClean="0">
                <a:solidFill>
                  <a:schemeClr val="accent2"/>
                </a:solidFill>
              </a:rPr>
              <a:t>7</a:t>
            </a:fld>
            <a:endParaRPr lang="en-US" b="1" cap="all" spc="100" dirty="0">
              <a:solidFill>
                <a:schemeClr val="accent2"/>
              </a:solidFill>
            </a:endParaRPr>
          </a:p>
        </p:txBody>
      </p:sp>
      <p:sp>
        <p:nvSpPr>
          <p:cNvPr id="3" name="Title 2">
            <a:extLst>
              <a:ext uri="{FF2B5EF4-FFF2-40B4-BE49-F238E27FC236}">
                <a16:creationId xmlns:a16="http://schemas.microsoft.com/office/drawing/2014/main" id="{3EA5249C-12B0-0403-5BA4-101C1752B2C6}"/>
              </a:ext>
            </a:extLst>
          </p:cNvPr>
          <p:cNvSpPr>
            <a:spLocks noGrp="1"/>
          </p:cNvSpPr>
          <p:nvPr>
            <p:ph type="title"/>
          </p:nvPr>
        </p:nvSpPr>
        <p:spPr>
          <a:xfrm>
            <a:off x="176169" y="365125"/>
            <a:ext cx="11568418" cy="1325563"/>
          </a:xfrm>
        </p:spPr>
        <p:txBody>
          <a:bodyPr>
            <a:normAutofit/>
          </a:bodyPr>
          <a:lstStyle/>
          <a:p>
            <a:r>
              <a:rPr lang="en-GB" sz="3600" dirty="0">
                <a:solidFill>
                  <a:schemeClr val="bg2">
                    <a:lumMod val="50000"/>
                  </a:schemeClr>
                </a:solidFill>
              </a:rPr>
              <a:t>REVIEW OF UNITS PENDING DECISION BY No. OF BEDROOMS</a:t>
            </a:r>
            <a:endParaRPr lang="en-IE" sz="3600" dirty="0">
              <a:solidFill>
                <a:schemeClr val="bg2">
                  <a:lumMod val="50000"/>
                </a:schemeClr>
              </a:solidFill>
            </a:endParaRPr>
          </a:p>
        </p:txBody>
      </p:sp>
      <p:graphicFrame>
        <p:nvGraphicFramePr>
          <p:cNvPr id="6" name="Content Placeholder 5" descr="Chart type: Clustered Column. 'Field2'&#10;&#10;Description automatically generated">
            <a:extLst>
              <a:ext uri="{FF2B5EF4-FFF2-40B4-BE49-F238E27FC236}">
                <a16:creationId xmlns:a16="http://schemas.microsoft.com/office/drawing/2014/main" id="{6B15A3A4-7026-D124-35A0-23BA4F03D3AB}"/>
              </a:ext>
            </a:extLst>
          </p:cNvPr>
          <p:cNvGraphicFramePr>
            <a:graphicFrameLocks noGrp="1"/>
          </p:cNvGraphicFramePr>
          <p:nvPr>
            <p:ph idx="1"/>
            <p:extLst>
              <p:ext uri="{D42A27DB-BD31-4B8C-83A1-F6EECF244321}">
                <p14:modId xmlns:p14="http://schemas.microsoft.com/office/powerpoint/2010/main" val="136574974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833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E0FE-BE52-916C-8D6A-0AD66DA55ABE}"/>
              </a:ext>
            </a:extLst>
          </p:cNvPr>
          <p:cNvSpPr>
            <a:spLocks noGrp="1"/>
          </p:cNvSpPr>
          <p:nvPr>
            <p:ph type="title"/>
          </p:nvPr>
        </p:nvSpPr>
        <p:spPr/>
        <p:txBody>
          <a:bodyPr/>
          <a:lstStyle/>
          <a:p>
            <a:endParaRPr lang="en-IE"/>
          </a:p>
        </p:txBody>
      </p:sp>
      <p:sp>
        <p:nvSpPr>
          <p:cNvPr id="6" name="Slide Number Placeholder 5">
            <a:extLst>
              <a:ext uri="{FF2B5EF4-FFF2-40B4-BE49-F238E27FC236}">
                <a16:creationId xmlns:a16="http://schemas.microsoft.com/office/drawing/2014/main" id="{26BC8433-74DA-C779-A0AC-3E07FC15E4DC}"/>
              </a:ext>
            </a:extLst>
          </p:cNvPr>
          <p:cNvSpPr>
            <a:spLocks noGrp="1"/>
          </p:cNvSpPr>
          <p:nvPr>
            <p:ph type="sldNum" sz="quarter" idx="12"/>
          </p:nvPr>
        </p:nvSpPr>
        <p:spPr/>
        <p:txBody>
          <a:bodyPr/>
          <a:lstStyle/>
          <a:p>
            <a:fld id="{D8DA9DAA-006C-4F4B-980E-E3DF019B24E2}" type="slidenum">
              <a:rPr lang="en-US" smtClean="0"/>
              <a:t>8</a:t>
            </a:fld>
            <a:endParaRPr lang="en-US" dirty="0"/>
          </a:p>
        </p:txBody>
      </p:sp>
      <p:graphicFrame>
        <p:nvGraphicFramePr>
          <p:cNvPr id="7" name="Content Placeholder 6">
            <a:extLst>
              <a:ext uri="{FF2B5EF4-FFF2-40B4-BE49-F238E27FC236}">
                <a16:creationId xmlns:a16="http://schemas.microsoft.com/office/drawing/2014/main" id="{D1F0C4D4-266A-FE55-740E-D352D518B36C}"/>
              </a:ext>
            </a:extLst>
          </p:cNvPr>
          <p:cNvGraphicFramePr>
            <a:graphicFrameLocks noGrp="1"/>
          </p:cNvGraphicFramePr>
          <p:nvPr>
            <p:ph idx="1"/>
            <p:extLst>
              <p:ext uri="{D42A27DB-BD31-4B8C-83A1-F6EECF244321}">
                <p14:modId xmlns:p14="http://schemas.microsoft.com/office/powerpoint/2010/main" val="524145599"/>
              </p:ext>
            </p:extLst>
          </p:nvPr>
        </p:nvGraphicFramePr>
        <p:xfrm>
          <a:off x="838200" y="365125"/>
          <a:ext cx="10515600" cy="5811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6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c 29">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rgbClr val="FFFFFF"/>
                </a:solidFill>
              </a:rPr>
              <a:pPr>
                <a:spcAft>
                  <a:spcPts val="600"/>
                </a:spcAft>
              </a:pPr>
              <a:t>9</a:t>
            </a:fld>
            <a:endParaRPr lang="en-US">
              <a:solidFill>
                <a:srgbClr val="FFFFFF"/>
              </a:solidFill>
            </a:endParaRPr>
          </a:p>
        </p:txBody>
      </p:sp>
      <p:sp>
        <p:nvSpPr>
          <p:cNvPr id="32" name="Oval 31">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663031" y="2149015"/>
            <a:ext cx="4467792" cy="3060541"/>
          </a:xfrm>
        </p:spPr>
        <p:txBody>
          <a:bodyPr vert="horz" lIns="91440" tIns="45720" rIns="91440" bIns="45720" rtlCol="0" anchor="b">
            <a:normAutofit fontScale="90000"/>
          </a:bodyPr>
          <a:lstStyle/>
          <a:p>
            <a:pPr algn="ctr">
              <a:lnSpc>
                <a:spcPct val="90000"/>
              </a:lnSpc>
              <a:spcBef>
                <a:spcPct val="0"/>
              </a:spcBef>
            </a:pPr>
            <a:r>
              <a:rPr lang="en-US" sz="6000" dirty="0">
                <a:solidFill>
                  <a:srgbClr val="FFFFFF"/>
                </a:solidFill>
              </a:rPr>
              <a:t>APPROVED</a:t>
            </a:r>
            <a:br>
              <a:rPr lang="en-US" sz="6000" dirty="0">
                <a:solidFill>
                  <a:srgbClr val="FFFFFF"/>
                </a:solidFill>
              </a:rPr>
            </a:br>
            <a:r>
              <a:rPr lang="en-US" sz="6000" dirty="0">
                <a:solidFill>
                  <a:srgbClr val="FFFFFF"/>
                </a:solidFill>
              </a:rPr>
              <a:t>BUILD TO RENT VS </a:t>
            </a:r>
            <a:br>
              <a:rPr lang="en-US" sz="6000" dirty="0">
                <a:solidFill>
                  <a:srgbClr val="FFFFFF"/>
                </a:solidFill>
              </a:rPr>
            </a:br>
            <a:r>
              <a:rPr lang="en-US" sz="6000" dirty="0">
                <a:solidFill>
                  <a:srgbClr val="FFFFFF"/>
                </a:solidFill>
              </a:rPr>
              <a:t>BUILD FOR SALE</a:t>
            </a:r>
            <a:endParaRPr lang="en-US" sz="6000" kern="1200" dirty="0">
              <a:solidFill>
                <a:srgbClr val="FFFFFF"/>
              </a:solidFill>
              <a:latin typeface="+mj-lt"/>
              <a:ea typeface="+mj-ea"/>
              <a:cs typeface="+mj-cs"/>
            </a:endParaRPr>
          </a:p>
        </p:txBody>
      </p:sp>
      <p:graphicFrame>
        <p:nvGraphicFramePr>
          <p:cNvPr id="7" name="Chart 6" descr="Chart type: Pie. 'Field2'&#10;&#10;Description automatically generated">
            <a:extLst>
              <a:ext uri="{FF2B5EF4-FFF2-40B4-BE49-F238E27FC236}">
                <a16:creationId xmlns:a16="http://schemas.microsoft.com/office/drawing/2014/main" id="{2AF158E0-8BC0-8BC3-0FE6-5D5D273A1B75}"/>
              </a:ext>
            </a:extLst>
          </p:cNvPr>
          <p:cNvGraphicFramePr>
            <a:graphicFrameLocks/>
          </p:cNvGraphicFramePr>
          <p:nvPr>
            <p:extLst>
              <p:ext uri="{D42A27DB-BD31-4B8C-83A1-F6EECF244321}">
                <p14:modId xmlns:p14="http://schemas.microsoft.com/office/powerpoint/2010/main" val="647343988"/>
              </p:ext>
            </p:extLst>
          </p:nvPr>
        </p:nvGraphicFramePr>
        <p:xfrm>
          <a:off x="5130823" y="1200446"/>
          <a:ext cx="6363393" cy="43222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1473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919F73-B6C2-4A43-95E2-833EC48925FE}">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905</TotalTime>
  <Words>693</Words>
  <Application>Microsoft Office PowerPoint</Application>
  <PresentationFormat>Widescreen</PresentationFormat>
  <Paragraphs>82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Google Sans</vt:lpstr>
      <vt:lpstr>Office Theme</vt:lpstr>
      <vt:lpstr>Strategic Housing Development Delivery Review for South Dublin County Council</vt:lpstr>
      <vt:lpstr>overview</vt:lpstr>
      <vt:lpstr>Methodology </vt:lpstr>
      <vt:lpstr>Introduction To Strategic Housing Developments</vt:lpstr>
      <vt:lpstr>OVERVIEW OF SHD’s </vt:lpstr>
      <vt:lpstr>REVIEW OF GRANTED UNITS BY No. OF BEDROOMS</vt:lpstr>
      <vt:lpstr>REVIEW OF UNITS PENDING DECISION BY No. OF BEDROOMS</vt:lpstr>
      <vt:lpstr>PowerPoint Presentation</vt:lpstr>
      <vt:lpstr>APPROVED BUILD TO RENT VS  BUILD FOR SALE</vt:lpstr>
      <vt:lpstr>PowerPoint Presentation</vt:lpstr>
      <vt:lpstr>Provision of 1,773 Houses  Vs  6,717 Apartments and Duplex’s</vt:lpstr>
      <vt:lpstr>BREAKDOWN BY AREA – NUMBER OF SHD’s GRANTED</vt:lpstr>
      <vt:lpstr>BREAKDOWN BY AREA – NUMBER OF UNITS GRANTED</vt:lpstr>
      <vt:lpstr>PowerPoint Presentation</vt:lpstr>
      <vt:lpstr>PowerPoint Presentation</vt:lpstr>
      <vt:lpstr>PowerPoint Presentation</vt:lpstr>
      <vt:lpstr>BREAKDOWN BY AREA – UNITS GRANTED PER No. OF BEDROOMS</vt:lpstr>
      <vt:lpstr>PowerPoint Presentation</vt:lpstr>
      <vt:lpstr>REVIEW OF UNITS UNDER CONSTRUCTION</vt:lpstr>
      <vt:lpstr>PART V HOUSING PROVISION Note: As supplied by Housing Section</vt:lpstr>
      <vt:lpstr>PowerPoint Presentation</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Housing Development Delivery Review for South Dublin County Council</dc:title>
  <dc:creator>Neal Murphy</dc:creator>
  <cp:lastModifiedBy>Eoin Burke</cp:lastModifiedBy>
  <cp:revision>63</cp:revision>
  <dcterms:created xsi:type="dcterms:W3CDTF">2022-10-05T13:28:31Z</dcterms:created>
  <dcterms:modified xsi:type="dcterms:W3CDTF">2022-11-22T15:41:17Z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