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72" r:id="rId3"/>
    <p:sldId id="322" r:id="rId4"/>
    <p:sldId id="323" r:id="rId5"/>
    <p:sldId id="305" r:id="rId6"/>
    <p:sldId id="270" r:id="rId7"/>
    <p:sldId id="324" r:id="rId8"/>
    <p:sldId id="325" r:id="rId9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5" autoAdjust="0"/>
    <p:restoredTop sz="78143" autoAdjust="0"/>
  </p:normalViewPr>
  <p:slideViewPr>
    <p:cSldViewPr>
      <p:cViewPr varScale="1">
        <p:scale>
          <a:sx n="67" d="100"/>
          <a:sy n="67" d="100"/>
        </p:scale>
        <p:origin x="183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/>
          <a:lstStyle>
            <a:lvl1pPr algn="r">
              <a:defRPr sz="1300"/>
            </a:lvl1pPr>
          </a:lstStyle>
          <a:p>
            <a:fld id="{88C99BEC-3339-44B9-A3B6-7B1F73E30516}" type="datetimeFigureOut">
              <a:rPr lang="en-GB" smtClean="0"/>
              <a:pPr/>
              <a:t>22/11/2022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69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 anchor="b"/>
          <a:lstStyle>
            <a:lvl1pPr algn="r">
              <a:defRPr sz="1300"/>
            </a:lvl1pPr>
          </a:lstStyle>
          <a:p>
            <a:fld id="{064D5C8C-C25C-4D26-9571-50C64FAEA4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511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/>
          <a:lstStyle>
            <a:lvl1pPr algn="r">
              <a:defRPr sz="1300"/>
            </a:lvl1pPr>
          </a:lstStyle>
          <a:p>
            <a:fld id="{A4931952-34EA-4110-B713-2262F109D5ED}" type="datetimeFigureOut">
              <a:rPr lang="en-GB" smtClean="0"/>
              <a:pPr/>
              <a:t>22/11/2022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0463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17" tIns="47859" rIns="95717" bIns="4785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5717" tIns="47859" rIns="95717" bIns="478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69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5717" tIns="47859" rIns="95717" bIns="47859" rtlCol="0" anchor="b"/>
          <a:lstStyle>
            <a:lvl1pPr algn="r">
              <a:defRPr sz="1300"/>
            </a:lvl1pPr>
          </a:lstStyle>
          <a:p>
            <a:fld id="{F047413C-9E36-41A5-A1F2-F5345DE2788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761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40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5673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2108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7686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7964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998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7413C-9E36-41A5-A1F2-F5345DE27883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64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46431-ADCF-4563-BAF6-4CD2A75586FC}" type="datetimeFigureOut">
              <a:rPr lang="en-US" smtClean="0"/>
              <a:pPr/>
              <a:t>11/22/2022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2686-0EAE-4075-BE84-CC46F3D97A9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548680"/>
            <a:ext cx="6982889" cy="2448272"/>
          </a:xfrm>
        </p:spPr>
        <p:txBody>
          <a:bodyPr>
            <a:noAutofit/>
          </a:bodyPr>
          <a:lstStyle/>
          <a:p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 Black"/>
              </a:rPr>
            </a:b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 Black"/>
              </a:rPr>
            </a:b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 Black"/>
              </a:rPr>
              <a:t>Indexation of </a:t>
            </a:r>
            <a:b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 Black"/>
              </a:rPr>
            </a:br>
            <a:r>
              <a:rPr lang="en-IE" sz="3200" b="0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Development Contribution Scheme 2021-2025</a:t>
            </a:r>
            <a:br>
              <a:rPr lang="en-GB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</a:b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Arial Black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299133"/>
            <a:ext cx="713814" cy="2707045"/>
          </a:xfrm>
          <a:prstGeom prst="rect">
            <a:avLst/>
          </a:prstGeom>
          <a:solidFill>
            <a:schemeClr val="accent4">
              <a:lumMod val="7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672408"/>
          </a:xfrm>
        </p:spPr>
        <p:txBody>
          <a:bodyPr>
            <a:normAutofit/>
          </a:bodyPr>
          <a:lstStyle/>
          <a:p>
            <a:endParaRPr lang="en-IE" b="1" dirty="0"/>
          </a:p>
          <a:p>
            <a:endParaRPr lang="en-IE" b="1" dirty="0"/>
          </a:p>
          <a:p>
            <a:r>
              <a:rPr lang="en-IE" b="1" dirty="0"/>
              <a:t>LUPT Nov 2022 SPC  Meeting </a:t>
            </a:r>
          </a:p>
          <a:p>
            <a:endParaRPr lang="en-IE" b="1" dirty="0"/>
          </a:p>
          <a:p>
            <a:endParaRPr lang="en-IE" b="1" dirty="0"/>
          </a:p>
          <a:p>
            <a:r>
              <a:rPr lang="en-IE" b="1" dirty="0"/>
              <a:t>                           </a:t>
            </a:r>
            <a:r>
              <a:rPr lang="en-IE" sz="2400" b="1" dirty="0"/>
              <a:t>24</a:t>
            </a:r>
            <a:r>
              <a:rPr lang="en-IE" sz="2400" b="1" baseline="30000" dirty="0"/>
              <a:t>th</a:t>
            </a:r>
            <a:r>
              <a:rPr lang="en-IE" sz="2400" b="1" dirty="0"/>
              <a:t> November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315" y="116632"/>
            <a:ext cx="8229600" cy="1143000"/>
          </a:xfrm>
        </p:spPr>
        <p:txBody>
          <a:bodyPr>
            <a:normAutofit/>
          </a:bodyPr>
          <a:lstStyle/>
          <a:p>
            <a: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Statutory Basis for Development Contribution Scheme  (DCS)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72064"/>
            <a:ext cx="509867" cy="4208897"/>
          </a:xfrm>
          <a:prstGeom prst="rect">
            <a:avLst/>
          </a:prstGeom>
          <a:solidFill>
            <a:srgbClr val="604A7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59632"/>
            <a:ext cx="8229600" cy="4866531"/>
          </a:xfrm>
        </p:spPr>
        <p:txBody>
          <a:bodyPr>
            <a:normAutofit/>
          </a:bodyPr>
          <a:lstStyle/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Section 48 Planning &amp; development Act 2000 as amended,  </a:t>
            </a:r>
            <a:r>
              <a:rPr lang="en-GB" sz="1400" b="0" i="0" dirty="0">
                <a:solidFill>
                  <a:srgbClr val="383838"/>
                </a:solidFill>
                <a:effectLst/>
              </a:rPr>
              <a:t>enables a planning authority, when granting a planning permission under Section 34 of the Act, to include conditions requiring the payment of a contribution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b="0" i="0" dirty="0">
                <a:solidFill>
                  <a:srgbClr val="666666"/>
                </a:solidFill>
                <a:effectLst/>
              </a:rPr>
              <a:t>Section 48 states that  the basis for the determination of a contribution under </a:t>
            </a:r>
            <a:r>
              <a:rPr lang="en-GB" sz="1400" b="0" i="1" dirty="0">
                <a:solidFill>
                  <a:srgbClr val="666666"/>
                </a:solidFill>
                <a:effectLst/>
              </a:rPr>
              <a:t>subsection (1)</a:t>
            </a:r>
            <a:r>
              <a:rPr lang="en-GB" sz="1400" b="0" i="0" dirty="0">
                <a:solidFill>
                  <a:srgbClr val="666666"/>
                </a:solidFill>
                <a:effectLst/>
              </a:rPr>
              <a:t> shall be set out in a DCS made under that section,</a:t>
            </a:r>
            <a:endParaRPr lang="en-GB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SDCC made the DSC 2021/2025 in October 2020, effective from 1/1/2021</a:t>
            </a: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DSC 2021/2025 provides as follows: </a:t>
            </a:r>
          </a:p>
          <a:p>
            <a:pPr lvl="2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IE" sz="1400" b="1" i="1" dirty="0">
                <a:effectLst/>
                <a:ea typeface="Calibri" panose="020F0502020204030204" pitchFamily="34" charset="0"/>
              </a:rPr>
              <a:t>Indexation in accordance with the Chartered Surveyors of Ireland Construction Tender Price Index will apply annually on 1st January, effective from 1</a:t>
            </a:r>
            <a:r>
              <a:rPr lang="en-IE" sz="1400" b="1" i="1" baseline="30000" dirty="0">
                <a:effectLst/>
                <a:ea typeface="Calibri" panose="020F0502020204030204" pitchFamily="34" charset="0"/>
              </a:rPr>
              <a:t>st</a:t>
            </a:r>
            <a:r>
              <a:rPr lang="en-IE" sz="1400" b="1" i="1" dirty="0">
                <a:effectLst/>
                <a:ea typeface="Calibri" panose="020F0502020204030204" pitchFamily="34" charset="0"/>
              </a:rPr>
              <a:t> January 2022. Having regard to economic or other circumstances and, it may be considered appropriate not to apply this indexation for any year(s).</a:t>
            </a:r>
            <a:endParaRPr lang="en-IE" sz="1400" dirty="0">
              <a:effectLst/>
              <a:ea typeface="Calibri" panose="020F0502020204030204" pitchFamily="34" charset="0"/>
            </a:endParaRPr>
          </a:p>
          <a:p>
            <a:pPr lvl="1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671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722" y="188641"/>
            <a:ext cx="8784976" cy="792088"/>
          </a:xfrm>
        </p:spPr>
        <p:txBody>
          <a:bodyPr>
            <a:noAutofit/>
          </a:bodyPr>
          <a:lstStyle/>
          <a:p>
            <a:b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Why Indexation and how is it applied?</a:t>
            </a:r>
            <a:b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sz="3200" dirty="0">
                <a:latin typeface="+mn-lt"/>
                <a:cs typeface="Arial Black"/>
              </a:rPr>
            </a:br>
            <a:br>
              <a:rPr lang="en-US" sz="3200" dirty="0">
                <a:latin typeface="+mn-lt"/>
                <a:cs typeface="Arial Black"/>
              </a:rPr>
            </a:br>
            <a:endParaRPr lang="en-US" sz="3200" dirty="0">
              <a:latin typeface="+mn-lt"/>
              <a:cs typeface="Arial Black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772816"/>
            <a:ext cx="713814" cy="3888431"/>
          </a:xfrm>
          <a:prstGeom prst="rect">
            <a:avLst/>
          </a:prstGeom>
          <a:solidFill>
            <a:schemeClr val="accent4">
              <a:lumMod val="7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13814" y="1052736"/>
            <a:ext cx="8034650" cy="5544616"/>
          </a:xfrm>
        </p:spPr>
        <p:txBody>
          <a:bodyPr>
            <a:noAutofit/>
          </a:bodyPr>
          <a:lstStyle/>
          <a:p>
            <a:pPr algn="l"/>
            <a:r>
              <a:rPr lang="en-GB" sz="1800" dirty="0"/>
              <a:t>Local Authorities require a suitable construction inflation index to apply to the cost of construction of works to be carried out under planned infrastructure spend, and </a:t>
            </a:r>
            <a:r>
              <a:rPr lang="en-GB" sz="1800"/>
              <a:t>the CTPI </a:t>
            </a:r>
            <a:r>
              <a:rPr lang="en-GB" sz="1800" dirty="0"/>
              <a:t>is the only available independent construction price index which captures costs and profit margins</a:t>
            </a:r>
          </a:p>
          <a:p>
            <a:pPr algn="l">
              <a:lnSpc>
                <a:spcPct val="150000"/>
              </a:lnSpc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following is an outline of how t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calculate any proposed increase to development contributions via the Construction Tender Price Index using the 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comparative period from each year </a:t>
            </a:r>
          </a:p>
          <a:p>
            <a:pPr algn="l">
              <a:lnSpc>
                <a:spcPct val="150000"/>
              </a:lnSpc>
            </a:pP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Tender Price Index figure for 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IE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6months of 2021 vs. 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Tender Price Index figure for 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en-IE" sz="18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</a:t>
            </a: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6 months of 2022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% increase / decrease as appropriate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I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First half 2021 : 	171.7</a:t>
            </a: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IE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First half 2022 : 	</a:t>
            </a:r>
            <a:r>
              <a:rPr lang="en-IE" sz="18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195.7</a:t>
            </a:r>
          </a:p>
          <a:p>
            <a:pPr lvl="0" algn="l">
              <a:lnSpc>
                <a:spcPct val="150000"/>
              </a:lnSpc>
            </a:pPr>
            <a:r>
              <a:rPr lang="en-I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Difference : 	24         </a:t>
            </a:r>
            <a:r>
              <a:rPr lang="en-IE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equating to a 13.98 % increase</a:t>
            </a:r>
          </a:p>
          <a:p>
            <a:r>
              <a:rPr lang="en-IE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I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49707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57" y="116632"/>
            <a:ext cx="8579075" cy="1255432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3200" b="1" dirty="0">
                <a:solidFill>
                  <a:schemeClr val="tx1">
                    <a:lumMod val="50000"/>
                    <a:lumOff val="50000"/>
                  </a:schemeClr>
                </a:solidFill>
                <a:cs typeface="Segoe UI Semibold" panose="020B0702040204020203" pitchFamily="34" charset="0"/>
              </a:rPr>
              <a:t> </a:t>
            </a:r>
            <a:endParaRPr lang="en-GB" sz="3200" b="1" dirty="0"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72064"/>
            <a:ext cx="509867" cy="4208897"/>
          </a:xfrm>
          <a:prstGeom prst="rect">
            <a:avLst/>
          </a:prstGeom>
          <a:solidFill>
            <a:srgbClr val="604A7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C1E9D96-2D02-9B51-3FF1-DA52C53623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887125"/>
              </p:ext>
            </p:extLst>
          </p:nvPr>
        </p:nvGraphicFramePr>
        <p:xfrm>
          <a:off x="683568" y="548681"/>
          <a:ext cx="7560840" cy="4735198"/>
        </p:xfrm>
        <a:graphic>
          <a:graphicData uri="http://schemas.openxmlformats.org/drawingml/2006/table">
            <a:tbl>
              <a:tblPr firstRow="1" firstCol="1" bandRow="1"/>
              <a:tblGrid>
                <a:gridCol w="7560840">
                  <a:extLst>
                    <a:ext uri="{9D8B030D-6E8A-4147-A177-3AD203B41FA5}">
                      <a16:colId xmlns:a16="http://schemas.microsoft.com/office/drawing/2014/main" val="610555130"/>
                    </a:ext>
                  </a:extLst>
                </a:gridCol>
              </a:tblGrid>
              <a:tr h="695855">
                <a:tc>
                  <a:txBody>
                    <a:bodyPr/>
                    <a:lstStyle/>
                    <a:p>
                      <a:pPr algn="ctr"/>
                      <a:endParaRPr lang="en-GB" sz="1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cs typeface="Segoe UI Semibold" panose="020B0702040204020203" pitchFamily="34" charset="0"/>
                      </a:endParaRPr>
                    </a:p>
                    <a:p>
                      <a:pPr algn="ctr"/>
                      <a:r>
                        <a:rPr lang="en-GB" sz="18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cs typeface="Segoe UI Semibold" panose="020B0702040204020203" pitchFamily="34" charset="0"/>
                        </a:rPr>
                        <a:t>Classes of Public Infrastructure Funded by Levies</a:t>
                      </a:r>
                      <a:endParaRPr lang="en-I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392998"/>
                  </a:ext>
                </a:extLst>
              </a:tr>
              <a:tr h="794305">
                <a:tc>
                  <a:txBody>
                    <a:bodyPr/>
                    <a:lstStyle/>
                    <a:p>
                      <a:r>
                        <a:rPr lang="en-I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1 : </a:t>
                      </a: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Transport Infrastructure &amp; facilities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762434"/>
                  </a:ext>
                </a:extLst>
              </a:tr>
              <a:tr h="742087">
                <a:tc>
                  <a:txBody>
                    <a:bodyPr/>
                    <a:lstStyle/>
                    <a:p>
                      <a:r>
                        <a:rPr lang="en-I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2 : Surface Water &amp; Environment infrastructure &amp; facilities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473758"/>
                  </a:ext>
                </a:extLst>
              </a:tr>
              <a:tr h="794305">
                <a:tc>
                  <a:txBody>
                    <a:bodyPr/>
                    <a:lstStyle/>
                    <a:p>
                      <a:r>
                        <a:rPr lang="en-I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3: Community facilities &amp; amenities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507336"/>
                  </a:ext>
                </a:extLst>
              </a:tr>
              <a:tr h="794305">
                <a:tc>
                  <a:txBody>
                    <a:bodyPr/>
                    <a:lstStyle/>
                    <a:p>
                      <a:r>
                        <a:rPr lang="en-I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4 : </a:t>
                      </a: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Parks and open space facilities &amp; amenities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993818"/>
                  </a:ext>
                </a:extLst>
              </a:tr>
              <a:tr h="914341">
                <a:tc>
                  <a:txBody>
                    <a:bodyPr/>
                    <a:lstStyle/>
                    <a:p>
                      <a:r>
                        <a:rPr lang="en-IE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5 </a:t>
                      </a:r>
                      <a:r>
                        <a:rPr lang="en-IE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: Economic, Enterprise and Tourism Development, including Libraries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653069"/>
                  </a:ext>
                </a:extLst>
              </a:tr>
            </a:tbl>
          </a:graphicData>
        </a:graphic>
      </p:graphicFrame>
      <p:sp>
        <p:nvSpPr>
          <p:cNvPr id="6" name="AutoShape 4" descr="Image result for Washing your wheelie b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1423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Impact of 13.98% Increase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72064"/>
            <a:ext cx="509867" cy="4208897"/>
          </a:xfrm>
          <a:prstGeom prst="rect">
            <a:avLst/>
          </a:prstGeom>
          <a:solidFill>
            <a:srgbClr val="604A7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187624"/>
            <a:ext cx="8229600" cy="4473624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Rates pr sqm (from 1/1/2022) following CTPI review in late 2021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Residential 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€104.49		 €98.76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Proposed Rates pr sqm (from 1/1/2023) following CTPI review in late 2022 applying 13.98% increase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Residential 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€119.10		 €112.57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Factors </a:t>
            </a:r>
            <a:r>
              <a:rPr lang="en-GB" sz="18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consider: 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260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57" y="116632"/>
            <a:ext cx="8579075" cy="1255432"/>
          </a:xfrm>
        </p:spPr>
        <p:txBody>
          <a:bodyPr>
            <a:noAutofit/>
          </a:bodyPr>
          <a:lstStyle/>
          <a:p>
            <a:pPr lvl="0" algn="l">
              <a:lnSpc>
                <a:spcPct val="120000"/>
              </a:lnSpc>
              <a:spcBef>
                <a:spcPts val="600"/>
              </a:spcBef>
            </a:pPr>
            <a:r>
              <a:rPr lang="en-GB" sz="3200" b="1" dirty="0">
                <a:solidFill>
                  <a:schemeClr val="tx1">
                    <a:lumMod val="50000"/>
                    <a:lumOff val="50000"/>
                  </a:schemeClr>
                </a:solidFill>
                <a:cs typeface="Segoe UI Semibold" panose="020B0702040204020203" pitchFamily="34" charset="0"/>
              </a:rPr>
              <a:t>       Financial Impact pr sqm of development</a:t>
            </a:r>
            <a:br>
              <a:rPr lang="en-GB" sz="3200" b="1" dirty="0">
                <a:latin typeface="+mn-lt"/>
                <a:cs typeface="Segoe UI Semibold" panose="020B0702040204020203" pitchFamily="34" charset="0"/>
              </a:rPr>
            </a:br>
            <a:endParaRPr lang="en-GB" sz="3200" b="1" dirty="0"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72064"/>
            <a:ext cx="509867" cy="4208897"/>
          </a:xfrm>
          <a:prstGeom prst="rect">
            <a:avLst/>
          </a:prstGeom>
          <a:solidFill>
            <a:srgbClr val="604A7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C1E9D96-2D02-9B51-3FF1-DA52C53623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880289"/>
              </p:ext>
            </p:extLst>
          </p:nvPr>
        </p:nvGraphicFramePr>
        <p:xfrm>
          <a:off x="1013524" y="980728"/>
          <a:ext cx="7446908" cy="4896544"/>
        </p:xfrm>
        <a:graphic>
          <a:graphicData uri="http://schemas.openxmlformats.org/drawingml/2006/table">
            <a:tbl>
              <a:tblPr firstRow="1" firstCol="1" bandRow="1"/>
              <a:tblGrid>
                <a:gridCol w="2481772">
                  <a:extLst>
                    <a:ext uri="{9D8B030D-6E8A-4147-A177-3AD203B41FA5}">
                      <a16:colId xmlns:a16="http://schemas.microsoft.com/office/drawing/2014/main" val="610555130"/>
                    </a:ext>
                  </a:extLst>
                </a:gridCol>
                <a:gridCol w="2482568">
                  <a:extLst>
                    <a:ext uri="{9D8B030D-6E8A-4147-A177-3AD203B41FA5}">
                      <a16:colId xmlns:a16="http://schemas.microsoft.com/office/drawing/2014/main" val="2938120024"/>
                    </a:ext>
                  </a:extLst>
                </a:gridCol>
                <a:gridCol w="2482568">
                  <a:extLst>
                    <a:ext uri="{9D8B030D-6E8A-4147-A177-3AD203B41FA5}">
                      <a16:colId xmlns:a16="http://schemas.microsoft.com/office/drawing/2014/main" val="4016253698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of Public Infrastructural Development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€ per square metre of Residential Development 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€ per square metre of Industrial / Commercial class of development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39299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1 : Transport Infrastructure &amp; facilities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27.53 (26.35%)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31.38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26.29 (26.35%)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29.97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762434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2 : Surface Water &amp; Environment infrastructure &amp; facilities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11.56 (11.06%)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13.18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11.03 (11.06%)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12.57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47375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3: Community facilities &amp; amenities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22.98 (21.99%)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26.19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21.95 (21.99%)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25.02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50733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4 : Parks and open space facilities &amp; amenities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 : 22.82 (21.84%)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26.01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20.76 (21.84%)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23.66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993818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Class 5: Economic, Enterprise and Tourism Development, including Libraries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 : 19.60 (18.76%)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22.34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rate: 18.72 (18.76%)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rate: 21.34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65306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Total of Contributions Payable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total : 104.49 (100%)</a:t>
                      </a:r>
                    </a:p>
                    <a:p>
                      <a:r>
                        <a:rPr lang="en-IE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total : 119.10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Current total: 98.76 (100%)</a:t>
                      </a:r>
                    </a:p>
                    <a:p>
                      <a:r>
                        <a:rPr lang="en-IE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Proposed total: 112.56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393256"/>
                  </a:ext>
                </a:extLst>
              </a:tr>
            </a:tbl>
          </a:graphicData>
        </a:graphic>
      </p:graphicFrame>
      <p:sp>
        <p:nvSpPr>
          <p:cNvPr id="6" name="AutoShape 4" descr="Image result for Washing your wheelie b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9562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57" y="116632"/>
            <a:ext cx="8579075" cy="864096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3200" b="1" dirty="0">
                <a:solidFill>
                  <a:schemeClr val="tx1">
                    <a:lumMod val="50000"/>
                    <a:lumOff val="50000"/>
                  </a:schemeClr>
                </a:solidFill>
                <a:cs typeface="Segoe UI Semibold" panose="020B0702040204020203" pitchFamily="34" charset="0"/>
              </a:rPr>
              <a:t>       </a:t>
            </a:r>
            <a:br>
              <a:rPr lang="en-GB" sz="3200" b="1" dirty="0">
                <a:solidFill>
                  <a:schemeClr val="tx1">
                    <a:lumMod val="50000"/>
                    <a:lumOff val="50000"/>
                  </a:schemeClr>
                </a:solidFill>
                <a:cs typeface="Segoe UI Semibold" panose="020B0702040204020203" pitchFamily="34" charset="0"/>
              </a:rPr>
            </a:br>
            <a:r>
              <a:rPr lang="en-GB" sz="2800" b="1" dirty="0">
                <a:solidFill>
                  <a:schemeClr val="tx1">
                    <a:lumMod val="50000"/>
                    <a:lumOff val="50000"/>
                  </a:schemeClr>
                </a:solidFill>
                <a:cs typeface="Segoe UI Semibold" panose="020B0702040204020203" pitchFamily="34" charset="0"/>
              </a:rPr>
              <a:t>Sample Financial Impact on Residential Development on a sliding sqm</a:t>
            </a:r>
            <a:br>
              <a:rPr lang="en-GB" sz="3200" b="1" dirty="0">
                <a:latin typeface="+mn-lt"/>
                <a:cs typeface="Segoe UI Semibold" panose="020B0702040204020203" pitchFamily="34" charset="0"/>
              </a:rPr>
            </a:br>
            <a:endParaRPr lang="en-GB" sz="3200" b="1" dirty="0"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72064"/>
            <a:ext cx="509867" cy="4208897"/>
          </a:xfrm>
          <a:prstGeom prst="rect">
            <a:avLst/>
          </a:prstGeom>
          <a:solidFill>
            <a:srgbClr val="604A7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C1E9D96-2D02-9B51-3FF1-DA52C53623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047064"/>
              </p:ext>
            </p:extLst>
          </p:nvPr>
        </p:nvGraphicFramePr>
        <p:xfrm>
          <a:off x="1165860" y="1372064"/>
          <a:ext cx="7294572" cy="4575423"/>
        </p:xfrm>
        <a:graphic>
          <a:graphicData uri="http://schemas.openxmlformats.org/drawingml/2006/table">
            <a:tbl>
              <a:tblPr firstRow="1" firstCol="1" bandRow="1"/>
              <a:tblGrid>
                <a:gridCol w="1757060">
                  <a:extLst>
                    <a:ext uri="{9D8B030D-6E8A-4147-A177-3AD203B41FA5}">
                      <a16:colId xmlns:a16="http://schemas.microsoft.com/office/drawing/2014/main" val="610555130"/>
                    </a:ext>
                  </a:extLst>
                </a:gridCol>
                <a:gridCol w="1757060">
                  <a:extLst>
                    <a:ext uri="{9D8B030D-6E8A-4147-A177-3AD203B41FA5}">
                      <a16:colId xmlns:a16="http://schemas.microsoft.com/office/drawing/2014/main" val="2698924425"/>
                    </a:ext>
                  </a:extLst>
                </a:gridCol>
                <a:gridCol w="1890226">
                  <a:extLst>
                    <a:ext uri="{9D8B030D-6E8A-4147-A177-3AD203B41FA5}">
                      <a16:colId xmlns:a16="http://schemas.microsoft.com/office/drawing/2014/main" val="2938120024"/>
                    </a:ext>
                  </a:extLst>
                </a:gridCol>
                <a:gridCol w="1890226">
                  <a:extLst>
                    <a:ext uri="{9D8B030D-6E8A-4147-A177-3AD203B41FA5}">
                      <a16:colId xmlns:a16="http://schemas.microsoft.com/office/drawing/2014/main" val="4016253698"/>
                    </a:ext>
                  </a:extLst>
                </a:gridCol>
              </a:tblGrid>
              <a:tr h="795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Floor SQM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@ Current Res Rate per SQM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104.49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New Rate 13.98% increased 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119.10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Increase per unit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392998"/>
                  </a:ext>
                </a:extLst>
              </a:tr>
              <a:tr h="53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7,314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8,337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1,023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762434"/>
                  </a:ext>
                </a:extLst>
              </a:tr>
              <a:tr h="795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8,359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9,528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1,169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473758"/>
                  </a:ext>
                </a:extLst>
              </a:tr>
              <a:tr h="53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9,404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10,719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1,315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507336"/>
                  </a:ext>
                </a:extLst>
              </a:tr>
              <a:tr h="53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11,910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1,461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993818"/>
                  </a:ext>
                </a:extLst>
              </a:tr>
              <a:tr h="7950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11,494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13,101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1,607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653069"/>
                  </a:ext>
                </a:extLst>
              </a:tr>
              <a:tr h="530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120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12,539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14,292</a:t>
                      </a:r>
                      <a:endParaRPr lang="en-I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en-IE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1,753</a:t>
                      </a:r>
                      <a:endParaRPr lang="en-I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393256"/>
                  </a:ext>
                </a:extLst>
              </a:tr>
            </a:tbl>
          </a:graphicData>
        </a:graphic>
      </p:graphicFrame>
      <p:sp>
        <p:nvSpPr>
          <p:cNvPr id="6" name="AutoShape 4" descr="Image result for Washing your wheelie b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1656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IE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Considerations / Options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372064"/>
            <a:ext cx="509867" cy="4208897"/>
          </a:xfrm>
          <a:prstGeom prst="rect">
            <a:avLst/>
          </a:prstGeom>
          <a:solidFill>
            <a:srgbClr val="604A7B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187624"/>
            <a:ext cx="8229600" cy="4473624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</a:t>
            </a:r>
            <a:r>
              <a:rPr lang="en-GB" sz="18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either Residential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Commercial development levy rate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  13.98% increase to both categories of development as follows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Residential 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GB" sz="18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€119.10		 €112.57</a:t>
            </a: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Apply 13.98% increase to commercial development only 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722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3122</TotalTime>
  <Words>744</Words>
  <Application>Microsoft Office PowerPoint</Application>
  <PresentationFormat>On-screen Show (4:3)</PresentationFormat>
  <Paragraphs>120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Segoe UI Semibold</vt:lpstr>
      <vt:lpstr>Symbol</vt:lpstr>
      <vt:lpstr>Wingdings</vt:lpstr>
      <vt:lpstr>Office Theme</vt:lpstr>
      <vt:lpstr>  Indexation of  Development Contribution Scheme 2021-2025 </vt:lpstr>
      <vt:lpstr>Statutory Basis for Development Contribution Scheme  (DCS)</vt:lpstr>
      <vt:lpstr>    Why Indexation and how is it applied?    </vt:lpstr>
      <vt:lpstr> </vt:lpstr>
      <vt:lpstr>Impact of 13.98% Increase</vt:lpstr>
      <vt:lpstr>       Financial Impact pr sqm of development </vt:lpstr>
      <vt:lpstr>        Sample Financial Impact on Residential Development on a sliding sqm </vt:lpstr>
      <vt:lpstr>Considerations / Options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philippa.king;Hugh Coughlan</dc:creator>
  <cp:lastModifiedBy>Mary Maguire</cp:lastModifiedBy>
  <cp:revision>181</cp:revision>
  <cp:lastPrinted>2022-11-22T09:26:20Z</cp:lastPrinted>
  <dcterms:created xsi:type="dcterms:W3CDTF">2017-10-24T08:00:10Z</dcterms:created>
  <dcterms:modified xsi:type="dcterms:W3CDTF">2022-11-22T12:00:25Z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